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</p:sldMasterIdLst>
  <p:notesMasterIdLst>
    <p:notesMasterId r:id="rId37"/>
  </p:notesMasterIdLst>
  <p:sldIdLst>
    <p:sldId id="3276" r:id="rId10"/>
    <p:sldId id="3282" r:id="rId11"/>
    <p:sldId id="3284" r:id="rId12"/>
    <p:sldId id="3288" r:id="rId13"/>
    <p:sldId id="3311" r:id="rId14"/>
    <p:sldId id="3290" r:id="rId15"/>
    <p:sldId id="3291" r:id="rId16"/>
    <p:sldId id="3292" r:id="rId17"/>
    <p:sldId id="3293" r:id="rId18"/>
    <p:sldId id="3295" r:id="rId19"/>
    <p:sldId id="3312" r:id="rId20"/>
    <p:sldId id="3296" r:id="rId21"/>
    <p:sldId id="3297" r:id="rId22"/>
    <p:sldId id="3298" r:id="rId23"/>
    <p:sldId id="3299" r:id="rId24"/>
    <p:sldId id="3300" r:id="rId25"/>
    <p:sldId id="3313" r:id="rId26"/>
    <p:sldId id="3301" r:id="rId27"/>
    <p:sldId id="3302" r:id="rId28"/>
    <p:sldId id="3303" r:id="rId29"/>
    <p:sldId id="3304" r:id="rId30"/>
    <p:sldId id="3305" r:id="rId31"/>
    <p:sldId id="3307" r:id="rId32"/>
    <p:sldId id="3306" r:id="rId33"/>
    <p:sldId id="3308" r:id="rId34"/>
    <p:sldId id="3283" r:id="rId35"/>
    <p:sldId id="3310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C3E1"/>
    <a:srgbClr val="1F538F"/>
    <a:srgbClr val="EAEAEA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presProps" Target="presProps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40C6-1F39-43ED-B27B-1FEC6C3829D7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1C0D-9E07-4C74-9A59-193F61F628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859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Biomedical applications, multimodal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rate: how fast model updates weights, weight decay: regularization penalty to large weight values, warm-up epochs: learning rate starts smaller to stabilize early training, attention heads: each head focuses on different parts of input, encoder layers: depth of transformer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3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EMCI: Early Mild Cognitive Impairment, LMCI: Late Mild Cognitive Impairment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E21C0D-9E07-4C74-9A59-193F61F6289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09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4" Type="http://schemas.openxmlformats.org/officeDocument/2006/relationships/image" Target="../media/image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A with Shie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B16BA09-5E0E-9342-7B5F-208FB49230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4" name="Background">
            <a:extLst>
              <a:ext uri="{FF2B5EF4-FFF2-40B4-BE49-F238E27FC236}">
                <a16:creationId xmlns:a16="http://schemas.microsoft.com/office/drawing/2014/main" id="{839A0678-D339-25B7-6999-A7B668AB1E90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>
            <a:gsLst>
              <a:gs pos="11000">
                <a:schemeClr val="bg1">
                  <a:alpha val="0"/>
                </a:schemeClr>
              </a:gs>
              <a:gs pos="51000">
                <a:schemeClr val="bg1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9776-6271-610E-408A-1979D992DF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7769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D3E-F412-8675-6657-903BBC4AEE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BC2F6-5F98-FD07-6484-736D32F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008400"/>
            <a:ext cx="5195025" cy="180000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555C37E-A1C6-4459-9E67-8F853AD043DA}" type="datetime4">
              <a:rPr lang="en-US" smtClean="0"/>
              <a:pPr/>
              <a:t>March 31, 2025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F62758-C109-9421-029F-4D65AB2D2D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725" y="5568027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4E07CEB-1ACA-B0DC-CACD-3717AF286F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785044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pic>
        <p:nvPicPr>
          <p:cNvPr id="1075133346" name="Picture 7" descr="{&quot;templafy&quot;:{&quot;id&quot;:&quot;30901234-f399-4a94-9bd1-5eabdf747fc7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799" y="699175"/>
            <a:ext cx="4322438" cy="7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F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14EBF-5BDF-4CA4-90C8-3F84A21DF94B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5CB14299-9B5F-BF3A-D63A-A282BCE062E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Footers" descr="{&quot;templafy&quot;:{&quot;id&quot;:&quot;5b4eea74-9d13-4e44-9b2c-0f08819b6c97&quot;}}">
            <a:extLst>
              <a:ext uri="{FF2B5EF4-FFF2-40B4-BE49-F238E27FC236}">
                <a16:creationId xmlns:a16="http://schemas.microsoft.com/office/drawing/2014/main" id="{F9DD6C23-C8F9-1547-9614-BEBD6DAFD0D9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41900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G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14EBF-5BDF-4CA4-90C8-3F84A21DF94B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82F1C1D4-A570-C8D4-71E4-37223819B6F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Footers" descr="{&quot;templafy&quot;:{&quot;id&quot;:&quot;32a703fa-8259-4557-962d-ab582f2249cc&quot;}}">
            <a:extLst>
              <a:ext uri="{FF2B5EF4-FFF2-40B4-BE49-F238E27FC236}">
                <a16:creationId xmlns:a16="http://schemas.microsoft.com/office/drawing/2014/main" id="{EBCD5668-E220-BAC0-653D-1464F2010891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560272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H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14EBF-5BDF-4CA4-90C8-3F84A21DF94B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7CD447B1-6CDF-7A26-7C65-539832BE142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Footers" descr="{&quot;templafy&quot;:{&quot;id&quot;:&quot;78e4b136-0ecb-418f-b7bb-760dc4515bda&quot;}}">
            <a:extLst>
              <a:ext uri="{FF2B5EF4-FFF2-40B4-BE49-F238E27FC236}">
                <a16:creationId xmlns:a16="http://schemas.microsoft.com/office/drawing/2014/main" id="{91EF78B0-9F03-F314-B042-2A9C780D80D5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1388349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10752000" cy="44244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101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8B4-61FE-4B6E-9387-39B058629E66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10752000" cy="4298400"/>
          </a:xfrm>
        </p:spPr>
        <p:txBody>
          <a:bodyPr/>
          <a:lstStyle>
            <a:lvl2pPr>
              <a:defRPr sz="2400"/>
            </a:lvl2pPr>
            <a:lvl3pPr>
              <a:defRPr sz="2400"/>
            </a:lvl3pPr>
            <a:lvl4pPr>
              <a:defRPr sz="2400"/>
            </a:lvl4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00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71BA-DEC6-F3CD-0966-439080AF1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4B0AC-EFAA-1FCE-1F40-2E60B6B6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BC50-3655-09A2-54D0-991FCCB4D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98E7446D-1AC7-A43F-ADC3-99ABFBDE93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C47EC7B5-5579-B015-84D6-CEA96A4D5E9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974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CF56-797D-76D1-938F-9E4AB58E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DD9D7-320B-688A-C7E1-3A0DA324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08826-EFB1-9253-4DD9-529D28A14B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65832291-D52E-BC28-A4EE-FF28DF7F69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193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713598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DFB-6244-4115-A7AB-7C97339F6AD2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713599"/>
            <a:ext cx="5196000" cy="4424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8937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CFD5-E07E-4246-A3BA-6245CC117A65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75999" y="1839600"/>
            <a:ext cx="5196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1297066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CFD5-E07E-4246-A3BA-6245CC117A65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422775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128000" y="1839600"/>
            <a:ext cx="3344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705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Shield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4CDB109-2703-E004-DAD3-0A9F90171F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C7E38D-B81D-FC40-15B1-DC990195C275}"/>
              </a:ext>
            </a:extLst>
          </p:cNvPr>
          <p:cNvSpPr/>
          <p:nvPr userDrawn="1"/>
        </p:nvSpPr>
        <p:spPr>
          <a:xfrm rot="10800000">
            <a:off x="-1" y="-1"/>
            <a:ext cx="12178055" cy="6857999"/>
          </a:xfrm>
          <a:prstGeom prst="rect">
            <a:avLst/>
          </a:prstGeom>
          <a:gradFill flip="none" rotWithShape="1">
            <a:gsLst>
              <a:gs pos="94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43000">
                <a:schemeClr val="accent1">
                  <a:alpha val="96549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9776-6271-610E-408A-1979D992DF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160800"/>
            <a:ext cx="10733505" cy="1782000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D3E-F412-8675-6657-903BBC4AEE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70360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BC2F6-5F98-FD07-6484-736D32F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6008400"/>
            <a:ext cx="5195025" cy="180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555C37E-A1C6-4459-9E67-8F853AD043DA}" type="datetime4">
              <a:rPr lang="en-US" smtClean="0"/>
              <a:pPr/>
              <a:t>March 31, 2025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714908128" name="Picture 5" descr="{&quot;templafy&quot;:{&quot;id&quot;:&quot;727798fb-93ec-4ae5-a5bd-5308d7c40665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70" y="702906"/>
            <a:ext cx="4322438" cy="725487"/>
          </a:xfrm>
          <a:prstGeom prst="rect">
            <a:avLst/>
          </a:prstGeom>
        </p:spPr>
      </p:pic>
      <p:sp>
        <p:nvSpPr>
          <p:cNvPr id="10" name="Line top Placeholder 20">
            <a:extLst>
              <a:ext uri="{FF2B5EF4-FFF2-40B4-BE49-F238E27FC236}">
                <a16:creationId xmlns:a16="http://schemas.microsoft.com/office/drawing/2014/main" id="{429036CE-F069-70FC-AB80-D514C7A6E5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F62758-C109-9421-029F-4D65AB2D2D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000" y="554870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4E07CEB-1ACA-B0DC-CACD-3717AF286F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577400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567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06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01A3-9575-864C-1751-0D6214AC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10753724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CD4D-601B-F33C-64C0-24F7E54A84C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CFD5-E07E-4246-A3BA-6245CC117A65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29DAC8-8D82-A64D-864B-A5A72A8A096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98000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3A3CAC84-4261-E4FA-B805-4CB5CA0FAF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1279218"/>
            <a:ext cx="1075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7F96C7-6BF0-A4AA-E8A9-B7E0D8B90D3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75999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5911BE-8839-F336-D549-40F51B1053D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053275" y="1839600"/>
            <a:ext cx="2418000" cy="4297675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306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162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8B4-61FE-4B6E-9387-39B058629E66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02800" y="720000"/>
            <a:ext cx="79704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5600" cy="2530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EC81-69D3-F091-6AAB-584372D2CDC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556000"/>
            <a:ext cx="2416175" cy="25812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11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3" orient="horz" pos="2251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  <p15:guide id="29" orient="horz" pos="2047" userDrawn="1">
          <p15:clr>
            <a:srgbClr val="FF96F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debar,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840120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8B4-61FE-4B6E-9387-39B058629E66}" type="datetime4">
              <a:rPr lang="en-US" noProof="0" smtClean="0"/>
              <a:t>March 31, 2025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70488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87261" y="720000"/>
            <a:ext cx="2680837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Footers" descr="{&quot;templafy&quot;:{&quot;id&quot;:&quot;f6daa306-ad96-40f4-82cd-fef5cf89adf4&quot;}}">
            <a:extLst>
              <a:ext uri="{FF2B5EF4-FFF2-40B4-BE49-F238E27FC236}">
                <a16:creationId xmlns:a16="http://schemas.microsoft.com/office/drawing/2014/main" id="{1730DDFB-184E-CE5B-13B1-2A6F3A06ACE8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1564629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3790800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138" y="6439469"/>
            <a:ext cx="2024062" cy="180000"/>
          </a:xfrm>
        </p:spPr>
        <p:txBody>
          <a:bodyPr/>
          <a:lstStyle/>
          <a:p>
            <a:fld id="{AEBF58B4-61FE-4B6E-9387-39B058629E66}" type="datetime4">
              <a:rPr lang="en-US" noProof="0" smtClean="0"/>
              <a:t>March 31, 2025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4400" y="1279218"/>
            <a:ext cx="70488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424400" y="1839600"/>
            <a:ext cx="70488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00" y="720000"/>
            <a:ext cx="70488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20000" y="720000"/>
            <a:ext cx="2419200" cy="54180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106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Left -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14FC3F-8ED6-0751-6C51-3B2BEC1277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90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8B4-61FE-4B6E-9387-39B058629E66}" type="datetime4">
              <a:rPr lang="en-US" noProof="0" smtClean="0"/>
              <a:t>March 31, 2025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20000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61220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s" descr="{&quot;templafy&quot;:{&quot;id&quot;:&quot;fe8e1a07-4725-46e9-b27d-111515b6a4b0&quot;}}">
            <a:extLst>
              <a:ext uri="{FF2B5EF4-FFF2-40B4-BE49-F238E27FC236}">
                <a16:creationId xmlns:a16="http://schemas.microsoft.com/office/drawing/2014/main" id="{F9EC4DD8-B03D-E94C-E682-0A9B26DCBF89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4092619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C0E66B85-A497-806D-1EDC-07151561F0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49911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138" y="6439469"/>
            <a:ext cx="2024062" cy="180000"/>
          </a:xfrm>
        </p:spPr>
        <p:txBody>
          <a:bodyPr/>
          <a:lstStyle/>
          <a:p>
            <a:fld id="{AEBF58B4-61FE-4B6E-9387-39B058629E66}" type="datetime4">
              <a:rPr lang="en-US" noProof="0" smtClean="0"/>
              <a:t>March 31, 2025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49275" y="1279218"/>
            <a:ext cx="6122000" cy="34702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 spc="20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None/>
              <a:defRPr sz="180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Arial" panose="020B0604020202020204" pitchFamily="34" charset="0"/>
              <a:buNone/>
              <a:defRPr sz="180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49275" y="1839600"/>
            <a:ext cx="6122000" cy="42984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75" y="720000"/>
            <a:ext cx="6122000" cy="561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461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57D76C0-5C22-E359-CE79-F004D2181106}"/>
              </a:ext>
            </a:extLst>
          </p:cNvPr>
          <p:cNvSpPr/>
          <p:nvPr userDrawn="1"/>
        </p:nvSpPr>
        <p:spPr>
          <a:xfrm>
            <a:off x="0" y="0"/>
            <a:ext cx="5911200" cy="6858000"/>
          </a:xfrm>
          <a:prstGeom prst="rect">
            <a:avLst/>
          </a:prstGeom>
          <a:gradFill>
            <a:gsLst>
              <a:gs pos="60000">
                <a:schemeClr val="accent1"/>
              </a:gs>
              <a:gs pos="86000">
                <a:srgbClr val="1F538F"/>
              </a:gs>
              <a:gs pos="100000">
                <a:schemeClr val="accent3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8629CEFB-CC46-A8B8-01A0-9FC67CBA2F49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62752" y="720000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277AD4A9-73AA-FC1E-DFE4-E50DD96AC8A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28080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50F43CDD-BB71-2518-2700-3FC4FD0DB8F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9062752" y="3607201"/>
            <a:ext cx="2412348" cy="2530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46296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728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3" orient="horz" pos="2047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  <p15:guide id="29" orient="horz" pos="2273" userDrawn="1">
          <p15:clr>
            <a:srgbClr val="FF96FF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417762" cy="2530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AC1FBFE-B73D-7F3E-861B-16D1159B45C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3607199"/>
            <a:ext cx="5195025" cy="253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C93BC420-F68F-9B1C-F5A8-F0BAD3B826C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75387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7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0847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2047" userDrawn="1">
          <p15:clr>
            <a:srgbClr val="FF96FF"/>
          </p15:clr>
        </p15:guide>
        <p15:guide id="5" orient="horz" pos="2273" userDrawn="1">
          <p15:clr>
            <a:srgbClr val="FF96FF"/>
          </p15:clr>
        </p15:guide>
        <p15:guide id="6" orient="horz" pos="3866" userDrawn="1">
          <p15:clr>
            <a:srgbClr val="FF96FF"/>
          </p15:clr>
        </p15:guide>
        <p15:guide id="7" pos="453" userDrawn="1">
          <p15:clr>
            <a:srgbClr val="FF96FF"/>
          </p15:clr>
        </p15:guide>
        <p15:guide id="8" pos="810" userDrawn="1">
          <p15:clr>
            <a:srgbClr val="FF96FF"/>
          </p15:clr>
        </p15:guide>
        <p15:guide id="9" pos="1036" userDrawn="1">
          <p15:clr>
            <a:srgbClr val="FF96FF"/>
          </p15:clr>
        </p15:guide>
        <p15:guide id="10" pos="1393" userDrawn="1">
          <p15:clr>
            <a:srgbClr val="FF96FF"/>
          </p15:clr>
        </p15:guide>
        <p15:guide id="11" pos="1620" userDrawn="1">
          <p15:clr>
            <a:srgbClr val="FF96FF"/>
          </p15:clr>
        </p15:guide>
        <p15:guide id="12" pos="1976" userDrawn="1">
          <p15:clr>
            <a:srgbClr val="FF96FF"/>
          </p15:clr>
        </p15:guide>
        <p15:guide id="13" pos="2203" userDrawn="1">
          <p15:clr>
            <a:srgbClr val="FF96FF"/>
          </p15:clr>
        </p15:guide>
        <p15:guide id="14" pos="2560" userDrawn="1">
          <p15:clr>
            <a:srgbClr val="FF96FF"/>
          </p15:clr>
        </p15:guide>
        <p15:guide id="15" pos="2786" userDrawn="1">
          <p15:clr>
            <a:srgbClr val="FF96FF"/>
          </p15:clr>
        </p15:guide>
        <p15:guide id="16" pos="3143" userDrawn="1">
          <p15:clr>
            <a:srgbClr val="FF96FF"/>
          </p15:clr>
        </p15:guide>
        <p15:guide id="17" pos="3370" userDrawn="1">
          <p15:clr>
            <a:srgbClr val="FF96FF"/>
          </p15:clr>
        </p15:guide>
        <p15:guide id="18" pos="3726" userDrawn="1">
          <p15:clr>
            <a:srgbClr val="FF96FF"/>
          </p15:clr>
        </p15:guide>
        <p15:guide id="19" pos="3953" userDrawn="1">
          <p15:clr>
            <a:srgbClr val="FF96FF"/>
          </p15:clr>
        </p15:guide>
        <p15:guide id="20" pos="4309" userDrawn="1">
          <p15:clr>
            <a:srgbClr val="FF96FF"/>
          </p15:clr>
        </p15:guide>
        <p15:guide id="21" pos="4536" userDrawn="1">
          <p15:clr>
            <a:srgbClr val="FF96FF"/>
          </p15:clr>
        </p15:guide>
        <p15:guide id="22" pos="4893" userDrawn="1">
          <p15:clr>
            <a:srgbClr val="FF96FF"/>
          </p15:clr>
        </p15:guide>
        <p15:guide id="23" pos="5120" userDrawn="1">
          <p15:clr>
            <a:srgbClr val="FF96FF"/>
          </p15:clr>
        </p15:guide>
        <p15:guide id="24" pos="5476" userDrawn="1">
          <p15:clr>
            <a:srgbClr val="FF96FF"/>
          </p15:clr>
        </p15:guide>
        <p15:guide id="25" pos="5703" userDrawn="1">
          <p15:clr>
            <a:srgbClr val="FF96FF"/>
          </p15:clr>
        </p15:guide>
        <p15:guide id="26" pos="6059" userDrawn="1">
          <p15:clr>
            <a:srgbClr val="FF96FF"/>
          </p15:clr>
        </p15:guide>
        <p15:guide id="27" pos="6286" userDrawn="1">
          <p15:clr>
            <a:srgbClr val="FF96FF"/>
          </p15:clr>
        </p15:guide>
        <p15:guide id="28" pos="6643" userDrawn="1">
          <p15:clr>
            <a:srgbClr val="FF96FF"/>
          </p15:clr>
        </p15:guide>
        <p15:guide id="29" pos="6869" userDrawn="1">
          <p15:clr>
            <a:srgbClr val="FF96FF"/>
          </p15:clr>
        </p15:guide>
        <p15:guide id="30" pos="7226" userDrawn="1">
          <p15:clr>
            <a:srgbClr val="FF96FF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5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C26CBF-9D3D-15DE-A3B6-1F8AC80A3E0C}"/>
              </a:ext>
            </a:extLst>
          </p:cNvPr>
          <p:cNvSpPr/>
          <p:nvPr userDrawn="1"/>
        </p:nvSpPr>
        <p:spPr>
          <a:xfrm>
            <a:off x="0" y="0"/>
            <a:ext cx="3135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138" y="6439469"/>
            <a:ext cx="1828800" cy="1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9116D4-9E24-FD39-596E-CABCC875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055099" y="7200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055099" y="3606800"/>
            <a:ext cx="2417763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86090-9697-9AEF-C893-5B4EBE1CA3B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9138" y="3610800"/>
            <a:ext cx="2224800" cy="2530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86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2047" userDrawn="1">
          <p15:clr>
            <a:srgbClr val="FF96FF"/>
          </p15:clr>
        </p15:guide>
        <p15:guide id="5" orient="horz" pos="2273" userDrawn="1">
          <p15:clr>
            <a:srgbClr val="FF96FF"/>
          </p15:clr>
        </p15:guide>
        <p15:guide id="6" orient="horz" pos="3866" userDrawn="1">
          <p15:clr>
            <a:srgbClr val="FF96FF"/>
          </p15:clr>
        </p15:guide>
        <p15:guide id="7" pos="453" userDrawn="1">
          <p15:clr>
            <a:srgbClr val="FF96FF"/>
          </p15:clr>
        </p15:guide>
        <p15:guide id="8" pos="810" userDrawn="1">
          <p15:clr>
            <a:srgbClr val="FF96FF"/>
          </p15:clr>
        </p15:guide>
        <p15:guide id="9" pos="1036" userDrawn="1">
          <p15:clr>
            <a:srgbClr val="FF96FF"/>
          </p15:clr>
        </p15:guide>
        <p15:guide id="10" pos="1393" userDrawn="1">
          <p15:clr>
            <a:srgbClr val="FF96FF"/>
          </p15:clr>
        </p15:guide>
        <p15:guide id="11" pos="1620" userDrawn="1">
          <p15:clr>
            <a:srgbClr val="FF96FF"/>
          </p15:clr>
        </p15:guide>
        <p15:guide id="12" pos="1976" userDrawn="1">
          <p15:clr>
            <a:srgbClr val="FF96FF"/>
          </p15:clr>
        </p15:guide>
        <p15:guide id="13" pos="2203" userDrawn="1">
          <p15:clr>
            <a:srgbClr val="FF96FF"/>
          </p15:clr>
        </p15:guide>
        <p15:guide id="14" pos="2560" userDrawn="1">
          <p15:clr>
            <a:srgbClr val="FF96FF"/>
          </p15:clr>
        </p15:guide>
        <p15:guide id="15" pos="2786" userDrawn="1">
          <p15:clr>
            <a:srgbClr val="FF96FF"/>
          </p15:clr>
        </p15:guide>
        <p15:guide id="16" pos="3143" userDrawn="1">
          <p15:clr>
            <a:srgbClr val="FF96FF"/>
          </p15:clr>
        </p15:guide>
        <p15:guide id="17" pos="3370" userDrawn="1">
          <p15:clr>
            <a:srgbClr val="FF96FF"/>
          </p15:clr>
        </p15:guide>
        <p15:guide id="18" pos="3726" userDrawn="1">
          <p15:clr>
            <a:srgbClr val="FF96FF"/>
          </p15:clr>
        </p15:guide>
        <p15:guide id="19" pos="3953" userDrawn="1">
          <p15:clr>
            <a:srgbClr val="FF96FF"/>
          </p15:clr>
        </p15:guide>
        <p15:guide id="20" pos="4309" userDrawn="1">
          <p15:clr>
            <a:srgbClr val="FF96FF"/>
          </p15:clr>
        </p15:guide>
        <p15:guide id="21" pos="4536" userDrawn="1">
          <p15:clr>
            <a:srgbClr val="FF96FF"/>
          </p15:clr>
        </p15:guide>
        <p15:guide id="22" pos="4893" userDrawn="1">
          <p15:clr>
            <a:srgbClr val="FF96FF"/>
          </p15:clr>
        </p15:guide>
        <p15:guide id="23" pos="5120" userDrawn="1">
          <p15:clr>
            <a:srgbClr val="FF96FF"/>
          </p15:clr>
        </p15:guide>
        <p15:guide id="24" pos="5476" userDrawn="1">
          <p15:clr>
            <a:srgbClr val="FF96FF"/>
          </p15:clr>
        </p15:guide>
        <p15:guide id="25" pos="5703" userDrawn="1">
          <p15:clr>
            <a:srgbClr val="FF96FF"/>
          </p15:clr>
        </p15:guide>
        <p15:guide id="26" pos="6059" userDrawn="1">
          <p15:clr>
            <a:srgbClr val="FF96FF"/>
          </p15:clr>
        </p15:guide>
        <p15:guide id="27" pos="6286" userDrawn="1">
          <p15:clr>
            <a:srgbClr val="FF96FF"/>
          </p15:clr>
        </p15:guide>
        <p15:guide id="28" pos="6643" userDrawn="1">
          <p15:clr>
            <a:srgbClr val="FF96FF"/>
          </p15:clr>
        </p15:guide>
        <p15:guide id="29" pos="6869" userDrawn="1">
          <p15:clr>
            <a:srgbClr val="FF96FF"/>
          </p15:clr>
        </p15:guide>
        <p15:guide id="30" pos="7226" userDrawn="1">
          <p15:clr>
            <a:srgbClr val="FF96F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PORT 5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B292795-53E5-D4AE-7881-39C23A693A20}"/>
              </a:ext>
            </a:extLst>
          </p:cNvPr>
          <p:cNvSpPr/>
          <p:nvPr userDrawn="1"/>
        </p:nvSpPr>
        <p:spPr>
          <a:xfrm>
            <a:off x="9053512" y="0"/>
            <a:ext cx="3138487" cy="68580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21355AA-2A1E-CBAB-020F-D1DB8E9422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98000" y="7200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5B5E373-4E3B-480D-73B7-5EE07093D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12062" y="7200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1" name="Content Placeholder 17">
            <a:extLst>
              <a:ext uri="{FF2B5EF4-FFF2-40B4-BE49-F238E27FC236}">
                <a16:creationId xmlns:a16="http://schemas.microsoft.com/office/drawing/2014/main" id="{057CD0C9-80B1-7549-1BFB-01E5CBEA35B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98000" y="3606800"/>
            <a:ext cx="519515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Content Placeholder 17">
            <a:extLst>
              <a:ext uri="{FF2B5EF4-FFF2-40B4-BE49-F238E27FC236}">
                <a16:creationId xmlns:a16="http://schemas.microsoft.com/office/drawing/2014/main" id="{B322A81B-E399-B159-6C94-498E77BEEE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2062" y="3606800"/>
            <a:ext cx="2260800" cy="2530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D0E8A7-F71B-DA02-9636-65342A59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19999"/>
            <a:ext cx="2416913" cy="252961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439221F-1453-B601-B3A1-2760F20CC76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9138" y="3606800"/>
            <a:ext cx="2416175" cy="2530475"/>
          </a:xfrm>
        </p:spPr>
        <p:txBody>
          <a:bodyPr/>
          <a:lstStyle>
            <a:lvl1pPr>
              <a:defRPr sz="4000" cap="all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Callout or stat</a:t>
            </a:r>
            <a:endParaRPr lang="en-GB" dirty="0"/>
          </a:p>
        </p:txBody>
      </p:sp>
      <p:sp>
        <p:nvSpPr>
          <p:cNvPr id="5" name="Footers" descr="{&quot;templafy&quot;:{&quot;id&quot;:&quot;802c32aa-2e79-485b-8fd7-9e826bb7a9c4&quot;}}">
            <a:extLst>
              <a:ext uri="{FF2B5EF4-FFF2-40B4-BE49-F238E27FC236}">
                <a16:creationId xmlns:a16="http://schemas.microsoft.com/office/drawing/2014/main" id="{EDC4708C-CD54-B7F2-D805-7C44F6F2B07D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979422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2047" userDrawn="1">
          <p15:clr>
            <a:srgbClr val="FF96FF"/>
          </p15:clr>
        </p15:guide>
        <p15:guide id="5" orient="horz" pos="2273" userDrawn="1">
          <p15:clr>
            <a:srgbClr val="FF96FF"/>
          </p15:clr>
        </p15:guide>
        <p15:guide id="6" orient="horz" pos="3866" userDrawn="1">
          <p15:clr>
            <a:srgbClr val="FF96FF"/>
          </p15:clr>
        </p15:guide>
        <p15:guide id="7" pos="453" userDrawn="1">
          <p15:clr>
            <a:srgbClr val="FF96FF"/>
          </p15:clr>
        </p15:guide>
        <p15:guide id="8" pos="810" userDrawn="1">
          <p15:clr>
            <a:srgbClr val="FF96FF"/>
          </p15:clr>
        </p15:guide>
        <p15:guide id="9" pos="1036" userDrawn="1">
          <p15:clr>
            <a:srgbClr val="FF96FF"/>
          </p15:clr>
        </p15:guide>
        <p15:guide id="10" pos="1393" userDrawn="1">
          <p15:clr>
            <a:srgbClr val="FF96FF"/>
          </p15:clr>
        </p15:guide>
        <p15:guide id="11" pos="1620" userDrawn="1">
          <p15:clr>
            <a:srgbClr val="FF96FF"/>
          </p15:clr>
        </p15:guide>
        <p15:guide id="12" pos="1976" userDrawn="1">
          <p15:clr>
            <a:srgbClr val="FF96FF"/>
          </p15:clr>
        </p15:guide>
        <p15:guide id="13" pos="2203" userDrawn="1">
          <p15:clr>
            <a:srgbClr val="FF96FF"/>
          </p15:clr>
        </p15:guide>
        <p15:guide id="14" pos="2560" userDrawn="1">
          <p15:clr>
            <a:srgbClr val="FF96FF"/>
          </p15:clr>
        </p15:guide>
        <p15:guide id="15" pos="2786" userDrawn="1">
          <p15:clr>
            <a:srgbClr val="FF96FF"/>
          </p15:clr>
        </p15:guide>
        <p15:guide id="16" pos="3143" userDrawn="1">
          <p15:clr>
            <a:srgbClr val="FF96FF"/>
          </p15:clr>
        </p15:guide>
        <p15:guide id="17" pos="3370" userDrawn="1">
          <p15:clr>
            <a:srgbClr val="FF96FF"/>
          </p15:clr>
        </p15:guide>
        <p15:guide id="18" pos="3726" userDrawn="1">
          <p15:clr>
            <a:srgbClr val="FF96FF"/>
          </p15:clr>
        </p15:guide>
        <p15:guide id="19" pos="3953" userDrawn="1">
          <p15:clr>
            <a:srgbClr val="FF96FF"/>
          </p15:clr>
        </p15:guide>
        <p15:guide id="20" pos="4309" userDrawn="1">
          <p15:clr>
            <a:srgbClr val="FF96FF"/>
          </p15:clr>
        </p15:guide>
        <p15:guide id="21" pos="4536" userDrawn="1">
          <p15:clr>
            <a:srgbClr val="FF96FF"/>
          </p15:clr>
        </p15:guide>
        <p15:guide id="22" pos="4893" userDrawn="1">
          <p15:clr>
            <a:srgbClr val="FF96FF"/>
          </p15:clr>
        </p15:guide>
        <p15:guide id="23" pos="5120" userDrawn="1">
          <p15:clr>
            <a:srgbClr val="FF96FF"/>
          </p15:clr>
        </p15:guide>
        <p15:guide id="24" pos="5476" userDrawn="1">
          <p15:clr>
            <a:srgbClr val="FF96FF"/>
          </p15:clr>
        </p15:guide>
        <p15:guide id="25" pos="5703" userDrawn="1">
          <p15:clr>
            <a:srgbClr val="FF96FF"/>
          </p15:clr>
        </p15:guide>
        <p15:guide id="26" pos="6059" userDrawn="1">
          <p15:clr>
            <a:srgbClr val="FF96FF"/>
          </p15:clr>
        </p15:guide>
        <p15:guide id="27" pos="6286" userDrawn="1">
          <p15:clr>
            <a:srgbClr val="FF96FF"/>
          </p15:clr>
        </p15:guide>
        <p15:guide id="28" pos="6643" userDrawn="1">
          <p15:clr>
            <a:srgbClr val="FF96FF"/>
          </p15:clr>
        </p15:guide>
        <p15:guide id="29" pos="6869" userDrawn="1">
          <p15:clr>
            <a:srgbClr val="FF96FF"/>
          </p15:clr>
        </p15:guide>
        <p15:guide id="30" pos="7226" userDrawn="1">
          <p15:clr>
            <a:srgbClr val="FF96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 with Confidential Statement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C753663D-E098-B93B-3E15-3DB8D2D8F89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5504" y="719138"/>
            <a:ext cx="4885771" cy="560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5AB2CE-B33D-1B37-2E06-5DF32D905889}"/>
              </a:ext>
            </a:extLst>
          </p:cNvPr>
          <p:cNvSpPr/>
          <p:nvPr userDrawn="1"/>
        </p:nvSpPr>
        <p:spPr>
          <a:xfrm rot="10800000">
            <a:off x="0" y="1"/>
            <a:ext cx="12178055" cy="5557138"/>
          </a:xfrm>
          <a:prstGeom prst="rect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1">
                  <a:alpha val="0"/>
                </a:schemeClr>
              </a:gs>
              <a:gs pos="71000">
                <a:srgbClr val="15417F"/>
              </a:gs>
              <a:gs pos="51000">
                <a:schemeClr val="accent1">
                  <a:alpha val="90000"/>
                </a:schemeClr>
              </a:gs>
              <a:gs pos="16000">
                <a:schemeClr val="accent1">
                  <a:alpha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79776-6271-610E-408A-1979D992DF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00" y="3015152"/>
            <a:ext cx="10733505" cy="1296000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D3E-F412-8675-6657-903BBC4AEE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00" y="2600550"/>
            <a:ext cx="10733504" cy="3060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subtitle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BC2F6-5F98-FD07-6484-736D32FD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000" y="4941020"/>
            <a:ext cx="5195025" cy="180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555C37E-A1C6-4459-9E67-8F853AD043DA}" type="datetime4">
              <a:rPr lang="en-US" smtClean="0"/>
              <a:pPr/>
              <a:t>March 31, 2025</a:t>
            </a:fld>
            <a:endParaRPr lang="en-US" dirty="0"/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0C60A4DE-3004-2078-21A1-A22A8232DCD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1737974633" name="Picture 5" descr="{&quot;templafy&quot;:{&quot;id&quot;:&quot;539ce546-0ecd-4010-9fa9-987f56adaa25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770" y="702906"/>
            <a:ext cx="4322438" cy="72548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4F62758-C109-9421-029F-4D65AB2D2D6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20000" y="4481920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name</a:t>
            </a:r>
            <a:endParaRPr lang="en-GB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4E07CEB-1ACA-B0DC-CACD-3717AF286F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4706499"/>
            <a:ext cx="5194300" cy="180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300" b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None/>
              <a:defRPr sz="10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0"/>
              </a:spcBef>
              <a:spcAft>
                <a:spcPts val="600"/>
              </a:spcAft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A22EB-BD03-D54C-510B-9450ECC7F9DD}"/>
              </a:ext>
            </a:extLst>
          </p:cNvPr>
          <p:cNvSpPr/>
          <p:nvPr userDrawn="1"/>
        </p:nvSpPr>
        <p:spPr bwMode="auto">
          <a:xfrm>
            <a:off x="0" y="5566321"/>
            <a:ext cx="12192000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400"/>
          </a:p>
        </p:txBody>
      </p:sp>
      <p:sp>
        <p:nvSpPr>
          <p:cNvPr id="11" name="Line top Placeholder 20">
            <a:extLst>
              <a:ext uri="{FF2B5EF4-FFF2-40B4-BE49-F238E27FC236}">
                <a16:creationId xmlns:a16="http://schemas.microsoft.com/office/drawing/2014/main" id="{BDD14DD9-CE12-CB1D-F34C-E1CF891B53B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530321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1FCB7A-8CF2-FF56-27FD-1990B8CFF15A}"/>
              </a:ext>
            </a:extLst>
          </p:cNvPr>
          <p:cNvSpPr txBox="1">
            <a:spLocks/>
          </p:cNvSpPr>
          <p:nvPr userDrawn="1"/>
        </p:nvSpPr>
        <p:spPr>
          <a:xfrm>
            <a:off x="635001" y="6139752"/>
            <a:ext cx="10827546" cy="271145"/>
          </a:xfrm>
          <a:prstGeom prst="rect">
            <a:avLst/>
          </a:prstGeom>
        </p:spPr>
        <p:txBody>
          <a:bodyPr/>
          <a:lstStyle>
            <a:lvl1pPr marL="136800" indent="-136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Font typeface="Calibri Light" panose="020F0302020204030204" pitchFamily="34" charset="0"/>
              <a:buChar char="•"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73600" indent="-1368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00"/>
              </a:spcAft>
              <a:buClr>
                <a:srgbClr val="9EC3E1"/>
              </a:buClr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2pPr>
            <a:lvl3pPr marL="410400" indent="-1368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Font typeface="Calibri Light" panose="020F0302020204030204" pitchFamily="34" charset="0"/>
              <a:buChar char="•"/>
              <a:defRPr sz="16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Font typeface="Calibri Light" panose="020F0302020204030204" pitchFamily="34" charset="0"/>
              <a:buChar char="​"/>
              <a:defRPr sz="2800" b="1" kern="1200" cap="all" spc="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tabLst/>
              <a:defRPr sz="18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Font typeface="Berlingske Serif Text Office"/>
              <a:buNone/>
              <a:defRPr sz="1600" b="1" kern="1200" cap="all" spc="18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Calibri Light" panose="020F0302020204030204" pitchFamily="34" charset="0"/>
              <a:buChar char="​"/>
              <a:tabLst/>
              <a:defRPr sz="1200" b="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36800" marR="0" indent="-1368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74000"/>
              </a:lnSpc>
              <a:spcBef>
                <a:spcPts val="1200"/>
              </a:spcBef>
              <a:spcAft>
                <a:spcPts val="1200"/>
              </a:spcAft>
              <a:buFont typeface="Calibri Light" panose="020F0302020204030204" pitchFamily="34" charset="0"/>
              <a:buChar char="​"/>
              <a:defRPr sz="7500" kern="1200" cap="all" baseline="0">
                <a:solidFill>
                  <a:srgbClr val="D8E7F3"/>
                </a:solidFill>
                <a:latin typeface="+mj-lt"/>
                <a:ea typeface="+mn-ea"/>
                <a:cs typeface="+mn-cs"/>
              </a:defRPr>
            </a:lvl9pPr>
          </a:lstStyle>
          <a:p>
            <a:pPr lvl="6"/>
            <a:r>
              <a:rPr lang="en-GB" sz="1000" b="1" dirty="0"/>
              <a:t>CONFIDENTIAL – DO NOT DISTRIBUTE: </a:t>
            </a:r>
            <a:r>
              <a:rPr lang="en-GB" sz="1000" dirty="0"/>
              <a:t>This presentation contains confidential information and is presented only with the understanding that it’s contents and ideas with not be shared with external groups.</a:t>
            </a:r>
          </a:p>
        </p:txBody>
      </p:sp>
    </p:spTree>
    <p:extLst>
      <p:ext uri="{BB962C8B-B14F-4D97-AF65-F5344CB8AC3E}">
        <p14:creationId xmlns:p14="http://schemas.microsoft.com/office/powerpoint/2010/main" val="1582876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 userDrawn="1">
          <p15:clr>
            <a:srgbClr val="8F8F8F"/>
          </p15:clr>
        </p15:guide>
        <p15:guide id="2" orient="horz" pos="3974" userDrawn="1">
          <p15:clr>
            <a:srgbClr val="8F8F8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HETORICAL Two tex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6097200" y="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5018400" cy="1774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ADAE3EDE-9CDD-1054-DBC1-D9F83A010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80801" y="2854075"/>
            <a:ext cx="5195885" cy="32832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3" y="2854075"/>
            <a:ext cx="5195887" cy="3283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DF49F1D1-5694-C367-AC0A-3B106690283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80801" y="719138"/>
            <a:ext cx="5195885" cy="1775662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1" cap="none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2pPr>
            <a:lvl3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000" b="0" cap="none">
                <a:solidFill>
                  <a:schemeClr val="accent2"/>
                </a:solidFill>
                <a:latin typeface="+mn-lt"/>
              </a:defRPr>
            </a:lvl4pPr>
            <a:lvl5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5pPr>
            <a:lvl6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6pPr>
            <a:lvl7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7pPr>
            <a:lvl8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8pPr>
            <a:lvl9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4000" b="0" cap="none">
                <a:solidFill>
                  <a:schemeClr val="accent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1" name="Footers" descr="{&quot;templafy&quot;:{&quot;id&quot;:&quot;13974de5-8cef-4d59-abfb-72071ca5e6dc&quot;}}">
            <a:extLst>
              <a:ext uri="{FF2B5EF4-FFF2-40B4-BE49-F238E27FC236}">
                <a16:creationId xmlns:a16="http://schemas.microsoft.com/office/drawing/2014/main" id="{82A8297C-CDDC-2966-C397-33725EE8D105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3890766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3" orient="horz" pos="1570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7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  <p15:guide id="29" orient="horz" pos="1797" userDrawn="1">
          <p15:clr>
            <a:srgbClr val="FF96F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3C7688E-2109-B3A6-BB30-ED06B927D9A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094801" y="0"/>
            <a:ext cx="6097200" cy="6858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/>
          <p:nvPr userDrawn="1"/>
        </p:nvSpPr>
        <p:spPr>
          <a:xfrm>
            <a:off x="0" y="0"/>
            <a:ext cx="6094800" cy="6858000"/>
          </a:xfrm>
          <a:prstGeom prst="rect">
            <a:avLst/>
          </a:prstGeom>
          <a:gradFill>
            <a:gsLst>
              <a:gs pos="38000">
                <a:srgbClr val="D8E7F3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4E4448-A264-7659-B7F9-D4E3F0409CEF}"/>
              </a:ext>
            </a:extLst>
          </p:cNvPr>
          <p:cNvSpPr/>
          <p:nvPr userDrawn="1"/>
        </p:nvSpPr>
        <p:spPr>
          <a:xfrm>
            <a:off x="719138" y="1150830"/>
            <a:ext cx="698644" cy="535303"/>
          </a:xfrm>
          <a:custGeom>
            <a:avLst/>
            <a:gdLst>
              <a:gd name="connsiteX0" fmla="*/ 772947 w 828408"/>
              <a:gd name="connsiteY0" fmla="*/ 0 h 634729"/>
              <a:gd name="connsiteX1" fmla="*/ 772947 w 828408"/>
              <a:gd name="connsiteY1" fmla="*/ 50532 h 634729"/>
              <a:gd name="connsiteX2" fmla="*/ 617654 w 828408"/>
              <a:gd name="connsiteY2" fmla="*/ 168850 h 634729"/>
              <a:gd name="connsiteX3" fmla="*/ 570819 w 828408"/>
              <a:gd name="connsiteY3" fmla="*/ 303191 h 634729"/>
              <a:gd name="connsiteX4" fmla="*/ 583144 w 828408"/>
              <a:gd name="connsiteY4" fmla="*/ 362350 h 634729"/>
              <a:gd name="connsiteX5" fmla="*/ 610259 w 828408"/>
              <a:gd name="connsiteY5" fmla="*/ 379605 h 634729"/>
              <a:gd name="connsiteX6" fmla="*/ 653396 w 828408"/>
              <a:gd name="connsiteY6" fmla="*/ 370361 h 634729"/>
              <a:gd name="connsiteX7" fmla="*/ 702695 w 828408"/>
              <a:gd name="connsiteY7" fmla="*/ 361118 h 634729"/>
              <a:gd name="connsiteX8" fmla="*/ 790818 w 828408"/>
              <a:gd name="connsiteY8" fmla="*/ 398709 h 634729"/>
              <a:gd name="connsiteX9" fmla="*/ 828408 w 828408"/>
              <a:gd name="connsiteY9" fmla="*/ 490529 h 634729"/>
              <a:gd name="connsiteX10" fmla="*/ 782806 w 828408"/>
              <a:gd name="connsiteY10" fmla="*/ 592208 h 634729"/>
              <a:gd name="connsiteX11" fmla="*/ 669418 w 828408"/>
              <a:gd name="connsiteY11" fmla="*/ 634729 h 634729"/>
              <a:gd name="connsiteX12" fmla="*/ 520288 w 828408"/>
              <a:gd name="connsiteY12" fmla="*/ 563245 h 634729"/>
              <a:gd name="connsiteX13" fmla="*/ 453733 w 828408"/>
              <a:gd name="connsiteY13" fmla="*/ 387000 h 634729"/>
              <a:gd name="connsiteX14" fmla="*/ 535694 w 828408"/>
              <a:gd name="connsiteY14" fmla="*/ 157142 h 634729"/>
              <a:gd name="connsiteX15" fmla="*/ 772947 w 828408"/>
              <a:gd name="connsiteY15" fmla="*/ 0 h 634729"/>
              <a:gd name="connsiteX16" fmla="*/ 319214 w 828408"/>
              <a:gd name="connsiteY16" fmla="*/ 0 h 634729"/>
              <a:gd name="connsiteX17" fmla="*/ 319214 w 828408"/>
              <a:gd name="connsiteY17" fmla="*/ 50532 h 634729"/>
              <a:gd name="connsiteX18" fmla="*/ 163921 w 828408"/>
              <a:gd name="connsiteY18" fmla="*/ 168850 h 634729"/>
              <a:gd name="connsiteX19" fmla="*/ 117086 w 828408"/>
              <a:gd name="connsiteY19" fmla="*/ 303191 h 634729"/>
              <a:gd name="connsiteX20" fmla="*/ 129411 w 828408"/>
              <a:gd name="connsiteY20" fmla="*/ 362350 h 634729"/>
              <a:gd name="connsiteX21" fmla="*/ 156526 w 828408"/>
              <a:gd name="connsiteY21" fmla="*/ 379605 h 634729"/>
              <a:gd name="connsiteX22" fmla="*/ 199663 w 828408"/>
              <a:gd name="connsiteY22" fmla="*/ 370361 h 634729"/>
              <a:gd name="connsiteX23" fmla="*/ 248962 w 828408"/>
              <a:gd name="connsiteY23" fmla="*/ 361118 h 634729"/>
              <a:gd name="connsiteX24" fmla="*/ 337085 w 828408"/>
              <a:gd name="connsiteY24" fmla="*/ 398709 h 634729"/>
              <a:gd name="connsiteX25" fmla="*/ 374675 w 828408"/>
              <a:gd name="connsiteY25" fmla="*/ 490529 h 634729"/>
              <a:gd name="connsiteX26" fmla="*/ 329073 w 828408"/>
              <a:gd name="connsiteY26" fmla="*/ 592208 h 634729"/>
              <a:gd name="connsiteX27" fmla="*/ 215685 w 828408"/>
              <a:gd name="connsiteY27" fmla="*/ 634729 h 634729"/>
              <a:gd name="connsiteX28" fmla="*/ 66555 w 828408"/>
              <a:gd name="connsiteY28" fmla="*/ 563245 h 634729"/>
              <a:gd name="connsiteX29" fmla="*/ 0 w 828408"/>
              <a:gd name="connsiteY29" fmla="*/ 387000 h 634729"/>
              <a:gd name="connsiteX30" fmla="*/ 81961 w 828408"/>
              <a:gd name="connsiteY30" fmla="*/ 157142 h 634729"/>
              <a:gd name="connsiteX31" fmla="*/ 319214 w 828408"/>
              <a:gd name="connsiteY31" fmla="*/ 0 h 634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28408" h="634729">
                <a:moveTo>
                  <a:pt x="772947" y="0"/>
                </a:moveTo>
                <a:lnTo>
                  <a:pt x="772947" y="50532"/>
                </a:lnTo>
                <a:cubicBezTo>
                  <a:pt x="700641" y="88328"/>
                  <a:pt x="648877" y="127768"/>
                  <a:pt x="617654" y="168850"/>
                </a:cubicBezTo>
                <a:cubicBezTo>
                  <a:pt x="586431" y="209933"/>
                  <a:pt x="570819" y="254713"/>
                  <a:pt x="570819" y="303191"/>
                </a:cubicBezTo>
                <a:cubicBezTo>
                  <a:pt x="570819" y="331949"/>
                  <a:pt x="574928" y="351669"/>
                  <a:pt x="583144" y="362350"/>
                </a:cubicBezTo>
                <a:cubicBezTo>
                  <a:pt x="590539" y="373854"/>
                  <a:pt x="599577" y="379605"/>
                  <a:pt x="610259" y="379605"/>
                </a:cubicBezTo>
                <a:cubicBezTo>
                  <a:pt x="620940" y="379605"/>
                  <a:pt x="635319" y="376524"/>
                  <a:pt x="653396" y="370361"/>
                </a:cubicBezTo>
                <a:cubicBezTo>
                  <a:pt x="671472" y="364199"/>
                  <a:pt x="687905" y="361118"/>
                  <a:pt x="702695" y="361118"/>
                </a:cubicBezTo>
                <a:cubicBezTo>
                  <a:pt x="736383" y="361118"/>
                  <a:pt x="765757" y="373648"/>
                  <a:pt x="790818" y="398709"/>
                </a:cubicBezTo>
                <a:cubicBezTo>
                  <a:pt x="815878" y="423769"/>
                  <a:pt x="828408" y="454376"/>
                  <a:pt x="828408" y="490529"/>
                </a:cubicBezTo>
                <a:cubicBezTo>
                  <a:pt x="828408" y="529968"/>
                  <a:pt x="813208" y="563861"/>
                  <a:pt x="782806" y="592208"/>
                </a:cubicBezTo>
                <a:cubicBezTo>
                  <a:pt x="752405" y="620555"/>
                  <a:pt x="714609" y="634729"/>
                  <a:pt x="669418" y="634729"/>
                </a:cubicBezTo>
                <a:cubicBezTo>
                  <a:pt x="614367" y="634729"/>
                  <a:pt x="564657" y="610901"/>
                  <a:pt x="520288" y="563245"/>
                </a:cubicBezTo>
                <a:cubicBezTo>
                  <a:pt x="475918" y="515589"/>
                  <a:pt x="453733" y="456841"/>
                  <a:pt x="453733" y="387000"/>
                </a:cubicBezTo>
                <a:cubicBezTo>
                  <a:pt x="453733" y="304834"/>
                  <a:pt x="481053" y="228215"/>
                  <a:pt x="535694" y="157142"/>
                </a:cubicBezTo>
                <a:cubicBezTo>
                  <a:pt x="590334" y="86069"/>
                  <a:pt x="669418" y="33688"/>
                  <a:pt x="772947" y="0"/>
                </a:cubicBezTo>
                <a:close/>
                <a:moveTo>
                  <a:pt x="319214" y="0"/>
                </a:moveTo>
                <a:lnTo>
                  <a:pt x="319214" y="50532"/>
                </a:lnTo>
                <a:cubicBezTo>
                  <a:pt x="246908" y="88328"/>
                  <a:pt x="195144" y="127768"/>
                  <a:pt x="163921" y="168850"/>
                </a:cubicBezTo>
                <a:cubicBezTo>
                  <a:pt x="132698" y="209933"/>
                  <a:pt x="117086" y="254713"/>
                  <a:pt x="117086" y="303191"/>
                </a:cubicBezTo>
                <a:cubicBezTo>
                  <a:pt x="117086" y="331949"/>
                  <a:pt x="121195" y="351669"/>
                  <a:pt x="129411" y="362350"/>
                </a:cubicBezTo>
                <a:cubicBezTo>
                  <a:pt x="136806" y="373854"/>
                  <a:pt x="145844" y="379605"/>
                  <a:pt x="156526" y="379605"/>
                </a:cubicBezTo>
                <a:cubicBezTo>
                  <a:pt x="167207" y="379605"/>
                  <a:pt x="181586" y="376524"/>
                  <a:pt x="199663" y="370361"/>
                </a:cubicBezTo>
                <a:cubicBezTo>
                  <a:pt x="217739" y="364199"/>
                  <a:pt x="234172" y="361118"/>
                  <a:pt x="248962" y="361118"/>
                </a:cubicBezTo>
                <a:cubicBezTo>
                  <a:pt x="282650" y="361118"/>
                  <a:pt x="312024" y="373648"/>
                  <a:pt x="337085" y="398709"/>
                </a:cubicBezTo>
                <a:cubicBezTo>
                  <a:pt x="362145" y="423769"/>
                  <a:pt x="374675" y="454376"/>
                  <a:pt x="374675" y="490529"/>
                </a:cubicBezTo>
                <a:cubicBezTo>
                  <a:pt x="374675" y="529968"/>
                  <a:pt x="359475" y="563861"/>
                  <a:pt x="329073" y="592208"/>
                </a:cubicBezTo>
                <a:cubicBezTo>
                  <a:pt x="298672" y="620555"/>
                  <a:pt x="260876" y="634729"/>
                  <a:pt x="215685" y="634729"/>
                </a:cubicBezTo>
                <a:cubicBezTo>
                  <a:pt x="160634" y="634729"/>
                  <a:pt x="110924" y="610901"/>
                  <a:pt x="66555" y="563245"/>
                </a:cubicBezTo>
                <a:cubicBezTo>
                  <a:pt x="22185" y="515589"/>
                  <a:pt x="0" y="456841"/>
                  <a:pt x="0" y="387000"/>
                </a:cubicBezTo>
                <a:cubicBezTo>
                  <a:pt x="0" y="304834"/>
                  <a:pt x="27320" y="228215"/>
                  <a:pt x="81961" y="157142"/>
                </a:cubicBezTo>
                <a:cubicBezTo>
                  <a:pt x="136601" y="86069"/>
                  <a:pt x="215685" y="33688"/>
                  <a:pt x="319214" y="0"/>
                </a:cubicBezTo>
                <a:close/>
              </a:path>
            </a:pathLst>
          </a:custGeom>
          <a:solidFill>
            <a:schemeClr val="bg1">
              <a:alpha val="92631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endParaRPr lang="en-US" sz="19900" cap="all" spc="200">
              <a:solidFill>
                <a:schemeClr val="accent3">
                  <a:lumMod val="60000"/>
                  <a:lumOff val="40000"/>
                  <a:alpha val="51000"/>
                </a:schemeClr>
              </a:solidFill>
              <a:latin typeface="Calibri Light" panose="020F0302020204030204" pitchFamily="34" charset="0"/>
              <a:ea typeface="+mj-ea"/>
              <a:cs typeface="Calibri Light" panose="020F0302020204030204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C43D0F9-D9A7-1DFC-34B6-C81535D1FE7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1713599"/>
            <a:ext cx="5018400" cy="4424399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2pPr>
            <a:lvl3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3pPr>
            <a:lvl4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None/>
              <a:defRPr sz="2000" b="0" cap="all">
                <a:solidFill>
                  <a:schemeClr val="accent1"/>
                </a:solidFill>
                <a:latin typeface="+mn-lt"/>
              </a:defRPr>
            </a:lvl4pPr>
            <a:lvl5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5pPr>
            <a:lvl6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6pPr>
            <a:lvl7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7pPr>
            <a:lvl8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8pPr>
            <a:lvl9pPr marL="0" indent="0">
              <a:lnSpc>
                <a:spcPct val="15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cap="all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add Quote</a:t>
            </a:r>
            <a:endParaRPr lang="en-GB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1E71275-5CC0-6348-59EF-6E51946B9E5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800" y="4618075"/>
            <a:ext cx="6097199" cy="1519200"/>
          </a:xfrm>
          <a:solidFill>
            <a:schemeClr val="bg1"/>
          </a:solidFill>
        </p:spPr>
        <p:txBody>
          <a:bodyPr lIns="360000" tIns="180000" rIns="360000" bIns="180000"/>
          <a:lstStyle>
            <a:lvl5pPr>
              <a:defRPr/>
            </a:lvl5pPr>
          </a:lstStyle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  <a:endParaRPr lang="en-GB" dirty="0"/>
          </a:p>
        </p:txBody>
      </p:sp>
      <p:sp>
        <p:nvSpPr>
          <p:cNvPr id="6" name="Footers" descr="{&quot;templafy&quot;:{&quot;id&quot;:&quot;4708fec4-619c-41a6-a13a-61ee0ada3da4&quot;}}">
            <a:extLst>
              <a:ext uri="{FF2B5EF4-FFF2-40B4-BE49-F238E27FC236}">
                <a16:creationId xmlns:a16="http://schemas.microsoft.com/office/drawing/2014/main" id="{D09B7859-4BFA-0D77-C7FF-EF07F0410453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646066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3" orient="horz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4DB1-C60C-D330-1D59-18C0D254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4270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6F6AE-16AC-0583-7B95-974948C8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519416"/>
            <a:ext cx="2534277" cy="491378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70E6DDC2-540A-5800-73D7-E95E8BC5AA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8980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967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DE5B-1F2D-F372-3892-57D934C69F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/>
          <a:stretch/>
        </p:blipFill>
        <p:spPr>
          <a:xfrm>
            <a:off x="5219862" y="1101138"/>
            <a:ext cx="2534277" cy="4913784"/>
          </a:xfrm>
          <a:prstGeom prst="rect">
            <a:avLst/>
          </a:prstGeom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68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565ECB4D-3B90-B975-5CC9-1D11DD4EF3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10400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C74AAC9F-FD31-5ADB-B824-244A1923756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70475" y="2478600"/>
            <a:ext cx="1900800" cy="190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5" name="Footers" descr="{&quot;templafy&quot;:{&quot;id&quot;:&quot;9f113c1b-1e68-4d5d-9404-b1c9682e1dc7&quot;}}">
            <a:extLst>
              <a:ext uri="{FF2B5EF4-FFF2-40B4-BE49-F238E27FC236}">
                <a16:creationId xmlns:a16="http://schemas.microsoft.com/office/drawing/2014/main" id="{E089BA30-0544-BB92-B27F-1E09FDA031B1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169617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4DB1-C60C-D330-1D59-18C0D254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5D50D-0CD8-D2EA-90C7-9BFF908C9B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9770" b="24590"/>
          <a:stretch/>
        </p:blipFill>
        <p:spPr>
          <a:xfrm>
            <a:off x="339903" y="1412777"/>
            <a:ext cx="3724097" cy="5445224"/>
          </a:xfrm>
          <a:prstGeom prst="rect">
            <a:avLst/>
          </a:prstGeom>
        </p:spPr>
      </p:pic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9AD0377-EEF4-2BE2-7A2F-129C1089A4BB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8151" y="3463200"/>
            <a:ext cx="2667600" cy="26676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15F2C-F25B-7919-7155-CF3E6B955963}"/>
              </a:ext>
            </a:extLst>
          </p:cNvPr>
          <p:cNvSpPr/>
          <p:nvPr userDrawn="1"/>
        </p:nvSpPr>
        <p:spPr>
          <a:xfrm>
            <a:off x="3875404" y="2742753"/>
            <a:ext cx="2412998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9462A8-BA13-5816-CC98-AE8BB418785C}"/>
              </a:ext>
            </a:extLst>
          </p:cNvPr>
          <p:cNvSpPr/>
          <p:nvPr userDrawn="1"/>
        </p:nvSpPr>
        <p:spPr>
          <a:xfrm>
            <a:off x="6455926" y="2742753"/>
            <a:ext cx="2412998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1D1A5-EF12-E62C-AC4E-BE6CA3AB39B5}"/>
              </a:ext>
            </a:extLst>
          </p:cNvPr>
          <p:cNvSpPr/>
          <p:nvPr userDrawn="1"/>
        </p:nvSpPr>
        <p:spPr>
          <a:xfrm>
            <a:off x="9053513" y="2742753"/>
            <a:ext cx="2437413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309FF903-CC38-4C37-5750-8228E5B698D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75903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5AFC5333-4349-556A-AA4C-8264633D882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6456425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76FE539F-EA02-11A6-24A3-64094D6D44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9066219" y="3589200"/>
            <a:ext cx="2412000" cy="24120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0812D6A1-9301-DA4C-0FE8-A2FA9AC562D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875903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A5EDA48-C466-DD48-83BE-B58C6F8C2FE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456425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7BD399E-3BDD-357D-3173-CEF24905CB9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66219" y="1710000"/>
            <a:ext cx="2412000" cy="903600"/>
          </a:xfrm>
        </p:spPr>
        <p:txBody>
          <a:bodyPr>
            <a:noAutofit/>
          </a:bodyPr>
          <a:lstStyle>
            <a:lvl1pPr algn="ctr">
              <a:defRPr sz="6000" cap="none" baseline="0">
                <a:solidFill>
                  <a:srgbClr val="9EC3E1"/>
                </a:solidFill>
              </a:defRPr>
            </a:lvl1pPr>
          </a:lstStyle>
          <a:p>
            <a:pPr lvl="0"/>
            <a:r>
              <a:rPr lang="en-US" dirty="0"/>
              <a:t>10%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63E4F2-A49E-1CAC-AD88-6A5278BE8C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64000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15F6F11-90AC-E501-9C5A-58F94185AE5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47225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049E31-3DE3-F475-AAC8-ED15887EDCC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57019" y="2908393"/>
            <a:ext cx="2030400" cy="388800"/>
          </a:xfrm>
        </p:spPr>
        <p:txBody>
          <a:bodyPr anchor="ctr" anchorCtr="0"/>
          <a:lstStyle>
            <a:lvl1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1pPr>
            <a:lvl2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2pPr>
            <a:lvl3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3pPr>
            <a:lvl4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4pPr>
            <a:lvl5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5pPr>
            <a:lvl6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6pPr>
            <a:lvl7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7pPr>
            <a:lvl8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8pPr>
            <a:lvl9pPr marL="0" indent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 cap="all" spc="18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Title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306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>
          <p15:clr>
            <a:srgbClr val="8F8F8F"/>
          </p15:clr>
        </p15:guide>
        <p15:guide id="3" orient="horz" pos="1071" userDrawn="1">
          <p15:clr>
            <a:srgbClr val="FF96FF"/>
          </p15:clr>
        </p15:guide>
        <p15:guide id="4" orient="horz" pos="3866">
          <p15:clr>
            <a:srgbClr val="FF96FF"/>
          </p15:clr>
        </p15:guide>
        <p15:guide id="5" pos="453">
          <p15:clr>
            <a:srgbClr val="FF96FF"/>
          </p15:clr>
        </p15:guide>
        <p15:guide id="6" pos="810">
          <p15:clr>
            <a:srgbClr val="FF96FF"/>
          </p15:clr>
        </p15:guide>
        <p15:guide id="7" pos="1036">
          <p15:clr>
            <a:srgbClr val="FF96FF"/>
          </p15:clr>
        </p15:guide>
        <p15:guide id="8" pos="1393">
          <p15:clr>
            <a:srgbClr val="FF96FF"/>
          </p15:clr>
        </p15:guide>
        <p15:guide id="9" pos="1620">
          <p15:clr>
            <a:srgbClr val="FF96FF"/>
          </p15:clr>
        </p15:guide>
        <p15:guide id="10" pos="1976">
          <p15:clr>
            <a:srgbClr val="FF96FF"/>
          </p15:clr>
        </p15:guide>
        <p15:guide id="11" pos="2203">
          <p15:clr>
            <a:srgbClr val="FF96FF"/>
          </p15:clr>
        </p15:guide>
        <p15:guide id="12" pos="2560">
          <p15:clr>
            <a:srgbClr val="FF96FF"/>
          </p15:clr>
        </p15:guide>
        <p15:guide id="13" pos="2786">
          <p15:clr>
            <a:srgbClr val="FF96FF"/>
          </p15:clr>
        </p15:guide>
        <p15:guide id="14" pos="3143">
          <p15:clr>
            <a:srgbClr val="FF96FF"/>
          </p15:clr>
        </p15:guide>
        <p15:guide id="15" pos="3370">
          <p15:clr>
            <a:srgbClr val="FF96FF"/>
          </p15:clr>
        </p15:guide>
        <p15:guide id="16" pos="3726">
          <p15:clr>
            <a:srgbClr val="FF96FF"/>
          </p15:clr>
        </p15:guide>
        <p15:guide id="17" pos="3953">
          <p15:clr>
            <a:srgbClr val="FF96FF"/>
          </p15:clr>
        </p15:guide>
        <p15:guide id="18" pos="4309">
          <p15:clr>
            <a:srgbClr val="FF96FF"/>
          </p15:clr>
        </p15:guide>
        <p15:guide id="19" pos="4536">
          <p15:clr>
            <a:srgbClr val="FF96FF"/>
          </p15:clr>
        </p15:guide>
        <p15:guide id="20" pos="4893">
          <p15:clr>
            <a:srgbClr val="FF96FF"/>
          </p15:clr>
        </p15:guide>
        <p15:guide id="21" pos="5120">
          <p15:clr>
            <a:srgbClr val="FF96FF"/>
          </p15:clr>
        </p15:guide>
        <p15:guide id="22" pos="5476">
          <p15:clr>
            <a:srgbClr val="FF96FF"/>
          </p15:clr>
        </p15:guide>
        <p15:guide id="23" pos="5703">
          <p15:clr>
            <a:srgbClr val="FF96FF"/>
          </p15:clr>
        </p15:guide>
        <p15:guide id="24" pos="6059">
          <p15:clr>
            <a:srgbClr val="FF96FF"/>
          </p15:clr>
        </p15:guide>
        <p15:guide id="25" pos="6286">
          <p15:clr>
            <a:srgbClr val="FF96FF"/>
          </p15:clr>
        </p15:guide>
        <p15:guide id="26" pos="6643">
          <p15:clr>
            <a:srgbClr val="FF96FF"/>
          </p15:clr>
        </p15:guide>
        <p15:guide id="27" pos="6869">
          <p15:clr>
            <a:srgbClr val="FF96FF"/>
          </p15:clr>
        </p15:guide>
        <p15:guide id="28" pos="7226">
          <p15:clr>
            <a:srgbClr val="FF96FF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45805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11D87860-7BDA-6ACF-8AD2-853F44125DA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53733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BB32CB-B29F-4116-9105-192016E060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4218695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4DB1-C60C-D330-1D59-18C0D254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4270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E0956-AB5F-AC03-EAB3-36441D8851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125433" y="1492098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17DACB36-D4E1-F498-4226-F130DA4F5B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00364" y="1854992"/>
            <a:ext cx="1879200" cy="4060800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05CA00-36D2-E3AA-8BE8-1E472C3C4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6672064" y="1484783"/>
            <a:ext cx="2591760" cy="4652492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5613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147874-D641-36E1-03C9-5414641E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CEB65B4F-7599-74DF-EBA5-202E26CEB3A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5210176" y="2034000"/>
            <a:ext cx="5608678" cy="3341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4270375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4274200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D1D222DE-C8E6-D25C-E6F2-0624A2B9EC69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0220325" y="3143249"/>
            <a:ext cx="1355726" cy="29368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84BED-AAA1-1FE1-26B0-C3711E7D65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74" t="-1316" r="-5903" b="1316"/>
          <a:stretch/>
        </p:blipFill>
        <p:spPr>
          <a:xfrm>
            <a:off x="9980535" y="2869499"/>
            <a:ext cx="1876105" cy="3367813"/>
          </a:xfrm>
          <a:prstGeom prst="rect">
            <a:avLst/>
          </a:prstGeom>
          <a:effectLst>
            <a:reflection blurRad="39573" stA="28000" endPos="4000" dist="50800" dir="5400000" sy="-100000" algn="bl" rotWithShape="0"/>
          </a:effectLst>
        </p:spPr>
      </p:pic>
      <p:sp>
        <p:nvSpPr>
          <p:cNvPr id="13" name="Footers" descr="{&quot;templafy&quot;:{&quot;id&quot;:&quot;4aaff1e3-4aeb-4ab6-970c-e6644a7151c2&quot;}}">
            <a:extLst>
              <a:ext uri="{FF2B5EF4-FFF2-40B4-BE49-F238E27FC236}">
                <a16:creationId xmlns:a16="http://schemas.microsoft.com/office/drawing/2014/main" id="{2AA3E128-5B68-28FB-4891-492AE777546C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92876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39BC6B9-FA66-9AE8-AABC-E48AC43520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0650" y="2041524"/>
            <a:ext cx="5591175" cy="334327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4DB1-C60C-D330-1D59-18C0D254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3344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5D7C6D-AFB7-4703-6ED0-E0A861DE56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34325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A4BFA0-E5C7-13E3-03EC-DC785E3CB14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7200" y="16200"/>
            <a:ext cx="6094800" cy="6872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720000"/>
            <a:ext cx="3345689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33486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8D819A63-FF9D-A3D7-5D19-99428A5AB4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14938" y="2034000"/>
            <a:ext cx="5572125" cy="3347625"/>
          </a:xfrm>
          <a:solidFill>
            <a:schemeClr val="accent6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9E2188-EF07-418A-877E-B5F25E893A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" b="2096"/>
          <a:stretch/>
        </p:blipFill>
        <p:spPr>
          <a:xfrm>
            <a:off x="4351531" y="1764050"/>
            <a:ext cx="7251700" cy="4077222"/>
          </a:xfrm>
          <a:prstGeom prst="rect">
            <a:avLst/>
          </a:prstGeom>
          <a:effectLst>
            <a:reflection blurRad="6350" stA="50000" endA="300" endPos="7000" dir="5400000" sy="-100000" algn="bl" rotWithShape="0"/>
          </a:effectLst>
        </p:spPr>
      </p:pic>
      <p:sp>
        <p:nvSpPr>
          <p:cNvPr id="11" name="Footers" descr="{&quot;templafy&quot;:{&quot;id&quot;:&quot;5701762b-2ddd-415c-9f10-2849eeb3ef06&quot;}}">
            <a:extLst>
              <a:ext uri="{FF2B5EF4-FFF2-40B4-BE49-F238E27FC236}">
                <a16:creationId xmlns:a16="http://schemas.microsoft.com/office/drawing/2014/main" id="{E437CE73-48A8-6501-39C1-A1E43A2B9173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321398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gradFill>
          <a:gsLst>
            <a:gs pos="60000">
              <a:schemeClr val="accent1"/>
            </a:gs>
            <a:gs pos="86000">
              <a:srgbClr val="1F538F"/>
            </a:gs>
            <a:gs pos="100000">
              <a:schemeClr val="accent3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21E9437-E9FE-CAAE-4F68-7557917241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2"/>
          <a:stretch/>
        </p:blipFill>
        <p:spPr>
          <a:xfrm>
            <a:off x="2597949" y="4554"/>
            <a:ext cx="9594051" cy="68488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98F3588-281E-71E0-698D-DE2EFA5D7E6E}"/>
              </a:ext>
            </a:extLst>
          </p:cNvPr>
          <p:cNvSpPr/>
          <p:nvPr userDrawn="1"/>
        </p:nvSpPr>
        <p:spPr>
          <a:xfrm>
            <a:off x="0" y="1"/>
            <a:ext cx="3503778" cy="6858000"/>
          </a:xfrm>
          <a:prstGeom prst="rect">
            <a:avLst/>
          </a:prstGeom>
          <a:gradFill flip="none" rotWithShape="1">
            <a:gsLst>
              <a:gs pos="86000">
                <a:srgbClr val="1F538F"/>
              </a:gs>
              <a:gs pos="60000">
                <a:schemeClr val="accent1"/>
              </a:gs>
              <a:gs pos="100000">
                <a:schemeClr val="accent3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/>
            <a:endParaRPr lang="en-GB" sz="2000" noProof="0" dirty="0" err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EFCFA-0AE5-65AE-6589-C19C748A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CAD62-B326-A257-86A5-C40BD73881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top Placeholder 20">
            <a:extLst>
              <a:ext uri="{FF2B5EF4-FFF2-40B4-BE49-F238E27FC236}">
                <a16:creationId xmlns:a16="http://schemas.microsoft.com/office/drawing/2014/main" id="{72D36FB3-7B4E-797E-A42C-8E78112DC0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17BB443B-C055-B914-A2EB-F51E8E95226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EF4BC-6E95-E773-0639-620E420EB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9" y="720000"/>
            <a:ext cx="2417761" cy="9071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D123BC9-B849-5E02-3DDF-B103F55291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5314" y="2034000"/>
            <a:ext cx="2421586" cy="41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rgbClr val="9EC3E1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9EC3E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accent3"/>
                </a:solidFill>
              </a:defRPr>
            </a:lvl6pPr>
            <a:lvl7pPr>
              <a:defRPr>
                <a:solidFill>
                  <a:srgbClr val="9EC3E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rgbClr val="9EC3E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3DD438D-2CD1-72E2-C5C5-E3BE4E453233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27500" y="2048399"/>
            <a:ext cx="7082900" cy="2622025"/>
          </a:xfrm>
          <a:solidFill>
            <a:schemeClr val="bg1"/>
          </a:solidFill>
        </p:spPr>
        <p:txBody>
          <a:bodyPr tIns="648000" anchor="ctr" anchorCtr="0"/>
          <a:lstStyle>
            <a:lvl1pPr algn="ctr">
              <a:defRPr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Footers" descr="{&quot;templafy&quot;:{&quot;id&quot;:&quot;6f27a5ea-5194-4474-8f5a-b0c8f65deb8e&quot;}}">
            <a:extLst>
              <a:ext uri="{FF2B5EF4-FFF2-40B4-BE49-F238E27FC236}">
                <a16:creationId xmlns:a16="http://schemas.microsoft.com/office/drawing/2014/main" id="{6D57E22F-014A-FDF5-8749-C999CC6D20AD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1698881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3473-00D3-EA4E-9912-9AFB4C8B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accent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6" name="Guides" hidden="1">
            <a:extLst>
              <a:ext uri="{FF2B5EF4-FFF2-40B4-BE49-F238E27FC236}">
                <a16:creationId xmlns:a16="http://schemas.microsoft.com/office/drawing/2014/main" id="{3638FD4C-1242-FA12-1AE1-9624BF414B2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152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D521-54AE-CE7E-18FE-2D6C7C07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14DB1-C60C-D330-1D59-18C0D254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73881-E9DC-02D7-5B94-370C41863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5AE1F39-3E8B-13F8-1D88-1282DD9F4188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E9A944-309A-4232-553F-22C9A93B0B4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20000" y="1713599"/>
            <a:ext cx="6122000" cy="44243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367BA-8F05-446D-84E4-1D4A251D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1822" y="1628880"/>
            <a:ext cx="3751231" cy="4509120"/>
          </a:xfrm>
          <a:prstGeom prst="rect">
            <a:avLst/>
          </a:prstGeom>
          <a:effectLst>
            <a:outerShdw blurRad="193495" dist="146531" dir="3540000" sx="99000" sy="99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8218A61B-6F4F-B694-869D-DF3F3E7BF0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28248" y="1627430"/>
            <a:ext cx="3074765" cy="4509225"/>
          </a:xfrm>
          <a:solidFill>
            <a:schemeClr val="bg1"/>
          </a:solidFill>
        </p:spPr>
        <p:txBody>
          <a:bodyPr tIns="648000" anchor="ctr" anchorCtr="1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52E313-28CB-8D27-CE72-0374CF6A9254}"/>
              </a:ext>
            </a:extLst>
          </p:cNvPr>
          <p:cNvSpPr/>
          <p:nvPr userDrawn="1"/>
        </p:nvSpPr>
        <p:spPr>
          <a:xfrm>
            <a:off x="8328248" y="1628155"/>
            <a:ext cx="725265" cy="450912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  <a:alpha val="0"/>
                </a:schemeClr>
              </a:gs>
              <a:gs pos="63000">
                <a:schemeClr val="accent4">
                  <a:lumMod val="45000"/>
                  <a:lumOff val="55000"/>
                  <a:alpha val="66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algn="ctr">
              <a:lnSpc>
                <a:spcPct val="90000"/>
              </a:lnSpc>
            </a:pPr>
            <a:endParaRPr lang="en-US" sz="1600" noProof="0" dirty="0" err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7435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2" orient="horz" pos="1025" userDrawn="1">
          <p15:clr>
            <a:srgbClr val="8F8F8F"/>
          </p15:clr>
        </p15:guide>
        <p15:guide id="3" orient="horz" pos="107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i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BF0-5156-4399-18F9-DC04A1A1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Guides" hidden="1">
            <a:extLst>
              <a:ext uri="{FF2B5EF4-FFF2-40B4-BE49-F238E27FC236}">
                <a16:creationId xmlns:a16="http://schemas.microsoft.com/office/drawing/2014/main" id="{701F89E3-1860-5814-889C-8F8203A4F6D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38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 Footer i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71BF0-5156-4399-18F9-DC04A1A1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5A234-FFCB-0330-7A76-CE07764E0D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46AE6E0-28DF-FE32-2A53-3D57FC7ED2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7" name="Footers" descr="{&quot;templafy&quot;:{&quot;id&quot;:&quot;37bf3a59-c3d7-4ee6-b549-ac5503095b71&quot;}}">
            <a:extLst>
              <a:ext uri="{FF2B5EF4-FFF2-40B4-BE49-F238E27FC236}">
                <a16:creationId xmlns:a16="http://schemas.microsoft.com/office/drawing/2014/main" id="{AD7FCB85-6DF8-7133-9CEA-CE8EF93D41E2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984639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uides" hidden="1">
            <a:extLst>
              <a:ext uri="{FF2B5EF4-FFF2-40B4-BE49-F238E27FC236}">
                <a16:creationId xmlns:a16="http://schemas.microsoft.com/office/drawing/2014/main" id="{8CBDB7B0-4561-2F0F-FCA3-EB062B65853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2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A">
    <p:bg>
      <p:bgPr>
        <a:gradFill>
          <a:gsLst>
            <a:gs pos="22000">
              <a:schemeClr val="bg1"/>
            </a:gs>
            <a:gs pos="100000">
              <a:schemeClr val="accent6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38615178-D3EF-0351-B14B-847E20DE72E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226A66-5DC3-953F-2B42-68A9AAEE705B}"/>
              </a:ext>
            </a:extLst>
          </p:cNvPr>
          <p:cNvGrpSpPr/>
          <p:nvPr userDrawn="1"/>
        </p:nvGrpSpPr>
        <p:grpSpPr>
          <a:xfrm>
            <a:off x="4724397" y="3211027"/>
            <a:ext cx="2743202" cy="435946"/>
            <a:chOff x="728662" y="709353"/>
            <a:chExt cx="2743202" cy="4359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344384E-4AF3-B4A4-F189-409E7C8A0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53"/>
            <a:stretch/>
          </p:blipFill>
          <p:spPr>
            <a:xfrm>
              <a:off x="728662" y="709353"/>
              <a:ext cx="381588" cy="435946"/>
            </a:xfrm>
            <a:prstGeom prst="rect">
              <a:avLst/>
            </a:prstGeom>
          </p:spPr>
        </p:pic>
        <p:sp>
          <p:nvSpPr>
            <p:cNvPr id="5" name="Freeform 33">
              <a:extLst>
                <a:ext uri="{FF2B5EF4-FFF2-40B4-BE49-F238E27FC236}">
                  <a16:creationId xmlns:a16="http://schemas.microsoft.com/office/drawing/2014/main" id="{0DE36B48-2DFA-C617-11D3-E6301B89EA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22376" y="709353"/>
              <a:ext cx="2249488" cy="295275"/>
            </a:xfrm>
            <a:custGeom>
              <a:avLst/>
              <a:gdLst>
                <a:gd name="T0" fmla="*/ 3918 w 3977"/>
                <a:gd name="T1" fmla="*/ 318 h 515"/>
                <a:gd name="T2" fmla="*/ 3977 w 3977"/>
                <a:gd name="T3" fmla="*/ 433 h 515"/>
                <a:gd name="T4" fmla="*/ 3973 w 3977"/>
                <a:gd name="T5" fmla="*/ 332 h 515"/>
                <a:gd name="T6" fmla="*/ 3688 w 3977"/>
                <a:gd name="T7" fmla="*/ 493 h 515"/>
                <a:gd name="T8" fmla="*/ 3585 w 3977"/>
                <a:gd name="T9" fmla="*/ 308 h 515"/>
                <a:gd name="T10" fmla="*/ 3488 w 3977"/>
                <a:gd name="T11" fmla="*/ 507 h 515"/>
                <a:gd name="T12" fmla="*/ 3337 w 3977"/>
                <a:gd name="T13" fmla="*/ 235 h 515"/>
                <a:gd name="T14" fmla="*/ 3543 w 3977"/>
                <a:gd name="T15" fmla="*/ 212 h 515"/>
                <a:gd name="T16" fmla="*/ 3280 w 3977"/>
                <a:gd name="T17" fmla="*/ 99 h 515"/>
                <a:gd name="T18" fmla="*/ 3280 w 3977"/>
                <a:gd name="T19" fmla="*/ 99 h 515"/>
                <a:gd name="T20" fmla="*/ 3163 w 3977"/>
                <a:gd name="T21" fmla="*/ 507 h 515"/>
                <a:gd name="T22" fmla="*/ 3163 w 3977"/>
                <a:gd name="T23" fmla="*/ 221 h 515"/>
                <a:gd name="T24" fmla="*/ 2812 w 3977"/>
                <a:gd name="T25" fmla="*/ 99 h 515"/>
                <a:gd name="T26" fmla="*/ 2812 w 3977"/>
                <a:gd name="T27" fmla="*/ 99 h 515"/>
                <a:gd name="T28" fmla="*/ 2852 w 3977"/>
                <a:gd name="T29" fmla="*/ 507 h 515"/>
                <a:gd name="T30" fmla="*/ 2695 w 3977"/>
                <a:gd name="T31" fmla="*/ 235 h 515"/>
                <a:gd name="T32" fmla="*/ 2804 w 3977"/>
                <a:gd name="T33" fmla="*/ 453 h 515"/>
                <a:gd name="T34" fmla="*/ 2521 w 3977"/>
                <a:gd name="T35" fmla="*/ 494 h 515"/>
                <a:gd name="T36" fmla="*/ 2621 w 3977"/>
                <a:gd name="T37" fmla="*/ 451 h 515"/>
                <a:gd name="T38" fmla="*/ 2470 w 3977"/>
                <a:gd name="T39" fmla="*/ 212 h 515"/>
                <a:gd name="T40" fmla="*/ 2512 w 3977"/>
                <a:gd name="T41" fmla="*/ 9 h 515"/>
                <a:gd name="T42" fmla="*/ 2236 w 3977"/>
                <a:gd name="T43" fmla="*/ 318 h 515"/>
                <a:gd name="T44" fmla="*/ 2236 w 3977"/>
                <a:gd name="T45" fmla="*/ 318 h 515"/>
                <a:gd name="T46" fmla="*/ 2295 w 3977"/>
                <a:gd name="T47" fmla="*/ 454 h 515"/>
                <a:gd name="T48" fmla="*/ 2080 w 3977"/>
                <a:gd name="T49" fmla="*/ 332 h 515"/>
                <a:gd name="T50" fmla="*/ 1949 w 3977"/>
                <a:gd name="T51" fmla="*/ 414 h 515"/>
                <a:gd name="T52" fmla="*/ 1887 w 3977"/>
                <a:gd name="T53" fmla="*/ 423 h 515"/>
                <a:gd name="T54" fmla="*/ 1537 w 3977"/>
                <a:gd name="T55" fmla="*/ 124 h 515"/>
                <a:gd name="T56" fmla="*/ 1426 w 3977"/>
                <a:gd name="T57" fmla="*/ 507 h 515"/>
                <a:gd name="T58" fmla="*/ 1453 w 3977"/>
                <a:gd name="T59" fmla="*/ 44 h 515"/>
                <a:gd name="T60" fmla="*/ 1977 w 3977"/>
                <a:gd name="T61" fmla="*/ 57 h 515"/>
                <a:gd name="T62" fmla="*/ 1342 w 3977"/>
                <a:gd name="T63" fmla="*/ 507 h 515"/>
                <a:gd name="T64" fmla="*/ 1175 w 3977"/>
                <a:gd name="T65" fmla="*/ 242 h 515"/>
                <a:gd name="T66" fmla="*/ 991 w 3977"/>
                <a:gd name="T67" fmla="*/ 507 h 515"/>
                <a:gd name="T68" fmla="*/ 991 w 3977"/>
                <a:gd name="T69" fmla="*/ 221 h 515"/>
                <a:gd name="T70" fmla="*/ 1294 w 3977"/>
                <a:gd name="T71" fmla="*/ 315 h 515"/>
                <a:gd name="T72" fmla="*/ 978 w 3977"/>
                <a:gd name="T73" fmla="*/ 493 h 515"/>
                <a:gd name="T74" fmla="*/ 875 w 3977"/>
                <a:gd name="T75" fmla="*/ 308 h 515"/>
                <a:gd name="T76" fmla="*/ 778 w 3977"/>
                <a:gd name="T77" fmla="*/ 507 h 515"/>
                <a:gd name="T78" fmla="*/ 627 w 3977"/>
                <a:gd name="T79" fmla="*/ 235 h 515"/>
                <a:gd name="T80" fmla="*/ 833 w 3977"/>
                <a:gd name="T81" fmla="*/ 212 h 515"/>
                <a:gd name="T82" fmla="*/ 552 w 3977"/>
                <a:gd name="T83" fmla="*/ 318 h 515"/>
                <a:gd name="T84" fmla="*/ 396 w 3977"/>
                <a:gd name="T85" fmla="*/ 332 h 515"/>
                <a:gd name="T86" fmla="*/ 493 w 3977"/>
                <a:gd name="T87" fmla="*/ 515 h 515"/>
                <a:gd name="T88" fmla="*/ 396 w 3977"/>
                <a:gd name="T89" fmla="*/ 332 h 515"/>
                <a:gd name="T90" fmla="*/ 172 w 3977"/>
                <a:gd name="T91" fmla="*/ 61 h 515"/>
                <a:gd name="T92" fmla="*/ 114 w 3977"/>
                <a:gd name="T93" fmla="*/ 419 h 515"/>
                <a:gd name="T94" fmla="*/ 53 w 3977"/>
                <a:gd name="T95" fmla="*/ 421 h 515"/>
                <a:gd name="T96" fmla="*/ 349 w 3977"/>
                <a:gd name="T97" fmla="*/ 175 h 515"/>
                <a:gd name="T98" fmla="*/ 3135 w 3977"/>
                <a:gd name="T99" fmla="*/ 313 h 515"/>
                <a:gd name="T100" fmla="*/ 3036 w 3977"/>
                <a:gd name="T101" fmla="*/ 491 h 515"/>
                <a:gd name="T102" fmla="*/ 3021 w 3977"/>
                <a:gd name="T103" fmla="*/ 212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77" h="515">
                  <a:moveTo>
                    <a:pt x="3918" y="318"/>
                  </a:moveTo>
                  <a:lnTo>
                    <a:pt x="3918" y="318"/>
                  </a:lnTo>
                  <a:cubicBezTo>
                    <a:pt x="3921" y="255"/>
                    <a:pt x="3878" y="229"/>
                    <a:pt x="3842" y="229"/>
                  </a:cubicBezTo>
                  <a:cubicBezTo>
                    <a:pt x="3794" y="229"/>
                    <a:pt x="3766" y="265"/>
                    <a:pt x="3762" y="318"/>
                  </a:cubicBezTo>
                  <a:lnTo>
                    <a:pt x="3918" y="318"/>
                  </a:lnTo>
                  <a:lnTo>
                    <a:pt x="3918" y="318"/>
                  </a:lnTo>
                  <a:close/>
                  <a:moveTo>
                    <a:pt x="3762" y="332"/>
                  </a:moveTo>
                  <a:lnTo>
                    <a:pt x="3762" y="332"/>
                  </a:lnTo>
                  <a:cubicBezTo>
                    <a:pt x="3761" y="461"/>
                    <a:pt x="3838" y="493"/>
                    <a:pt x="3876" y="493"/>
                  </a:cubicBezTo>
                  <a:cubicBezTo>
                    <a:pt x="3916" y="493"/>
                    <a:pt x="3936" y="479"/>
                    <a:pt x="3977" y="433"/>
                  </a:cubicBezTo>
                  <a:lnTo>
                    <a:pt x="3977" y="454"/>
                  </a:lnTo>
                  <a:cubicBezTo>
                    <a:pt x="3943" y="498"/>
                    <a:pt x="3909" y="515"/>
                    <a:pt x="3859" y="515"/>
                  </a:cubicBezTo>
                  <a:cubicBezTo>
                    <a:pt x="3770" y="515"/>
                    <a:pt x="3705" y="453"/>
                    <a:pt x="3705" y="367"/>
                  </a:cubicBezTo>
                  <a:cubicBezTo>
                    <a:pt x="3705" y="280"/>
                    <a:pt x="3768" y="212"/>
                    <a:pt x="3849" y="212"/>
                  </a:cubicBezTo>
                  <a:cubicBezTo>
                    <a:pt x="3915" y="212"/>
                    <a:pt x="3977" y="266"/>
                    <a:pt x="3973" y="332"/>
                  </a:cubicBezTo>
                  <a:lnTo>
                    <a:pt x="3762" y="332"/>
                  </a:lnTo>
                  <a:lnTo>
                    <a:pt x="3762" y="332"/>
                  </a:lnTo>
                  <a:close/>
                  <a:moveTo>
                    <a:pt x="3640" y="444"/>
                  </a:moveTo>
                  <a:lnTo>
                    <a:pt x="3640" y="444"/>
                  </a:lnTo>
                  <a:cubicBezTo>
                    <a:pt x="3640" y="482"/>
                    <a:pt x="3648" y="493"/>
                    <a:pt x="3688" y="493"/>
                  </a:cubicBezTo>
                  <a:lnTo>
                    <a:pt x="3688" y="507"/>
                  </a:lnTo>
                  <a:lnTo>
                    <a:pt x="3536" y="507"/>
                  </a:lnTo>
                  <a:lnTo>
                    <a:pt x="3536" y="493"/>
                  </a:lnTo>
                  <a:cubicBezTo>
                    <a:pt x="3574" y="493"/>
                    <a:pt x="3585" y="484"/>
                    <a:pt x="3585" y="457"/>
                  </a:cubicBezTo>
                  <a:lnTo>
                    <a:pt x="3585" y="308"/>
                  </a:lnTo>
                  <a:cubicBezTo>
                    <a:pt x="3585" y="262"/>
                    <a:pt x="3552" y="242"/>
                    <a:pt x="3521" y="242"/>
                  </a:cubicBezTo>
                  <a:cubicBezTo>
                    <a:pt x="3493" y="242"/>
                    <a:pt x="3468" y="260"/>
                    <a:pt x="3439" y="298"/>
                  </a:cubicBezTo>
                  <a:lnTo>
                    <a:pt x="3439" y="438"/>
                  </a:lnTo>
                  <a:cubicBezTo>
                    <a:pt x="3439" y="482"/>
                    <a:pt x="3445" y="493"/>
                    <a:pt x="3488" y="493"/>
                  </a:cubicBezTo>
                  <a:lnTo>
                    <a:pt x="3488" y="507"/>
                  </a:lnTo>
                  <a:lnTo>
                    <a:pt x="3337" y="507"/>
                  </a:lnTo>
                  <a:lnTo>
                    <a:pt x="3337" y="493"/>
                  </a:lnTo>
                  <a:cubicBezTo>
                    <a:pt x="3375" y="493"/>
                    <a:pt x="3385" y="490"/>
                    <a:pt x="3385" y="438"/>
                  </a:cubicBezTo>
                  <a:lnTo>
                    <a:pt x="3385" y="277"/>
                  </a:lnTo>
                  <a:cubicBezTo>
                    <a:pt x="3385" y="242"/>
                    <a:pt x="3376" y="235"/>
                    <a:pt x="3337" y="235"/>
                  </a:cubicBezTo>
                  <a:lnTo>
                    <a:pt x="3337" y="221"/>
                  </a:lnTo>
                  <a:lnTo>
                    <a:pt x="3426" y="212"/>
                  </a:lnTo>
                  <a:lnTo>
                    <a:pt x="3439" y="212"/>
                  </a:lnTo>
                  <a:lnTo>
                    <a:pt x="3439" y="270"/>
                  </a:lnTo>
                  <a:cubicBezTo>
                    <a:pt x="3473" y="231"/>
                    <a:pt x="3507" y="212"/>
                    <a:pt x="3543" y="212"/>
                  </a:cubicBezTo>
                  <a:cubicBezTo>
                    <a:pt x="3591" y="212"/>
                    <a:pt x="3640" y="246"/>
                    <a:pt x="3640" y="315"/>
                  </a:cubicBezTo>
                  <a:lnTo>
                    <a:pt x="3640" y="444"/>
                  </a:lnTo>
                  <a:lnTo>
                    <a:pt x="3640" y="444"/>
                  </a:lnTo>
                  <a:close/>
                  <a:moveTo>
                    <a:pt x="3280" y="99"/>
                  </a:moveTo>
                  <a:lnTo>
                    <a:pt x="3280" y="99"/>
                  </a:lnTo>
                  <a:cubicBezTo>
                    <a:pt x="3280" y="119"/>
                    <a:pt x="3265" y="135"/>
                    <a:pt x="3245" y="135"/>
                  </a:cubicBezTo>
                  <a:cubicBezTo>
                    <a:pt x="3226" y="135"/>
                    <a:pt x="3210" y="119"/>
                    <a:pt x="3210" y="99"/>
                  </a:cubicBezTo>
                  <a:cubicBezTo>
                    <a:pt x="3210" y="80"/>
                    <a:pt x="3226" y="65"/>
                    <a:pt x="3245" y="65"/>
                  </a:cubicBezTo>
                  <a:cubicBezTo>
                    <a:pt x="3265" y="65"/>
                    <a:pt x="3280" y="80"/>
                    <a:pt x="3280" y="99"/>
                  </a:cubicBezTo>
                  <a:lnTo>
                    <a:pt x="3280" y="99"/>
                  </a:lnTo>
                  <a:close/>
                  <a:moveTo>
                    <a:pt x="3272" y="453"/>
                  </a:moveTo>
                  <a:lnTo>
                    <a:pt x="3272" y="453"/>
                  </a:lnTo>
                  <a:cubicBezTo>
                    <a:pt x="3272" y="482"/>
                    <a:pt x="3279" y="493"/>
                    <a:pt x="3320" y="493"/>
                  </a:cubicBezTo>
                  <a:lnTo>
                    <a:pt x="3320" y="507"/>
                  </a:lnTo>
                  <a:lnTo>
                    <a:pt x="3163" y="507"/>
                  </a:lnTo>
                  <a:lnTo>
                    <a:pt x="3163" y="493"/>
                  </a:lnTo>
                  <a:cubicBezTo>
                    <a:pt x="3207" y="493"/>
                    <a:pt x="3217" y="487"/>
                    <a:pt x="3217" y="453"/>
                  </a:cubicBezTo>
                  <a:lnTo>
                    <a:pt x="3217" y="278"/>
                  </a:lnTo>
                  <a:cubicBezTo>
                    <a:pt x="3217" y="238"/>
                    <a:pt x="3205" y="235"/>
                    <a:pt x="3163" y="235"/>
                  </a:cubicBezTo>
                  <a:lnTo>
                    <a:pt x="3163" y="221"/>
                  </a:lnTo>
                  <a:lnTo>
                    <a:pt x="3258" y="212"/>
                  </a:lnTo>
                  <a:lnTo>
                    <a:pt x="3272" y="212"/>
                  </a:lnTo>
                  <a:lnTo>
                    <a:pt x="3272" y="453"/>
                  </a:lnTo>
                  <a:lnTo>
                    <a:pt x="3272" y="453"/>
                  </a:lnTo>
                  <a:close/>
                  <a:moveTo>
                    <a:pt x="2812" y="99"/>
                  </a:moveTo>
                  <a:lnTo>
                    <a:pt x="2812" y="99"/>
                  </a:lnTo>
                  <a:cubicBezTo>
                    <a:pt x="2812" y="119"/>
                    <a:pt x="2797" y="135"/>
                    <a:pt x="2778" y="135"/>
                  </a:cubicBezTo>
                  <a:cubicBezTo>
                    <a:pt x="2758" y="135"/>
                    <a:pt x="2742" y="119"/>
                    <a:pt x="2742" y="99"/>
                  </a:cubicBezTo>
                  <a:cubicBezTo>
                    <a:pt x="2742" y="80"/>
                    <a:pt x="2758" y="65"/>
                    <a:pt x="2778" y="65"/>
                  </a:cubicBezTo>
                  <a:cubicBezTo>
                    <a:pt x="2797" y="65"/>
                    <a:pt x="2812" y="80"/>
                    <a:pt x="2812" y="99"/>
                  </a:cubicBezTo>
                  <a:lnTo>
                    <a:pt x="2812" y="99"/>
                  </a:lnTo>
                  <a:close/>
                  <a:moveTo>
                    <a:pt x="2804" y="453"/>
                  </a:moveTo>
                  <a:lnTo>
                    <a:pt x="2804" y="453"/>
                  </a:lnTo>
                  <a:cubicBezTo>
                    <a:pt x="2804" y="482"/>
                    <a:pt x="2811" y="493"/>
                    <a:pt x="2852" y="493"/>
                  </a:cubicBezTo>
                  <a:lnTo>
                    <a:pt x="2852" y="507"/>
                  </a:lnTo>
                  <a:lnTo>
                    <a:pt x="2695" y="507"/>
                  </a:lnTo>
                  <a:lnTo>
                    <a:pt x="2695" y="493"/>
                  </a:lnTo>
                  <a:cubicBezTo>
                    <a:pt x="2739" y="493"/>
                    <a:pt x="2749" y="487"/>
                    <a:pt x="2749" y="453"/>
                  </a:cubicBezTo>
                  <a:lnTo>
                    <a:pt x="2749" y="278"/>
                  </a:lnTo>
                  <a:cubicBezTo>
                    <a:pt x="2749" y="238"/>
                    <a:pt x="2737" y="235"/>
                    <a:pt x="2695" y="235"/>
                  </a:cubicBezTo>
                  <a:lnTo>
                    <a:pt x="2695" y="221"/>
                  </a:lnTo>
                  <a:lnTo>
                    <a:pt x="2790" y="212"/>
                  </a:lnTo>
                  <a:lnTo>
                    <a:pt x="2804" y="212"/>
                  </a:lnTo>
                  <a:lnTo>
                    <a:pt x="2804" y="453"/>
                  </a:lnTo>
                  <a:lnTo>
                    <a:pt x="2804" y="453"/>
                  </a:lnTo>
                  <a:close/>
                  <a:moveTo>
                    <a:pt x="2566" y="278"/>
                  </a:moveTo>
                  <a:lnTo>
                    <a:pt x="2566" y="278"/>
                  </a:lnTo>
                  <a:cubicBezTo>
                    <a:pt x="2543" y="247"/>
                    <a:pt x="2512" y="229"/>
                    <a:pt x="2483" y="229"/>
                  </a:cubicBezTo>
                  <a:cubicBezTo>
                    <a:pt x="2431" y="229"/>
                    <a:pt x="2395" y="276"/>
                    <a:pt x="2395" y="346"/>
                  </a:cubicBezTo>
                  <a:cubicBezTo>
                    <a:pt x="2395" y="414"/>
                    <a:pt x="2427" y="494"/>
                    <a:pt x="2521" y="494"/>
                  </a:cubicBezTo>
                  <a:cubicBezTo>
                    <a:pt x="2553" y="494"/>
                    <a:pt x="2566" y="481"/>
                    <a:pt x="2566" y="450"/>
                  </a:cubicBezTo>
                  <a:lnTo>
                    <a:pt x="2566" y="278"/>
                  </a:lnTo>
                  <a:lnTo>
                    <a:pt x="2566" y="278"/>
                  </a:lnTo>
                  <a:close/>
                  <a:moveTo>
                    <a:pt x="2621" y="451"/>
                  </a:moveTo>
                  <a:lnTo>
                    <a:pt x="2621" y="451"/>
                  </a:lnTo>
                  <a:cubicBezTo>
                    <a:pt x="2621" y="482"/>
                    <a:pt x="2632" y="493"/>
                    <a:pt x="2669" y="493"/>
                  </a:cubicBezTo>
                  <a:lnTo>
                    <a:pt x="2669" y="507"/>
                  </a:lnTo>
                  <a:lnTo>
                    <a:pt x="2502" y="507"/>
                  </a:lnTo>
                  <a:cubicBezTo>
                    <a:pt x="2381" y="507"/>
                    <a:pt x="2336" y="425"/>
                    <a:pt x="2336" y="358"/>
                  </a:cubicBezTo>
                  <a:cubicBezTo>
                    <a:pt x="2336" y="277"/>
                    <a:pt x="2395" y="212"/>
                    <a:pt x="2470" y="212"/>
                  </a:cubicBezTo>
                  <a:cubicBezTo>
                    <a:pt x="2500" y="212"/>
                    <a:pt x="2530" y="223"/>
                    <a:pt x="2566" y="247"/>
                  </a:cubicBezTo>
                  <a:lnTo>
                    <a:pt x="2566" y="72"/>
                  </a:lnTo>
                  <a:cubicBezTo>
                    <a:pt x="2566" y="31"/>
                    <a:pt x="2556" y="23"/>
                    <a:pt x="2528" y="23"/>
                  </a:cubicBezTo>
                  <a:lnTo>
                    <a:pt x="2512" y="23"/>
                  </a:lnTo>
                  <a:lnTo>
                    <a:pt x="2512" y="9"/>
                  </a:lnTo>
                  <a:lnTo>
                    <a:pt x="2607" y="0"/>
                  </a:lnTo>
                  <a:lnTo>
                    <a:pt x="2621" y="0"/>
                  </a:lnTo>
                  <a:lnTo>
                    <a:pt x="2621" y="451"/>
                  </a:lnTo>
                  <a:lnTo>
                    <a:pt x="2621" y="451"/>
                  </a:lnTo>
                  <a:close/>
                  <a:moveTo>
                    <a:pt x="2236" y="318"/>
                  </a:moveTo>
                  <a:lnTo>
                    <a:pt x="2236" y="318"/>
                  </a:lnTo>
                  <a:cubicBezTo>
                    <a:pt x="2239" y="255"/>
                    <a:pt x="2196" y="229"/>
                    <a:pt x="2159" y="229"/>
                  </a:cubicBezTo>
                  <a:cubicBezTo>
                    <a:pt x="2112" y="229"/>
                    <a:pt x="2083" y="265"/>
                    <a:pt x="2080" y="318"/>
                  </a:cubicBezTo>
                  <a:lnTo>
                    <a:pt x="2236" y="318"/>
                  </a:lnTo>
                  <a:lnTo>
                    <a:pt x="2236" y="318"/>
                  </a:lnTo>
                  <a:close/>
                  <a:moveTo>
                    <a:pt x="2080" y="332"/>
                  </a:moveTo>
                  <a:lnTo>
                    <a:pt x="2080" y="332"/>
                  </a:lnTo>
                  <a:cubicBezTo>
                    <a:pt x="2079" y="461"/>
                    <a:pt x="2155" y="493"/>
                    <a:pt x="2194" y="493"/>
                  </a:cubicBezTo>
                  <a:cubicBezTo>
                    <a:pt x="2234" y="493"/>
                    <a:pt x="2254" y="479"/>
                    <a:pt x="2295" y="433"/>
                  </a:cubicBezTo>
                  <a:lnTo>
                    <a:pt x="2295" y="454"/>
                  </a:lnTo>
                  <a:cubicBezTo>
                    <a:pt x="2260" y="498"/>
                    <a:pt x="2227" y="515"/>
                    <a:pt x="2177" y="515"/>
                  </a:cubicBezTo>
                  <a:cubicBezTo>
                    <a:pt x="2088" y="515"/>
                    <a:pt x="2023" y="453"/>
                    <a:pt x="2023" y="367"/>
                  </a:cubicBezTo>
                  <a:cubicBezTo>
                    <a:pt x="2023" y="280"/>
                    <a:pt x="2086" y="212"/>
                    <a:pt x="2167" y="212"/>
                  </a:cubicBezTo>
                  <a:cubicBezTo>
                    <a:pt x="2233" y="212"/>
                    <a:pt x="2294" y="266"/>
                    <a:pt x="2290" y="332"/>
                  </a:cubicBezTo>
                  <a:lnTo>
                    <a:pt x="2080" y="332"/>
                  </a:lnTo>
                  <a:lnTo>
                    <a:pt x="2080" y="332"/>
                  </a:lnTo>
                  <a:close/>
                  <a:moveTo>
                    <a:pt x="1977" y="57"/>
                  </a:moveTo>
                  <a:lnTo>
                    <a:pt x="1977" y="57"/>
                  </a:lnTo>
                  <a:cubicBezTo>
                    <a:pt x="1937" y="58"/>
                    <a:pt x="1922" y="86"/>
                    <a:pt x="1925" y="129"/>
                  </a:cubicBezTo>
                  <a:lnTo>
                    <a:pt x="1949" y="414"/>
                  </a:lnTo>
                  <a:cubicBezTo>
                    <a:pt x="1954" y="471"/>
                    <a:pt x="1963" y="489"/>
                    <a:pt x="2006" y="493"/>
                  </a:cubicBezTo>
                  <a:lnTo>
                    <a:pt x="2006" y="507"/>
                  </a:lnTo>
                  <a:lnTo>
                    <a:pt x="1840" y="507"/>
                  </a:lnTo>
                  <a:lnTo>
                    <a:pt x="1840" y="493"/>
                  </a:lnTo>
                  <a:cubicBezTo>
                    <a:pt x="1878" y="486"/>
                    <a:pt x="1890" y="469"/>
                    <a:pt x="1887" y="423"/>
                  </a:cubicBezTo>
                  <a:lnTo>
                    <a:pt x="1865" y="124"/>
                  </a:lnTo>
                  <a:lnTo>
                    <a:pt x="1863" y="124"/>
                  </a:lnTo>
                  <a:lnTo>
                    <a:pt x="1705" y="507"/>
                  </a:lnTo>
                  <a:lnTo>
                    <a:pt x="1693" y="507"/>
                  </a:lnTo>
                  <a:lnTo>
                    <a:pt x="1537" y="124"/>
                  </a:lnTo>
                  <a:lnTo>
                    <a:pt x="1536" y="124"/>
                  </a:lnTo>
                  <a:lnTo>
                    <a:pt x="1510" y="410"/>
                  </a:lnTo>
                  <a:cubicBezTo>
                    <a:pt x="1506" y="456"/>
                    <a:pt x="1523" y="484"/>
                    <a:pt x="1570" y="493"/>
                  </a:cubicBezTo>
                  <a:lnTo>
                    <a:pt x="1570" y="507"/>
                  </a:lnTo>
                  <a:lnTo>
                    <a:pt x="1426" y="507"/>
                  </a:lnTo>
                  <a:lnTo>
                    <a:pt x="1426" y="493"/>
                  </a:lnTo>
                  <a:cubicBezTo>
                    <a:pt x="1473" y="486"/>
                    <a:pt x="1480" y="459"/>
                    <a:pt x="1485" y="408"/>
                  </a:cubicBezTo>
                  <a:lnTo>
                    <a:pt x="1513" y="90"/>
                  </a:lnTo>
                  <a:cubicBezTo>
                    <a:pt x="1495" y="70"/>
                    <a:pt x="1479" y="61"/>
                    <a:pt x="1453" y="57"/>
                  </a:cubicBezTo>
                  <a:lnTo>
                    <a:pt x="1453" y="44"/>
                  </a:lnTo>
                  <a:lnTo>
                    <a:pt x="1570" y="44"/>
                  </a:lnTo>
                  <a:lnTo>
                    <a:pt x="1718" y="408"/>
                  </a:lnTo>
                  <a:lnTo>
                    <a:pt x="1868" y="44"/>
                  </a:lnTo>
                  <a:lnTo>
                    <a:pt x="1977" y="44"/>
                  </a:lnTo>
                  <a:lnTo>
                    <a:pt x="1977" y="57"/>
                  </a:lnTo>
                  <a:lnTo>
                    <a:pt x="1977" y="57"/>
                  </a:lnTo>
                  <a:close/>
                  <a:moveTo>
                    <a:pt x="1294" y="444"/>
                  </a:moveTo>
                  <a:lnTo>
                    <a:pt x="1294" y="444"/>
                  </a:lnTo>
                  <a:cubicBezTo>
                    <a:pt x="1294" y="482"/>
                    <a:pt x="1302" y="493"/>
                    <a:pt x="1342" y="493"/>
                  </a:cubicBezTo>
                  <a:lnTo>
                    <a:pt x="1342" y="507"/>
                  </a:lnTo>
                  <a:lnTo>
                    <a:pt x="1190" y="507"/>
                  </a:lnTo>
                  <a:lnTo>
                    <a:pt x="1190" y="493"/>
                  </a:lnTo>
                  <a:cubicBezTo>
                    <a:pt x="1228" y="493"/>
                    <a:pt x="1239" y="484"/>
                    <a:pt x="1239" y="457"/>
                  </a:cubicBezTo>
                  <a:lnTo>
                    <a:pt x="1239" y="308"/>
                  </a:lnTo>
                  <a:cubicBezTo>
                    <a:pt x="1239" y="262"/>
                    <a:pt x="1206" y="242"/>
                    <a:pt x="1175" y="242"/>
                  </a:cubicBezTo>
                  <a:cubicBezTo>
                    <a:pt x="1147" y="242"/>
                    <a:pt x="1122" y="260"/>
                    <a:pt x="1093" y="298"/>
                  </a:cubicBezTo>
                  <a:lnTo>
                    <a:pt x="1093" y="438"/>
                  </a:lnTo>
                  <a:cubicBezTo>
                    <a:pt x="1093" y="482"/>
                    <a:pt x="1099" y="493"/>
                    <a:pt x="1142" y="493"/>
                  </a:cubicBezTo>
                  <a:lnTo>
                    <a:pt x="1142" y="507"/>
                  </a:lnTo>
                  <a:lnTo>
                    <a:pt x="991" y="507"/>
                  </a:lnTo>
                  <a:lnTo>
                    <a:pt x="991" y="493"/>
                  </a:lnTo>
                  <a:cubicBezTo>
                    <a:pt x="1029" y="493"/>
                    <a:pt x="1039" y="490"/>
                    <a:pt x="1039" y="438"/>
                  </a:cubicBezTo>
                  <a:lnTo>
                    <a:pt x="1039" y="277"/>
                  </a:lnTo>
                  <a:cubicBezTo>
                    <a:pt x="1039" y="242"/>
                    <a:pt x="1030" y="235"/>
                    <a:pt x="991" y="235"/>
                  </a:cubicBezTo>
                  <a:lnTo>
                    <a:pt x="991" y="221"/>
                  </a:lnTo>
                  <a:lnTo>
                    <a:pt x="1080" y="212"/>
                  </a:lnTo>
                  <a:lnTo>
                    <a:pt x="1093" y="212"/>
                  </a:lnTo>
                  <a:lnTo>
                    <a:pt x="1093" y="270"/>
                  </a:lnTo>
                  <a:cubicBezTo>
                    <a:pt x="1127" y="231"/>
                    <a:pt x="1161" y="212"/>
                    <a:pt x="1197" y="212"/>
                  </a:cubicBezTo>
                  <a:cubicBezTo>
                    <a:pt x="1245" y="212"/>
                    <a:pt x="1294" y="246"/>
                    <a:pt x="1294" y="315"/>
                  </a:cubicBezTo>
                  <a:lnTo>
                    <a:pt x="1294" y="444"/>
                  </a:lnTo>
                  <a:lnTo>
                    <a:pt x="1294" y="444"/>
                  </a:lnTo>
                  <a:close/>
                  <a:moveTo>
                    <a:pt x="930" y="444"/>
                  </a:moveTo>
                  <a:lnTo>
                    <a:pt x="930" y="444"/>
                  </a:lnTo>
                  <a:cubicBezTo>
                    <a:pt x="930" y="482"/>
                    <a:pt x="938" y="493"/>
                    <a:pt x="978" y="493"/>
                  </a:cubicBezTo>
                  <a:lnTo>
                    <a:pt x="978" y="507"/>
                  </a:lnTo>
                  <a:lnTo>
                    <a:pt x="826" y="507"/>
                  </a:lnTo>
                  <a:lnTo>
                    <a:pt x="826" y="493"/>
                  </a:lnTo>
                  <a:cubicBezTo>
                    <a:pt x="864" y="493"/>
                    <a:pt x="875" y="484"/>
                    <a:pt x="875" y="457"/>
                  </a:cubicBezTo>
                  <a:lnTo>
                    <a:pt x="875" y="308"/>
                  </a:lnTo>
                  <a:cubicBezTo>
                    <a:pt x="875" y="262"/>
                    <a:pt x="842" y="242"/>
                    <a:pt x="811" y="242"/>
                  </a:cubicBezTo>
                  <a:cubicBezTo>
                    <a:pt x="783" y="242"/>
                    <a:pt x="758" y="260"/>
                    <a:pt x="730" y="298"/>
                  </a:cubicBezTo>
                  <a:lnTo>
                    <a:pt x="730" y="438"/>
                  </a:lnTo>
                  <a:cubicBezTo>
                    <a:pt x="730" y="482"/>
                    <a:pt x="735" y="493"/>
                    <a:pt x="778" y="493"/>
                  </a:cubicBezTo>
                  <a:lnTo>
                    <a:pt x="778" y="507"/>
                  </a:lnTo>
                  <a:lnTo>
                    <a:pt x="627" y="507"/>
                  </a:lnTo>
                  <a:lnTo>
                    <a:pt x="627" y="493"/>
                  </a:lnTo>
                  <a:cubicBezTo>
                    <a:pt x="665" y="493"/>
                    <a:pt x="675" y="490"/>
                    <a:pt x="675" y="438"/>
                  </a:cubicBezTo>
                  <a:lnTo>
                    <a:pt x="675" y="277"/>
                  </a:lnTo>
                  <a:cubicBezTo>
                    <a:pt x="675" y="242"/>
                    <a:pt x="666" y="235"/>
                    <a:pt x="627" y="235"/>
                  </a:cubicBezTo>
                  <a:lnTo>
                    <a:pt x="627" y="221"/>
                  </a:lnTo>
                  <a:lnTo>
                    <a:pt x="716" y="212"/>
                  </a:lnTo>
                  <a:lnTo>
                    <a:pt x="730" y="212"/>
                  </a:lnTo>
                  <a:lnTo>
                    <a:pt x="730" y="270"/>
                  </a:lnTo>
                  <a:cubicBezTo>
                    <a:pt x="763" y="231"/>
                    <a:pt x="797" y="212"/>
                    <a:pt x="833" y="212"/>
                  </a:cubicBezTo>
                  <a:cubicBezTo>
                    <a:pt x="881" y="212"/>
                    <a:pt x="930" y="246"/>
                    <a:pt x="930" y="315"/>
                  </a:cubicBezTo>
                  <a:lnTo>
                    <a:pt x="930" y="444"/>
                  </a:lnTo>
                  <a:lnTo>
                    <a:pt x="930" y="444"/>
                  </a:lnTo>
                  <a:close/>
                  <a:moveTo>
                    <a:pt x="552" y="318"/>
                  </a:moveTo>
                  <a:lnTo>
                    <a:pt x="552" y="318"/>
                  </a:lnTo>
                  <a:cubicBezTo>
                    <a:pt x="555" y="255"/>
                    <a:pt x="512" y="229"/>
                    <a:pt x="475" y="229"/>
                  </a:cubicBezTo>
                  <a:cubicBezTo>
                    <a:pt x="428" y="229"/>
                    <a:pt x="399" y="265"/>
                    <a:pt x="396" y="318"/>
                  </a:cubicBezTo>
                  <a:lnTo>
                    <a:pt x="552" y="318"/>
                  </a:lnTo>
                  <a:lnTo>
                    <a:pt x="552" y="318"/>
                  </a:lnTo>
                  <a:close/>
                  <a:moveTo>
                    <a:pt x="396" y="332"/>
                  </a:moveTo>
                  <a:lnTo>
                    <a:pt x="396" y="332"/>
                  </a:lnTo>
                  <a:cubicBezTo>
                    <a:pt x="395" y="461"/>
                    <a:pt x="471" y="493"/>
                    <a:pt x="510" y="493"/>
                  </a:cubicBezTo>
                  <a:cubicBezTo>
                    <a:pt x="550" y="493"/>
                    <a:pt x="570" y="479"/>
                    <a:pt x="611" y="433"/>
                  </a:cubicBezTo>
                  <a:lnTo>
                    <a:pt x="611" y="454"/>
                  </a:lnTo>
                  <a:cubicBezTo>
                    <a:pt x="576" y="498"/>
                    <a:pt x="543" y="515"/>
                    <a:pt x="493" y="515"/>
                  </a:cubicBezTo>
                  <a:cubicBezTo>
                    <a:pt x="403" y="515"/>
                    <a:pt x="339" y="453"/>
                    <a:pt x="339" y="367"/>
                  </a:cubicBezTo>
                  <a:cubicBezTo>
                    <a:pt x="339" y="280"/>
                    <a:pt x="402" y="212"/>
                    <a:pt x="483" y="212"/>
                  </a:cubicBezTo>
                  <a:cubicBezTo>
                    <a:pt x="549" y="212"/>
                    <a:pt x="610" y="266"/>
                    <a:pt x="606" y="332"/>
                  </a:cubicBezTo>
                  <a:lnTo>
                    <a:pt x="396" y="332"/>
                  </a:lnTo>
                  <a:lnTo>
                    <a:pt x="396" y="332"/>
                  </a:lnTo>
                  <a:close/>
                  <a:moveTo>
                    <a:pt x="114" y="269"/>
                  </a:moveTo>
                  <a:lnTo>
                    <a:pt x="114" y="269"/>
                  </a:lnTo>
                  <a:cubicBezTo>
                    <a:pt x="135" y="276"/>
                    <a:pt x="147" y="277"/>
                    <a:pt x="172" y="277"/>
                  </a:cubicBezTo>
                  <a:cubicBezTo>
                    <a:pt x="240" y="277"/>
                    <a:pt x="284" y="240"/>
                    <a:pt x="284" y="177"/>
                  </a:cubicBezTo>
                  <a:cubicBezTo>
                    <a:pt x="284" y="128"/>
                    <a:pt x="257" y="61"/>
                    <a:pt x="172" y="61"/>
                  </a:cubicBezTo>
                  <a:lnTo>
                    <a:pt x="114" y="61"/>
                  </a:lnTo>
                  <a:lnTo>
                    <a:pt x="114" y="269"/>
                  </a:lnTo>
                  <a:lnTo>
                    <a:pt x="114" y="269"/>
                  </a:lnTo>
                  <a:close/>
                  <a:moveTo>
                    <a:pt x="114" y="419"/>
                  </a:moveTo>
                  <a:lnTo>
                    <a:pt x="114" y="419"/>
                  </a:lnTo>
                  <a:cubicBezTo>
                    <a:pt x="114" y="477"/>
                    <a:pt x="128" y="493"/>
                    <a:pt x="167" y="493"/>
                  </a:cubicBezTo>
                  <a:lnTo>
                    <a:pt x="167" y="507"/>
                  </a:lnTo>
                  <a:lnTo>
                    <a:pt x="0" y="507"/>
                  </a:lnTo>
                  <a:lnTo>
                    <a:pt x="0" y="493"/>
                  </a:lnTo>
                  <a:cubicBezTo>
                    <a:pt x="33" y="493"/>
                    <a:pt x="53" y="482"/>
                    <a:pt x="53" y="421"/>
                  </a:cubicBezTo>
                  <a:lnTo>
                    <a:pt x="53" y="131"/>
                  </a:lnTo>
                  <a:cubicBezTo>
                    <a:pt x="53" y="74"/>
                    <a:pt x="39" y="57"/>
                    <a:pt x="0" y="57"/>
                  </a:cubicBezTo>
                  <a:lnTo>
                    <a:pt x="0" y="44"/>
                  </a:lnTo>
                  <a:lnTo>
                    <a:pt x="169" y="44"/>
                  </a:lnTo>
                  <a:cubicBezTo>
                    <a:pt x="297" y="44"/>
                    <a:pt x="349" y="111"/>
                    <a:pt x="349" y="175"/>
                  </a:cubicBezTo>
                  <a:cubicBezTo>
                    <a:pt x="349" y="252"/>
                    <a:pt x="290" y="295"/>
                    <a:pt x="185" y="295"/>
                  </a:cubicBezTo>
                  <a:cubicBezTo>
                    <a:pt x="165" y="295"/>
                    <a:pt x="148" y="294"/>
                    <a:pt x="114" y="290"/>
                  </a:cubicBezTo>
                  <a:lnTo>
                    <a:pt x="114" y="419"/>
                  </a:lnTo>
                  <a:lnTo>
                    <a:pt x="114" y="419"/>
                  </a:lnTo>
                  <a:close/>
                  <a:moveTo>
                    <a:pt x="3135" y="313"/>
                  </a:moveTo>
                  <a:lnTo>
                    <a:pt x="3135" y="313"/>
                  </a:lnTo>
                  <a:lnTo>
                    <a:pt x="3121" y="313"/>
                  </a:lnTo>
                  <a:cubicBezTo>
                    <a:pt x="3109" y="262"/>
                    <a:pt x="3073" y="229"/>
                    <a:pt x="3025" y="229"/>
                  </a:cubicBezTo>
                  <a:cubicBezTo>
                    <a:pt x="2968" y="229"/>
                    <a:pt x="2929" y="277"/>
                    <a:pt x="2929" y="347"/>
                  </a:cubicBezTo>
                  <a:cubicBezTo>
                    <a:pt x="2929" y="426"/>
                    <a:pt x="2978" y="491"/>
                    <a:pt x="3036" y="491"/>
                  </a:cubicBezTo>
                  <a:cubicBezTo>
                    <a:pt x="3071" y="491"/>
                    <a:pt x="3113" y="473"/>
                    <a:pt x="3143" y="431"/>
                  </a:cubicBezTo>
                  <a:lnTo>
                    <a:pt x="3143" y="452"/>
                  </a:lnTo>
                  <a:cubicBezTo>
                    <a:pt x="3112" y="494"/>
                    <a:pt x="3069" y="515"/>
                    <a:pt x="3017" y="515"/>
                  </a:cubicBezTo>
                  <a:cubicBezTo>
                    <a:pt x="2932" y="515"/>
                    <a:pt x="2873" y="456"/>
                    <a:pt x="2873" y="371"/>
                  </a:cubicBezTo>
                  <a:cubicBezTo>
                    <a:pt x="2873" y="283"/>
                    <a:pt x="2939" y="212"/>
                    <a:pt x="3021" y="212"/>
                  </a:cubicBezTo>
                  <a:cubicBezTo>
                    <a:pt x="3064" y="212"/>
                    <a:pt x="3087" y="229"/>
                    <a:pt x="3102" y="229"/>
                  </a:cubicBezTo>
                  <a:cubicBezTo>
                    <a:pt x="3109" y="229"/>
                    <a:pt x="3116" y="223"/>
                    <a:pt x="3121" y="212"/>
                  </a:cubicBezTo>
                  <a:lnTo>
                    <a:pt x="3135" y="212"/>
                  </a:lnTo>
                  <a:lnTo>
                    <a:pt x="3135" y="31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3618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7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C">
    <p:bg>
      <p:bgPr>
        <a:gradFill>
          <a:gsLst>
            <a:gs pos="87000">
              <a:srgbClr val="1F538F"/>
            </a:gs>
            <a:gs pos="52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13D132-8C61-C600-AFB3-F62335C60208}"/>
              </a:ext>
            </a:extLst>
          </p:cNvPr>
          <p:cNvGrpSpPr/>
          <p:nvPr userDrawn="1"/>
        </p:nvGrpSpPr>
        <p:grpSpPr>
          <a:xfrm>
            <a:off x="4724397" y="3211027"/>
            <a:ext cx="2743202" cy="435946"/>
            <a:chOff x="4724397" y="3211027"/>
            <a:chExt cx="2743202" cy="4359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F09B02-6C86-BF07-BC42-4DA86C0C9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053"/>
            <a:stretch/>
          </p:blipFill>
          <p:spPr>
            <a:xfrm>
              <a:off x="4724397" y="3211027"/>
              <a:ext cx="381588" cy="435946"/>
            </a:xfrm>
            <a:prstGeom prst="rect">
              <a:avLst/>
            </a:prstGeom>
          </p:spPr>
        </p:pic>
        <p:sp>
          <p:nvSpPr>
            <p:cNvPr id="10" name="Freeform 33">
              <a:extLst>
                <a:ext uri="{FF2B5EF4-FFF2-40B4-BE49-F238E27FC236}">
                  <a16:creationId xmlns:a16="http://schemas.microsoft.com/office/drawing/2014/main" id="{C106549B-7A55-FB9D-40AE-058D5282DBEE}"/>
                </a:ext>
              </a:extLst>
            </p:cNvPr>
            <p:cNvSpPr>
              <a:spLocks noEditPoints="1"/>
            </p:cNvSpPr>
            <p:nvPr/>
          </p:nvSpPr>
          <p:spPr bwMode="white">
            <a:xfrm>
              <a:off x="5218111" y="3211027"/>
              <a:ext cx="2249488" cy="295275"/>
            </a:xfrm>
            <a:custGeom>
              <a:avLst/>
              <a:gdLst>
                <a:gd name="T0" fmla="*/ 3918 w 3977"/>
                <a:gd name="T1" fmla="*/ 318 h 515"/>
                <a:gd name="T2" fmla="*/ 3977 w 3977"/>
                <a:gd name="T3" fmla="*/ 433 h 515"/>
                <a:gd name="T4" fmla="*/ 3973 w 3977"/>
                <a:gd name="T5" fmla="*/ 332 h 515"/>
                <a:gd name="T6" fmla="*/ 3688 w 3977"/>
                <a:gd name="T7" fmla="*/ 493 h 515"/>
                <a:gd name="T8" fmla="*/ 3585 w 3977"/>
                <a:gd name="T9" fmla="*/ 308 h 515"/>
                <a:gd name="T10" fmla="*/ 3488 w 3977"/>
                <a:gd name="T11" fmla="*/ 507 h 515"/>
                <a:gd name="T12" fmla="*/ 3337 w 3977"/>
                <a:gd name="T13" fmla="*/ 235 h 515"/>
                <a:gd name="T14" fmla="*/ 3543 w 3977"/>
                <a:gd name="T15" fmla="*/ 212 h 515"/>
                <a:gd name="T16" fmla="*/ 3280 w 3977"/>
                <a:gd name="T17" fmla="*/ 99 h 515"/>
                <a:gd name="T18" fmla="*/ 3280 w 3977"/>
                <a:gd name="T19" fmla="*/ 99 h 515"/>
                <a:gd name="T20" fmla="*/ 3163 w 3977"/>
                <a:gd name="T21" fmla="*/ 507 h 515"/>
                <a:gd name="T22" fmla="*/ 3163 w 3977"/>
                <a:gd name="T23" fmla="*/ 221 h 515"/>
                <a:gd name="T24" fmla="*/ 2812 w 3977"/>
                <a:gd name="T25" fmla="*/ 99 h 515"/>
                <a:gd name="T26" fmla="*/ 2812 w 3977"/>
                <a:gd name="T27" fmla="*/ 99 h 515"/>
                <a:gd name="T28" fmla="*/ 2852 w 3977"/>
                <a:gd name="T29" fmla="*/ 507 h 515"/>
                <a:gd name="T30" fmla="*/ 2695 w 3977"/>
                <a:gd name="T31" fmla="*/ 235 h 515"/>
                <a:gd name="T32" fmla="*/ 2804 w 3977"/>
                <a:gd name="T33" fmla="*/ 453 h 515"/>
                <a:gd name="T34" fmla="*/ 2521 w 3977"/>
                <a:gd name="T35" fmla="*/ 494 h 515"/>
                <a:gd name="T36" fmla="*/ 2621 w 3977"/>
                <a:gd name="T37" fmla="*/ 451 h 515"/>
                <a:gd name="T38" fmla="*/ 2470 w 3977"/>
                <a:gd name="T39" fmla="*/ 212 h 515"/>
                <a:gd name="T40" fmla="*/ 2512 w 3977"/>
                <a:gd name="T41" fmla="*/ 9 h 515"/>
                <a:gd name="T42" fmla="*/ 2236 w 3977"/>
                <a:gd name="T43" fmla="*/ 318 h 515"/>
                <a:gd name="T44" fmla="*/ 2236 w 3977"/>
                <a:gd name="T45" fmla="*/ 318 h 515"/>
                <a:gd name="T46" fmla="*/ 2295 w 3977"/>
                <a:gd name="T47" fmla="*/ 454 h 515"/>
                <a:gd name="T48" fmla="*/ 2080 w 3977"/>
                <a:gd name="T49" fmla="*/ 332 h 515"/>
                <a:gd name="T50" fmla="*/ 1949 w 3977"/>
                <a:gd name="T51" fmla="*/ 414 h 515"/>
                <a:gd name="T52" fmla="*/ 1887 w 3977"/>
                <a:gd name="T53" fmla="*/ 423 h 515"/>
                <a:gd name="T54" fmla="*/ 1537 w 3977"/>
                <a:gd name="T55" fmla="*/ 124 h 515"/>
                <a:gd name="T56" fmla="*/ 1426 w 3977"/>
                <a:gd name="T57" fmla="*/ 507 h 515"/>
                <a:gd name="T58" fmla="*/ 1453 w 3977"/>
                <a:gd name="T59" fmla="*/ 44 h 515"/>
                <a:gd name="T60" fmla="*/ 1977 w 3977"/>
                <a:gd name="T61" fmla="*/ 57 h 515"/>
                <a:gd name="T62" fmla="*/ 1342 w 3977"/>
                <a:gd name="T63" fmla="*/ 507 h 515"/>
                <a:gd name="T64" fmla="*/ 1175 w 3977"/>
                <a:gd name="T65" fmla="*/ 242 h 515"/>
                <a:gd name="T66" fmla="*/ 991 w 3977"/>
                <a:gd name="T67" fmla="*/ 507 h 515"/>
                <a:gd name="T68" fmla="*/ 991 w 3977"/>
                <a:gd name="T69" fmla="*/ 221 h 515"/>
                <a:gd name="T70" fmla="*/ 1294 w 3977"/>
                <a:gd name="T71" fmla="*/ 315 h 515"/>
                <a:gd name="T72" fmla="*/ 978 w 3977"/>
                <a:gd name="T73" fmla="*/ 493 h 515"/>
                <a:gd name="T74" fmla="*/ 875 w 3977"/>
                <a:gd name="T75" fmla="*/ 308 h 515"/>
                <a:gd name="T76" fmla="*/ 778 w 3977"/>
                <a:gd name="T77" fmla="*/ 507 h 515"/>
                <a:gd name="T78" fmla="*/ 627 w 3977"/>
                <a:gd name="T79" fmla="*/ 235 h 515"/>
                <a:gd name="T80" fmla="*/ 833 w 3977"/>
                <a:gd name="T81" fmla="*/ 212 h 515"/>
                <a:gd name="T82" fmla="*/ 552 w 3977"/>
                <a:gd name="T83" fmla="*/ 318 h 515"/>
                <a:gd name="T84" fmla="*/ 396 w 3977"/>
                <a:gd name="T85" fmla="*/ 332 h 515"/>
                <a:gd name="T86" fmla="*/ 493 w 3977"/>
                <a:gd name="T87" fmla="*/ 515 h 515"/>
                <a:gd name="T88" fmla="*/ 396 w 3977"/>
                <a:gd name="T89" fmla="*/ 332 h 515"/>
                <a:gd name="T90" fmla="*/ 172 w 3977"/>
                <a:gd name="T91" fmla="*/ 61 h 515"/>
                <a:gd name="T92" fmla="*/ 114 w 3977"/>
                <a:gd name="T93" fmla="*/ 419 h 515"/>
                <a:gd name="T94" fmla="*/ 53 w 3977"/>
                <a:gd name="T95" fmla="*/ 421 h 515"/>
                <a:gd name="T96" fmla="*/ 349 w 3977"/>
                <a:gd name="T97" fmla="*/ 175 h 515"/>
                <a:gd name="T98" fmla="*/ 3135 w 3977"/>
                <a:gd name="T99" fmla="*/ 313 h 515"/>
                <a:gd name="T100" fmla="*/ 3036 w 3977"/>
                <a:gd name="T101" fmla="*/ 491 h 515"/>
                <a:gd name="T102" fmla="*/ 3021 w 3977"/>
                <a:gd name="T103" fmla="*/ 212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977" h="515">
                  <a:moveTo>
                    <a:pt x="3918" y="318"/>
                  </a:moveTo>
                  <a:lnTo>
                    <a:pt x="3918" y="318"/>
                  </a:lnTo>
                  <a:cubicBezTo>
                    <a:pt x="3921" y="255"/>
                    <a:pt x="3878" y="229"/>
                    <a:pt x="3842" y="229"/>
                  </a:cubicBezTo>
                  <a:cubicBezTo>
                    <a:pt x="3794" y="229"/>
                    <a:pt x="3766" y="265"/>
                    <a:pt x="3762" y="318"/>
                  </a:cubicBezTo>
                  <a:lnTo>
                    <a:pt x="3918" y="318"/>
                  </a:lnTo>
                  <a:lnTo>
                    <a:pt x="3918" y="318"/>
                  </a:lnTo>
                  <a:close/>
                  <a:moveTo>
                    <a:pt x="3762" y="332"/>
                  </a:moveTo>
                  <a:lnTo>
                    <a:pt x="3762" y="332"/>
                  </a:lnTo>
                  <a:cubicBezTo>
                    <a:pt x="3761" y="461"/>
                    <a:pt x="3838" y="493"/>
                    <a:pt x="3876" y="493"/>
                  </a:cubicBezTo>
                  <a:cubicBezTo>
                    <a:pt x="3916" y="493"/>
                    <a:pt x="3936" y="479"/>
                    <a:pt x="3977" y="433"/>
                  </a:cubicBezTo>
                  <a:lnTo>
                    <a:pt x="3977" y="454"/>
                  </a:lnTo>
                  <a:cubicBezTo>
                    <a:pt x="3943" y="498"/>
                    <a:pt x="3909" y="515"/>
                    <a:pt x="3859" y="515"/>
                  </a:cubicBezTo>
                  <a:cubicBezTo>
                    <a:pt x="3770" y="515"/>
                    <a:pt x="3705" y="453"/>
                    <a:pt x="3705" y="367"/>
                  </a:cubicBezTo>
                  <a:cubicBezTo>
                    <a:pt x="3705" y="280"/>
                    <a:pt x="3768" y="212"/>
                    <a:pt x="3849" y="212"/>
                  </a:cubicBezTo>
                  <a:cubicBezTo>
                    <a:pt x="3915" y="212"/>
                    <a:pt x="3977" y="266"/>
                    <a:pt x="3973" y="332"/>
                  </a:cubicBezTo>
                  <a:lnTo>
                    <a:pt x="3762" y="332"/>
                  </a:lnTo>
                  <a:lnTo>
                    <a:pt x="3762" y="332"/>
                  </a:lnTo>
                  <a:close/>
                  <a:moveTo>
                    <a:pt x="3640" y="444"/>
                  </a:moveTo>
                  <a:lnTo>
                    <a:pt x="3640" y="444"/>
                  </a:lnTo>
                  <a:cubicBezTo>
                    <a:pt x="3640" y="482"/>
                    <a:pt x="3648" y="493"/>
                    <a:pt x="3688" y="493"/>
                  </a:cubicBezTo>
                  <a:lnTo>
                    <a:pt x="3688" y="507"/>
                  </a:lnTo>
                  <a:lnTo>
                    <a:pt x="3536" y="507"/>
                  </a:lnTo>
                  <a:lnTo>
                    <a:pt x="3536" y="493"/>
                  </a:lnTo>
                  <a:cubicBezTo>
                    <a:pt x="3574" y="493"/>
                    <a:pt x="3585" y="484"/>
                    <a:pt x="3585" y="457"/>
                  </a:cubicBezTo>
                  <a:lnTo>
                    <a:pt x="3585" y="308"/>
                  </a:lnTo>
                  <a:cubicBezTo>
                    <a:pt x="3585" y="262"/>
                    <a:pt x="3552" y="242"/>
                    <a:pt x="3521" y="242"/>
                  </a:cubicBezTo>
                  <a:cubicBezTo>
                    <a:pt x="3493" y="242"/>
                    <a:pt x="3468" y="260"/>
                    <a:pt x="3439" y="298"/>
                  </a:cubicBezTo>
                  <a:lnTo>
                    <a:pt x="3439" y="438"/>
                  </a:lnTo>
                  <a:cubicBezTo>
                    <a:pt x="3439" y="482"/>
                    <a:pt x="3445" y="493"/>
                    <a:pt x="3488" y="493"/>
                  </a:cubicBezTo>
                  <a:lnTo>
                    <a:pt x="3488" y="507"/>
                  </a:lnTo>
                  <a:lnTo>
                    <a:pt x="3337" y="507"/>
                  </a:lnTo>
                  <a:lnTo>
                    <a:pt x="3337" y="493"/>
                  </a:lnTo>
                  <a:cubicBezTo>
                    <a:pt x="3375" y="493"/>
                    <a:pt x="3385" y="490"/>
                    <a:pt x="3385" y="438"/>
                  </a:cubicBezTo>
                  <a:lnTo>
                    <a:pt x="3385" y="277"/>
                  </a:lnTo>
                  <a:cubicBezTo>
                    <a:pt x="3385" y="242"/>
                    <a:pt x="3376" y="235"/>
                    <a:pt x="3337" y="235"/>
                  </a:cubicBezTo>
                  <a:lnTo>
                    <a:pt x="3337" y="221"/>
                  </a:lnTo>
                  <a:lnTo>
                    <a:pt x="3426" y="212"/>
                  </a:lnTo>
                  <a:lnTo>
                    <a:pt x="3439" y="212"/>
                  </a:lnTo>
                  <a:lnTo>
                    <a:pt x="3439" y="270"/>
                  </a:lnTo>
                  <a:cubicBezTo>
                    <a:pt x="3473" y="231"/>
                    <a:pt x="3507" y="212"/>
                    <a:pt x="3543" y="212"/>
                  </a:cubicBezTo>
                  <a:cubicBezTo>
                    <a:pt x="3591" y="212"/>
                    <a:pt x="3640" y="246"/>
                    <a:pt x="3640" y="315"/>
                  </a:cubicBezTo>
                  <a:lnTo>
                    <a:pt x="3640" y="444"/>
                  </a:lnTo>
                  <a:lnTo>
                    <a:pt x="3640" y="444"/>
                  </a:lnTo>
                  <a:close/>
                  <a:moveTo>
                    <a:pt x="3280" y="99"/>
                  </a:moveTo>
                  <a:lnTo>
                    <a:pt x="3280" y="99"/>
                  </a:lnTo>
                  <a:cubicBezTo>
                    <a:pt x="3280" y="119"/>
                    <a:pt x="3265" y="135"/>
                    <a:pt x="3245" y="135"/>
                  </a:cubicBezTo>
                  <a:cubicBezTo>
                    <a:pt x="3226" y="135"/>
                    <a:pt x="3210" y="119"/>
                    <a:pt x="3210" y="99"/>
                  </a:cubicBezTo>
                  <a:cubicBezTo>
                    <a:pt x="3210" y="80"/>
                    <a:pt x="3226" y="65"/>
                    <a:pt x="3245" y="65"/>
                  </a:cubicBezTo>
                  <a:cubicBezTo>
                    <a:pt x="3265" y="65"/>
                    <a:pt x="3280" y="80"/>
                    <a:pt x="3280" y="99"/>
                  </a:cubicBezTo>
                  <a:lnTo>
                    <a:pt x="3280" y="99"/>
                  </a:lnTo>
                  <a:close/>
                  <a:moveTo>
                    <a:pt x="3272" y="453"/>
                  </a:moveTo>
                  <a:lnTo>
                    <a:pt x="3272" y="453"/>
                  </a:lnTo>
                  <a:cubicBezTo>
                    <a:pt x="3272" y="482"/>
                    <a:pt x="3279" y="493"/>
                    <a:pt x="3320" y="493"/>
                  </a:cubicBezTo>
                  <a:lnTo>
                    <a:pt x="3320" y="507"/>
                  </a:lnTo>
                  <a:lnTo>
                    <a:pt x="3163" y="507"/>
                  </a:lnTo>
                  <a:lnTo>
                    <a:pt x="3163" y="493"/>
                  </a:lnTo>
                  <a:cubicBezTo>
                    <a:pt x="3207" y="493"/>
                    <a:pt x="3217" y="487"/>
                    <a:pt x="3217" y="453"/>
                  </a:cubicBezTo>
                  <a:lnTo>
                    <a:pt x="3217" y="278"/>
                  </a:lnTo>
                  <a:cubicBezTo>
                    <a:pt x="3217" y="238"/>
                    <a:pt x="3205" y="235"/>
                    <a:pt x="3163" y="235"/>
                  </a:cubicBezTo>
                  <a:lnTo>
                    <a:pt x="3163" y="221"/>
                  </a:lnTo>
                  <a:lnTo>
                    <a:pt x="3258" y="212"/>
                  </a:lnTo>
                  <a:lnTo>
                    <a:pt x="3272" y="212"/>
                  </a:lnTo>
                  <a:lnTo>
                    <a:pt x="3272" y="453"/>
                  </a:lnTo>
                  <a:lnTo>
                    <a:pt x="3272" y="453"/>
                  </a:lnTo>
                  <a:close/>
                  <a:moveTo>
                    <a:pt x="2812" y="99"/>
                  </a:moveTo>
                  <a:lnTo>
                    <a:pt x="2812" y="99"/>
                  </a:lnTo>
                  <a:cubicBezTo>
                    <a:pt x="2812" y="119"/>
                    <a:pt x="2797" y="135"/>
                    <a:pt x="2778" y="135"/>
                  </a:cubicBezTo>
                  <a:cubicBezTo>
                    <a:pt x="2758" y="135"/>
                    <a:pt x="2742" y="119"/>
                    <a:pt x="2742" y="99"/>
                  </a:cubicBezTo>
                  <a:cubicBezTo>
                    <a:pt x="2742" y="80"/>
                    <a:pt x="2758" y="65"/>
                    <a:pt x="2778" y="65"/>
                  </a:cubicBezTo>
                  <a:cubicBezTo>
                    <a:pt x="2797" y="65"/>
                    <a:pt x="2812" y="80"/>
                    <a:pt x="2812" y="99"/>
                  </a:cubicBezTo>
                  <a:lnTo>
                    <a:pt x="2812" y="99"/>
                  </a:lnTo>
                  <a:close/>
                  <a:moveTo>
                    <a:pt x="2804" y="453"/>
                  </a:moveTo>
                  <a:lnTo>
                    <a:pt x="2804" y="453"/>
                  </a:lnTo>
                  <a:cubicBezTo>
                    <a:pt x="2804" y="482"/>
                    <a:pt x="2811" y="493"/>
                    <a:pt x="2852" y="493"/>
                  </a:cubicBezTo>
                  <a:lnTo>
                    <a:pt x="2852" y="507"/>
                  </a:lnTo>
                  <a:lnTo>
                    <a:pt x="2695" y="507"/>
                  </a:lnTo>
                  <a:lnTo>
                    <a:pt x="2695" y="493"/>
                  </a:lnTo>
                  <a:cubicBezTo>
                    <a:pt x="2739" y="493"/>
                    <a:pt x="2749" y="487"/>
                    <a:pt x="2749" y="453"/>
                  </a:cubicBezTo>
                  <a:lnTo>
                    <a:pt x="2749" y="278"/>
                  </a:lnTo>
                  <a:cubicBezTo>
                    <a:pt x="2749" y="238"/>
                    <a:pt x="2737" y="235"/>
                    <a:pt x="2695" y="235"/>
                  </a:cubicBezTo>
                  <a:lnTo>
                    <a:pt x="2695" y="221"/>
                  </a:lnTo>
                  <a:lnTo>
                    <a:pt x="2790" y="212"/>
                  </a:lnTo>
                  <a:lnTo>
                    <a:pt x="2804" y="212"/>
                  </a:lnTo>
                  <a:lnTo>
                    <a:pt x="2804" y="453"/>
                  </a:lnTo>
                  <a:lnTo>
                    <a:pt x="2804" y="453"/>
                  </a:lnTo>
                  <a:close/>
                  <a:moveTo>
                    <a:pt x="2566" y="278"/>
                  </a:moveTo>
                  <a:lnTo>
                    <a:pt x="2566" y="278"/>
                  </a:lnTo>
                  <a:cubicBezTo>
                    <a:pt x="2543" y="247"/>
                    <a:pt x="2512" y="229"/>
                    <a:pt x="2483" y="229"/>
                  </a:cubicBezTo>
                  <a:cubicBezTo>
                    <a:pt x="2431" y="229"/>
                    <a:pt x="2395" y="276"/>
                    <a:pt x="2395" y="346"/>
                  </a:cubicBezTo>
                  <a:cubicBezTo>
                    <a:pt x="2395" y="414"/>
                    <a:pt x="2427" y="494"/>
                    <a:pt x="2521" y="494"/>
                  </a:cubicBezTo>
                  <a:cubicBezTo>
                    <a:pt x="2553" y="494"/>
                    <a:pt x="2566" y="481"/>
                    <a:pt x="2566" y="450"/>
                  </a:cubicBezTo>
                  <a:lnTo>
                    <a:pt x="2566" y="278"/>
                  </a:lnTo>
                  <a:lnTo>
                    <a:pt x="2566" y="278"/>
                  </a:lnTo>
                  <a:close/>
                  <a:moveTo>
                    <a:pt x="2621" y="451"/>
                  </a:moveTo>
                  <a:lnTo>
                    <a:pt x="2621" y="451"/>
                  </a:lnTo>
                  <a:cubicBezTo>
                    <a:pt x="2621" y="482"/>
                    <a:pt x="2632" y="493"/>
                    <a:pt x="2669" y="493"/>
                  </a:cubicBezTo>
                  <a:lnTo>
                    <a:pt x="2669" y="507"/>
                  </a:lnTo>
                  <a:lnTo>
                    <a:pt x="2502" y="507"/>
                  </a:lnTo>
                  <a:cubicBezTo>
                    <a:pt x="2381" y="507"/>
                    <a:pt x="2336" y="425"/>
                    <a:pt x="2336" y="358"/>
                  </a:cubicBezTo>
                  <a:cubicBezTo>
                    <a:pt x="2336" y="277"/>
                    <a:pt x="2395" y="212"/>
                    <a:pt x="2470" y="212"/>
                  </a:cubicBezTo>
                  <a:cubicBezTo>
                    <a:pt x="2500" y="212"/>
                    <a:pt x="2530" y="223"/>
                    <a:pt x="2566" y="247"/>
                  </a:cubicBezTo>
                  <a:lnTo>
                    <a:pt x="2566" y="72"/>
                  </a:lnTo>
                  <a:cubicBezTo>
                    <a:pt x="2566" y="31"/>
                    <a:pt x="2556" y="23"/>
                    <a:pt x="2528" y="23"/>
                  </a:cubicBezTo>
                  <a:lnTo>
                    <a:pt x="2512" y="23"/>
                  </a:lnTo>
                  <a:lnTo>
                    <a:pt x="2512" y="9"/>
                  </a:lnTo>
                  <a:lnTo>
                    <a:pt x="2607" y="0"/>
                  </a:lnTo>
                  <a:lnTo>
                    <a:pt x="2621" y="0"/>
                  </a:lnTo>
                  <a:lnTo>
                    <a:pt x="2621" y="451"/>
                  </a:lnTo>
                  <a:lnTo>
                    <a:pt x="2621" y="451"/>
                  </a:lnTo>
                  <a:close/>
                  <a:moveTo>
                    <a:pt x="2236" y="318"/>
                  </a:moveTo>
                  <a:lnTo>
                    <a:pt x="2236" y="318"/>
                  </a:lnTo>
                  <a:cubicBezTo>
                    <a:pt x="2239" y="255"/>
                    <a:pt x="2196" y="229"/>
                    <a:pt x="2159" y="229"/>
                  </a:cubicBezTo>
                  <a:cubicBezTo>
                    <a:pt x="2112" y="229"/>
                    <a:pt x="2083" y="265"/>
                    <a:pt x="2080" y="318"/>
                  </a:cubicBezTo>
                  <a:lnTo>
                    <a:pt x="2236" y="318"/>
                  </a:lnTo>
                  <a:lnTo>
                    <a:pt x="2236" y="318"/>
                  </a:lnTo>
                  <a:close/>
                  <a:moveTo>
                    <a:pt x="2080" y="332"/>
                  </a:moveTo>
                  <a:lnTo>
                    <a:pt x="2080" y="332"/>
                  </a:lnTo>
                  <a:cubicBezTo>
                    <a:pt x="2079" y="461"/>
                    <a:pt x="2155" y="493"/>
                    <a:pt x="2194" y="493"/>
                  </a:cubicBezTo>
                  <a:cubicBezTo>
                    <a:pt x="2234" y="493"/>
                    <a:pt x="2254" y="479"/>
                    <a:pt x="2295" y="433"/>
                  </a:cubicBezTo>
                  <a:lnTo>
                    <a:pt x="2295" y="454"/>
                  </a:lnTo>
                  <a:cubicBezTo>
                    <a:pt x="2260" y="498"/>
                    <a:pt x="2227" y="515"/>
                    <a:pt x="2177" y="515"/>
                  </a:cubicBezTo>
                  <a:cubicBezTo>
                    <a:pt x="2088" y="515"/>
                    <a:pt x="2023" y="453"/>
                    <a:pt x="2023" y="367"/>
                  </a:cubicBezTo>
                  <a:cubicBezTo>
                    <a:pt x="2023" y="280"/>
                    <a:pt x="2086" y="212"/>
                    <a:pt x="2167" y="212"/>
                  </a:cubicBezTo>
                  <a:cubicBezTo>
                    <a:pt x="2233" y="212"/>
                    <a:pt x="2294" y="266"/>
                    <a:pt x="2290" y="332"/>
                  </a:cubicBezTo>
                  <a:lnTo>
                    <a:pt x="2080" y="332"/>
                  </a:lnTo>
                  <a:lnTo>
                    <a:pt x="2080" y="332"/>
                  </a:lnTo>
                  <a:close/>
                  <a:moveTo>
                    <a:pt x="1977" y="57"/>
                  </a:moveTo>
                  <a:lnTo>
                    <a:pt x="1977" y="57"/>
                  </a:lnTo>
                  <a:cubicBezTo>
                    <a:pt x="1937" y="58"/>
                    <a:pt x="1922" y="86"/>
                    <a:pt x="1925" y="129"/>
                  </a:cubicBezTo>
                  <a:lnTo>
                    <a:pt x="1949" y="414"/>
                  </a:lnTo>
                  <a:cubicBezTo>
                    <a:pt x="1954" y="471"/>
                    <a:pt x="1963" y="489"/>
                    <a:pt x="2006" y="493"/>
                  </a:cubicBezTo>
                  <a:lnTo>
                    <a:pt x="2006" y="507"/>
                  </a:lnTo>
                  <a:lnTo>
                    <a:pt x="1840" y="507"/>
                  </a:lnTo>
                  <a:lnTo>
                    <a:pt x="1840" y="493"/>
                  </a:lnTo>
                  <a:cubicBezTo>
                    <a:pt x="1878" y="486"/>
                    <a:pt x="1890" y="469"/>
                    <a:pt x="1887" y="423"/>
                  </a:cubicBezTo>
                  <a:lnTo>
                    <a:pt x="1865" y="124"/>
                  </a:lnTo>
                  <a:lnTo>
                    <a:pt x="1863" y="124"/>
                  </a:lnTo>
                  <a:lnTo>
                    <a:pt x="1705" y="507"/>
                  </a:lnTo>
                  <a:lnTo>
                    <a:pt x="1693" y="507"/>
                  </a:lnTo>
                  <a:lnTo>
                    <a:pt x="1537" y="124"/>
                  </a:lnTo>
                  <a:lnTo>
                    <a:pt x="1536" y="124"/>
                  </a:lnTo>
                  <a:lnTo>
                    <a:pt x="1510" y="410"/>
                  </a:lnTo>
                  <a:cubicBezTo>
                    <a:pt x="1506" y="456"/>
                    <a:pt x="1523" y="484"/>
                    <a:pt x="1570" y="493"/>
                  </a:cubicBezTo>
                  <a:lnTo>
                    <a:pt x="1570" y="507"/>
                  </a:lnTo>
                  <a:lnTo>
                    <a:pt x="1426" y="507"/>
                  </a:lnTo>
                  <a:lnTo>
                    <a:pt x="1426" y="493"/>
                  </a:lnTo>
                  <a:cubicBezTo>
                    <a:pt x="1473" y="486"/>
                    <a:pt x="1480" y="459"/>
                    <a:pt x="1485" y="408"/>
                  </a:cubicBezTo>
                  <a:lnTo>
                    <a:pt x="1513" y="90"/>
                  </a:lnTo>
                  <a:cubicBezTo>
                    <a:pt x="1495" y="70"/>
                    <a:pt x="1479" y="61"/>
                    <a:pt x="1453" y="57"/>
                  </a:cubicBezTo>
                  <a:lnTo>
                    <a:pt x="1453" y="44"/>
                  </a:lnTo>
                  <a:lnTo>
                    <a:pt x="1570" y="44"/>
                  </a:lnTo>
                  <a:lnTo>
                    <a:pt x="1718" y="408"/>
                  </a:lnTo>
                  <a:lnTo>
                    <a:pt x="1868" y="44"/>
                  </a:lnTo>
                  <a:lnTo>
                    <a:pt x="1977" y="44"/>
                  </a:lnTo>
                  <a:lnTo>
                    <a:pt x="1977" y="57"/>
                  </a:lnTo>
                  <a:lnTo>
                    <a:pt x="1977" y="57"/>
                  </a:lnTo>
                  <a:close/>
                  <a:moveTo>
                    <a:pt x="1294" y="444"/>
                  </a:moveTo>
                  <a:lnTo>
                    <a:pt x="1294" y="444"/>
                  </a:lnTo>
                  <a:cubicBezTo>
                    <a:pt x="1294" y="482"/>
                    <a:pt x="1302" y="493"/>
                    <a:pt x="1342" y="493"/>
                  </a:cubicBezTo>
                  <a:lnTo>
                    <a:pt x="1342" y="507"/>
                  </a:lnTo>
                  <a:lnTo>
                    <a:pt x="1190" y="507"/>
                  </a:lnTo>
                  <a:lnTo>
                    <a:pt x="1190" y="493"/>
                  </a:lnTo>
                  <a:cubicBezTo>
                    <a:pt x="1228" y="493"/>
                    <a:pt x="1239" y="484"/>
                    <a:pt x="1239" y="457"/>
                  </a:cubicBezTo>
                  <a:lnTo>
                    <a:pt x="1239" y="308"/>
                  </a:lnTo>
                  <a:cubicBezTo>
                    <a:pt x="1239" y="262"/>
                    <a:pt x="1206" y="242"/>
                    <a:pt x="1175" y="242"/>
                  </a:cubicBezTo>
                  <a:cubicBezTo>
                    <a:pt x="1147" y="242"/>
                    <a:pt x="1122" y="260"/>
                    <a:pt x="1093" y="298"/>
                  </a:cubicBezTo>
                  <a:lnTo>
                    <a:pt x="1093" y="438"/>
                  </a:lnTo>
                  <a:cubicBezTo>
                    <a:pt x="1093" y="482"/>
                    <a:pt x="1099" y="493"/>
                    <a:pt x="1142" y="493"/>
                  </a:cubicBezTo>
                  <a:lnTo>
                    <a:pt x="1142" y="507"/>
                  </a:lnTo>
                  <a:lnTo>
                    <a:pt x="991" y="507"/>
                  </a:lnTo>
                  <a:lnTo>
                    <a:pt x="991" y="493"/>
                  </a:lnTo>
                  <a:cubicBezTo>
                    <a:pt x="1029" y="493"/>
                    <a:pt x="1039" y="490"/>
                    <a:pt x="1039" y="438"/>
                  </a:cubicBezTo>
                  <a:lnTo>
                    <a:pt x="1039" y="277"/>
                  </a:lnTo>
                  <a:cubicBezTo>
                    <a:pt x="1039" y="242"/>
                    <a:pt x="1030" y="235"/>
                    <a:pt x="991" y="235"/>
                  </a:cubicBezTo>
                  <a:lnTo>
                    <a:pt x="991" y="221"/>
                  </a:lnTo>
                  <a:lnTo>
                    <a:pt x="1080" y="212"/>
                  </a:lnTo>
                  <a:lnTo>
                    <a:pt x="1093" y="212"/>
                  </a:lnTo>
                  <a:lnTo>
                    <a:pt x="1093" y="270"/>
                  </a:lnTo>
                  <a:cubicBezTo>
                    <a:pt x="1127" y="231"/>
                    <a:pt x="1161" y="212"/>
                    <a:pt x="1197" y="212"/>
                  </a:cubicBezTo>
                  <a:cubicBezTo>
                    <a:pt x="1245" y="212"/>
                    <a:pt x="1294" y="246"/>
                    <a:pt x="1294" y="315"/>
                  </a:cubicBezTo>
                  <a:lnTo>
                    <a:pt x="1294" y="444"/>
                  </a:lnTo>
                  <a:lnTo>
                    <a:pt x="1294" y="444"/>
                  </a:lnTo>
                  <a:close/>
                  <a:moveTo>
                    <a:pt x="930" y="444"/>
                  </a:moveTo>
                  <a:lnTo>
                    <a:pt x="930" y="444"/>
                  </a:lnTo>
                  <a:cubicBezTo>
                    <a:pt x="930" y="482"/>
                    <a:pt x="938" y="493"/>
                    <a:pt x="978" y="493"/>
                  </a:cubicBezTo>
                  <a:lnTo>
                    <a:pt x="978" y="507"/>
                  </a:lnTo>
                  <a:lnTo>
                    <a:pt x="826" y="507"/>
                  </a:lnTo>
                  <a:lnTo>
                    <a:pt x="826" y="493"/>
                  </a:lnTo>
                  <a:cubicBezTo>
                    <a:pt x="864" y="493"/>
                    <a:pt x="875" y="484"/>
                    <a:pt x="875" y="457"/>
                  </a:cubicBezTo>
                  <a:lnTo>
                    <a:pt x="875" y="308"/>
                  </a:lnTo>
                  <a:cubicBezTo>
                    <a:pt x="875" y="262"/>
                    <a:pt x="842" y="242"/>
                    <a:pt x="811" y="242"/>
                  </a:cubicBezTo>
                  <a:cubicBezTo>
                    <a:pt x="783" y="242"/>
                    <a:pt x="758" y="260"/>
                    <a:pt x="730" y="298"/>
                  </a:cubicBezTo>
                  <a:lnTo>
                    <a:pt x="730" y="438"/>
                  </a:lnTo>
                  <a:cubicBezTo>
                    <a:pt x="730" y="482"/>
                    <a:pt x="735" y="493"/>
                    <a:pt x="778" y="493"/>
                  </a:cubicBezTo>
                  <a:lnTo>
                    <a:pt x="778" y="507"/>
                  </a:lnTo>
                  <a:lnTo>
                    <a:pt x="627" y="507"/>
                  </a:lnTo>
                  <a:lnTo>
                    <a:pt x="627" y="493"/>
                  </a:lnTo>
                  <a:cubicBezTo>
                    <a:pt x="665" y="493"/>
                    <a:pt x="675" y="490"/>
                    <a:pt x="675" y="438"/>
                  </a:cubicBezTo>
                  <a:lnTo>
                    <a:pt x="675" y="277"/>
                  </a:lnTo>
                  <a:cubicBezTo>
                    <a:pt x="675" y="242"/>
                    <a:pt x="666" y="235"/>
                    <a:pt x="627" y="235"/>
                  </a:cubicBezTo>
                  <a:lnTo>
                    <a:pt x="627" y="221"/>
                  </a:lnTo>
                  <a:lnTo>
                    <a:pt x="716" y="212"/>
                  </a:lnTo>
                  <a:lnTo>
                    <a:pt x="730" y="212"/>
                  </a:lnTo>
                  <a:lnTo>
                    <a:pt x="730" y="270"/>
                  </a:lnTo>
                  <a:cubicBezTo>
                    <a:pt x="763" y="231"/>
                    <a:pt x="797" y="212"/>
                    <a:pt x="833" y="212"/>
                  </a:cubicBezTo>
                  <a:cubicBezTo>
                    <a:pt x="881" y="212"/>
                    <a:pt x="930" y="246"/>
                    <a:pt x="930" y="315"/>
                  </a:cubicBezTo>
                  <a:lnTo>
                    <a:pt x="930" y="444"/>
                  </a:lnTo>
                  <a:lnTo>
                    <a:pt x="930" y="444"/>
                  </a:lnTo>
                  <a:close/>
                  <a:moveTo>
                    <a:pt x="552" y="318"/>
                  </a:moveTo>
                  <a:lnTo>
                    <a:pt x="552" y="318"/>
                  </a:lnTo>
                  <a:cubicBezTo>
                    <a:pt x="555" y="255"/>
                    <a:pt x="512" y="229"/>
                    <a:pt x="475" y="229"/>
                  </a:cubicBezTo>
                  <a:cubicBezTo>
                    <a:pt x="428" y="229"/>
                    <a:pt x="399" y="265"/>
                    <a:pt x="396" y="318"/>
                  </a:cubicBezTo>
                  <a:lnTo>
                    <a:pt x="552" y="318"/>
                  </a:lnTo>
                  <a:lnTo>
                    <a:pt x="552" y="318"/>
                  </a:lnTo>
                  <a:close/>
                  <a:moveTo>
                    <a:pt x="396" y="332"/>
                  </a:moveTo>
                  <a:lnTo>
                    <a:pt x="396" y="332"/>
                  </a:lnTo>
                  <a:cubicBezTo>
                    <a:pt x="395" y="461"/>
                    <a:pt x="471" y="493"/>
                    <a:pt x="510" y="493"/>
                  </a:cubicBezTo>
                  <a:cubicBezTo>
                    <a:pt x="550" y="493"/>
                    <a:pt x="570" y="479"/>
                    <a:pt x="611" y="433"/>
                  </a:cubicBezTo>
                  <a:lnTo>
                    <a:pt x="611" y="454"/>
                  </a:lnTo>
                  <a:cubicBezTo>
                    <a:pt x="576" y="498"/>
                    <a:pt x="543" y="515"/>
                    <a:pt x="493" y="515"/>
                  </a:cubicBezTo>
                  <a:cubicBezTo>
                    <a:pt x="403" y="515"/>
                    <a:pt x="339" y="453"/>
                    <a:pt x="339" y="367"/>
                  </a:cubicBezTo>
                  <a:cubicBezTo>
                    <a:pt x="339" y="280"/>
                    <a:pt x="402" y="212"/>
                    <a:pt x="483" y="212"/>
                  </a:cubicBezTo>
                  <a:cubicBezTo>
                    <a:pt x="549" y="212"/>
                    <a:pt x="610" y="266"/>
                    <a:pt x="606" y="332"/>
                  </a:cubicBezTo>
                  <a:lnTo>
                    <a:pt x="396" y="332"/>
                  </a:lnTo>
                  <a:lnTo>
                    <a:pt x="396" y="332"/>
                  </a:lnTo>
                  <a:close/>
                  <a:moveTo>
                    <a:pt x="114" y="269"/>
                  </a:moveTo>
                  <a:lnTo>
                    <a:pt x="114" y="269"/>
                  </a:lnTo>
                  <a:cubicBezTo>
                    <a:pt x="135" y="276"/>
                    <a:pt x="147" y="277"/>
                    <a:pt x="172" y="277"/>
                  </a:cubicBezTo>
                  <a:cubicBezTo>
                    <a:pt x="240" y="277"/>
                    <a:pt x="284" y="240"/>
                    <a:pt x="284" y="177"/>
                  </a:cubicBezTo>
                  <a:cubicBezTo>
                    <a:pt x="284" y="128"/>
                    <a:pt x="257" y="61"/>
                    <a:pt x="172" y="61"/>
                  </a:cubicBezTo>
                  <a:lnTo>
                    <a:pt x="114" y="61"/>
                  </a:lnTo>
                  <a:lnTo>
                    <a:pt x="114" y="269"/>
                  </a:lnTo>
                  <a:lnTo>
                    <a:pt x="114" y="269"/>
                  </a:lnTo>
                  <a:close/>
                  <a:moveTo>
                    <a:pt x="114" y="419"/>
                  </a:moveTo>
                  <a:lnTo>
                    <a:pt x="114" y="419"/>
                  </a:lnTo>
                  <a:cubicBezTo>
                    <a:pt x="114" y="477"/>
                    <a:pt x="128" y="493"/>
                    <a:pt x="167" y="493"/>
                  </a:cubicBezTo>
                  <a:lnTo>
                    <a:pt x="167" y="507"/>
                  </a:lnTo>
                  <a:lnTo>
                    <a:pt x="0" y="507"/>
                  </a:lnTo>
                  <a:lnTo>
                    <a:pt x="0" y="493"/>
                  </a:lnTo>
                  <a:cubicBezTo>
                    <a:pt x="33" y="493"/>
                    <a:pt x="53" y="482"/>
                    <a:pt x="53" y="421"/>
                  </a:cubicBezTo>
                  <a:lnTo>
                    <a:pt x="53" y="131"/>
                  </a:lnTo>
                  <a:cubicBezTo>
                    <a:pt x="53" y="74"/>
                    <a:pt x="39" y="57"/>
                    <a:pt x="0" y="57"/>
                  </a:cubicBezTo>
                  <a:lnTo>
                    <a:pt x="0" y="44"/>
                  </a:lnTo>
                  <a:lnTo>
                    <a:pt x="169" y="44"/>
                  </a:lnTo>
                  <a:cubicBezTo>
                    <a:pt x="297" y="44"/>
                    <a:pt x="349" y="111"/>
                    <a:pt x="349" y="175"/>
                  </a:cubicBezTo>
                  <a:cubicBezTo>
                    <a:pt x="349" y="252"/>
                    <a:pt x="290" y="295"/>
                    <a:pt x="185" y="295"/>
                  </a:cubicBezTo>
                  <a:cubicBezTo>
                    <a:pt x="165" y="295"/>
                    <a:pt x="148" y="294"/>
                    <a:pt x="114" y="290"/>
                  </a:cubicBezTo>
                  <a:lnTo>
                    <a:pt x="114" y="419"/>
                  </a:lnTo>
                  <a:lnTo>
                    <a:pt x="114" y="419"/>
                  </a:lnTo>
                  <a:close/>
                  <a:moveTo>
                    <a:pt x="3135" y="313"/>
                  </a:moveTo>
                  <a:lnTo>
                    <a:pt x="3135" y="313"/>
                  </a:lnTo>
                  <a:lnTo>
                    <a:pt x="3121" y="313"/>
                  </a:lnTo>
                  <a:cubicBezTo>
                    <a:pt x="3109" y="262"/>
                    <a:pt x="3073" y="229"/>
                    <a:pt x="3025" y="229"/>
                  </a:cubicBezTo>
                  <a:cubicBezTo>
                    <a:pt x="2968" y="229"/>
                    <a:pt x="2929" y="277"/>
                    <a:pt x="2929" y="347"/>
                  </a:cubicBezTo>
                  <a:cubicBezTo>
                    <a:pt x="2929" y="426"/>
                    <a:pt x="2978" y="491"/>
                    <a:pt x="3036" y="491"/>
                  </a:cubicBezTo>
                  <a:cubicBezTo>
                    <a:pt x="3071" y="491"/>
                    <a:pt x="3113" y="473"/>
                    <a:pt x="3143" y="431"/>
                  </a:cubicBezTo>
                  <a:lnTo>
                    <a:pt x="3143" y="452"/>
                  </a:lnTo>
                  <a:cubicBezTo>
                    <a:pt x="3112" y="494"/>
                    <a:pt x="3069" y="515"/>
                    <a:pt x="3017" y="515"/>
                  </a:cubicBezTo>
                  <a:cubicBezTo>
                    <a:pt x="2932" y="515"/>
                    <a:pt x="2873" y="456"/>
                    <a:pt x="2873" y="371"/>
                  </a:cubicBezTo>
                  <a:cubicBezTo>
                    <a:pt x="2873" y="283"/>
                    <a:pt x="2939" y="212"/>
                    <a:pt x="3021" y="212"/>
                  </a:cubicBezTo>
                  <a:cubicBezTo>
                    <a:pt x="3064" y="212"/>
                    <a:pt x="3087" y="229"/>
                    <a:pt x="3102" y="229"/>
                  </a:cubicBezTo>
                  <a:cubicBezTo>
                    <a:pt x="3109" y="229"/>
                    <a:pt x="3116" y="223"/>
                    <a:pt x="3121" y="212"/>
                  </a:cubicBezTo>
                  <a:lnTo>
                    <a:pt x="3135" y="212"/>
                  </a:lnTo>
                  <a:lnTo>
                    <a:pt x="3135" y="313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Line top Placeholder 20">
            <a:extLst>
              <a:ext uri="{FF2B5EF4-FFF2-40B4-BE49-F238E27FC236}">
                <a16:creationId xmlns:a16="http://schemas.microsoft.com/office/drawing/2014/main" id="{07792B4C-F919-7FC6-37AC-1AC9B390E5F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0997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uides" hidden="1">
            <a:extLst>
              <a:ext uri="{FF2B5EF4-FFF2-40B4-BE49-F238E27FC236}">
                <a16:creationId xmlns:a16="http://schemas.microsoft.com/office/drawing/2014/main" id="{34F4D84D-8B38-E9C5-1868-7F61784FF06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F0FCFE-6765-0832-0840-9CF39F36BB4B}"/>
              </a:ext>
            </a:extLst>
          </p:cNvPr>
          <p:cNvSpPr txBox="1"/>
          <p:nvPr userDrawn="1"/>
        </p:nvSpPr>
        <p:spPr>
          <a:xfrm>
            <a:off x="719138" y="719138"/>
            <a:ext cx="107521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solidFill>
                  <a:schemeClr val="bg1"/>
                </a:solidFill>
              </a:rPr>
              <a:t>If you see any </a:t>
            </a:r>
            <a:r>
              <a:rPr lang="en-GB" sz="4400" b="1" i="1" dirty="0">
                <a:solidFill>
                  <a:schemeClr val="bg1"/>
                </a:solidFill>
              </a:rPr>
              <a:t>layouts after this </a:t>
            </a:r>
            <a:r>
              <a:rPr lang="en-GB" sz="4400" dirty="0">
                <a:solidFill>
                  <a:schemeClr val="bg1"/>
                </a:solidFill>
              </a:rPr>
              <a:t>one,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do not use them. These layouts are not part of our corporate template.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6478E-CC82-DDC4-E285-44F5186FA8EF}"/>
              </a:ext>
            </a:extLst>
          </p:cNvPr>
          <p:cNvSpPr txBox="1"/>
          <p:nvPr userDrawn="1"/>
        </p:nvSpPr>
        <p:spPr>
          <a:xfrm>
            <a:off x="719138" y="2370138"/>
            <a:ext cx="98266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600" b="1" i="1" dirty="0">
                <a:solidFill>
                  <a:schemeClr val="bg1"/>
                </a:solidFill>
              </a:rPr>
              <a:t>Do not use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99491-12E6-F691-C3B6-1E56D3E5BEA5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E8E280-940A-9CA6-05EF-30988A74A821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D0B93E5-EC9B-1CC2-0E61-75FEB63B4820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01A1C46-3C4F-8189-EA0E-23635248B2F4}"/>
              </a:ext>
            </a:extLst>
          </p:cNvPr>
          <p:cNvSpPr txBox="1"/>
          <p:nvPr userDrawn="1"/>
        </p:nvSpPr>
        <p:spPr>
          <a:xfrm>
            <a:off x="719138" y="5142277"/>
            <a:ext cx="107521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algn="ctr">
              <a:spcAft>
                <a:spcPts val="600"/>
              </a:spcAft>
            </a:pPr>
            <a:r>
              <a:rPr lang="en-GB" sz="2000" dirty="0">
                <a:solidFill>
                  <a:schemeClr val="bg1"/>
                </a:solidFill>
              </a:rPr>
              <a:t>Also notice: Layouts after this might contain potential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83185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C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420-908F-5B61-4A62-D08775D7B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138" y="720000"/>
            <a:ext cx="3344400" cy="5414400"/>
          </a:xfrm>
        </p:spPr>
        <p:txBody>
          <a:bodyPr anchor="ctr" anchorCtr="0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accent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Agenda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73473-00D3-EA4E-9912-9AFB4C8B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7DF7FC-2311-4E03-AAFE-2DADE0839E10}" type="datetime4">
              <a:rPr lang="en-US" smtClean="0"/>
              <a:pPr/>
              <a:t>March 31,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A4E47-E74D-FD10-F0BD-556D34D4E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DEA8E7-5F55-4A60-8EF9-470692FC563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0091B6-D998-5867-4730-E29A7BBC327C}"/>
              </a:ext>
            </a:extLst>
          </p:cNvPr>
          <p:cNvCxnSpPr>
            <a:cxnSpLocks/>
          </p:cNvCxnSpPr>
          <p:nvPr userDrawn="1"/>
        </p:nvCxnSpPr>
        <p:spPr>
          <a:xfrm>
            <a:off x="4254919" y="719138"/>
            <a:ext cx="0" cy="5418137"/>
          </a:xfrm>
          <a:prstGeom prst="line">
            <a:avLst/>
          </a:prstGeom>
          <a:ln w="25400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FDBB6-507E-07B9-8F7A-2FF96DCC7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3200" y="720000"/>
            <a:ext cx="5040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rgbClr val="9EC3E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1" cap="none">
                <a:solidFill>
                  <a:schemeClr val="accent3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chemeClr val="accent3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 cap="none">
                <a:solidFill>
                  <a:srgbClr val="9EC3E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0BD2689-42EB-47E4-CA47-227CF851A5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0800" y="720000"/>
            <a:ext cx="5968800" cy="5414400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None/>
              <a:defRPr sz="1800" b="0" cap="all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80000"/>
              </a:lnSpc>
              <a:spcBef>
                <a:spcPts val="25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cap="all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GB" dirty="0"/>
              <a:t>Click to add agenda point, one line</a:t>
            </a:r>
          </a:p>
        </p:txBody>
      </p:sp>
      <p:sp>
        <p:nvSpPr>
          <p:cNvPr id="9" name="Guides" hidden="1">
            <a:extLst>
              <a:ext uri="{FF2B5EF4-FFF2-40B4-BE49-F238E27FC236}">
                <a16:creationId xmlns:a16="http://schemas.microsoft.com/office/drawing/2014/main" id="{F71C5786-03E4-BADA-2C63-BC735E4C49C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Footers" descr="{&quot;templafy&quot;:{&quot;id&quot;:&quot;b629212b-aba2-422f-a8af-fd93b3a4d254&quot;}}">
            <a:extLst>
              <a:ext uri="{FF2B5EF4-FFF2-40B4-BE49-F238E27FC236}">
                <a16:creationId xmlns:a16="http://schemas.microsoft.com/office/drawing/2014/main" id="{7F5AAA95-4262-DACC-6539-F83764B3EBBF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456125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59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5" name="Line top Placeholder 20">
            <a:extLst>
              <a:ext uri="{FF2B5EF4-FFF2-40B4-BE49-F238E27FC236}">
                <a16:creationId xmlns:a16="http://schemas.microsoft.com/office/drawing/2014/main" id="{A191D59F-2E4F-9DFD-FEAC-7FF6480D86B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12193200" cy="36000"/>
          </a:xfrm>
          <a:solidFill>
            <a:srgbClr val="990000"/>
          </a:solidFill>
          <a:ln>
            <a:solidFill>
              <a:srgbClr val="990000">
                <a:alpha val="0"/>
              </a:srgbClr>
            </a:solidFill>
          </a:ln>
        </p:spPr>
        <p:txBody>
          <a:bodyPr/>
          <a:lstStyle>
            <a:lvl1pPr marL="0" indent="0">
              <a:buNone/>
              <a:defRPr sz="600">
                <a:noFill/>
              </a:defRPr>
            </a:lvl1pPr>
            <a:lvl2pPr marL="0" indent="0">
              <a:defRPr sz="600">
                <a:noFill/>
              </a:defRPr>
            </a:lvl2pPr>
            <a:lvl3pPr marL="0" indent="0">
              <a:defRPr sz="600">
                <a:noFill/>
              </a:defRPr>
            </a:lvl3pPr>
            <a:lvl4pPr marL="0" indent="0">
              <a:defRPr sz="600">
                <a:noFill/>
              </a:defRPr>
            </a:lvl4pPr>
            <a:lvl5pPr marL="0" indent="0">
              <a:defRPr sz="600">
                <a:noFill/>
              </a:defRPr>
            </a:lvl5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26988C-588C-2C8A-2DC0-5D2C99DF44FE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F47F8-2FA5-B3C4-62D6-146B019264A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Guides" hidden="1">
            <a:extLst>
              <a:ext uri="{FF2B5EF4-FFF2-40B4-BE49-F238E27FC236}">
                <a16:creationId xmlns:a16="http://schemas.microsoft.com/office/drawing/2014/main" id="{7C09ABE0-4AC7-DE98-E246-798BA0911476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77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C">
    <p:bg>
      <p:bgPr>
        <a:gradFill>
          <a:gsLst>
            <a:gs pos="86000">
              <a:srgbClr val="1F538F"/>
            </a:gs>
            <a:gs pos="60000">
              <a:schemeClr val="accent1"/>
            </a:gs>
            <a:gs pos="100000">
              <a:schemeClr val="accent3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070000"/>
            <a:ext cx="7408800" cy="4068000"/>
          </a:xfrm>
        </p:spPr>
        <p:txBody>
          <a:bodyPr anchor="t" anchorCtr="0">
            <a:noAutofit/>
          </a:bodyPr>
          <a:lstStyle>
            <a:lvl1pPr algn="l">
              <a:lnSpc>
                <a:spcPct val="70000"/>
              </a:lnSpc>
              <a:defRPr sz="8800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720000"/>
            <a:ext cx="7408800" cy="990000"/>
          </a:xfrm>
        </p:spPr>
        <p:txBody>
          <a:bodyPr anchor="t" anchorCtr="0">
            <a:noAutofit/>
          </a:bodyPr>
          <a:lstStyle>
            <a:lvl1pPr marL="0" indent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8800" b="1" cap="none" baseline="0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14EBF-5BDF-4CA4-90C8-3F84A21DF94B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97AE78B8-0EB3-C024-37F4-F509882235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0" name="Footers" descr="{&quot;templafy&quot;:{&quot;id&quot;:&quot;5e7a4020-5197-42b5-a0a1-76d93439fe1b&quot;}}">
            <a:extLst>
              <a:ext uri="{FF2B5EF4-FFF2-40B4-BE49-F238E27FC236}">
                <a16:creationId xmlns:a16="http://schemas.microsoft.com/office/drawing/2014/main" id="{5AE369FE-ED76-6EEE-3247-2A919AD7045B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402448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6" userDrawn="1">
          <p15:clr>
            <a:srgbClr val="FF96F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14EBF-5BDF-4CA4-90C8-3F84A21DF94B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18E4D93D-2A45-24EA-FE18-43B286D00E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Footers" descr="{&quot;templafy&quot;:{&quot;id&quot;:&quot;39b31465-7178-466a-8f42-3e4972402eff&quot;}}">
            <a:extLst>
              <a:ext uri="{FF2B5EF4-FFF2-40B4-BE49-F238E27FC236}">
                <a16:creationId xmlns:a16="http://schemas.microsoft.com/office/drawing/2014/main" id="{A24A8258-9B07-0170-490D-F13D7253F271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1702440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reaker 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54E8-F7AC-6010-B143-0AF26AA62E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854800"/>
            <a:ext cx="10749600" cy="1108800"/>
          </a:xfrm>
        </p:spPr>
        <p:txBody>
          <a:bodyPr anchor="b">
            <a:noAutofit/>
          </a:bodyPr>
          <a:lstStyle>
            <a:lvl1pPr algn="ctr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Divider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9866B-9EF4-2877-CDF5-309DBB741F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3960000"/>
            <a:ext cx="10749600" cy="295200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1" cap="all" spc="200" baseline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D7BCF-4AAC-B46A-F7F9-430053F8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14EBF-5BDF-4CA4-90C8-3F84A21DF94B}" type="datetimeFigureOut">
              <a:rPr lang="en-GB" smtClean="0"/>
              <a:pPr/>
              <a:t>31/03/2025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925D9-28BB-62F0-6672-3F2C0458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048EB2-ABBB-452B-B43B-31E8A7DFB90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uides" hidden="1">
            <a:extLst>
              <a:ext uri="{FF2B5EF4-FFF2-40B4-BE49-F238E27FC236}">
                <a16:creationId xmlns:a16="http://schemas.microsoft.com/office/drawing/2014/main" id="{EEFCB10F-81AA-2405-D116-45EC5887718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9" name="Footers" descr="{&quot;templafy&quot;:{&quot;id&quot;:&quot;62dd52fa-754b-4464-afdb-3af5137dce98&quot;}}">
            <a:extLst>
              <a:ext uri="{FF2B5EF4-FFF2-40B4-BE49-F238E27FC236}">
                <a16:creationId xmlns:a16="http://schemas.microsoft.com/office/drawing/2014/main" id="{A5498BB6-9C05-CEB9-2389-021308A18C51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bg1"/>
                </a:solidFill>
              </a:rPr>
              <a:t>Penn Medicine</a:t>
            </a:r>
          </a:p>
        </p:txBody>
      </p:sp>
    </p:spTree>
    <p:extLst>
      <p:ext uri="{BB962C8B-B14F-4D97-AF65-F5344CB8AC3E}">
        <p14:creationId xmlns:p14="http://schemas.microsoft.com/office/powerpoint/2010/main" val="2309394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3" userDrawn="1">
          <p15:clr>
            <a:srgbClr val="8F8F8F"/>
          </p15:clr>
        </p15:guide>
        <p15:guide id="4" orient="horz" pos="3866" userDrawn="1">
          <p15:clr>
            <a:srgbClr val="FF96FF"/>
          </p15:clr>
        </p15:guide>
        <p15:guide id="5" pos="453" userDrawn="1">
          <p15:clr>
            <a:srgbClr val="FF96FF"/>
          </p15:clr>
        </p15:guide>
        <p15:guide id="6" pos="810" userDrawn="1">
          <p15:clr>
            <a:srgbClr val="FF96FF"/>
          </p15:clr>
        </p15:guide>
        <p15:guide id="7" pos="1036" userDrawn="1">
          <p15:clr>
            <a:srgbClr val="FF96FF"/>
          </p15:clr>
        </p15:guide>
        <p15:guide id="8" pos="1393" userDrawn="1">
          <p15:clr>
            <a:srgbClr val="FF96FF"/>
          </p15:clr>
        </p15:guide>
        <p15:guide id="9" pos="1620" userDrawn="1">
          <p15:clr>
            <a:srgbClr val="FF96FF"/>
          </p15:clr>
        </p15:guide>
        <p15:guide id="10" pos="1976" userDrawn="1">
          <p15:clr>
            <a:srgbClr val="FF96FF"/>
          </p15:clr>
        </p15:guide>
        <p15:guide id="11" pos="2203" userDrawn="1">
          <p15:clr>
            <a:srgbClr val="FF96FF"/>
          </p15:clr>
        </p15:guide>
        <p15:guide id="12" pos="2560" userDrawn="1">
          <p15:clr>
            <a:srgbClr val="FF96FF"/>
          </p15:clr>
        </p15:guide>
        <p15:guide id="13" pos="2786" userDrawn="1">
          <p15:clr>
            <a:srgbClr val="FF96FF"/>
          </p15:clr>
        </p15:guide>
        <p15:guide id="14" pos="3143" userDrawn="1">
          <p15:clr>
            <a:srgbClr val="FF96FF"/>
          </p15:clr>
        </p15:guide>
        <p15:guide id="15" pos="3370" userDrawn="1">
          <p15:clr>
            <a:srgbClr val="FF96FF"/>
          </p15:clr>
        </p15:guide>
        <p15:guide id="16" pos="3726" userDrawn="1">
          <p15:clr>
            <a:srgbClr val="FF96FF"/>
          </p15:clr>
        </p15:guide>
        <p15:guide id="17" pos="3953" userDrawn="1">
          <p15:clr>
            <a:srgbClr val="FF96FF"/>
          </p15:clr>
        </p15:guide>
        <p15:guide id="18" pos="4309" userDrawn="1">
          <p15:clr>
            <a:srgbClr val="FF96FF"/>
          </p15:clr>
        </p15:guide>
        <p15:guide id="19" pos="4536" userDrawn="1">
          <p15:clr>
            <a:srgbClr val="FF96FF"/>
          </p15:clr>
        </p15:guide>
        <p15:guide id="20" pos="4893" userDrawn="1">
          <p15:clr>
            <a:srgbClr val="FF96FF"/>
          </p15:clr>
        </p15:guide>
        <p15:guide id="21" pos="5120" userDrawn="1">
          <p15:clr>
            <a:srgbClr val="FF96FF"/>
          </p15:clr>
        </p15:guide>
        <p15:guide id="22" pos="5476" userDrawn="1">
          <p15:clr>
            <a:srgbClr val="FF96FF"/>
          </p15:clr>
        </p15:guide>
        <p15:guide id="23" pos="5703" userDrawn="1">
          <p15:clr>
            <a:srgbClr val="FF96FF"/>
          </p15:clr>
        </p15:guide>
        <p15:guide id="24" pos="6059" userDrawn="1">
          <p15:clr>
            <a:srgbClr val="FF96FF"/>
          </p15:clr>
        </p15:guide>
        <p15:guide id="25" pos="6286" userDrawn="1">
          <p15:clr>
            <a:srgbClr val="FF96FF"/>
          </p15:clr>
        </p15:guide>
        <p15:guide id="26" pos="6643" userDrawn="1">
          <p15:clr>
            <a:srgbClr val="FF96FF"/>
          </p15:clr>
        </p15:guide>
        <p15:guide id="27" pos="6869" userDrawn="1">
          <p15:clr>
            <a:srgbClr val="FF96FF"/>
          </p15:clr>
        </p15:guide>
        <p15:guide id="28" pos="7226" userDrawn="1">
          <p15:clr>
            <a:srgbClr val="FF96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50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ags" Target="../tags/tag2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653DF-2095-1798-1D71-96071517C202}"/>
              </a:ext>
            </a:extLst>
          </p:cNvPr>
          <p:cNvSpPr>
            <a:spLocks noGrp="1"/>
          </p:cNvSpPr>
          <p:nvPr>
            <p:ph type="title"/>
            <p:custDataLst>
              <p:tags r:id="rId48"/>
            </p:custDataLst>
          </p:nvPr>
        </p:nvSpPr>
        <p:spPr>
          <a:xfrm>
            <a:off x="719138" y="720000"/>
            <a:ext cx="10753724" cy="9072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3B6BD-6FE3-BE4B-16AE-1D8275ECAA77}"/>
              </a:ext>
            </a:extLst>
          </p:cNvPr>
          <p:cNvSpPr>
            <a:spLocks noGrp="1"/>
          </p:cNvSpPr>
          <p:nvPr>
            <p:ph type="body" idx="1"/>
            <p:custDataLst>
              <p:tags r:id="rId49"/>
            </p:custDataLst>
          </p:nvPr>
        </p:nvSpPr>
        <p:spPr>
          <a:xfrm>
            <a:off x="720000" y="1713599"/>
            <a:ext cx="10752000" cy="442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Nineth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F82-8BAB-1E5B-37EF-020818D10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5138" y="6439469"/>
            <a:ext cx="27432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197DF7FC-2311-4E03-AAFE-2DADE0839E10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CFEF-8B6A-152F-1EE7-29B8B4C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9138" y="6439469"/>
            <a:ext cx="396000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2DDEA8E7-5F55-4A60-8EF9-470692FC5635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Footers" descr="{&quot;templafy&quot;:{&quot;id&quot;:&quot;7bd821ab-2b5a-4feb-809b-9e9351837c7c&quot;}}">
            <a:extLst>
              <a:ext uri="{FF2B5EF4-FFF2-40B4-BE49-F238E27FC236}">
                <a16:creationId xmlns:a16="http://schemas.microsoft.com/office/drawing/2014/main" id="{C9D8BBB8-64ED-CEAF-3B7D-CCE7CC4C4579}"/>
              </a:ext>
            </a:extLst>
          </p:cNvPr>
          <p:cNvSpPr/>
          <p:nvPr userDrawn="1"/>
        </p:nvSpPr>
        <p:spPr>
          <a:xfrm>
            <a:off x="9055102" y="6439469"/>
            <a:ext cx="2412997" cy="18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/>
          <a:lstStyle/>
          <a:p>
            <a:pPr lvl="0" algn="r"/>
            <a:r>
              <a:rPr lang="en-GB" sz="800" noProof="0" dirty="0">
                <a:solidFill>
                  <a:schemeClr val="accent1"/>
                </a:solidFill>
              </a:rPr>
              <a:t>Penn Medicine</a:t>
            </a:r>
          </a:p>
        </p:txBody>
      </p:sp>
      <p:sp>
        <p:nvSpPr>
          <p:cNvPr id="19" name="Guides" hidden="1">
            <a:extLst>
              <a:ext uri="{FF2B5EF4-FFF2-40B4-BE49-F238E27FC236}">
                <a16:creationId xmlns:a16="http://schemas.microsoft.com/office/drawing/2014/main" id="{0D073D88-5C5F-430B-DE0F-D1CD684A6AE8}"/>
              </a:ext>
            </a:extLst>
          </p:cNvPr>
          <p:cNvSpPr/>
          <p:nvPr userDrawn="1">
            <p:custDataLst>
              <p:tags r:id="rId50"/>
            </p:custDataLst>
          </p:nvPr>
        </p:nvSpPr>
        <p:spPr>
          <a:xfrm>
            <a:off x="0" y="0"/>
            <a:ext cx="635000" cy="2540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0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59" r:id="rId4"/>
    <p:sldLayoutId id="2147483660" r:id="rId5"/>
    <p:sldLayoutId id="2147483667" r:id="rId6"/>
    <p:sldLayoutId id="2147483666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3" r:id="rId14"/>
    <p:sldLayoutId id="2147483668" r:id="rId15"/>
    <p:sldLayoutId id="2147483669" r:id="rId16"/>
    <p:sldLayoutId id="2147483651" r:id="rId17"/>
    <p:sldLayoutId id="2147483652" r:id="rId18"/>
    <p:sldLayoutId id="2147483654" r:id="rId19"/>
    <p:sldLayoutId id="2147483655" r:id="rId20"/>
    <p:sldLayoutId id="2147483670" r:id="rId21"/>
    <p:sldLayoutId id="2147483671" r:id="rId22"/>
    <p:sldLayoutId id="2147483672" r:id="rId23"/>
    <p:sldLayoutId id="2147483693" r:id="rId24"/>
    <p:sldLayoutId id="2147483694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90" r:id="rId34"/>
    <p:sldLayoutId id="2147483681" r:id="rId35"/>
    <p:sldLayoutId id="2147483682" r:id="rId36"/>
    <p:sldLayoutId id="2147483683" r:id="rId37"/>
    <p:sldLayoutId id="2147483692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56" r:id="rId45"/>
    <p:sldLayoutId id="2147483691" r:id="rId4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250"/>
        </a:spcBef>
        <a:spcAft>
          <a:spcPts val="600"/>
        </a:spcAft>
        <a:buFont typeface="Arial" panose="020B0604020202020204" pitchFamily="34" charset="0"/>
        <a:buNone/>
        <a:defRPr sz="1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136800" indent="-136800" algn="l" defTabSz="914400" rtl="0" eaLnBrk="1" latinLnBrk="0" hangingPunct="1">
        <a:lnSpc>
          <a:spcPct val="100000"/>
        </a:lnSpc>
        <a:spcBef>
          <a:spcPts val="400"/>
        </a:spcBef>
        <a:spcAft>
          <a:spcPts val="100"/>
        </a:spcAft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20400" indent="-183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Font typeface="Calibri Light" panose="020F0302020204030204" pitchFamily="34" charset="0"/>
        <a:buChar char="—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504000" indent="-183600" algn="l" defTabSz="914400" rtl="0" eaLnBrk="1" latinLnBrk="0" hangingPunct="1">
        <a:lnSpc>
          <a:spcPct val="100000"/>
        </a:lnSpc>
        <a:spcBef>
          <a:spcPts val="100"/>
        </a:spcBef>
        <a:spcAft>
          <a:spcPts val="300"/>
        </a:spcAft>
        <a:buClr>
          <a:srgbClr val="9EC3E1"/>
        </a:buClr>
        <a:buFont typeface="Courier New" panose="02070309020205020404" pitchFamily="49" charset="0"/>
        <a:buChar char="o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300"/>
        </a:spcAft>
        <a:buFont typeface="Arial" panose="020B0604020202020204" pitchFamily="34" charset="0"/>
        <a:buNone/>
        <a:defRPr sz="1800" b="1" kern="1200" cap="all" spc="200" baseline="0">
          <a:solidFill>
            <a:schemeClr val="accent2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b="1" kern="1200">
          <a:solidFill>
            <a:schemeClr val="accent3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None/>
        <a:defRPr sz="1400" b="1" kern="1200" cap="all" spc="180" baseline="0">
          <a:solidFill>
            <a:schemeClr val="accent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rgbClr val="990000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1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S0140-6736(20)32205-4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44E20-FC1F-B58B-F256-050DF9BE7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Diagnosis of Alzheimer’s disease and other biomedical applications using vision transformers and large language models 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02FB05C-DD6E-7930-62AF-4F0317DF6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STAT 9911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A8AB653-73E8-05CF-EE6A-C97CDC39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April 1, 2025</a:t>
            </a:r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D2E7713-95D1-EF3A-14F4-0A419A859B0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78AF4E-5FB1-4DB5-DBA3-3A562EA14B8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0000" y="5568027"/>
            <a:ext cx="5194300" cy="180000"/>
          </a:xfrm>
        </p:spPr>
        <p:txBody>
          <a:bodyPr/>
          <a:lstStyle/>
          <a:p>
            <a:r>
              <a:rPr lang="en-GB" sz="1300" dirty="0"/>
              <a:t>Thomas Yu		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D395941-E43C-35C8-71FA-F7C471043B9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20000" y="5804922"/>
            <a:ext cx="5194300" cy="180000"/>
          </a:xfrm>
        </p:spPr>
        <p:txBody>
          <a:bodyPr/>
          <a:lstStyle/>
          <a:p>
            <a:r>
              <a:rPr lang="en-GB" sz="1300" dirty="0"/>
              <a:t>PhD Student, Biostatistics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20524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FEDF-EA91-99F1-8D70-98AC2775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CDEC2-B62E-574F-4F86-6CB62447C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Best performance: ROC-AUC of 0.8921 for distinguishing AD vs healthy patients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06D1-D65C-FE9F-5847-0C61C8A3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F60E9-7245-56A5-EF1F-1B0E79DF09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10</a:t>
            </a:fld>
            <a:endParaRPr lang="en-US" noProof="0"/>
          </a:p>
        </p:txBody>
      </p:sp>
      <p:pic>
        <p:nvPicPr>
          <p:cNvPr id="7" name="Picture 6" descr="A graph showing the number of training data&#10;&#10;AI-generated content may be incorrect.">
            <a:extLst>
              <a:ext uri="{FF2B5EF4-FFF2-40B4-BE49-F238E27FC236}">
                <a16:creationId xmlns:a16="http://schemas.microsoft.com/office/drawing/2014/main" id="{A9492F50-76A2-8A28-7DC8-7B2C8959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88" y="2297682"/>
            <a:ext cx="6393824" cy="3840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FAAE9-370C-8DA5-D3F7-23B6E82900C9}"/>
              </a:ext>
            </a:extLst>
          </p:cNvPr>
          <p:cNvSpPr txBox="1"/>
          <p:nvPr/>
        </p:nvSpPr>
        <p:spPr>
          <a:xfrm>
            <a:off x="8523890" y="6344803"/>
            <a:ext cx="2417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Dhinagar</a:t>
            </a:r>
            <a:r>
              <a:rPr lang="en-US" dirty="0"/>
              <a:t> et al., 2023</a:t>
            </a:r>
          </a:p>
        </p:txBody>
      </p:sp>
    </p:spTree>
    <p:extLst>
      <p:ext uri="{BB962C8B-B14F-4D97-AF65-F5344CB8AC3E}">
        <p14:creationId xmlns:p14="http://schemas.microsoft.com/office/powerpoint/2010/main" val="391002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2B1A-E47C-2905-BD4E-9C80C2D28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CEEE-D1E3-A535-699A-B21F86AC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 language models improve Alzheimer’s disease diagnosis using multi-modality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6BF6A-6CA6-D786-9A18-DCDC11409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Feng et al., 2023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D4CB-F167-667A-1491-F942C6AA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A02B-C0DC-0E46-A5A4-D947A0555259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99FA8-C6C6-A9DE-F387-2635C3DA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8EB2-ABBB-452B-B43B-31E8A7DFB90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6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73F-2135-A780-7F3B-3F0EE9A9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for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C172-1500-C458-D337-3ECF745F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Non-imaging data is difficult to integrate in traditional AD models</a:t>
            </a:r>
          </a:p>
          <a:p>
            <a:pPr marL="606150" lvl="2" indent="-285750"/>
            <a:r>
              <a:rPr lang="en-US" dirty="0"/>
              <a:t>Concatenating tabular features show limited improvement</a:t>
            </a:r>
          </a:p>
          <a:p>
            <a:pPr marL="606150" lvl="2" indent="-285750"/>
            <a:r>
              <a:rPr lang="en-US" dirty="0"/>
              <a:t>Text-based data, such as examination notes, are especially challenging</a:t>
            </a:r>
          </a:p>
          <a:p>
            <a:pPr marL="606150" lvl="2" indent="-285750"/>
            <a:endParaRPr lang="en-US" dirty="0"/>
          </a:p>
          <a:p>
            <a:pPr marL="422550" lvl="1" indent="-285750"/>
            <a:r>
              <a:rPr lang="en-US" dirty="0"/>
              <a:t>Solution: LLMs</a:t>
            </a:r>
          </a:p>
          <a:p>
            <a:pPr marL="606150" lvl="2" indent="-285750"/>
            <a:r>
              <a:rPr lang="en-US" dirty="0"/>
              <a:t>Adept at natural language processing</a:t>
            </a:r>
          </a:p>
          <a:p>
            <a:pPr marL="606150" lvl="2" indent="-285750"/>
            <a:r>
              <a:rPr lang="en-US" dirty="0"/>
              <a:t>Large amount of training data and model parameters</a:t>
            </a:r>
          </a:p>
          <a:p>
            <a:pPr marL="606150" lvl="2" indent="-285750"/>
            <a:r>
              <a:rPr lang="en-US" dirty="0"/>
              <a:t>ChatGPT passed part of the US medical licensing exams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2ACEB-27CD-6E1C-E7C2-AF791428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CF1CF-8728-80DA-F15D-732BFC6E3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0C217-5656-AFB0-048A-355A684309F2}"/>
              </a:ext>
            </a:extLst>
          </p:cNvPr>
          <p:cNvSpPr txBox="1"/>
          <p:nvPr/>
        </p:nvSpPr>
        <p:spPr>
          <a:xfrm>
            <a:off x="8881241" y="6344803"/>
            <a:ext cx="18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Feng et al., 2023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4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8F94-F7F2-B13D-45F2-E538FD9B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Non-imaging data	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6D23-ED7E-F023-94BC-FA84BA092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Examples of non-imaging data: demographic information (age, gender, family medical history), neuropsychological data (test results), biomarker data, genomics data</a:t>
            </a:r>
          </a:p>
          <a:p>
            <a:pPr marL="422550" lvl="1" indent="-285750"/>
            <a:endParaRPr lang="en-US" dirty="0"/>
          </a:p>
          <a:p>
            <a:pPr marL="422550" lvl="1" indent="-285750"/>
            <a:r>
              <a:rPr lang="en-US" dirty="0"/>
              <a:t>Traditional methods require data processing, feature selection, and other operations that may require doctor input</a:t>
            </a:r>
          </a:p>
          <a:p>
            <a:pPr marL="422550" lvl="1" indent="-285750"/>
            <a:endParaRPr lang="en-US" dirty="0"/>
          </a:p>
          <a:p>
            <a:pPr marL="422550" lvl="1" indent="-285750"/>
            <a:r>
              <a:rPr lang="en-US" dirty="0"/>
              <a:t>LLMs can use their existing knowledge to process non-imaging data without outside help</a:t>
            </a:r>
          </a:p>
          <a:p>
            <a:pPr marL="606150" lvl="2" indent="-285750"/>
            <a:r>
              <a:rPr lang="en-US" dirty="0"/>
              <a:t>Feature tokens from GPT outperformed representation learning, graph neural networks, random forest,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D68EB-57D5-CD8A-D602-6A44BB7D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BCD96-2508-CA22-0A2A-8983D54CC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13</a:t>
            </a:fld>
            <a:endParaRPr lang="en-US" noProof="0"/>
          </a:p>
        </p:txBody>
      </p:sp>
      <p:pic>
        <p:nvPicPr>
          <p:cNvPr id="4100" name="Picture 4" descr="Complete Guide to Genomics Data Storage - WEKA">
            <a:extLst>
              <a:ext uri="{FF2B5EF4-FFF2-40B4-BE49-F238E27FC236}">
                <a16:creationId xmlns:a16="http://schemas.microsoft.com/office/drawing/2014/main" id="{1ACA0D82-6A7E-169D-B426-68C60C13B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290" y="161694"/>
            <a:ext cx="2458998" cy="147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s &amp; Outs of Demographic Data &amp; Segmentation to Enrich Business">
            <a:extLst>
              <a:ext uri="{FF2B5EF4-FFF2-40B4-BE49-F238E27FC236}">
                <a16:creationId xmlns:a16="http://schemas.microsoft.com/office/drawing/2014/main" id="{28EC56A5-1806-953C-B9AA-027CA450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795" y="279949"/>
            <a:ext cx="2653048" cy="134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0075B7-5C68-AD03-2828-07BB3E01E1CB}"/>
              </a:ext>
            </a:extLst>
          </p:cNvPr>
          <p:cNvSpPr txBox="1"/>
          <p:nvPr/>
        </p:nvSpPr>
        <p:spPr>
          <a:xfrm>
            <a:off x="8881241" y="6344803"/>
            <a:ext cx="18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Feng et al., 2023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867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046B-3DF2-4D3A-93A9-2EB2C8E8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A0EA-5CA3-34C4-432D-DAAD7911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100E4-D850-E5E6-BCA6-4120AF5BE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EC6B69-9166-5557-C3A4-BF874486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MRI and PET images are processed by two separate </a:t>
            </a:r>
            <a:r>
              <a:rPr lang="en-US" dirty="0" err="1"/>
              <a:t>ConvNeXt</a:t>
            </a:r>
            <a:r>
              <a:rPr lang="en-US" dirty="0"/>
              <a:t> vision encoders and combined using cross-attention</a:t>
            </a:r>
          </a:p>
          <a:p>
            <a:pPr marL="422550" lvl="1" indent="-285750"/>
            <a:r>
              <a:rPr lang="en-US" dirty="0"/>
              <a:t>Non-imaging data is turned into a prompt and submitted to GPT4, which generates features tokens</a:t>
            </a:r>
          </a:p>
          <a:p>
            <a:pPr marL="422550" lvl="1" indent="-285750"/>
            <a:r>
              <a:rPr lang="en-US" dirty="0"/>
              <a:t>Feature tokens and imaging features are integrated into a classifier for final AD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28906-1FA6-5FEF-6F11-E929E94C1EE7}"/>
              </a:ext>
            </a:extLst>
          </p:cNvPr>
          <p:cNvSpPr txBox="1"/>
          <p:nvPr/>
        </p:nvSpPr>
        <p:spPr>
          <a:xfrm>
            <a:off x="8881241" y="6344803"/>
            <a:ext cx="18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Feng et al., 2023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53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6A90-46FF-E33C-38F8-827431F8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4D460-F709-4B68-46A4-DC20AF4A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3111-1066-2D25-872A-0C5484B61E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15</a:t>
            </a:fld>
            <a:endParaRPr lang="en-US" noProof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249D942-EE96-C09B-A760-7C19A99E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71" y="1627200"/>
            <a:ext cx="7444257" cy="4236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131059-ED5E-8F28-1919-49D8DC748913}"/>
              </a:ext>
            </a:extLst>
          </p:cNvPr>
          <p:cNvSpPr txBox="1"/>
          <p:nvPr/>
        </p:nvSpPr>
        <p:spPr>
          <a:xfrm>
            <a:off x="8881241" y="6344803"/>
            <a:ext cx="18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Feng et al., 2023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83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E737-6F79-0E14-89AF-0506E63C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A7BD4-1CA4-4EDB-E275-6BFD7B1AD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Evaluate model using Alzheimer’s Disease Neuroimaging Initiative (ADNI) dataset</a:t>
            </a:r>
          </a:p>
          <a:p>
            <a:pPr marL="422550" lvl="1" indent="-285750"/>
            <a:r>
              <a:rPr lang="en-US" dirty="0"/>
              <a:t>New model improves upon current SOTA model and previous paper on multiple tasks</a:t>
            </a:r>
          </a:p>
          <a:p>
            <a:pPr marL="606150" lvl="2" indent="-285750"/>
            <a:r>
              <a:rPr lang="en-US" dirty="0"/>
              <a:t>AD (Alzheimer’s disease) vs NC (normal control)</a:t>
            </a:r>
          </a:p>
          <a:p>
            <a:pPr marL="606150" lvl="2" indent="-285750"/>
            <a:r>
              <a:rPr lang="en-US" dirty="0"/>
              <a:t>EMCI (Early Mild Cognitive Impairment) vs LMCI (Late Mild Cognitive Impairment)</a:t>
            </a:r>
          </a:p>
          <a:p>
            <a:pPr marL="606150" lvl="2" indent="-285750"/>
            <a:r>
              <a:rPr lang="en-US" dirty="0"/>
              <a:t>LMCI vs NC</a:t>
            </a:r>
          </a:p>
          <a:p>
            <a:pPr marL="606150" lvl="2" indent="-285750"/>
            <a:endParaRPr lang="en-US" dirty="0"/>
          </a:p>
          <a:p>
            <a:pPr marL="606150" lvl="2" indent="-2857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9F05-204E-B1E2-B6F4-721A031D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E8B8E-3A0C-7A95-A032-2F9B4F3D9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16</a:t>
            </a:fld>
            <a:endParaRPr lang="en-US" noProof="0"/>
          </a:p>
        </p:txBody>
      </p:sp>
      <p:pic>
        <p:nvPicPr>
          <p:cNvPr id="7" name="Picture 6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50581C82-6DDB-61AF-6456-C7736A374B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127" y="3707942"/>
            <a:ext cx="5677745" cy="2580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0D9B3-F6EF-7F82-B800-2EE8D040C649}"/>
              </a:ext>
            </a:extLst>
          </p:cNvPr>
          <p:cNvSpPr txBox="1"/>
          <p:nvPr/>
        </p:nvSpPr>
        <p:spPr>
          <a:xfrm>
            <a:off x="8881241" y="6344803"/>
            <a:ext cx="186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Feng et al., 2023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881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6761E-60E8-6AAD-8D26-EBDE723E9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0BD7-5FFC-F691-44AE-B73676ADD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Utility of ChatGPT in Clinical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CA26-2F8E-A44C-D22D-4594A0BE1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Liu et al.,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5033-0F82-04B1-FB08-72A5D32D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A02B-C0DC-0E46-A5A4-D947A0555259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51B0-6C17-B28F-E9D1-FC364490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8EB2-ABBB-452B-B43B-31E8A7DFB90B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9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3F55-6A10-61C1-3F1F-41E82742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hospitals?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6E1E-3165-9EF6-6ABC-FFC71656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3598"/>
            <a:ext cx="7084597" cy="4424400"/>
          </a:xfrm>
        </p:spPr>
        <p:txBody>
          <a:bodyPr/>
          <a:lstStyle/>
          <a:p>
            <a:pPr marL="422550" lvl="1" indent="-285750"/>
            <a:r>
              <a:rPr lang="en-US" dirty="0"/>
              <a:t>Prompt: What is the diagnosis given these symptoms: Hallucinations, Agitation and physical struggles, Cyanosis (turning blue), Rapid heart rate (tachycardia), Severe thirst, Abdominal pain and rectal bleeding, Outbursts of rage</a:t>
            </a:r>
          </a:p>
          <a:p>
            <a:pPr marL="422550" lvl="1" indent="-285750"/>
            <a:r>
              <a:rPr lang="en-US" dirty="0"/>
              <a:t>ChatGPT: Lead poisoning</a:t>
            </a:r>
          </a:p>
          <a:p>
            <a:pPr marL="422550" lvl="1" indent="-285750"/>
            <a:r>
              <a:rPr lang="en-US" dirty="0"/>
              <a:t>Prompt: Differential diagnosis?</a:t>
            </a:r>
          </a:p>
          <a:p>
            <a:pPr marL="422550" lvl="1" indent="-285750"/>
            <a:r>
              <a:rPr lang="en-US" dirty="0"/>
              <a:t>ChatGPT: 1. Lead Poisoning, 2. Diabetic Ketoacidosis (DKA), 3. Carbon Monoxide Poisoning, 4. Methanol or Ethylene Glycol Poisoning, 5. Severe Acute Pancreatitis, </a:t>
            </a:r>
            <a:r>
              <a:rPr lang="en-US" b="1" dirty="0"/>
              <a:t>6. Pheochromocytoma (Adrenal Tumor)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1682-29C7-DA49-B3AA-097E13FA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BCC66-2BE2-071B-C846-BE58186EC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18</a:t>
            </a:fld>
            <a:endParaRPr lang="en-US" noProof="0"/>
          </a:p>
        </p:txBody>
      </p:sp>
      <p:pic>
        <p:nvPicPr>
          <p:cNvPr id="5122" name="Picture 2" descr="House: Season 1 | Rotten Tomatoes">
            <a:extLst>
              <a:ext uri="{FF2B5EF4-FFF2-40B4-BE49-F238E27FC236}">
                <a16:creationId xmlns:a16="http://schemas.microsoft.com/office/drawing/2014/main" id="{DC07BA8B-ECD1-2EC1-0284-928B3378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1" y="1294328"/>
            <a:ext cx="3743192" cy="499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0BBFC3-E6AF-974A-5BF2-EAAB47CA7E20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376360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531D-3AC2-9360-9C3E-183D05E6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clinical decision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DA11-0EE4-22C0-C654-12ECA756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Differential-diagnosis lists: Given 30 clinical case studies, ChatGPT-3 and physicians were asked to generate 5 possible diagnoses, ranked.</a:t>
            </a:r>
          </a:p>
          <a:p>
            <a:pPr marL="606150" lvl="2" indent="-285750"/>
            <a:r>
              <a:rPr lang="en-US" dirty="0"/>
              <a:t>Correct diagnosis in top 5 list: ChatGPT (83.3%), Physicians (98.3%)</a:t>
            </a:r>
          </a:p>
          <a:p>
            <a:pPr marL="606150" lvl="2" indent="-285750"/>
            <a:r>
              <a:rPr lang="en-US" dirty="0"/>
              <a:t>Correct top diagnosis: ChatGPT (53.3%), Physicians (93.3%)</a:t>
            </a:r>
          </a:p>
          <a:p>
            <a:pPr marL="422550" lvl="1" indent="-285750"/>
            <a:r>
              <a:rPr lang="en-US" dirty="0"/>
              <a:t>Clinical decision-making: Given 36 clinical cases, ChatGPT-3.5 made a final diagnosis with an accuracy of 76.9% </a:t>
            </a:r>
          </a:p>
          <a:p>
            <a:pPr marL="606150" lvl="2" indent="-285750"/>
            <a:r>
              <a:rPr lang="en-US" dirty="0"/>
              <a:t>Given more clinical information (diagnostic testing), accuracy improved.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6EAA-B1F2-5E47-1F2D-A79F7B72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4C07-829B-A8D6-0E83-DF20056B4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E0502-642C-8BA1-53A3-E0E844EAFD3D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116409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9E4F-EFA9-CF71-2D23-CEFCABAD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Alzheimer’s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BF36-903D-8095-25F0-AD2EB2A78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9700" lvl="1" indent="-342900"/>
            <a:r>
              <a:rPr lang="en-US" dirty="0"/>
              <a:t>Neurodegenerative disorder characterized by the decline of cognitive function and the progressive loss of memory and independence</a:t>
            </a:r>
          </a:p>
          <a:p>
            <a:pPr marL="479700" lvl="1" indent="-342900"/>
            <a:r>
              <a:rPr lang="en-US" sz="2400" dirty="0"/>
              <a:t>~32 million people worldwide have AD dementia (2023)</a:t>
            </a:r>
          </a:p>
          <a:p>
            <a:pPr marL="479700" lvl="1" indent="-342900"/>
            <a:r>
              <a:rPr lang="en-US" sz="2400" dirty="0"/>
              <a:t>No cure yet, but there are treatments that can slow disease progression</a:t>
            </a:r>
            <a:endParaRPr lang="en-US" dirty="0"/>
          </a:p>
          <a:p>
            <a:pPr marL="663300" lvl="2" indent="-342900"/>
            <a:r>
              <a:rPr lang="en-US" sz="2200" dirty="0"/>
              <a:t>Early detection very important, allows for early intervention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E5B-7FB9-C75D-FC57-5BD8CD59F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72663-6445-170E-85B3-C5CF51C8F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0E161-A92C-7BFD-D0D1-1945CA123327}"/>
              </a:ext>
            </a:extLst>
          </p:cNvPr>
          <p:cNvSpPr txBox="1"/>
          <p:nvPr/>
        </p:nvSpPr>
        <p:spPr>
          <a:xfrm>
            <a:off x="8828690" y="6406358"/>
            <a:ext cx="29534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 err="1">
                <a:solidFill>
                  <a:schemeClr val="accent1"/>
                </a:solidFill>
                <a:latin typeface="+mj-lt"/>
              </a:rPr>
              <a:t>Scheltens</a:t>
            </a:r>
            <a:r>
              <a:rPr lang="en-US" sz="1600" dirty="0">
                <a:solidFill>
                  <a:schemeClr val="accent1"/>
                </a:solidFill>
                <a:latin typeface="+mj-lt"/>
              </a:rPr>
              <a:t> et al., 2021 </a:t>
            </a:r>
          </a:p>
        </p:txBody>
      </p:sp>
    </p:spTree>
    <p:extLst>
      <p:ext uri="{BB962C8B-B14F-4D97-AF65-F5344CB8AC3E}">
        <p14:creationId xmlns:p14="http://schemas.microsoft.com/office/powerpoint/2010/main" val="415097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3075F-EDE1-CE9E-7A28-09B737BB8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16F9-9197-9D9D-97AD-2E688162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clinical decision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5F27-0C69-062E-A0DD-4006E3E7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Breast cancer screening: ChatGPT-3.5 achieved a score of 1.83 out of 2, in comparison with the American College of Radiology appropriateness criteria.</a:t>
            </a:r>
          </a:p>
          <a:p>
            <a:pPr marL="606150" lvl="2" indent="-285750"/>
            <a:r>
              <a:rPr lang="en-US" dirty="0"/>
              <a:t>Often recommends imaging even when unnecessary</a:t>
            </a:r>
          </a:p>
          <a:p>
            <a:pPr marL="606150" lvl="2" indent="-285750"/>
            <a:r>
              <a:rPr lang="en-US" dirty="0"/>
              <a:t>May hallucinate reasoning</a:t>
            </a:r>
          </a:p>
          <a:p>
            <a:pPr marL="606150" lvl="2" indent="-285750"/>
            <a:r>
              <a:rPr lang="en-US" dirty="0"/>
              <a:t>Shows promise for helping physicians with radiologic decision-making for standardized cases</a:t>
            </a:r>
          </a:p>
          <a:p>
            <a:pPr marL="422550" lvl="1" indent="-285750"/>
            <a:r>
              <a:rPr lang="en-US" dirty="0"/>
              <a:t>Optimizing CDS: ChatGPT-3.5 and physicians generated 36 and 29 suggestions, respectively, for CDS alerts (e.g., drug interactions, preventative care). Out of top 20, 9 were ChatGPT</a:t>
            </a:r>
          </a:p>
          <a:p>
            <a:pPr marL="606150" lvl="2" indent="-285750"/>
            <a:r>
              <a:rPr lang="en-US" dirty="0"/>
              <a:t>Direct acceptability was lower, but overall useful and relevant</a:t>
            </a:r>
          </a:p>
          <a:p>
            <a:pPr marL="606150" lvl="2" indent="-285750"/>
            <a:r>
              <a:rPr lang="en-US" dirty="0"/>
              <a:t>Could serve as complementary tool for physicians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5D3AA-C3CA-F46F-E6C7-A0F9C7AD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38FD-DB32-44CD-4EAB-F3004A3C7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C9DBE-27F7-A49B-A245-87E223BACD94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18782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B4FC-2AE3-CF6A-ABAC-C34E9E3F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answering medical questions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0A7EF-B9F6-CA2D-BB18-795AD621E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Can ChatGPT provide information about diseases?</a:t>
            </a:r>
          </a:p>
          <a:p>
            <a:pPr marL="606150" lvl="2" indent="-285750"/>
            <a:r>
              <a:rPr lang="en-US" dirty="0"/>
              <a:t>Benefits: help doctors and patients, triage, screening, training healthcare workers</a:t>
            </a:r>
          </a:p>
          <a:p>
            <a:pPr marL="422550" lvl="1" indent="-285750"/>
            <a:endParaRPr lang="en-US" dirty="0"/>
          </a:p>
          <a:p>
            <a:pPr marL="422550" lvl="1" indent="-285750"/>
            <a:r>
              <a:rPr lang="en-US" dirty="0"/>
              <a:t>Retinal diseases: how accurate was ChatGPT?</a:t>
            </a:r>
          </a:p>
          <a:p>
            <a:pPr marL="606150" lvl="2" indent="-285750"/>
            <a:r>
              <a:rPr lang="en-US" dirty="0"/>
              <a:t>100 responses: 45 very good, 26 minor inaccuracies, 17 misinterpreted inaccuracies, 12 potentially harmful errors</a:t>
            </a:r>
          </a:p>
          <a:p>
            <a:pPr marL="422550" lvl="1" indent="-285750"/>
            <a:r>
              <a:rPr lang="en-US" dirty="0"/>
              <a:t>Obstetrics and gynecology: ChatGPT showed useful preliminary information </a:t>
            </a:r>
          </a:p>
          <a:p>
            <a:pPr marL="606150" lvl="2" indent="-285750"/>
            <a:r>
              <a:rPr lang="en-US" dirty="0"/>
              <a:t>Training data not easily updatable</a:t>
            </a:r>
          </a:p>
          <a:p>
            <a:pPr marL="422550" lvl="1" indent="-285750"/>
            <a:r>
              <a:rPr lang="en-US" dirty="0"/>
              <a:t>Hepatic disease: ChatGPT answered ~75-80% of questions correctly, but only ~40-50% of answers were comprehensive</a:t>
            </a:r>
          </a:p>
          <a:p>
            <a:pPr marL="606150" lvl="2" indent="-285750"/>
            <a:r>
              <a:rPr lang="en-US" dirty="0"/>
              <a:t>Better for basic knowledge and treatment than diagnosis and prevention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203A8-294A-9E3B-4826-6B34688D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3EF22-E61D-D200-97F6-16B22505E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23EA4-010C-D748-3BAA-95D4EF014E9E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33004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227C-1FA2-CE2B-884B-6D6AB62C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writing medical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71D0-C32B-E996-737F-93A3012E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Writing medical documents is a time-consuming and error-prone process</a:t>
            </a:r>
          </a:p>
          <a:p>
            <a:pPr marL="606150" lvl="2" indent="-285750"/>
            <a:r>
              <a:rPr lang="en-US" dirty="0"/>
              <a:t>ChatGPT can assist by providing templates or proofreading </a:t>
            </a:r>
          </a:p>
          <a:p>
            <a:pPr marL="606150" lvl="2" indent="-285750"/>
            <a:endParaRPr lang="en-US" dirty="0"/>
          </a:p>
          <a:p>
            <a:pPr marL="422550" lvl="1" indent="-285750"/>
            <a:r>
              <a:rPr lang="en-US" dirty="0"/>
              <a:t>Patient letters: ChatGPT scored 7/10 on correctness and 7/10 on “humanness”</a:t>
            </a:r>
          </a:p>
          <a:p>
            <a:pPr marL="606150" lvl="2" indent="-285750"/>
            <a:r>
              <a:rPr lang="en-US" dirty="0"/>
              <a:t>Could reduce workload by having clinicians fix generated letters as opposed to writing from scratch</a:t>
            </a:r>
          </a:p>
          <a:p>
            <a:pPr marL="422550" lvl="1" indent="-285750"/>
            <a:r>
              <a:rPr lang="en-US" dirty="0"/>
              <a:t>Radiology reports: ChatGPT asked to simplify existing radiology reports</a:t>
            </a:r>
          </a:p>
          <a:p>
            <a:pPr marL="606150" lvl="2" indent="-285750"/>
            <a:r>
              <a:rPr lang="en-US" dirty="0"/>
              <a:t>75% of reports were rated as accurate</a:t>
            </a:r>
          </a:p>
          <a:p>
            <a:pPr marL="606150" lvl="2" indent="-285750"/>
            <a:r>
              <a:rPr lang="en-US" dirty="0"/>
              <a:t>Patients already put their reports into ChatGPT</a:t>
            </a:r>
          </a:p>
          <a:p>
            <a:pPr marL="606150" lvl="2" indent="-285750"/>
            <a:r>
              <a:rPr lang="en-US" dirty="0"/>
              <a:t>Suggestion: ChatGPT simplifies report, clinician reviews, then sent to patient</a:t>
            </a:r>
          </a:p>
          <a:p>
            <a:pPr marL="285750" indent="-285750"/>
            <a:endParaRPr lang="en-US" dirty="0"/>
          </a:p>
          <a:p>
            <a:pPr marL="606150" lvl="2" indent="-2857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7FF4-1BE4-1843-B94A-54BB67D4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BFB9-9200-B849-85FA-DA02EEC7E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22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D3C95-11DA-B6E9-A1AF-E4C74D912DC8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124462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42451-60CC-83CA-356B-46759841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F338-CD36-5E3A-BC9A-34390410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in writing medical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B25C-E4A1-7280-94A9-00AA4FB67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Medical notes: ChatGPT was asked to generate medical notes from ICU data (treatment history, lab results, etc.)</a:t>
            </a:r>
          </a:p>
          <a:p>
            <a:pPr marL="606150" lvl="2" indent="-285750"/>
            <a:r>
              <a:rPr lang="en-US" dirty="0"/>
              <a:t>Strengths: organized notes accurately, understood abbreviations, revise notes after feedback</a:t>
            </a:r>
          </a:p>
          <a:p>
            <a:pPr marL="606150" lvl="2" indent="-285750"/>
            <a:r>
              <a:rPr lang="en-US" dirty="0"/>
              <a:t>Weaknesses: issues with causal reasoning, lack of contextual understanding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030C-9DE2-48AF-1704-C4504EE5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2F63D-5366-0AF7-D582-138E61F5C2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BF4AA-F551-C3A7-FB6F-FC46B18B024E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1520002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F8B7-E4DD-E0EC-C15C-BE516B8F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ChatGPT in clinical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C041-918D-6B21-C087-D799D46F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Real time monitoring: continuously interpret patient data (vital signs, lab results)</a:t>
            </a:r>
          </a:p>
          <a:p>
            <a:pPr marL="606150" lvl="2" indent="-285750"/>
            <a:r>
              <a:rPr lang="en-US" dirty="0"/>
              <a:t>Allows for risk assessment and predictive analytics that aid in prevention and timely intervention</a:t>
            </a:r>
          </a:p>
          <a:p>
            <a:pPr marL="422550" lvl="1" indent="-285750"/>
            <a:r>
              <a:rPr lang="en-US" dirty="0"/>
              <a:t>Precision medicine: analyze patient-specific data to predict individual response to therapies</a:t>
            </a:r>
          </a:p>
          <a:p>
            <a:pPr marL="606150" lvl="2" indent="-285750"/>
            <a:r>
              <a:rPr lang="en-US" dirty="0"/>
              <a:t>Develop models that integrate large amounts of genomic and clinical data</a:t>
            </a:r>
          </a:p>
          <a:p>
            <a:pPr marL="422550" lvl="1" indent="-285750"/>
            <a:r>
              <a:rPr lang="en-US" dirty="0"/>
              <a:t>Telemedicine: facilitate virtual appointments by providing virtual assistance and remote guidance</a:t>
            </a:r>
          </a:p>
          <a:p>
            <a:pPr marL="422550" lvl="1" indent="-285750"/>
            <a:r>
              <a:rPr lang="en-US" dirty="0"/>
              <a:t>Integration: add ChatGPT to existing clinical workflow, not just in research settings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4EC8-27BF-614D-2EF8-CE5CC671F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C19FD-0847-B813-38D7-B49E2EEE97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5CF22-AECE-8D59-43C1-120ABC726F6B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2284747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4A53-1880-6112-7E12-626BB545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ChatGPT in clinical practice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C877-E88E-47F2-44EF-70D53FB94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Hallucinations could be disastrous</a:t>
            </a:r>
          </a:p>
          <a:p>
            <a:pPr marL="422550" lvl="1" indent="-285750"/>
            <a:r>
              <a:rPr lang="en-US" dirty="0"/>
              <a:t>Biases in training data could be reproduced by ChatGPT </a:t>
            </a:r>
          </a:p>
          <a:p>
            <a:pPr marL="422550" lvl="1" indent="-285750"/>
            <a:r>
              <a:rPr lang="en-US" dirty="0"/>
              <a:t>Human review process is critical</a:t>
            </a:r>
          </a:p>
          <a:p>
            <a:pPr lvl="1" indent="0">
              <a:buNone/>
            </a:pPr>
            <a:endParaRPr lang="en-US" dirty="0"/>
          </a:p>
          <a:p>
            <a:pPr marL="422550" lvl="1" indent="-285750"/>
            <a:r>
              <a:rPr lang="en-US" dirty="0"/>
              <a:t>Security measures to protect patient data</a:t>
            </a:r>
          </a:p>
          <a:p>
            <a:pPr marL="606150" lvl="2" indent="-285750"/>
            <a:r>
              <a:rPr lang="en-US" dirty="0"/>
              <a:t>Encryption, access control, privacy regulations</a:t>
            </a:r>
          </a:p>
          <a:p>
            <a:pPr marL="606150" lvl="2" indent="-285750"/>
            <a:endParaRPr lang="en-US" dirty="0"/>
          </a:p>
          <a:p>
            <a:pPr marL="422550" lvl="1" indent="-285750"/>
            <a:r>
              <a:rPr lang="en-US" dirty="0"/>
              <a:t>Lacks ability to comprehend complex relationships</a:t>
            </a:r>
          </a:p>
          <a:p>
            <a:pPr marL="422550" lvl="1" indent="-285750"/>
            <a:r>
              <a:rPr lang="en-US" dirty="0"/>
              <a:t>Training data may be outdated and not reflect the latest standards of care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C28B-5735-C8F4-040B-01A94FEF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72D79-6ADC-9CAE-2597-2EBFE1DC88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25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C0AB2-5D85-A404-B897-7B1080E8E022}"/>
              </a:ext>
            </a:extLst>
          </p:cNvPr>
          <p:cNvSpPr txBox="1"/>
          <p:nvPr/>
        </p:nvSpPr>
        <p:spPr>
          <a:xfrm>
            <a:off x="9080545" y="6348376"/>
            <a:ext cx="155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Liu et al., 2023</a:t>
            </a:r>
          </a:p>
        </p:txBody>
      </p:sp>
    </p:spTree>
    <p:extLst>
      <p:ext uri="{BB962C8B-B14F-4D97-AF65-F5344CB8AC3E}">
        <p14:creationId xmlns:p14="http://schemas.microsoft.com/office/powerpoint/2010/main" val="4209291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0A32-3E72-EA72-17CC-85C30BED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C1688-6075-01B2-54F4-A55DBEF8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Scheltens</a:t>
            </a:r>
            <a:r>
              <a:rPr lang="en-US" dirty="0">
                <a:effectLst/>
              </a:rPr>
              <a:t>, P., De </a:t>
            </a:r>
            <a:r>
              <a:rPr lang="en-US" dirty="0" err="1">
                <a:effectLst/>
              </a:rPr>
              <a:t>Strooper</a:t>
            </a:r>
            <a:r>
              <a:rPr lang="en-US" dirty="0">
                <a:effectLst/>
              </a:rPr>
              <a:t>, B., </a:t>
            </a:r>
            <a:r>
              <a:rPr lang="en-US" dirty="0" err="1">
                <a:effectLst/>
              </a:rPr>
              <a:t>Kivipelto</a:t>
            </a:r>
            <a:r>
              <a:rPr lang="en-US" dirty="0">
                <a:effectLst/>
              </a:rPr>
              <a:t>, M., </a:t>
            </a:r>
            <a:r>
              <a:rPr lang="en-US" dirty="0" err="1">
                <a:effectLst/>
              </a:rPr>
              <a:t>Holstege</a:t>
            </a:r>
            <a:r>
              <a:rPr lang="en-US" dirty="0">
                <a:effectLst/>
              </a:rPr>
              <a:t>, H., </a:t>
            </a:r>
            <a:r>
              <a:rPr lang="en-US" dirty="0" err="1">
                <a:effectLst/>
              </a:rPr>
              <a:t>Chételat</a:t>
            </a:r>
            <a:r>
              <a:rPr lang="en-US" dirty="0">
                <a:effectLst/>
              </a:rPr>
              <a:t>, G., </a:t>
            </a:r>
            <a:r>
              <a:rPr lang="en-US" dirty="0" err="1">
                <a:effectLst/>
              </a:rPr>
              <a:t>Teunissen</a:t>
            </a:r>
            <a:r>
              <a:rPr lang="en-US" dirty="0">
                <a:effectLst/>
              </a:rPr>
              <a:t>, C. E., Cummings, J., &amp; van der Flier, W. M. (2021). Alzheimer’s disease. </a:t>
            </a:r>
            <a:r>
              <a:rPr lang="en-US" i="1" dirty="0">
                <a:effectLst/>
              </a:rPr>
              <a:t>Lancet (London, England)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397</a:t>
            </a:r>
            <a:r>
              <a:rPr lang="en-US" dirty="0">
                <a:effectLst/>
              </a:rPr>
              <a:t>(10284), 1577–1590. </a:t>
            </a:r>
            <a:r>
              <a:rPr lang="en-US" dirty="0">
                <a:effectLst/>
                <a:hlinkClick r:id="rId2"/>
              </a:rPr>
              <a:t>https://doi.org/10.1016/S0140-6736(20)32205-4</a:t>
            </a:r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Dhinagar</a:t>
            </a:r>
            <a:r>
              <a:rPr lang="en-US" dirty="0">
                <a:effectLst/>
              </a:rPr>
              <a:t> NJ, </a:t>
            </a:r>
            <a:r>
              <a:rPr lang="en-US" dirty="0" err="1">
                <a:effectLst/>
              </a:rPr>
              <a:t>Thomopoulos</a:t>
            </a:r>
            <a:r>
              <a:rPr lang="en-US" dirty="0">
                <a:effectLst/>
              </a:rPr>
              <a:t> SI, </a:t>
            </a:r>
            <a:r>
              <a:rPr lang="en-US" dirty="0" err="1">
                <a:effectLst/>
              </a:rPr>
              <a:t>Laltoo</a:t>
            </a:r>
            <a:r>
              <a:rPr lang="en-US" dirty="0">
                <a:effectLst/>
              </a:rPr>
              <a:t> E, Thompson PM. Efficiently training vision transformers on structural MRI scans for Alzheimer’s disease detection. Annu Int Conf IEEE Eng Med Biol Soc. 2023:1–6.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10.1109/EMBC40787.2023.10341190</a:t>
            </a:r>
          </a:p>
          <a:p>
            <a:r>
              <a:rPr lang="en-US" dirty="0" err="1">
                <a:effectLst/>
              </a:rPr>
              <a:t>Mubonanyikuzo</a:t>
            </a:r>
            <a:r>
              <a:rPr lang="en-US" dirty="0">
                <a:effectLst/>
              </a:rPr>
              <a:t> V, Yan H, </a:t>
            </a:r>
            <a:r>
              <a:rPr lang="en-US" dirty="0" err="1">
                <a:effectLst/>
              </a:rPr>
              <a:t>Komolafe</a:t>
            </a:r>
            <a:r>
              <a:rPr lang="en-US" dirty="0">
                <a:effectLst/>
              </a:rPr>
              <a:t> TE, Zhou L, Wu T, Wang N. Detection of Alzheimer Disease in Neuroimages Using Vision Transformers: Systematic Review and Meta-Analysis. J Med Internet Res. 2025;27:e62647.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10.2196/62647</a:t>
            </a:r>
          </a:p>
          <a:p>
            <a:r>
              <a:rPr lang="en-US" dirty="0">
                <a:effectLst/>
              </a:rPr>
              <a:t>Feng Y, Wang J, Gu X, Xu X, Zhang M. Large language models improve Alzheimer’s disease diagnosis using multi-modality data. </a:t>
            </a:r>
            <a:r>
              <a:rPr lang="en-US" dirty="0" err="1">
                <a:effectLst/>
              </a:rPr>
              <a:t>arXiv</a:t>
            </a:r>
            <a:r>
              <a:rPr lang="en-US" dirty="0">
                <a:effectLst/>
              </a:rPr>
              <a:t> preprint. arXiv:2305.19280. https://</a:t>
            </a:r>
            <a:r>
              <a:rPr lang="en-US" dirty="0" err="1">
                <a:effectLst/>
              </a:rPr>
              <a:t>arxiv.org</a:t>
            </a:r>
            <a:r>
              <a:rPr lang="en-US" dirty="0">
                <a:effectLst/>
              </a:rPr>
              <a:t>/abs/2305.19280</a:t>
            </a:r>
          </a:p>
          <a:p>
            <a:r>
              <a:rPr lang="en-US" dirty="0">
                <a:effectLst/>
              </a:rPr>
              <a:t>Liu J, Wang C, Liu S. Utility of ChatGPT in Clinical Practice. J Med Internet Res. 2023;25:e48568.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10.2196/48568</a:t>
            </a:r>
          </a:p>
          <a:p>
            <a:r>
              <a:rPr lang="en-US" dirty="0"/>
              <a:t>Vaswani A, </a:t>
            </a:r>
            <a:r>
              <a:rPr lang="en-US" dirty="0" err="1"/>
              <a:t>Shazeer</a:t>
            </a:r>
            <a:r>
              <a:rPr lang="en-US" dirty="0"/>
              <a:t> N, Parmar N, et al. Attention is all you need. Advances in Neural Information Processing Systems (</a:t>
            </a:r>
            <a:r>
              <a:rPr lang="en-US" dirty="0" err="1"/>
              <a:t>NeurIPS</a:t>
            </a:r>
            <a:r>
              <a:rPr lang="en-US" dirty="0"/>
              <a:t>). 2017. </a:t>
            </a:r>
            <a:r>
              <a:rPr lang="en-US" dirty="0" err="1"/>
              <a:t>doi</a:t>
            </a:r>
            <a:r>
              <a:rPr lang="en-US" dirty="0"/>
              <a:t>: 10.48550/arXiv.1706.03762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C12D7-B909-8F6C-9B44-0AEA8E3C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FF815-9195-22D6-D79E-796F2868C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88182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D54F28-99ED-8A97-D084-7080529CB5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F34D-6746-F6B7-4F84-69DB3435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Neuroimaging and multimodal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3677-E806-4A22-8DBE-A8B26C04A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Neuroimaging (e.g., MRI, PET scans) play a key role in the diagnosis of Alzheimer’s</a:t>
            </a:r>
          </a:p>
          <a:p>
            <a:pPr marL="606150" lvl="2" indent="-285750"/>
            <a:r>
              <a:rPr lang="en-US" dirty="0"/>
              <a:t>Either raw images are used directly or images are processed through a pipeline to extract features (e.g., regional brain volume, cortical thickness measurements of different areas of the brain)</a:t>
            </a:r>
          </a:p>
          <a:p>
            <a:pPr marL="422550" lvl="1" indent="-285750"/>
            <a:r>
              <a:rPr lang="en-US" dirty="0"/>
              <a:t>Non-imaging data can also provide important information</a:t>
            </a:r>
          </a:p>
          <a:p>
            <a:pPr marL="606150" lvl="2" indent="-285750"/>
            <a:r>
              <a:rPr lang="en-US" dirty="0"/>
              <a:t>Examples: patient demographics (age!), genetic markers (APOE allele), biomarkers, etc.</a:t>
            </a:r>
          </a:p>
          <a:p>
            <a:pPr marL="606150" lvl="2" indent="-285750"/>
            <a:r>
              <a:rPr lang="en-US" dirty="0"/>
              <a:t>Important to develop multimodal models that use both imaging and tabular data to achieve high diagnostic accuracy		</a:t>
            </a:r>
          </a:p>
          <a:p>
            <a:pPr lvl="2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23B68-799A-C543-B41E-8B9893BB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A2DD2-1600-7366-BA4C-6F67E27CC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516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085-610F-BF49-2A19-323DD49EF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Transformers: </a:t>
            </a:r>
            <a:r>
              <a:rPr lang="en-US" dirty="0" err="1"/>
              <a:t>ViTs</a:t>
            </a:r>
            <a:r>
              <a:rPr lang="en-US" dirty="0"/>
              <a:t> and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27EA-C66E-2F0E-8951-33B3DF2AE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9E4D-9B78-EAC7-B23E-B25AABD6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CFD5-E07E-4246-A3BA-6245CC117A65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7DA5-5F28-9766-BA03-59448B03EB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4BFB3-F2B2-2103-B6D0-2A6ED1C3675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algn="ctr"/>
            <a:r>
              <a:rPr lang="en-US" dirty="0"/>
              <a:t>Vision 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Splits images into patches and adds positional encodings to capture spatial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Uses: classification, object detection, medical diagnosis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4D512E-AE7B-9D12-01B2-F92EB0BD71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13A87A-F2DF-F20C-8513-7978EB36B5E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algn="ctr"/>
            <a:r>
              <a:rPr lang="en-US" dirty="0"/>
              <a:t>Large Language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Input: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Tokenizes text and adds positional encodings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Uses: text response, classification, medical diagnosis</a:t>
            </a:r>
          </a:p>
        </p:txBody>
      </p:sp>
      <p:pic>
        <p:nvPicPr>
          <p:cNvPr id="9" name="Content Placeholder 9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D08F06A-3271-1E5E-CE0D-6D101441D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3" y="2142107"/>
            <a:ext cx="2992038" cy="4080912"/>
          </a:xfrm>
          <a:prstGeom prst="rect">
            <a:avLst/>
          </a:prstGeom>
        </p:spPr>
      </p:pic>
      <p:pic>
        <p:nvPicPr>
          <p:cNvPr id="10" name="Picture 9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6A229957-0355-F56A-B155-4CFA7590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38" y="6096577"/>
            <a:ext cx="2476500" cy="4064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6599983B-DEAB-8366-2D76-7C23ED39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54" y="3609847"/>
            <a:ext cx="3437821" cy="261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8404B7-4619-0DDC-4831-07F5AA36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550" y="4092227"/>
            <a:ext cx="3851474" cy="164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2BEDF8-82D1-33C9-0945-51F9E3B08D74}"/>
              </a:ext>
            </a:extLst>
          </p:cNvPr>
          <p:cNvSpPr txBox="1"/>
          <p:nvPr/>
        </p:nvSpPr>
        <p:spPr>
          <a:xfrm>
            <a:off x="8942619" y="6406358"/>
            <a:ext cx="233224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dirty="0">
                <a:solidFill>
                  <a:schemeClr val="accent1"/>
                </a:solidFill>
                <a:latin typeface="+mj-lt"/>
              </a:rPr>
              <a:t>Vaswani et al., 2017</a:t>
            </a:r>
          </a:p>
        </p:txBody>
      </p:sp>
    </p:spTree>
    <p:extLst>
      <p:ext uri="{BB962C8B-B14F-4D97-AF65-F5344CB8AC3E}">
        <p14:creationId xmlns:p14="http://schemas.microsoft.com/office/powerpoint/2010/main" val="296356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EA01-22A8-35D1-82C1-7B998F3B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Efficiently Training Vision Transformers</a:t>
            </a:r>
            <a:br>
              <a:rPr lang="en-US" sz="3200" dirty="0"/>
            </a:br>
            <a:r>
              <a:rPr lang="en-US" sz="3200" dirty="0"/>
              <a:t>on Structural MRI Scans for Alzheimer’s Disease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2EFC-3A7F-99B1-4360-756F44EDD4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Dhinagar</a:t>
            </a:r>
            <a:r>
              <a:rPr lang="en-US" dirty="0"/>
              <a:t> et al., 2023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9177B-62CF-D932-B15C-3C97195D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A02B-C0DC-0E46-A5A4-D947A0555259}" type="datetime1">
              <a:rPr lang="en-GB" smtClean="0"/>
              <a:t>31/03/2025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1B286-2AD0-1014-F79F-2E2896EB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48EB2-ABBB-452B-B43B-31E8A7DFB90B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19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792A-CC98-423A-06BE-055FB08A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 Transformers for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614-ABD2-4C6C-3B41-2398FC29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Self-attention mechanism captures long-range spatial dependencies better than CNNs</a:t>
            </a:r>
          </a:p>
          <a:p>
            <a:pPr marL="606150" lvl="2" indent="-285750"/>
            <a:r>
              <a:rPr lang="en-US" dirty="0"/>
              <a:t>Anatomical context important in medical imaging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2D861-3362-5D4F-1825-3EAA4999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7DD19-277D-29BD-42F7-FB71B1555C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6</a:t>
            </a:fld>
            <a:endParaRPr lang="en-US" noProof="0"/>
          </a:p>
        </p:txBody>
      </p:sp>
      <p:pic>
        <p:nvPicPr>
          <p:cNvPr id="3074" name="Picture 2" descr="Derived Data from ADNI (Alzheimer's Disease Neuroimaging Initiative)">
            <a:extLst>
              <a:ext uri="{FF2B5EF4-FFF2-40B4-BE49-F238E27FC236}">
                <a16:creationId xmlns:a16="http://schemas.microsoft.com/office/drawing/2014/main" id="{5E915224-0559-7142-8A21-ADDD5A8C5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950298"/>
            <a:ext cx="5384800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A10C4F-63A1-9B0D-2628-206E02EA2EED}"/>
              </a:ext>
            </a:extLst>
          </p:cNvPr>
          <p:cNvSpPr txBox="1"/>
          <p:nvPr/>
        </p:nvSpPr>
        <p:spPr>
          <a:xfrm>
            <a:off x="8523890" y="6344803"/>
            <a:ext cx="2417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Dhinagar</a:t>
            </a:r>
            <a:r>
              <a:rPr lang="en-US" dirty="0"/>
              <a:t> et al., 2023</a:t>
            </a:r>
          </a:p>
        </p:txBody>
      </p:sp>
    </p:spTree>
    <p:extLst>
      <p:ext uri="{BB962C8B-B14F-4D97-AF65-F5344CB8AC3E}">
        <p14:creationId xmlns:p14="http://schemas.microsoft.com/office/powerpoint/2010/main" val="389295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8824-A843-CD14-5F03-4BF9C2E1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</a:t>
            </a:r>
            <a:r>
              <a:rPr lang="en-US" dirty="0" err="1"/>
              <a:t>ViT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23CD-7D8C-6535-DC30-531BA508D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Often requires large datasets</a:t>
            </a:r>
          </a:p>
          <a:p>
            <a:pPr marL="606150" lvl="2" indent="-285750"/>
            <a:r>
              <a:rPr lang="en-US" dirty="0"/>
              <a:t>Solution: pretrain using synthetic data from a generative model</a:t>
            </a:r>
          </a:p>
          <a:p>
            <a:pPr marL="422550" lvl="1" indent="-285750"/>
            <a:r>
              <a:rPr lang="en-US" dirty="0"/>
              <a:t>Pretraining: 38,710 scans from UK Biobank and 100,000 synthetic scans from a latent diffusion model trained on UKBB data</a:t>
            </a:r>
          </a:p>
          <a:p>
            <a:pPr marL="422550" lvl="1" indent="-285750"/>
            <a:r>
              <a:rPr lang="en-US" dirty="0"/>
              <a:t>Training: 4698 scans from ADNI (Alzheimer’s Disease Neuroimaging Initiative) and OASIS3 (Open Access Series of Imaging Studies phase 3)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E31C1-D7CE-45A1-7486-1FD814FD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E4280-3883-7925-6F77-96DDCA7C37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D54BD-936A-AEC6-7089-8C6DB6945480}"/>
              </a:ext>
            </a:extLst>
          </p:cNvPr>
          <p:cNvSpPr txBox="1"/>
          <p:nvPr/>
        </p:nvSpPr>
        <p:spPr>
          <a:xfrm>
            <a:off x="8523890" y="6355313"/>
            <a:ext cx="2417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Dhinagar</a:t>
            </a:r>
            <a:r>
              <a:rPr lang="en-US" dirty="0"/>
              <a:t> et al., 2023</a:t>
            </a:r>
          </a:p>
        </p:txBody>
      </p:sp>
    </p:spTree>
    <p:extLst>
      <p:ext uri="{BB962C8B-B14F-4D97-AF65-F5344CB8AC3E}">
        <p14:creationId xmlns:p14="http://schemas.microsoft.com/office/powerpoint/2010/main" val="209541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4797-FAB6-27D8-5F36-06366445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NiT</a:t>
            </a:r>
            <a:r>
              <a:rPr lang="en-US" dirty="0"/>
              <a:t> (neuroimage transformer)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877A-D4FC-06F7-AB50-ABF3D276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44413-D3C1-DA49-591C-8703FA419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FDA43D-2E8B-5A6F-5DEC-08234A9B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13598"/>
            <a:ext cx="10175527" cy="4424400"/>
          </a:xfrm>
        </p:spPr>
        <p:txBody>
          <a:bodyPr/>
          <a:lstStyle/>
          <a:p>
            <a:pPr marL="422550" lvl="1" indent="-285750"/>
            <a:r>
              <a:rPr lang="en-US" dirty="0"/>
              <a:t>Patch size: 8</a:t>
            </a:r>
          </a:p>
          <a:p>
            <a:pPr marL="422550" lvl="1" indent="-285750"/>
            <a:r>
              <a:rPr lang="en-US" dirty="0"/>
              <a:t>Hidden dimension size: 256</a:t>
            </a:r>
          </a:p>
          <a:p>
            <a:pPr marL="422550" lvl="1" indent="-285750"/>
            <a:r>
              <a:rPr lang="en-US" dirty="0"/>
              <a:t>Transformer encoder layers: 6</a:t>
            </a:r>
          </a:p>
          <a:p>
            <a:pPr marL="422550" lvl="1" indent="-285750"/>
            <a:r>
              <a:rPr lang="en-US" dirty="0"/>
              <a:t>Self-attention heads: 12</a:t>
            </a:r>
          </a:p>
          <a:p>
            <a:pPr marL="422550" lvl="1" indent="-285750"/>
            <a:r>
              <a:rPr lang="en-US" dirty="0"/>
              <a:t>Dropout: 0.3</a:t>
            </a:r>
          </a:p>
          <a:p>
            <a:pPr marL="422550" lvl="1" indent="-285750"/>
            <a:r>
              <a:rPr lang="en-US" dirty="0"/>
              <a:t>Parameters: 5M</a:t>
            </a:r>
          </a:p>
        </p:txBody>
      </p:sp>
      <p:pic>
        <p:nvPicPr>
          <p:cNvPr id="10" name="Content Placeholder 6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51D7855C-9C9F-ADB6-AD99-30958519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337" y="1273158"/>
            <a:ext cx="7085575" cy="296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B84552-C99D-4899-C502-8BEEF88C8092}"/>
              </a:ext>
            </a:extLst>
          </p:cNvPr>
          <p:cNvSpPr txBox="1"/>
          <p:nvPr/>
        </p:nvSpPr>
        <p:spPr>
          <a:xfrm>
            <a:off x="8523890" y="6355313"/>
            <a:ext cx="2417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Dhinagar</a:t>
            </a:r>
            <a:r>
              <a:rPr lang="en-US" dirty="0"/>
              <a:t> et al., 2023</a:t>
            </a:r>
          </a:p>
        </p:txBody>
      </p:sp>
    </p:spTree>
    <p:extLst>
      <p:ext uri="{BB962C8B-B14F-4D97-AF65-F5344CB8AC3E}">
        <p14:creationId xmlns:p14="http://schemas.microsoft.com/office/powerpoint/2010/main" val="983283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33A4-47C6-C998-A5EA-4CC35429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hyperparameters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26115-6DD0-8D55-7527-7E537D517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22550" lvl="1" indent="-285750"/>
            <a:r>
              <a:rPr lang="en-US" dirty="0"/>
              <a:t>Literature review to define bounds of hyperparameters typically used for vision transformers </a:t>
            </a:r>
          </a:p>
          <a:p>
            <a:pPr marL="422550" lvl="1" indent="-285750"/>
            <a:r>
              <a:rPr lang="en-US" dirty="0"/>
              <a:t>Grid search</a:t>
            </a:r>
          </a:p>
          <a:p>
            <a:pPr marL="606150" lvl="2" indent="-285750"/>
            <a:r>
              <a:rPr lang="en-US" dirty="0"/>
              <a:t>Learning rate: from uniform distribution between 0.00001 to 0.001</a:t>
            </a:r>
          </a:p>
          <a:p>
            <a:pPr marL="606150" lvl="2" indent="-285750"/>
            <a:r>
              <a:rPr lang="en-US" dirty="0"/>
              <a:t>Weight decay: from uniform distribution between 0.00001 to 0.001</a:t>
            </a:r>
          </a:p>
          <a:p>
            <a:pPr marL="606150" lvl="2" indent="-285750"/>
            <a:r>
              <a:rPr lang="en-US" dirty="0"/>
              <a:t>Warm-up epochs: 1, 5, 10, 15</a:t>
            </a:r>
          </a:p>
          <a:p>
            <a:pPr marL="606150" lvl="2" indent="-285750"/>
            <a:r>
              <a:rPr lang="en-US" dirty="0"/>
              <a:t>Number of attention heads: 2, 4, 8, 12</a:t>
            </a:r>
          </a:p>
          <a:p>
            <a:pPr marL="606150" lvl="2" indent="-285750"/>
            <a:r>
              <a:rPr lang="en-US" dirty="0"/>
              <a:t>Number of encoder layers: 3, 4, 6</a:t>
            </a:r>
          </a:p>
          <a:p>
            <a:pPr marL="422550" lvl="1" indent="-285750"/>
            <a:r>
              <a:rPr lang="en-US" dirty="0"/>
              <a:t>Final: warm up epoch of 1, learning rate of 0.0000581, ADAM optimizer with weight decay of 0.5889, 12 attention heads and 6 encoder layers.</a:t>
            </a:r>
          </a:p>
          <a:p>
            <a:pPr marL="422550" lvl="1" indent="-28575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1B1B-85EA-730C-D194-D59205A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30299-CA6B-4E8C-BCCE-DD62263A5EED}" type="datetime4">
              <a:rPr lang="en-US" noProof="0" smtClean="0"/>
              <a:t>March 31, 2025</a:t>
            </a:fld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DBB4C-3997-D56E-DBE5-6E434829F5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B645E-565F-C556-0473-F19208C9F66D}"/>
              </a:ext>
            </a:extLst>
          </p:cNvPr>
          <p:cNvSpPr txBox="1"/>
          <p:nvPr/>
        </p:nvSpPr>
        <p:spPr>
          <a:xfrm>
            <a:off x="8523890" y="6344803"/>
            <a:ext cx="2417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Dhinagar</a:t>
            </a:r>
            <a:r>
              <a:rPr lang="en-US" dirty="0"/>
              <a:t> et al., 2023</a:t>
            </a:r>
          </a:p>
        </p:txBody>
      </p:sp>
    </p:spTree>
    <p:extLst>
      <p:ext uri="{BB962C8B-B14F-4D97-AF65-F5344CB8AC3E}">
        <p14:creationId xmlns:p14="http://schemas.microsoft.com/office/powerpoint/2010/main" val="2886314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CUSTMASTERTOPMARGIN" val="134.9291"/>
  <p:tag name="GUIDESAPPLIEDTO" val="2"/>
  <p:tag name="TITLETOPMARGIN" val="56.6929"/>
  <p:tag name="TITLEBOTTOMMARGIN" val="128.126"/>
  <p:tag name="MAXCOLS" val="12"/>
  <p:tag name="MAXROWS" val="6"/>
  <p:tag name="MAXGUTTERROW" val="1 cm"/>
  <p:tag name="MAXGUTTERCOL" val="1 cm"/>
  <p:tag name="GUIDEMETRICUNIT" val="cm"/>
  <p:tag name="MASTERLEFTMARGIN" val="56.6929"/>
  <p:tag name="MASTERBOTTOMMARGIN" val="56.693"/>
  <p:tag name="MASTERRIGHTMARGIN" val="56.6929"/>
  <p:tag name="CUSTMASTERLEFTMARGIN" val="56.6929"/>
  <p:tag name="CUSTMASTERBOTTOMMARGIN" val="56.693"/>
  <p:tag name="CUSTMASTERRIGHTMARGIN" val="56.69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TITLE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MEASURMENT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TTERCOL" val="1 cm"/>
  <p:tag name="GUTTERROW" val="1 cm"/>
  <p:tag name="GUIDESAPPLIEDTO" val="2"/>
  <p:tag name="GUIDEROWS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SAPPLIEDTO" val="2"/>
  <p:tag name="GUIDEROWS" val="1"/>
  <p:tag name="MASTERTOPMARGIN" val="134.9291"/>
  <p:tag name="GUIDECOLS" val="12"/>
  <p:tag name="GUTTERCOL" val="1 cm"/>
  <p:tag name="GUTTERROW" val="1 cm"/>
  <p:tag name="MASTERLEFTMARGIN" val="56.6929"/>
  <p:tag name="MASTERRIGHTMARGIN" val="56.6929"/>
  <p:tag name="MASTERBOTTOMMARGIN" val="56.692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3"/>
  <p:tag name="GUIDECOLS" val="12"/>
  <p:tag name="GUIDEROWS" val="1"/>
  <p:tag name="GUTTERCOL" val="1 cm"/>
  <p:tag name="GUTTERROW" val="1 cm"/>
  <p:tag name="GUIDESAPPLIEDTO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GUIDECOLS" val="12"/>
  <p:tag name="GUIDEROWS" val="1"/>
  <p:tag name="GUTTERCOL" val="1 cm"/>
  <p:tag name="GUTTERROW" val="1 cm"/>
  <p:tag name="GUIDESAPPLIEDTO" val="2"/>
  <p:tag name="MASTERBOTTOMMARGIN" val="56.69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COLS" val="12"/>
  <p:tag name="GUIDEROWS" val="1"/>
  <p:tag name="GUTTERCOL" val="1 cm"/>
  <p:tag name="GUTTERROW" val="1 cm"/>
  <p:tag name="GUIDESAPPLIEDTO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UIDECOLS" val="12"/>
  <p:tag name="GUIDEROWS" val="1"/>
  <p:tag name="GUTTERCOL" val="1 cm"/>
  <p:tag name="GUTTERROW" val="1 cm"/>
  <p:tag name="GUIDESAPPLIEDTO" val="2"/>
</p:tagLst>
</file>

<file path=ppt/theme/theme1.xml><?xml version="1.0" encoding="utf-8"?>
<a:theme xmlns:a="http://schemas.openxmlformats.org/drawingml/2006/main" name="Office Theme">
  <a:themeElements>
    <a:clrScheme name="_Penn Medicines">
      <a:dk1>
        <a:srgbClr val="000000"/>
      </a:dk1>
      <a:lt1>
        <a:srgbClr val="FFFFFF"/>
      </a:lt1>
      <a:dk2>
        <a:srgbClr val="001D5B"/>
      </a:dk2>
      <a:lt2>
        <a:srgbClr val="FFFFFF"/>
      </a:lt2>
      <a:accent1>
        <a:srgbClr val="011F5B"/>
      </a:accent1>
      <a:accent2>
        <a:srgbClr val="085296"/>
      </a:accent2>
      <a:accent3>
        <a:srgbClr val="3C86C3"/>
      </a:accent3>
      <a:accent4>
        <a:srgbClr val="6B6C6E"/>
      </a:accent4>
      <a:accent5>
        <a:srgbClr val="C8CAC9"/>
      </a:accent5>
      <a:accent6>
        <a:srgbClr val="EAEAEA"/>
      </a:accent6>
      <a:hlink>
        <a:srgbClr val="3C86C3"/>
      </a:hlink>
      <a:folHlink>
        <a:srgbClr val="C9CBC9"/>
      </a:folHlink>
    </a:clrScheme>
    <a:fontScheme name="_Penn Medicines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lIns="72000" tIns="36000" rIns="72000" bIns="36000" rtlCol="0" anchor="ctr"/>
      <a:lstStyle>
        <a:defPPr algn="ctr">
          <a:defRPr sz="1600" dirty="0" err="1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  <a:latin typeface="+mj-lt"/>
          </a:defRPr>
        </a:defPPr>
      </a:lstStyle>
    </a:txDef>
  </a:objectDefaults>
  <a:extraClrSchemeLst/>
  <a:custClrLst>
    <a:custClr name="RGB( 153, 0, 0)">
      <a:srgbClr val="990000"/>
    </a:custClr>
    <a:custClr name="RGB( 158, 195, 225)">
      <a:srgbClr val="9EC3E1"/>
    </a:custClr>
    <a:custClr name="RGB( 13, 29, 55)">
      <a:srgbClr val="0D1D37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184, 204, 63)">
      <a:srgbClr val="B9CC3F"/>
    </a:custClr>
    <a:custClr name="RGB( 56, 155, 171)">
      <a:srgbClr val="389BAB"/>
    </a:custClr>
    <a:custClr name="RGB( 231, 121, 71)">
      <a:srgbClr val="E77947"/>
    </a:custClr>
    <a:custClr name="RGB( 96,66, 118)">
      <a:srgbClr val="604276"/>
    </a:custClr>
    <a:custClr name="RGB( 241, 186, 63)">
      <a:srgbClr val="F1BA3F"/>
    </a:custClr>
    <a:custClr name="RGB( 203, 93, 131)">
      <a:srgbClr val="CB5D83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RGB( 0, 175, 114)">
      <a:srgbClr val="00AF72"/>
    </a:custClr>
    <a:custClr name="RGB( 0, 96, 118)">
      <a:srgbClr val="006076"/>
    </a:custClr>
    <a:custClr name="RGB( 249, 165, 78)">
      <a:srgbClr val="F9A54E"/>
    </a:custClr>
    <a:custClr name="RGB( 63, 21, 84)">
      <a:srgbClr val="3F1554"/>
    </a:custClr>
    <a:custClr name="RGB( 250, 222, 91)">
      <a:srgbClr val="FADE5B"/>
    </a:custClr>
    <a:custClr name="RGB( 160, 53, 112)">
      <a:srgbClr val="A0357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Dynamic Presentation.potx" id="{E5FB424D-E745-434F-9CC1-46CC19E2E9A1}" vid="{34240860-933F-4D63-B27C-16F6D1EF1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SlideTemplateConfiguration><![CDATA[{"slideVersion":1,"isValidatorEnabled":false,"isLocked":false,"elementsMetadata":[],"slideId":"638115498509553960","enableDocumentContentUpdater":false,"version":"2.0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],"transformationConfigurations":[],"enableDocumentContentUpdater":false,"version":"2.0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638115498509565123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638115498509540342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B7CA58D8-1826-4562-AF23-DF01716946CF}">
  <ds:schemaRefs/>
</ds:datastoreItem>
</file>

<file path=customXml/itemProps2.xml><?xml version="1.0" encoding="utf-8"?>
<ds:datastoreItem xmlns:ds="http://schemas.openxmlformats.org/officeDocument/2006/customXml" ds:itemID="{C72EB7EF-9E3C-4759-9E51-AF463BCACFD2}">
  <ds:schemaRefs/>
</ds:datastoreItem>
</file>

<file path=customXml/itemProps3.xml><?xml version="1.0" encoding="utf-8"?>
<ds:datastoreItem xmlns:ds="http://schemas.openxmlformats.org/officeDocument/2006/customXml" ds:itemID="{039BB34A-A4F8-4612-B09F-6434D861CD94}">
  <ds:schemaRefs/>
</ds:datastoreItem>
</file>

<file path=customXml/itemProps4.xml><?xml version="1.0" encoding="utf-8"?>
<ds:datastoreItem xmlns:ds="http://schemas.openxmlformats.org/officeDocument/2006/customXml" ds:itemID="{E08E1AA8-79EB-4246-A80D-4D5CC9ABC286}">
  <ds:schemaRefs/>
</ds:datastoreItem>
</file>

<file path=customXml/itemProps5.xml><?xml version="1.0" encoding="utf-8"?>
<ds:datastoreItem xmlns:ds="http://schemas.openxmlformats.org/officeDocument/2006/customXml" ds:itemID="{CF3A280D-31F7-4D1A-9C65-3DFA1A3139FA}">
  <ds:schemaRefs/>
</ds:datastoreItem>
</file>

<file path=customXml/itemProps6.xml><?xml version="1.0" encoding="utf-8"?>
<ds:datastoreItem xmlns:ds="http://schemas.openxmlformats.org/officeDocument/2006/customXml" ds:itemID="{6D531150-7ABE-4F2C-AC78-16776E28B044}">
  <ds:schemaRefs/>
</ds:datastoreItem>
</file>

<file path=customXml/itemProps7.xml><?xml version="1.0" encoding="utf-8"?>
<ds:datastoreItem xmlns:ds="http://schemas.openxmlformats.org/officeDocument/2006/customXml" ds:itemID="{DA23AE2C-A190-4174-B097-9D9955B5C0C6}">
  <ds:schemaRefs/>
</ds:datastoreItem>
</file>

<file path=customXml/itemProps8.xml><?xml version="1.0" encoding="utf-8"?>
<ds:datastoreItem xmlns:ds="http://schemas.openxmlformats.org/officeDocument/2006/customXml" ds:itemID="{540EABED-0E18-4D33-B14A-E4601C21B29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4056</TotalTime>
  <Words>1881</Words>
  <Application>Microsoft Macintosh PowerPoint</Application>
  <PresentationFormat>Widescreen</PresentationFormat>
  <Paragraphs>228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Diagnosis of Alzheimer’s disease and other biomedical applications using vision transformers and large language models </vt:lpstr>
      <vt:lpstr>Alzheimer’s disease</vt:lpstr>
      <vt:lpstr>Neuroimaging and multimodal data</vt:lpstr>
      <vt:lpstr>Transformers: ViTs and LLMs</vt:lpstr>
      <vt:lpstr>Efficiently Training Vision Transformers on Structural MRI Scans for Alzheimer’s Disease Detection</vt:lpstr>
      <vt:lpstr>Vision Transformers for AD</vt:lpstr>
      <vt:lpstr>Training ViT</vt:lpstr>
      <vt:lpstr>NiT (neuroimage transformer) architecture</vt:lpstr>
      <vt:lpstr>Optimizing hyperparameters  </vt:lpstr>
      <vt:lpstr>Results</vt:lpstr>
      <vt:lpstr>Large language models improve Alzheimer’s disease diagnosis using multi-modality data</vt:lpstr>
      <vt:lpstr>Large language models for AD</vt:lpstr>
      <vt:lpstr>Non-imaging data  </vt:lpstr>
      <vt:lpstr>Model architecture</vt:lpstr>
      <vt:lpstr>Model architecture</vt:lpstr>
      <vt:lpstr>Results</vt:lpstr>
      <vt:lpstr>Utility of ChatGPT in Clinical Practice</vt:lpstr>
      <vt:lpstr>ChatGPT in hospitals?</vt:lpstr>
      <vt:lpstr>ChatGPT in clinical decision support</vt:lpstr>
      <vt:lpstr>ChatGPT in clinical decision support</vt:lpstr>
      <vt:lpstr>ChatGPT in answering medical questions  </vt:lpstr>
      <vt:lpstr>ChatGPT in writing medical documents</vt:lpstr>
      <vt:lpstr>ChatGPT in writing medical documents</vt:lpstr>
      <vt:lpstr>Future of ChatGPT in clinical settings</vt:lpstr>
      <vt:lpstr>Potential issues with ChatGPT in clinical practice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Huw Nicholls</dc:creator>
  <cp:lastModifiedBy>Yu, Thomas</cp:lastModifiedBy>
  <cp:revision>98</cp:revision>
  <dcterms:created xsi:type="dcterms:W3CDTF">2023-01-26T18:05:12Z</dcterms:created>
  <dcterms:modified xsi:type="dcterms:W3CDTF">2025-03-31T19:52:58Z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2023-02-09T14:30:50</vt:lpwstr>
  </property>
</Properties>
</file>