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0" r:id="rId1"/>
  </p:sldMasterIdLst>
  <p:notesMasterIdLst>
    <p:notesMasterId r:id="rId17"/>
  </p:notesMasterIdLst>
  <p:handoutMasterIdLst>
    <p:handoutMasterId r:id="rId18"/>
  </p:handoutMasterIdLst>
  <p:sldIdLst>
    <p:sldId id="532" r:id="rId2"/>
    <p:sldId id="569" r:id="rId3"/>
    <p:sldId id="571" r:id="rId4"/>
    <p:sldId id="568" r:id="rId5"/>
    <p:sldId id="576" r:id="rId6"/>
    <p:sldId id="575" r:id="rId7"/>
    <p:sldId id="573" r:id="rId8"/>
    <p:sldId id="567" r:id="rId9"/>
    <p:sldId id="577" r:id="rId10"/>
    <p:sldId id="578" r:id="rId11"/>
    <p:sldId id="580" r:id="rId12"/>
    <p:sldId id="579" r:id="rId13"/>
    <p:sldId id="581" r:id="rId14"/>
    <p:sldId id="582" r:id="rId15"/>
    <p:sldId id="530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egoe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egoe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egoe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egoe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3">
          <p15:clr>
            <a:srgbClr val="A4A3A4"/>
          </p15:clr>
        </p15:guide>
        <p15:guide id="2" orient="horz" pos="2659">
          <p15:clr>
            <a:srgbClr val="A4A3A4"/>
          </p15:clr>
        </p15:guide>
        <p15:guide id="3" orient="horz" pos="1872">
          <p15:clr>
            <a:srgbClr val="A4A3A4"/>
          </p15:clr>
        </p15:guide>
        <p15:guide id="4" pos="2880">
          <p15:clr>
            <a:srgbClr val="A4A3A4"/>
          </p15:clr>
        </p15:guide>
        <p15:guide id="5" pos="374">
          <p15:clr>
            <a:srgbClr val="A4A3A4"/>
          </p15:clr>
        </p15:guide>
        <p15:guide id="6" pos="8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clrMru>
    <a:srgbClr val="339933"/>
    <a:srgbClr val="B2B2B2"/>
    <a:srgbClr val="FF3300"/>
    <a:srgbClr val="FFFF99"/>
    <a:srgbClr val="00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55072" autoAdjust="0"/>
  </p:normalViewPr>
  <p:slideViewPr>
    <p:cSldViewPr snapToGrid="0">
      <p:cViewPr varScale="1">
        <p:scale>
          <a:sx n="64" d="100"/>
          <a:sy n="64" d="100"/>
        </p:scale>
        <p:origin x="2964" y="66"/>
      </p:cViewPr>
      <p:guideLst>
        <p:guide orient="horz" pos="1133"/>
        <p:guide orient="horz" pos="2659"/>
        <p:guide orient="horz" pos="1872"/>
        <p:guide pos="2880"/>
        <p:guide pos="374"/>
        <p:guide pos="8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44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/>
            </a:lvl1pPr>
          </a:lstStyle>
          <a:p>
            <a:pPr>
              <a:defRPr/>
            </a:pPr>
            <a:r>
              <a:rPr lang="en-US"/>
              <a:t>TechEd 2005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pPr>
              <a:defRPr/>
            </a:pPr>
            <a:fld id="{F30BC67C-96FB-44C8-9396-85BB655E71BD}" type="datetime8">
              <a:rPr lang="en-US"/>
              <a:pPr>
                <a:defRPr/>
              </a:pPr>
              <a:t>10/5/2016 3:46 PM</a:t>
            </a:fld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6184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800"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246813" y="8686800"/>
            <a:ext cx="611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pPr>
              <a:defRPr/>
            </a:pPr>
            <a:fld id="{8448C5A2-9C09-4B0E-BC45-92D133D8A32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21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F1BB47E-67A9-41FD-9F06-61EE210F57F4}" type="datetime8">
              <a:rPr lang="en-US"/>
              <a:pPr>
                <a:defRPr/>
              </a:pPr>
              <a:t>10/5/2016 3:46 PM</a:t>
            </a:fld>
            <a:endParaRPr lang="en-US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5675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800"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© 2005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  <a:endParaRPr lang="en-US" sz="120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62625" y="8685213"/>
            <a:ext cx="1093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36127D3-147B-4952-8B8B-863C9B9A0ED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11654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egoe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egoe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egoe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egoe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egoe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3732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BC4982A-663F-4A5D-8FEF-12A44AB86439}" type="datetime8">
              <a:rPr lang="en-US" smtClean="0"/>
              <a:pPr/>
              <a:t>10/5/2016 3:46 PM</a:t>
            </a:fld>
            <a:endParaRPr lang="en-US" smtClean="0"/>
          </a:p>
        </p:txBody>
      </p:sp>
      <p:sp>
        <p:nvSpPr>
          <p:cNvPr id="737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2005 Microsoft Corporation. All rights reserved.</a:t>
            </a:r>
          </a:p>
          <a:p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737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E58C51-17D6-4E51-AD24-87B122E1139F}" type="slidenum">
              <a:rPr lang="he-IL" smtClean="0"/>
              <a:pPr/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8017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3732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BC4982A-663F-4A5D-8FEF-12A44AB86439}" type="datetime8">
              <a:rPr lang="en-US" smtClean="0"/>
              <a:pPr/>
              <a:t>10/5/2016 3:46 PM</a:t>
            </a:fld>
            <a:endParaRPr lang="en-US" smtClean="0"/>
          </a:p>
        </p:txBody>
      </p:sp>
      <p:sp>
        <p:nvSpPr>
          <p:cNvPr id="737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2005 Microsoft Corporation. All rights reserved.</a:t>
            </a:r>
          </a:p>
          <a:p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737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E58C51-17D6-4E51-AD24-87B122E1139F}" type="slidenum">
              <a:rPr lang="he-IL" smtClean="0"/>
              <a:pPr/>
              <a:t>12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43633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3732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BC4982A-663F-4A5D-8FEF-12A44AB86439}" type="datetime8">
              <a:rPr lang="en-US" smtClean="0"/>
              <a:pPr/>
              <a:t>10/5/2016 3:46 PM</a:t>
            </a:fld>
            <a:endParaRPr lang="en-US" smtClean="0"/>
          </a:p>
        </p:txBody>
      </p:sp>
      <p:sp>
        <p:nvSpPr>
          <p:cNvPr id="737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2005 Microsoft Corporation. All rights reserved.</a:t>
            </a:r>
          </a:p>
          <a:p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737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E58C51-17D6-4E51-AD24-87B122E1139F}" type="slidenum">
              <a:rPr lang="he-IL" smtClean="0"/>
              <a:pPr/>
              <a:t>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53508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D66275D1-DAF7-49FF-8224-6740925DC974}" type="datetime8">
              <a:rPr lang="en-US" smtClean="0"/>
              <a:pPr/>
              <a:t>10/5/2016 3:46 PM</a:t>
            </a:fld>
            <a:endParaRPr lang="en-US" smtClean="0"/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© 2005 Microsoft Corporation. All rights reserved.</a:t>
            </a:r>
          </a:p>
          <a:p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277246-B9BD-42D4-817E-264E839CF7F2}" type="slidenum">
              <a:rPr lang="he-IL" smtClean="0"/>
              <a:pPr/>
              <a:t>3</a:t>
            </a:fld>
            <a:endParaRPr lang="en-US" smtClean="0"/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790894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3732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BC4982A-663F-4A5D-8FEF-12A44AB86439}" type="datetime8">
              <a:rPr lang="en-US" smtClean="0"/>
              <a:pPr/>
              <a:t>10/5/2016 3:46 PM</a:t>
            </a:fld>
            <a:endParaRPr lang="en-US" smtClean="0"/>
          </a:p>
        </p:txBody>
      </p:sp>
      <p:sp>
        <p:nvSpPr>
          <p:cNvPr id="737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2005 Microsoft Corporation. All rights reserved.</a:t>
            </a:r>
          </a:p>
          <a:p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737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E58C51-17D6-4E51-AD24-87B122E1139F}" type="slidenum">
              <a:rPr lang="he-IL" smtClean="0"/>
              <a:pPr/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74209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3732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BC4982A-663F-4A5D-8FEF-12A44AB86439}" type="datetime8">
              <a:rPr lang="en-US" smtClean="0"/>
              <a:pPr/>
              <a:t>10/5/2016 3:46 PM</a:t>
            </a:fld>
            <a:endParaRPr lang="en-US" smtClean="0"/>
          </a:p>
        </p:txBody>
      </p:sp>
      <p:sp>
        <p:nvSpPr>
          <p:cNvPr id="737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2005 Microsoft Corporation. All rights reserved.</a:t>
            </a:r>
          </a:p>
          <a:p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737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E58C51-17D6-4E51-AD24-87B122E1139F}" type="slidenum">
              <a:rPr lang="he-IL" smtClean="0"/>
              <a:pPr/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71147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D66275D1-DAF7-49FF-8224-6740925DC974}" type="datetime8">
              <a:rPr lang="en-US" smtClean="0"/>
              <a:pPr/>
              <a:t>10/5/2016 3:46 PM</a:t>
            </a:fld>
            <a:endParaRPr lang="en-US" smtClean="0"/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© 2005 Microsoft Corporation. All rights reserved.</a:t>
            </a:r>
          </a:p>
          <a:p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277246-B9BD-42D4-817E-264E839CF7F2}" type="slidenum">
              <a:rPr lang="he-IL" smtClean="0"/>
              <a:pPr/>
              <a:t>6</a:t>
            </a:fld>
            <a:endParaRPr lang="en-US" smtClean="0"/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3113937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3732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BC4982A-663F-4A5D-8FEF-12A44AB86439}" type="datetime8">
              <a:rPr lang="en-US" smtClean="0"/>
              <a:pPr/>
              <a:t>10/5/2016 3:46 PM</a:t>
            </a:fld>
            <a:endParaRPr lang="en-US" smtClean="0"/>
          </a:p>
        </p:txBody>
      </p:sp>
      <p:sp>
        <p:nvSpPr>
          <p:cNvPr id="737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2005 Microsoft Corporation. All rights reserved.</a:t>
            </a:r>
          </a:p>
          <a:p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737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E58C51-17D6-4E51-AD24-87B122E1139F}" type="slidenum">
              <a:rPr lang="he-IL" smtClean="0"/>
              <a:pPr/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24919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3732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BC4982A-663F-4A5D-8FEF-12A44AB86439}" type="datetime8">
              <a:rPr lang="en-US" smtClean="0"/>
              <a:pPr/>
              <a:t>10/5/2016 3:46 PM</a:t>
            </a:fld>
            <a:endParaRPr lang="en-US" smtClean="0"/>
          </a:p>
        </p:txBody>
      </p:sp>
      <p:sp>
        <p:nvSpPr>
          <p:cNvPr id="737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2005 Microsoft Corporation. All rights reserved.</a:t>
            </a:r>
          </a:p>
          <a:p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737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E58C51-17D6-4E51-AD24-87B122E1139F}" type="slidenum">
              <a:rPr lang="he-IL" smtClean="0"/>
              <a:pPr/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88997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3732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BC4982A-663F-4A5D-8FEF-12A44AB86439}" type="datetime8">
              <a:rPr lang="en-US" smtClean="0"/>
              <a:pPr/>
              <a:t>10/5/2016 3:46 PM</a:t>
            </a:fld>
            <a:endParaRPr lang="en-US" smtClean="0"/>
          </a:p>
        </p:txBody>
      </p:sp>
      <p:sp>
        <p:nvSpPr>
          <p:cNvPr id="737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2005 Microsoft Corporation. All rights reserved.</a:t>
            </a:r>
          </a:p>
          <a:p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737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E58C51-17D6-4E51-AD24-87B122E1139F}" type="slidenum">
              <a:rPr lang="he-IL" smtClean="0"/>
              <a:pPr/>
              <a:t>10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48027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3732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BC4982A-663F-4A5D-8FEF-12A44AB86439}" type="datetime8">
              <a:rPr lang="en-US" smtClean="0"/>
              <a:pPr/>
              <a:t>10/5/2016 3:46 PM</a:t>
            </a:fld>
            <a:endParaRPr lang="en-US" smtClean="0"/>
          </a:p>
        </p:txBody>
      </p:sp>
      <p:sp>
        <p:nvSpPr>
          <p:cNvPr id="737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2005 Microsoft Corporation. All rights reserved.</a:t>
            </a:r>
          </a:p>
          <a:p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737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E58C51-17D6-4E51-AD24-87B122E1139F}" type="slidenum">
              <a:rPr lang="he-IL" smtClean="0"/>
              <a:pPr/>
              <a:t>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47815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862013" y="4221163"/>
            <a:ext cx="7023100" cy="1322387"/>
          </a:xfrm>
          <a:ln/>
        </p:spPr>
        <p:txBody>
          <a:bodyPr/>
          <a:lstStyle>
            <a:lvl1pPr marL="0" indent="0">
              <a:buFontTx/>
              <a:buNone/>
              <a:defRPr sz="3200"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567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27088" y="2576513"/>
            <a:ext cx="7891462" cy="141287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8488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00213"/>
            <a:ext cx="8229600" cy="442595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00213"/>
            <a:ext cx="4038600" cy="4425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0213"/>
            <a:ext cx="4038600" cy="4425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1848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0213"/>
            <a:ext cx="8229600" cy="4425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Sego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Sego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Sego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Sego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Sego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Sego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Sego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Segoe" pitchFamily="34" charset="0"/>
        </a:defRPr>
      </a:lvl9pPr>
    </p:titleStyle>
    <p:bodyStyle>
      <a:lvl1pPr marL="357188" indent="-357188" algn="l" rtl="0" eaLnBrk="0" fontAlgn="base" hangingPunct="0">
        <a:spcBef>
          <a:spcPct val="20000"/>
        </a:spcBef>
        <a:spcAft>
          <a:spcPct val="20000"/>
        </a:spcAft>
        <a:buSzPct val="90000"/>
        <a:buBlip>
          <a:blip r:embed="rId15"/>
        </a:buBlip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987425" indent="-361950" algn="l" rtl="0" eaLnBrk="0" fontAlgn="base" hangingPunct="0">
        <a:spcBef>
          <a:spcPct val="20000"/>
        </a:spcBef>
        <a:spcAft>
          <a:spcPct val="20000"/>
        </a:spcAft>
        <a:buSzPct val="90000"/>
        <a:buBlip>
          <a:blip r:embed="rId15"/>
        </a:buBlip>
        <a:defRPr sz="2400" b="1">
          <a:solidFill>
            <a:schemeClr val="tx1"/>
          </a:solidFill>
          <a:latin typeface="+mn-lt"/>
        </a:defRPr>
      </a:lvl2pPr>
      <a:lvl3pPr marL="1527175" indent="-269875" algn="l" rtl="0" eaLnBrk="0" fontAlgn="base" hangingPunct="0">
        <a:spcBef>
          <a:spcPct val="20000"/>
        </a:spcBef>
        <a:spcAft>
          <a:spcPct val="20000"/>
        </a:spcAft>
        <a:buSzPct val="90000"/>
        <a:buBlip>
          <a:blip r:embed="rId15"/>
        </a:buBlip>
        <a:defRPr sz="2000" b="1">
          <a:solidFill>
            <a:schemeClr val="tx1"/>
          </a:solidFill>
          <a:latin typeface="+mn-lt"/>
        </a:defRPr>
      </a:lvl3pPr>
      <a:lvl4pPr marL="2074863" indent="-276225" algn="l" rtl="0" eaLnBrk="0" fontAlgn="base" hangingPunct="0">
        <a:spcBef>
          <a:spcPct val="20000"/>
        </a:spcBef>
        <a:spcAft>
          <a:spcPct val="20000"/>
        </a:spcAft>
        <a:buSzPct val="90000"/>
        <a:buBlip>
          <a:blip r:embed="rId15"/>
        </a:buBlip>
        <a:defRPr b="1">
          <a:solidFill>
            <a:schemeClr val="tx1"/>
          </a:solidFill>
          <a:latin typeface="+mn-lt"/>
        </a:defRPr>
      </a:lvl4pPr>
      <a:lvl5pPr marL="2514600" indent="-179388" algn="l" rtl="0" eaLnBrk="0" fontAlgn="base" hangingPunct="0">
        <a:spcBef>
          <a:spcPct val="20000"/>
        </a:spcBef>
        <a:spcAft>
          <a:spcPct val="20000"/>
        </a:spcAft>
        <a:buSzPct val="90000"/>
        <a:buBlip>
          <a:blip r:embed="rId15"/>
        </a:buBlip>
        <a:defRPr b="1">
          <a:solidFill>
            <a:schemeClr val="tx1"/>
          </a:solidFill>
          <a:latin typeface="+mn-lt"/>
        </a:defRPr>
      </a:lvl5pPr>
      <a:lvl6pPr marL="2971800" indent="-179388" algn="l" rtl="0" fontAlgn="base">
        <a:spcBef>
          <a:spcPct val="20000"/>
        </a:spcBef>
        <a:spcAft>
          <a:spcPct val="20000"/>
        </a:spcAft>
        <a:buSzPct val="90000"/>
        <a:buBlip>
          <a:blip r:embed="rId15"/>
        </a:buBlip>
        <a:defRPr b="1">
          <a:solidFill>
            <a:schemeClr val="tx1"/>
          </a:solidFill>
          <a:latin typeface="+mn-lt"/>
        </a:defRPr>
      </a:lvl6pPr>
      <a:lvl7pPr marL="3429000" indent="-179388" algn="l" rtl="0" fontAlgn="base">
        <a:spcBef>
          <a:spcPct val="20000"/>
        </a:spcBef>
        <a:spcAft>
          <a:spcPct val="20000"/>
        </a:spcAft>
        <a:buSzPct val="90000"/>
        <a:buBlip>
          <a:blip r:embed="rId15"/>
        </a:buBlip>
        <a:defRPr b="1">
          <a:solidFill>
            <a:schemeClr val="tx1"/>
          </a:solidFill>
          <a:latin typeface="+mn-lt"/>
        </a:defRPr>
      </a:lvl7pPr>
      <a:lvl8pPr marL="3886200" indent="-179388" algn="l" rtl="0" fontAlgn="base">
        <a:spcBef>
          <a:spcPct val="20000"/>
        </a:spcBef>
        <a:spcAft>
          <a:spcPct val="20000"/>
        </a:spcAft>
        <a:buSzPct val="90000"/>
        <a:buBlip>
          <a:blip r:embed="rId15"/>
        </a:buBlip>
        <a:defRPr b="1">
          <a:solidFill>
            <a:schemeClr val="tx1"/>
          </a:solidFill>
          <a:latin typeface="+mn-lt"/>
        </a:defRPr>
      </a:lvl8pPr>
      <a:lvl9pPr marL="4343400" indent="-179388" algn="l" rtl="0" fontAlgn="base">
        <a:spcBef>
          <a:spcPct val="20000"/>
        </a:spcBef>
        <a:spcAft>
          <a:spcPct val="20000"/>
        </a:spcAft>
        <a:buSzPct val="90000"/>
        <a:buBlip>
          <a:blip r:embed="rId15"/>
        </a:buBlip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ubtitle 6"/>
          <p:cNvSpPr>
            <a:spLocks noGrp="1"/>
          </p:cNvSpPr>
          <p:nvPr>
            <p:ph type="subTitle" idx="1"/>
          </p:nvPr>
        </p:nvSpPr>
        <p:spPr>
          <a:xfrm>
            <a:off x="862013" y="4221163"/>
            <a:ext cx="7023100" cy="2479675"/>
          </a:xfrm>
        </p:spPr>
        <p:txBody>
          <a:bodyPr/>
          <a:lstStyle/>
          <a:p>
            <a:pPr eaLnBrk="1" hangingPunct="1"/>
            <a:r>
              <a:rPr lang="hr-HR" dirty="0" smtClean="0"/>
              <a:t>Razvoj, alati i podrška</a:t>
            </a:r>
            <a:endParaRPr lang="en-US" dirty="0" smtClean="0"/>
          </a:p>
        </p:txBody>
      </p:sp>
      <p:sp>
        <p:nvSpPr>
          <p:cNvPr id="3075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Windows Communication Foundation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DEMO</a:t>
            </a:r>
          </a:p>
        </p:txBody>
      </p:sp>
      <p:sp>
        <p:nvSpPr>
          <p:cNvPr id="4403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SVCTraceViewer.exe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DEMO</a:t>
            </a:r>
          </a:p>
        </p:txBody>
      </p:sp>
      <p:sp>
        <p:nvSpPr>
          <p:cNvPr id="4403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WCFSVCHost.exe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DEMO</a:t>
            </a:r>
          </a:p>
        </p:txBody>
      </p:sp>
      <p:sp>
        <p:nvSpPr>
          <p:cNvPr id="4403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SVCUtil.exe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 smtClean="0"/>
              <a:t>Kreiranje konzumenta</a:t>
            </a:r>
            <a:endParaRPr lang="en-GB" dirty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77913"/>
            <a:ext cx="8686800" cy="4425950"/>
          </a:xfrm>
        </p:spPr>
        <p:txBody>
          <a:bodyPr/>
          <a:lstStyle/>
          <a:p>
            <a:pPr eaLnBrk="1" hangingPunct="1">
              <a:defRPr/>
            </a:pPr>
            <a:r>
              <a:rPr lang="hr-HR" dirty="0" smtClean="0"/>
              <a:t>SVCUtil kroz VS</a:t>
            </a:r>
          </a:p>
          <a:p>
            <a:pPr eaLnBrk="1" hangingPunct="1">
              <a:defRPr/>
            </a:pPr>
            <a:r>
              <a:rPr lang="hr-HR" dirty="0" smtClean="0"/>
              <a:t>Kreiranje “proxy” klase</a:t>
            </a:r>
          </a:p>
          <a:p>
            <a:pPr eaLnBrk="1" hangingPunct="1">
              <a:buNone/>
              <a:defRPr/>
            </a:pPr>
            <a:endParaRPr lang="en-GB" dirty="0"/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hr-H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DEMO</a:t>
            </a:r>
          </a:p>
        </p:txBody>
      </p:sp>
      <p:sp>
        <p:nvSpPr>
          <p:cNvPr id="4403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Konzument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WCF </a:t>
            </a:r>
            <a:r>
              <a:rPr lang="hr-HR" dirty="0" smtClean="0"/>
              <a:t>Sažetak</a:t>
            </a:r>
            <a:endParaRPr lang="en-US" dirty="0" smtClean="0"/>
          </a:p>
        </p:txBody>
      </p:sp>
      <p:sp>
        <p:nvSpPr>
          <p:cNvPr id="46083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WCF </a:t>
            </a:r>
            <a:r>
              <a:rPr lang="hr-HR" sz="2400" dirty="0" smtClean="0"/>
              <a:t>– Visual Studio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hr-HR" sz="2400" dirty="0" smtClean="0"/>
              <a:t>Kombinacija baznih klasa i alata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hr-HR" sz="2400" dirty="0" smtClean="0"/>
              <a:t>Podržano </a:t>
            </a:r>
          </a:p>
          <a:p>
            <a:pPr lvl="1" eaLnBrk="1" hangingPunct="1">
              <a:lnSpc>
                <a:spcPct val="90000"/>
              </a:lnSpc>
            </a:pPr>
            <a:r>
              <a:rPr lang="hr-HR" sz="2000" dirty="0" smtClean="0"/>
              <a:t>Kreiranje</a:t>
            </a:r>
          </a:p>
          <a:p>
            <a:pPr lvl="1" eaLnBrk="1" hangingPunct="1">
              <a:lnSpc>
                <a:spcPct val="90000"/>
              </a:lnSpc>
            </a:pPr>
            <a:r>
              <a:rPr lang="hr-HR" sz="2000" dirty="0" smtClean="0"/>
              <a:t>Testiranje</a:t>
            </a:r>
          </a:p>
          <a:p>
            <a:pPr lvl="1" eaLnBrk="1" hangingPunct="1">
              <a:lnSpc>
                <a:spcPct val="90000"/>
              </a:lnSpc>
            </a:pPr>
            <a:r>
              <a:rPr lang="hr-HR" sz="2000" dirty="0" smtClean="0"/>
              <a:t>Dijagnosticiranje</a:t>
            </a:r>
          </a:p>
          <a:p>
            <a:pPr lvl="1" eaLnBrk="1" hangingPunct="1">
              <a:lnSpc>
                <a:spcPct val="90000"/>
              </a:lnSpc>
            </a:pPr>
            <a:r>
              <a:rPr lang="hr-HR" sz="2000" dirty="0" smtClean="0"/>
              <a:t>Self hosting</a:t>
            </a:r>
          </a:p>
          <a:p>
            <a:pPr lvl="1" eaLnBrk="1" hangingPunct="1">
              <a:lnSpc>
                <a:spcPct val="90000"/>
              </a:lnSpc>
            </a:pPr>
            <a:r>
              <a:rPr lang="hr-HR" sz="2000" smtClean="0"/>
              <a:t>...</a:t>
            </a:r>
            <a:endParaRPr lang="hr-HR" sz="20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DEMO</a:t>
            </a:r>
          </a:p>
        </p:txBody>
      </p:sp>
      <p:sp>
        <p:nvSpPr>
          <p:cNvPr id="4403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Razvoj uz pomoć alata i ASP.NET hosting servisa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Windows Communication Foundation</a:t>
            </a:r>
            <a:endParaRPr lang="en-US" dirty="0" smtClean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94748"/>
            <a:ext cx="8686800" cy="4425950"/>
          </a:xfrm>
        </p:spPr>
        <p:txBody>
          <a:bodyPr/>
          <a:lstStyle/>
          <a:p>
            <a:pPr eaLnBrk="1" hangingPunct="1">
              <a:defRPr/>
            </a:pPr>
            <a:r>
              <a:rPr lang="hr-HR" dirty="0" smtClean="0"/>
              <a:t>Odvojeno od ASP.NET engine-a</a:t>
            </a:r>
          </a:p>
          <a:p>
            <a:pPr eaLnBrk="1" hangingPunct="1">
              <a:defRPr/>
            </a:pPr>
            <a:r>
              <a:rPr lang="hr-HR" dirty="0" smtClean="0"/>
              <a:t>Host može biti bilo koja aplikacija</a:t>
            </a:r>
          </a:p>
          <a:p>
            <a:pPr eaLnBrk="1" hangingPunct="1">
              <a:defRPr/>
            </a:pPr>
            <a:r>
              <a:rPr lang="hr-HR" dirty="0" smtClean="0">
                <a:solidFill>
                  <a:schemeClr val="accent1">
                    <a:lumMod val="75000"/>
                  </a:schemeClr>
                </a:solidFill>
              </a:rPr>
              <a:t>Na isti način može koristiti i ASP.NET mehanizme za komunikaciju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6978" name="Picture 2" descr="http://www.code-magazine.com/ArticleImage.aspx?QuickID=0701041&amp;Image=figure4.bmp&amp;MaxWidth=10000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6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DEMO</a:t>
            </a:r>
          </a:p>
        </p:txBody>
      </p:sp>
      <p:sp>
        <p:nvSpPr>
          <p:cNvPr id="4403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Self hosting servisa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DEMO</a:t>
            </a:r>
          </a:p>
        </p:txBody>
      </p:sp>
      <p:sp>
        <p:nvSpPr>
          <p:cNvPr id="4403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WCFTestClient.exe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Opcije hostinga servisa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</p:txBody>
      </p:sp>
      <p:pic>
        <p:nvPicPr>
          <p:cNvPr id="146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653" y="2107095"/>
            <a:ext cx="8650299" cy="2816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DEMO</a:t>
            </a:r>
          </a:p>
        </p:txBody>
      </p:sp>
      <p:sp>
        <p:nvSpPr>
          <p:cNvPr id="4403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Ugovori – Service, Data, Message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 smtClean="0"/>
              <a:t>WCF –osnovni i dodatni alati </a:t>
            </a:r>
            <a:endParaRPr lang="en-GB" dirty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77913"/>
            <a:ext cx="8686800" cy="4425950"/>
          </a:xfrm>
        </p:spPr>
        <p:txBody>
          <a:bodyPr/>
          <a:lstStyle/>
          <a:p>
            <a:pPr eaLnBrk="1" hangingPunct="1">
              <a:defRPr/>
            </a:pPr>
            <a:r>
              <a:rPr lang="hr-HR" dirty="0" smtClean="0"/>
              <a:t>SVCConfigEditor.exe - WCF Service Configuration Editor</a:t>
            </a:r>
          </a:p>
          <a:p>
            <a:pPr eaLnBrk="1" hangingPunct="1">
              <a:defRPr/>
            </a:pPr>
            <a:r>
              <a:rPr lang="hr-HR" dirty="0" smtClean="0"/>
              <a:t>SVCUtil.exe (service model </a:t>
            </a:r>
            <a:r>
              <a:rPr lang="hr-HR" dirty="0" smtClean="0">
                <a:sym typeface="Wingdings" pitchFamily="2" charset="2"/>
              </a:rPr>
              <a:t> </a:t>
            </a:r>
            <a:r>
              <a:rPr lang="hr-HR" dirty="0" smtClean="0"/>
              <a:t> metadata)</a:t>
            </a:r>
          </a:p>
          <a:p>
            <a:pPr eaLnBrk="1" hangingPunct="1">
              <a:defRPr/>
            </a:pPr>
            <a:r>
              <a:rPr lang="hr-HR" dirty="0" smtClean="0"/>
              <a:t>SVCTraceViewer.exe – Service Trace Viewer</a:t>
            </a:r>
          </a:p>
          <a:p>
            <a:pPr eaLnBrk="1" hangingPunct="1">
              <a:defRPr/>
            </a:pPr>
            <a:r>
              <a:rPr lang="hr-HR" dirty="0" smtClean="0"/>
              <a:t>WCFTestClient.exe – WCF Test Client</a:t>
            </a:r>
          </a:p>
          <a:p>
            <a:pPr eaLnBrk="1" hangingPunct="1">
              <a:defRPr/>
            </a:pPr>
            <a:r>
              <a:rPr lang="hr-HR" dirty="0" smtClean="0"/>
              <a:t>WCF Service Auto Host</a:t>
            </a:r>
          </a:p>
          <a:p>
            <a:pPr eaLnBrk="1" hangingPunct="1">
              <a:buNone/>
              <a:defRPr/>
            </a:pPr>
            <a:r>
              <a:rPr lang="hr-HR" dirty="0" smtClean="0"/>
              <a:t>....</a:t>
            </a:r>
          </a:p>
          <a:p>
            <a:pPr eaLnBrk="1" hangingPunct="1">
              <a:buNone/>
              <a:defRPr/>
            </a:pPr>
            <a:r>
              <a:rPr lang="hr-HR" dirty="0" smtClean="0"/>
              <a:t>WSCF Blue – Web Services Contract First za WCF</a:t>
            </a:r>
          </a:p>
          <a:p>
            <a:pPr eaLnBrk="1" hangingPunct="1">
              <a:buNone/>
              <a:defRPr/>
            </a:pPr>
            <a:r>
              <a:rPr lang="en-US" dirty="0" smtClean="0"/>
              <a:t>Web Service Software Factory: Modeling Edition</a:t>
            </a:r>
            <a:endParaRPr lang="en-GB" dirty="0"/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hr-H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DEMO</a:t>
            </a:r>
          </a:p>
        </p:txBody>
      </p:sp>
      <p:sp>
        <p:nvSpPr>
          <p:cNvPr id="4403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SVCConfigEditor.exe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Ed 2005">
  <a:themeElements>
    <a:clrScheme name="">
      <a:dk1>
        <a:srgbClr val="022C7E"/>
      </a:dk1>
      <a:lt1>
        <a:srgbClr val="FFFFFF"/>
      </a:lt1>
      <a:dk2>
        <a:srgbClr val="0066CC"/>
      </a:dk2>
      <a:lt2>
        <a:srgbClr val="FF9933"/>
      </a:lt2>
      <a:accent1>
        <a:srgbClr val="FAC811"/>
      </a:accent1>
      <a:accent2>
        <a:srgbClr val="B4090A"/>
      </a:accent2>
      <a:accent3>
        <a:srgbClr val="AAB8E2"/>
      </a:accent3>
      <a:accent4>
        <a:srgbClr val="DADADA"/>
      </a:accent4>
      <a:accent5>
        <a:srgbClr val="FCE0AA"/>
      </a:accent5>
      <a:accent6>
        <a:srgbClr val="A30708"/>
      </a:accent6>
      <a:hlink>
        <a:srgbClr val="A3DFFE"/>
      </a:hlink>
      <a:folHlink>
        <a:srgbClr val="E78E13"/>
      </a:folHlink>
    </a:clrScheme>
    <a:fontScheme name="Tech Ed 2005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50000">
              <a:schemeClr val="accent1"/>
            </a:gs>
            <a:gs pos="100000">
              <a:schemeClr val="bg1"/>
            </a:gs>
          </a:gsLst>
          <a:lin ang="2700000" scaled="1"/>
        </a:gra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50000">
              <a:schemeClr val="accent1"/>
            </a:gs>
            <a:gs pos="100000">
              <a:schemeClr val="bg1"/>
            </a:gs>
          </a:gsLst>
          <a:lin ang="2700000" scaled="1"/>
        </a:gra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lnDef>
  </a:objectDefaults>
  <a:extraClrSchemeLst>
    <a:extraClrScheme>
      <a:clrScheme name="Tech Ed 200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ch Ed 200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ch Ed 200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ch Ed 200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ch Ed 200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ch Ed 200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ch Ed 200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ch Ed 200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ch Ed 200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ch Ed 200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ch Ed 200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ch Ed 200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ch Ed 2005 13">
        <a:dk1>
          <a:srgbClr val="000000"/>
        </a:dk1>
        <a:lt1>
          <a:srgbClr val="FFFFFF"/>
        </a:lt1>
        <a:dk2>
          <a:srgbClr val="435B8A"/>
        </a:dk2>
        <a:lt2>
          <a:srgbClr val="FFFFFF"/>
        </a:lt2>
        <a:accent1>
          <a:srgbClr val="6699CC"/>
        </a:accent1>
        <a:accent2>
          <a:srgbClr val="C4161C"/>
        </a:accent2>
        <a:accent3>
          <a:srgbClr val="B0B5C4"/>
        </a:accent3>
        <a:accent4>
          <a:srgbClr val="DADADA"/>
        </a:accent4>
        <a:accent5>
          <a:srgbClr val="B8CAE2"/>
        </a:accent5>
        <a:accent6>
          <a:srgbClr val="B11318"/>
        </a:accent6>
        <a:hlink>
          <a:srgbClr val="66CC66"/>
        </a:hlink>
        <a:folHlink>
          <a:srgbClr val="DFCD5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ch Ed 2005 14">
        <a:dk1>
          <a:srgbClr val="000000"/>
        </a:dk1>
        <a:lt1>
          <a:srgbClr val="FFFFFF"/>
        </a:lt1>
        <a:dk2>
          <a:srgbClr val="102A60"/>
        </a:dk2>
        <a:lt2>
          <a:srgbClr val="CCCCCC"/>
        </a:lt2>
        <a:accent1>
          <a:srgbClr val="1B70EB"/>
        </a:accent1>
        <a:accent2>
          <a:srgbClr val="C4161C"/>
        </a:accent2>
        <a:accent3>
          <a:srgbClr val="AAACB6"/>
        </a:accent3>
        <a:accent4>
          <a:srgbClr val="DADADA"/>
        </a:accent4>
        <a:accent5>
          <a:srgbClr val="ABBBF3"/>
        </a:accent5>
        <a:accent6>
          <a:srgbClr val="B11318"/>
        </a:accent6>
        <a:hlink>
          <a:srgbClr val="33CC33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ch Ed 2005 15">
        <a:dk1>
          <a:srgbClr val="333333"/>
        </a:dk1>
        <a:lt1>
          <a:srgbClr val="D7E6F0"/>
        </a:lt1>
        <a:dk2>
          <a:srgbClr val="0174B5"/>
        </a:dk2>
        <a:lt2>
          <a:srgbClr val="000000"/>
        </a:lt2>
        <a:accent1>
          <a:srgbClr val="A1C1E6"/>
        </a:accent1>
        <a:accent2>
          <a:srgbClr val="EFF3FA"/>
        </a:accent2>
        <a:accent3>
          <a:srgbClr val="E8F0F6"/>
        </a:accent3>
        <a:accent4>
          <a:srgbClr val="2A2A2A"/>
        </a:accent4>
        <a:accent5>
          <a:srgbClr val="CDDDF0"/>
        </a:accent5>
        <a:accent6>
          <a:srgbClr val="D9DCE3"/>
        </a:accent6>
        <a:hlink>
          <a:srgbClr val="CC00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ch Ed 2005 16">
        <a:dk1>
          <a:srgbClr val="000000"/>
        </a:dk1>
        <a:lt1>
          <a:srgbClr val="A1C1E6"/>
        </a:lt1>
        <a:dk2>
          <a:srgbClr val="EFF3FA"/>
        </a:dk2>
        <a:lt2>
          <a:srgbClr val="000000"/>
        </a:lt2>
        <a:accent1>
          <a:srgbClr val="0174B5"/>
        </a:accent1>
        <a:accent2>
          <a:srgbClr val="EFF3FA"/>
        </a:accent2>
        <a:accent3>
          <a:srgbClr val="CDDDF0"/>
        </a:accent3>
        <a:accent4>
          <a:srgbClr val="000000"/>
        </a:accent4>
        <a:accent5>
          <a:srgbClr val="AABCD7"/>
        </a:accent5>
        <a:accent6>
          <a:srgbClr val="D9DCE3"/>
        </a:accent6>
        <a:hlink>
          <a:srgbClr val="CC00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0</TotalTime>
  <Words>498</Words>
  <Application>Microsoft Office PowerPoint</Application>
  <PresentationFormat>On-screen Show (4:3)</PresentationFormat>
  <Paragraphs>90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Segoe</vt:lpstr>
      <vt:lpstr>Wingdings</vt:lpstr>
      <vt:lpstr>Tech Ed 2005</vt:lpstr>
      <vt:lpstr>Windows Communication Foundation</vt:lpstr>
      <vt:lpstr>DEMO</vt:lpstr>
      <vt:lpstr>Windows Communication Foundation</vt:lpstr>
      <vt:lpstr>DEMO</vt:lpstr>
      <vt:lpstr>DEMO</vt:lpstr>
      <vt:lpstr>Opcije hostinga servisa</vt:lpstr>
      <vt:lpstr>DEMO</vt:lpstr>
      <vt:lpstr>WCF –osnovni i dodatni alati </vt:lpstr>
      <vt:lpstr>DEMO</vt:lpstr>
      <vt:lpstr>DEMO</vt:lpstr>
      <vt:lpstr>DEMO</vt:lpstr>
      <vt:lpstr>DEMO</vt:lpstr>
      <vt:lpstr>Kreiranje konzumenta</vt:lpstr>
      <vt:lpstr>DEMO</vt:lpstr>
      <vt:lpstr>WCF Sažetak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Communication Foundation Part 1 – Introduction  Development Platform Track</dc:title>
  <dc:creator/>
  <cp:keywords>WCF</cp:keywords>
  <cp:lastModifiedBy/>
  <cp:revision>2</cp:revision>
  <dcterms:created xsi:type="dcterms:W3CDTF">1900-12-31T21:00:00Z</dcterms:created>
  <dcterms:modified xsi:type="dcterms:W3CDTF">2016-10-05T13:47:56Z</dcterms:modified>
</cp:coreProperties>
</file>