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1.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2.xml" ContentType="application/vnd.openxmlformats-officedocument.presentationml.tags+xml"/>
  <Override PartName="/ppt/notesSlides/notesSlide39.xml" ContentType="application/vnd.openxmlformats-officedocument.presentationml.notesSlide+xml"/>
  <Override PartName="/ppt/tags/tag3.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0" r:id="rId1"/>
    <p:sldMasterId id="2147483663" r:id="rId2"/>
  </p:sldMasterIdLst>
  <p:notesMasterIdLst>
    <p:notesMasterId r:id="rId91"/>
  </p:notesMasterIdLst>
  <p:handoutMasterIdLst>
    <p:handoutMasterId r:id="rId92"/>
  </p:handoutMasterIdLst>
  <p:sldIdLst>
    <p:sldId id="532" r:id="rId3"/>
    <p:sldId id="545" r:id="rId4"/>
    <p:sldId id="439" r:id="rId5"/>
    <p:sldId id="550" r:id="rId6"/>
    <p:sldId id="551" r:id="rId7"/>
    <p:sldId id="552" r:id="rId8"/>
    <p:sldId id="553" r:id="rId9"/>
    <p:sldId id="560" r:id="rId10"/>
    <p:sldId id="554" r:id="rId11"/>
    <p:sldId id="556" r:id="rId12"/>
    <p:sldId id="557" r:id="rId13"/>
    <p:sldId id="558" r:id="rId14"/>
    <p:sldId id="559" r:id="rId15"/>
    <p:sldId id="561" r:id="rId16"/>
    <p:sldId id="562" r:id="rId17"/>
    <p:sldId id="563" r:id="rId18"/>
    <p:sldId id="564" r:id="rId19"/>
    <p:sldId id="555" r:id="rId20"/>
    <p:sldId id="565" r:id="rId21"/>
    <p:sldId id="533" r:id="rId22"/>
    <p:sldId id="544" r:id="rId23"/>
    <p:sldId id="542" r:id="rId24"/>
    <p:sldId id="543" r:id="rId25"/>
    <p:sldId id="539" r:id="rId26"/>
    <p:sldId id="491" r:id="rId27"/>
    <p:sldId id="492" r:id="rId28"/>
    <p:sldId id="493" r:id="rId29"/>
    <p:sldId id="513" r:id="rId30"/>
    <p:sldId id="566" r:id="rId31"/>
    <p:sldId id="540" r:id="rId32"/>
    <p:sldId id="498" r:id="rId33"/>
    <p:sldId id="515" r:id="rId34"/>
    <p:sldId id="568" r:id="rId35"/>
    <p:sldId id="569" r:id="rId36"/>
    <p:sldId id="570" r:id="rId37"/>
    <p:sldId id="571" r:id="rId38"/>
    <p:sldId id="572" r:id="rId39"/>
    <p:sldId id="573" r:id="rId40"/>
    <p:sldId id="574" r:id="rId41"/>
    <p:sldId id="575" r:id="rId42"/>
    <p:sldId id="576" r:id="rId43"/>
    <p:sldId id="577" r:id="rId44"/>
    <p:sldId id="578" r:id="rId45"/>
    <p:sldId id="579" r:id="rId46"/>
    <p:sldId id="580" r:id="rId47"/>
    <p:sldId id="581" r:id="rId48"/>
    <p:sldId id="582" r:id="rId49"/>
    <p:sldId id="583" r:id="rId50"/>
    <p:sldId id="584" r:id="rId51"/>
    <p:sldId id="585" r:id="rId52"/>
    <p:sldId id="586" r:id="rId53"/>
    <p:sldId id="587" r:id="rId54"/>
    <p:sldId id="588" r:id="rId55"/>
    <p:sldId id="589" r:id="rId56"/>
    <p:sldId id="590" r:id="rId57"/>
    <p:sldId id="591" r:id="rId58"/>
    <p:sldId id="592" r:id="rId59"/>
    <p:sldId id="593" r:id="rId60"/>
    <p:sldId id="594" r:id="rId61"/>
    <p:sldId id="595" r:id="rId62"/>
    <p:sldId id="596" r:id="rId63"/>
    <p:sldId id="597" r:id="rId64"/>
    <p:sldId id="598" r:id="rId65"/>
    <p:sldId id="535" r:id="rId66"/>
    <p:sldId id="499" r:id="rId67"/>
    <p:sldId id="500" r:id="rId68"/>
    <p:sldId id="501" r:id="rId69"/>
    <p:sldId id="536" r:id="rId70"/>
    <p:sldId id="503" r:id="rId71"/>
    <p:sldId id="537" r:id="rId72"/>
    <p:sldId id="504" r:id="rId73"/>
    <p:sldId id="538" r:id="rId74"/>
    <p:sldId id="519" r:id="rId75"/>
    <p:sldId id="520" r:id="rId76"/>
    <p:sldId id="548" r:id="rId77"/>
    <p:sldId id="526" r:id="rId78"/>
    <p:sldId id="522" r:id="rId79"/>
    <p:sldId id="527" r:id="rId80"/>
    <p:sldId id="523" r:id="rId81"/>
    <p:sldId id="524" r:id="rId82"/>
    <p:sldId id="528" r:id="rId83"/>
    <p:sldId id="507" r:id="rId84"/>
    <p:sldId id="508" r:id="rId85"/>
    <p:sldId id="509" r:id="rId86"/>
    <p:sldId id="549" r:id="rId87"/>
    <p:sldId id="453" r:id="rId88"/>
    <p:sldId id="567" r:id="rId89"/>
    <p:sldId id="530" r:id="rId9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Segoe" pitchFamily="34" charset="0"/>
        <a:ea typeface="+mn-ea"/>
        <a:cs typeface="+mn-cs"/>
      </a:defRPr>
    </a:lvl1pPr>
    <a:lvl2pPr marL="457200" algn="l" rtl="0" fontAlgn="base">
      <a:spcBef>
        <a:spcPct val="0"/>
      </a:spcBef>
      <a:spcAft>
        <a:spcPct val="0"/>
      </a:spcAft>
      <a:defRPr kern="1200">
        <a:solidFill>
          <a:schemeClr val="tx1"/>
        </a:solidFill>
        <a:latin typeface="Segoe" pitchFamily="34" charset="0"/>
        <a:ea typeface="+mn-ea"/>
        <a:cs typeface="+mn-cs"/>
      </a:defRPr>
    </a:lvl2pPr>
    <a:lvl3pPr marL="914400" algn="l" rtl="0" fontAlgn="base">
      <a:spcBef>
        <a:spcPct val="0"/>
      </a:spcBef>
      <a:spcAft>
        <a:spcPct val="0"/>
      </a:spcAft>
      <a:defRPr kern="1200">
        <a:solidFill>
          <a:schemeClr val="tx1"/>
        </a:solidFill>
        <a:latin typeface="Segoe" pitchFamily="34" charset="0"/>
        <a:ea typeface="+mn-ea"/>
        <a:cs typeface="+mn-cs"/>
      </a:defRPr>
    </a:lvl3pPr>
    <a:lvl4pPr marL="1371600" algn="l" rtl="0" fontAlgn="base">
      <a:spcBef>
        <a:spcPct val="0"/>
      </a:spcBef>
      <a:spcAft>
        <a:spcPct val="0"/>
      </a:spcAft>
      <a:defRPr kern="1200">
        <a:solidFill>
          <a:schemeClr val="tx1"/>
        </a:solidFill>
        <a:latin typeface="Segoe" pitchFamily="34" charset="0"/>
        <a:ea typeface="+mn-ea"/>
        <a:cs typeface="+mn-cs"/>
      </a:defRPr>
    </a:lvl4pPr>
    <a:lvl5pPr marL="1828800" algn="l" rtl="0" fontAlgn="base">
      <a:spcBef>
        <a:spcPct val="0"/>
      </a:spcBef>
      <a:spcAft>
        <a:spcPct val="0"/>
      </a:spcAft>
      <a:defRPr kern="1200">
        <a:solidFill>
          <a:schemeClr val="tx1"/>
        </a:solidFill>
        <a:latin typeface="Segoe" pitchFamily="34" charset="0"/>
        <a:ea typeface="+mn-ea"/>
        <a:cs typeface="+mn-cs"/>
      </a:defRPr>
    </a:lvl5pPr>
    <a:lvl6pPr marL="2286000" algn="l" defTabSz="914400" rtl="0" eaLnBrk="1" latinLnBrk="0" hangingPunct="1">
      <a:defRPr kern="1200">
        <a:solidFill>
          <a:schemeClr val="tx1"/>
        </a:solidFill>
        <a:latin typeface="Segoe" pitchFamily="34" charset="0"/>
        <a:ea typeface="+mn-ea"/>
        <a:cs typeface="+mn-cs"/>
      </a:defRPr>
    </a:lvl6pPr>
    <a:lvl7pPr marL="2743200" algn="l" defTabSz="914400" rtl="0" eaLnBrk="1" latinLnBrk="0" hangingPunct="1">
      <a:defRPr kern="1200">
        <a:solidFill>
          <a:schemeClr val="tx1"/>
        </a:solidFill>
        <a:latin typeface="Segoe" pitchFamily="34" charset="0"/>
        <a:ea typeface="+mn-ea"/>
        <a:cs typeface="+mn-cs"/>
      </a:defRPr>
    </a:lvl7pPr>
    <a:lvl8pPr marL="3200400" algn="l" defTabSz="914400" rtl="0" eaLnBrk="1" latinLnBrk="0" hangingPunct="1">
      <a:defRPr kern="1200">
        <a:solidFill>
          <a:schemeClr val="tx1"/>
        </a:solidFill>
        <a:latin typeface="Segoe" pitchFamily="34" charset="0"/>
        <a:ea typeface="+mn-ea"/>
        <a:cs typeface="+mn-cs"/>
      </a:defRPr>
    </a:lvl8pPr>
    <a:lvl9pPr marL="3657600" algn="l" defTabSz="914400" rtl="0" eaLnBrk="1" latinLnBrk="0" hangingPunct="1">
      <a:defRPr kern="1200">
        <a:solidFill>
          <a:schemeClr val="tx1"/>
        </a:solidFill>
        <a:latin typeface="Segoe" pitchFamily="34" charset="0"/>
        <a:ea typeface="+mn-ea"/>
        <a:cs typeface="+mn-cs"/>
      </a:defRPr>
    </a:lvl9pPr>
  </p:defaultTextStyle>
  <p:extLst>
    <p:ext uri="{EFAFB233-063F-42B5-8137-9DF3F51BA10A}">
      <p15:sldGuideLst xmlns:p15="http://schemas.microsoft.com/office/powerpoint/2012/main">
        <p15:guide id="1" orient="horz" pos="1133">
          <p15:clr>
            <a:srgbClr val="A4A3A4"/>
          </p15:clr>
        </p15:guide>
        <p15:guide id="2" orient="horz" pos="2659">
          <p15:clr>
            <a:srgbClr val="A4A3A4"/>
          </p15:clr>
        </p15:guide>
        <p15:guide id="3" orient="horz" pos="1872">
          <p15:clr>
            <a:srgbClr val="A4A3A4"/>
          </p15:clr>
        </p15:guide>
        <p15:guide id="4" pos="2880">
          <p15:clr>
            <a:srgbClr val="A4A3A4"/>
          </p15:clr>
        </p15:guide>
        <p15:guide id="5" pos="374">
          <p15:clr>
            <a:srgbClr val="A4A3A4"/>
          </p15:clr>
        </p15:guide>
        <p15:guide id="6" pos="8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hiddenSlides="1" frameSlides="1"/>
  <p:clrMru>
    <a:srgbClr val="339933"/>
    <a:srgbClr val="B2B2B2"/>
    <a:srgbClr val="FF3300"/>
    <a:srgbClr val="FFFF99"/>
    <a:srgbClr val="00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55072" autoAdjust="0"/>
  </p:normalViewPr>
  <p:slideViewPr>
    <p:cSldViewPr snapToGrid="0">
      <p:cViewPr varScale="1">
        <p:scale>
          <a:sx n="64" d="100"/>
          <a:sy n="64" d="100"/>
        </p:scale>
        <p:origin x="2964" y="66"/>
      </p:cViewPr>
      <p:guideLst>
        <p:guide orient="horz" pos="1133"/>
        <p:guide orient="horz" pos="2659"/>
        <p:guide orient="horz" pos="1872"/>
        <p:guide pos="2880"/>
        <p:guide pos="374"/>
        <p:guide pos="87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57" d="100"/>
          <a:sy n="57" d="100"/>
        </p:scale>
        <p:origin x="-254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0D08C1-F928-479A-B5B3-7229FA40FBDB}" type="doc">
      <dgm:prSet loTypeId="urn:microsoft.com/office/officeart/2005/8/layout/cycle6" loCatId="cycle" qsTypeId="urn:microsoft.com/office/officeart/2005/8/quickstyle/3d3" qsCatId="3D" csTypeId="urn:microsoft.com/office/officeart/2005/8/colors/colorful5" csCatId="colorful" phldr="1"/>
      <dgm:spPr/>
      <dgm:t>
        <a:bodyPr/>
        <a:lstStyle/>
        <a:p>
          <a:endParaRPr lang="en-US"/>
        </a:p>
      </dgm:t>
    </dgm:pt>
    <dgm:pt modelId="{5E2FC857-64C1-46A9-8200-11C5C04BBD9D}">
      <dgm:prSet custT="1"/>
      <dgm:spPr>
        <a:solidFill>
          <a:schemeClr val="tx2">
            <a:lumMod val="75000"/>
          </a:schemeClr>
        </a:solidFill>
      </dgm:spPr>
      <dgm:t>
        <a:bodyPr/>
        <a:lstStyle/>
        <a:p>
          <a:pPr rtl="0"/>
          <a:r>
            <a:rPr lang="en-US" sz="1600" b="1" dirty="0" smtClean="0"/>
            <a:t>ASMX</a:t>
          </a:r>
          <a:endParaRPr lang="en-US" sz="1600" dirty="0"/>
        </a:p>
      </dgm:t>
    </dgm:pt>
    <dgm:pt modelId="{CB7151EF-C8F6-45EA-BEC3-C553A3AF356E}" type="parTrans" cxnId="{64BC4EB4-D88D-42C7-B612-AC19455C2CBB}">
      <dgm:prSet/>
      <dgm:spPr/>
      <dgm:t>
        <a:bodyPr/>
        <a:lstStyle/>
        <a:p>
          <a:endParaRPr lang="en-US"/>
        </a:p>
      </dgm:t>
    </dgm:pt>
    <dgm:pt modelId="{4111A71B-8B31-4B75-9DB3-739DF593FDBE}" type="sibTrans" cxnId="{64BC4EB4-D88D-42C7-B612-AC19455C2CBB}">
      <dgm:prSet/>
      <dgm:spPr/>
      <dgm:t>
        <a:bodyPr/>
        <a:lstStyle/>
        <a:p>
          <a:endParaRPr lang="en-US"/>
        </a:p>
      </dgm:t>
    </dgm:pt>
    <dgm:pt modelId="{CCA3727F-9230-4C1E-A8EF-DBBEDBD5CCBC}">
      <dgm:prSet custT="1"/>
      <dgm:spPr>
        <a:solidFill>
          <a:srgbClr val="00B050"/>
        </a:solidFill>
      </dgm:spPr>
      <dgm:t>
        <a:bodyPr/>
        <a:lstStyle/>
        <a:p>
          <a:pPr rtl="0"/>
          <a:r>
            <a:rPr lang="en-US" sz="1600" b="1" dirty="0" smtClean="0"/>
            <a:t>WSE</a:t>
          </a:r>
          <a:endParaRPr lang="en-US" sz="1600" dirty="0"/>
        </a:p>
      </dgm:t>
    </dgm:pt>
    <dgm:pt modelId="{2E46DB01-9B5C-4068-B1B1-5F1D1C5B3422}" type="parTrans" cxnId="{1447EA83-E32F-417C-AA9A-9BCFA2ECFD9B}">
      <dgm:prSet/>
      <dgm:spPr/>
      <dgm:t>
        <a:bodyPr/>
        <a:lstStyle/>
        <a:p>
          <a:endParaRPr lang="en-US"/>
        </a:p>
      </dgm:t>
    </dgm:pt>
    <dgm:pt modelId="{3E6AF71F-1DD7-4486-8D2F-C3D528BCADAF}" type="sibTrans" cxnId="{1447EA83-E32F-417C-AA9A-9BCFA2ECFD9B}">
      <dgm:prSet/>
      <dgm:spPr/>
      <dgm:t>
        <a:bodyPr/>
        <a:lstStyle/>
        <a:p>
          <a:endParaRPr lang="en-US"/>
        </a:p>
      </dgm:t>
    </dgm:pt>
    <dgm:pt modelId="{6BB95494-F20C-45AF-AB8A-25459F67EF0D}">
      <dgm:prSet custT="1"/>
      <dgm:spPr>
        <a:solidFill>
          <a:srgbClr val="002060"/>
        </a:solidFill>
      </dgm:spPr>
      <dgm:t>
        <a:bodyPr/>
        <a:lstStyle/>
        <a:p>
          <a:pPr rtl="0"/>
          <a:r>
            <a:rPr lang="en-US" sz="1600" b="1" dirty="0" smtClean="0"/>
            <a:t>.NET </a:t>
          </a:r>
          <a:r>
            <a:rPr lang="en-US" sz="1600" b="1" dirty="0" err="1" smtClean="0"/>
            <a:t>Remoting</a:t>
          </a:r>
          <a:endParaRPr lang="en-US" sz="1600" b="1" dirty="0"/>
        </a:p>
      </dgm:t>
    </dgm:pt>
    <dgm:pt modelId="{FCFA79C3-8151-4347-8361-C1F77CF266E5}" type="parTrans" cxnId="{F059DEC0-7071-4B7A-9471-4BDE905989CE}">
      <dgm:prSet/>
      <dgm:spPr/>
      <dgm:t>
        <a:bodyPr/>
        <a:lstStyle/>
        <a:p>
          <a:endParaRPr lang="en-US"/>
        </a:p>
      </dgm:t>
    </dgm:pt>
    <dgm:pt modelId="{4922D587-303B-4E7A-B49E-0EF0DB02DF4D}" type="sibTrans" cxnId="{F059DEC0-7071-4B7A-9471-4BDE905989CE}">
      <dgm:prSet/>
      <dgm:spPr/>
      <dgm:t>
        <a:bodyPr/>
        <a:lstStyle/>
        <a:p>
          <a:endParaRPr lang="en-US"/>
        </a:p>
      </dgm:t>
    </dgm:pt>
    <dgm:pt modelId="{0B5F465B-74A3-45DA-A834-88676752DEE8}">
      <dgm:prSet custT="1"/>
      <dgm:spPr/>
      <dgm:t>
        <a:bodyPr/>
        <a:lstStyle/>
        <a:p>
          <a:pPr rtl="0"/>
          <a:r>
            <a:rPr lang="en-US" sz="1600" b="1" dirty="0" smtClean="0"/>
            <a:t>COM+ (Enterprise Services)</a:t>
          </a:r>
          <a:endParaRPr lang="en-US" sz="1600" dirty="0"/>
        </a:p>
      </dgm:t>
    </dgm:pt>
    <dgm:pt modelId="{DDCE4B18-44F3-4567-8643-A3F9924E16C9}" type="parTrans" cxnId="{11C2D2D8-936D-418F-9993-E766B4A7148F}">
      <dgm:prSet/>
      <dgm:spPr/>
      <dgm:t>
        <a:bodyPr/>
        <a:lstStyle/>
        <a:p>
          <a:endParaRPr lang="en-US"/>
        </a:p>
      </dgm:t>
    </dgm:pt>
    <dgm:pt modelId="{25CC1300-CC88-4C64-A365-CD151AAAF2F2}" type="sibTrans" cxnId="{11C2D2D8-936D-418F-9993-E766B4A7148F}">
      <dgm:prSet/>
      <dgm:spPr/>
      <dgm:t>
        <a:bodyPr/>
        <a:lstStyle/>
        <a:p>
          <a:endParaRPr lang="en-US"/>
        </a:p>
      </dgm:t>
    </dgm:pt>
    <dgm:pt modelId="{751CF067-AA53-470D-9326-D83F7C0D313B}">
      <dgm:prSet custT="1"/>
      <dgm:spPr/>
      <dgm:t>
        <a:bodyPr/>
        <a:lstStyle/>
        <a:p>
          <a:pPr rtl="0"/>
          <a:r>
            <a:rPr lang="en-US" sz="1600" b="1" dirty="0" smtClean="0"/>
            <a:t>MSMQ</a:t>
          </a:r>
          <a:endParaRPr lang="en-US" sz="1600" dirty="0"/>
        </a:p>
      </dgm:t>
    </dgm:pt>
    <dgm:pt modelId="{3F77024F-DC6B-4FA3-BA87-2800E956C501}" type="parTrans" cxnId="{37D6A4E0-24AB-4D46-A37C-38BABE0D02B4}">
      <dgm:prSet/>
      <dgm:spPr/>
      <dgm:t>
        <a:bodyPr/>
        <a:lstStyle/>
        <a:p>
          <a:endParaRPr lang="en-US"/>
        </a:p>
      </dgm:t>
    </dgm:pt>
    <dgm:pt modelId="{2283423C-C085-4CC2-B6A5-7A0724856C17}" type="sibTrans" cxnId="{37D6A4E0-24AB-4D46-A37C-38BABE0D02B4}">
      <dgm:prSet/>
      <dgm:spPr/>
      <dgm:t>
        <a:bodyPr/>
        <a:lstStyle/>
        <a:p>
          <a:endParaRPr lang="en-US"/>
        </a:p>
      </dgm:t>
    </dgm:pt>
    <dgm:pt modelId="{350DE72F-9951-440E-B4B3-6843283B8DE2}" type="pres">
      <dgm:prSet presAssocID="{6F0D08C1-F928-479A-B5B3-7229FA40FBDB}" presName="cycle" presStyleCnt="0">
        <dgm:presLayoutVars>
          <dgm:dir/>
          <dgm:resizeHandles val="exact"/>
        </dgm:presLayoutVars>
      </dgm:prSet>
      <dgm:spPr/>
      <dgm:t>
        <a:bodyPr/>
        <a:lstStyle/>
        <a:p>
          <a:endParaRPr lang="en-US"/>
        </a:p>
      </dgm:t>
    </dgm:pt>
    <dgm:pt modelId="{BA7972F4-2AA9-4FFD-A327-A6DC860521B0}" type="pres">
      <dgm:prSet presAssocID="{5E2FC857-64C1-46A9-8200-11C5C04BBD9D}" presName="node" presStyleLbl="node1" presStyleIdx="0" presStyleCnt="5">
        <dgm:presLayoutVars>
          <dgm:bulletEnabled val="1"/>
        </dgm:presLayoutVars>
      </dgm:prSet>
      <dgm:spPr/>
      <dgm:t>
        <a:bodyPr/>
        <a:lstStyle/>
        <a:p>
          <a:endParaRPr lang="en-US"/>
        </a:p>
      </dgm:t>
    </dgm:pt>
    <dgm:pt modelId="{D80C5D6D-B1F8-49FF-8E9E-4A3D2DBF7F7B}" type="pres">
      <dgm:prSet presAssocID="{5E2FC857-64C1-46A9-8200-11C5C04BBD9D}" presName="spNode" presStyleCnt="0"/>
      <dgm:spPr/>
    </dgm:pt>
    <dgm:pt modelId="{975ECC69-C635-4B5B-B7FE-B3F0288A2854}" type="pres">
      <dgm:prSet presAssocID="{4111A71B-8B31-4B75-9DB3-739DF593FDBE}" presName="sibTrans" presStyleLbl="sibTrans1D1" presStyleIdx="0" presStyleCnt="5"/>
      <dgm:spPr/>
      <dgm:t>
        <a:bodyPr/>
        <a:lstStyle/>
        <a:p>
          <a:endParaRPr lang="en-US"/>
        </a:p>
      </dgm:t>
    </dgm:pt>
    <dgm:pt modelId="{0E25C975-AB1E-4E6B-AF71-B9B81EE40BA8}" type="pres">
      <dgm:prSet presAssocID="{CCA3727F-9230-4C1E-A8EF-DBBEDBD5CCBC}" presName="node" presStyleLbl="node1" presStyleIdx="1" presStyleCnt="5">
        <dgm:presLayoutVars>
          <dgm:bulletEnabled val="1"/>
        </dgm:presLayoutVars>
      </dgm:prSet>
      <dgm:spPr/>
      <dgm:t>
        <a:bodyPr/>
        <a:lstStyle/>
        <a:p>
          <a:endParaRPr lang="en-US"/>
        </a:p>
      </dgm:t>
    </dgm:pt>
    <dgm:pt modelId="{5A506E28-E14A-44CB-83B6-0C6D4872690D}" type="pres">
      <dgm:prSet presAssocID="{CCA3727F-9230-4C1E-A8EF-DBBEDBD5CCBC}" presName="spNode" presStyleCnt="0"/>
      <dgm:spPr/>
    </dgm:pt>
    <dgm:pt modelId="{222D7EB5-77B7-4DB6-AB45-28D314FAECD5}" type="pres">
      <dgm:prSet presAssocID="{3E6AF71F-1DD7-4486-8D2F-C3D528BCADAF}" presName="sibTrans" presStyleLbl="sibTrans1D1" presStyleIdx="1" presStyleCnt="5"/>
      <dgm:spPr/>
      <dgm:t>
        <a:bodyPr/>
        <a:lstStyle/>
        <a:p>
          <a:endParaRPr lang="en-US"/>
        </a:p>
      </dgm:t>
    </dgm:pt>
    <dgm:pt modelId="{9C3F20D0-F008-4C76-A409-2F483F81C13F}" type="pres">
      <dgm:prSet presAssocID="{6BB95494-F20C-45AF-AB8A-25459F67EF0D}" presName="node" presStyleLbl="node1" presStyleIdx="2" presStyleCnt="5">
        <dgm:presLayoutVars>
          <dgm:bulletEnabled val="1"/>
        </dgm:presLayoutVars>
      </dgm:prSet>
      <dgm:spPr/>
      <dgm:t>
        <a:bodyPr/>
        <a:lstStyle/>
        <a:p>
          <a:endParaRPr lang="en-US"/>
        </a:p>
      </dgm:t>
    </dgm:pt>
    <dgm:pt modelId="{437C37A3-D46F-4600-BE6D-E3B475B02ECF}" type="pres">
      <dgm:prSet presAssocID="{6BB95494-F20C-45AF-AB8A-25459F67EF0D}" presName="spNode" presStyleCnt="0"/>
      <dgm:spPr/>
    </dgm:pt>
    <dgm:pt modelId="{DD38B602-0B3B-45E8-A2A0-F5963B06469A}" type="pres">
      <dgm:prSet presAssocID="{4922D587-303B-4E7A-B49E-0EF0DB02DF4D}" presName="sibTrans" presStyleLbl="sibTrans1D1" presStyleIdx="2" presStyleCnt="5"/>
      <dgm:spPr/>
      <dgm:t>
        <a:bodyPr/>
        <a:lstStyle/>
        <a:p>
          <a:endParaRPr lang="en-US"/>
        </a:p>
      </dgm:t>
    </dgm:pt>
    <dgm:pt modelId="{EBB25847-B85B-405F-B056-AFD20F4F83A5}" type="pres">
      <dgm:prSet presAssocID="{0B5F465B-74A3-45DA-A834-88676752DEE8}" presName="node" presStyleLbl="node1" presStyleIdx="3" presStyleCnt="5">
        <dgm:presLayoutVars>
          <dgm:bulletEnabled val="1"/>
        </dgm:presLayoutVars>
      </dgm:prSet>
      <dgm:spPr/>
      <dgm:t>
        <a:bodyPr/>
        <a:lstStyle/>
        <a:p>
          <a:endParaRPr lang="en-US"/>
        </a:p>
      </dgm:t>
    </dgm:pt>
    <dgm:pt modelId="{C58B30B9-C9B7-4DFA-87DF-B9737D91F0D7}" type="pres">
      <dgm:prSet presAssocID="{0B5F465B-74A3-45DA-A834-88676752DEE8}" presName="spNode" presStyleCnt="0"/>
      <dgm:spPr/>
    </dgm:pt>
    <dgm:pt modelId="{B64AA354-1D57-4A4C-A72D-7F756CD39725}" type="pres">
      <dgm:prSet presAssocID="{25CC1300-CC88-4C64-A365-CD151AAAF2F2}" presName="sibTrans" presStyleLbl="sibTrans1D1" presStyleIdx="3" presStyleCnt="5"/>
      <dgm:spPr/>
      <dgm:t>
        <a:bodyPr/>
        <a:lstStyle/>
        <a:p>
          <a:endParaRPr lang="en-US"/>
        </a:p>
      </dgm:t>
    </dgm:pt>
    <dgm:pt modelId="{19F9C6A0-6823-43F9-9EA5-29875FF2420E}" type="pres">
      <dgm:prSet presAssocID="{751CF067-AA53-470D-9326-D83F7C0D313B}" presName="node" presStyleLbl="node1" presStyleIdx="4" presStyleCnt="5">
        <dgm:presLayoutVars>
          <dgm:bulletEnabled val="1"/>
        </dgm:presLayoutVars>
      </dgm:prSet>
      <dgm:spPr/>
      <dgm:t>
        <a:bodyPr/>
        <a:lstStyle/>
        <a:p>
          <a:endParaRPr lang="en-US"/>
        </a:p>
      </dgm:t>
    </dgm:pt>
    <dgm:pt modelId="{0E3DE6CA-307A-4DF8-8F0F-1EBC2A493347}" type="pres">
      <dgm:prSet presAssocID="{751CF067-AA53-470D-9326-D83F7C0D313B}" presName="spNode" presStyleCnt="0"/>
      <dgm:spPr/>
    </dgm:pt>
    <dgm:pt modelId="{7766BA36-9AC2-4EF4-AEC5-4D5B7138C12B}" type="pres">
      <dgm:prSet presAssocID="{2283423C-C085-4CC2-B6A5-7A0724856C17}" presName="sibTrans" presStyleLbl="sibTrans1D1" presStyleIdx="4" presStyleCnt="5"/>
      <dgm:spPr/>
      <dgm:t>
        <a:bodyPr/>
        <a:lstStyle/>
        <a:p>
          <a:endParaRPr lang="en-US"/>
        </a:p>
      </dgm:t>
    </dgm:pt>
  </dgm:ptLst>
  <dgm:cxnLst>
    <dgm:cxn modelId="{1447EA83-E32F-417C-AA9A-9BCFA2ECFD9B}" srcId="{6F0D08C1-F928-479A-B5B3-7229FA40FBDB}" destId="{CCA3727F-9230-4C1E-A8EF-DBBEDBD5CCBC}" srcOrd="1" destOrd="0" parTransId="{2E46DB01-9B5C-4068-B1B1-5F1D1C5B3422}" sibTransId="{3E6AF71F-1DD7-4486-8D2F-C3D528BCADAF}"/>
    <dgm:cxn modelId="{F291F2FB-1905-4FB7-B55B-FC51A4B71017}" type="presOf" srcId="{0B5F465B-74A3-45DA-A834-88676752DEE8}" destId="{EBB25847-B85B-405F-B056-AFD20F4F83A5}" srcOrd="0" destOrd="0" presId="urn:microsoft.com/office/officeart/2005/8/layout/cycle6"/>
    <dgm:cxn modelId="{498B9823-6906-4AC8-8694-EBB815D80DEC}" type="presOf" srcId="{5E2FC857-64C1-46A9-8200-11C5C04BBD9D}" destId="{BA7972F4-2AA9-4FFD-A327-A6DC860521B0}" srcOrd="0" destOrd="0" presId="urn:microsoft.com/office/officeart/2005/8/layout/cycle6"/>
    <dgm:cxn modelId="{11C2D2D8-936D-418F-9993-E766B4A7148F}" srcId="{6F0D08C1-F928-479A-B5B3-7229FA40FBDB}" destId="{0B5F465B-74A3-45DA-A834-88676752DEE8}" srcOrd="3" destOrd="0" parTransId="{DDCE4B18-44F3-4567-8643-A3F9924E16C9}" sibTransId="{25CC1300-CC88-4C64-A365-CD151AAAF2F2}"/>
    <dgm:cxn modelId="{37D6A4E0-24AB-4D46-A37C-38BABE0D02B4}" srcId="{6F0D08C1-F928-479A-B5B3-7229FA40FBDB}" destId="{751CF067-AA53-470D-9326-D83F7C0D313B}" srcOrd="4" destOrd="0" parTransId="{3F77024F-DC6B-4FA3-BA87-2800E956C501}" sibTransId="{2283423C-C085-4CC2-B6A5-7A0724856C17}"/>
    <dgm:cxn modelId="{0DFFC812-087E-4FB3-89E4-276E84647163}" type="presOf" srcId="{CCA3727F-9230-4C1E-A8EF-DBBEDBD5CCBC}" destId="{0E25C975-AB1E-4E6B-AF71-B9B81EE40BA8}" srcOrd="0" destOrd="0" presId="urn:microsoft.com/office/officeart/2005/8/layout/cycle6"/>
    <dgm:cxn modelId="{64BC4EB4-D88D-42C7-B612-AC19455C2CBB}" srcId="{6F0D08C1-F928-479A-B5B3-7229FA40FBDB}" destId="{5E2FC857-64C1-46A9-8200-11C5C04BBD9D}" srcOrd="0" destOrd="0" parTransId="{CB7151EF-C8F6-45EA-BEC3-C553A3AF356E}" sibTransId="{4111A71B-8B31-4B75-9DB3-739DF593FDBE}"/>
    <dgm:cxn modelId="{BAB478A9-8727-4C5D-AA26-71E6403F08A8}" type="presOf" srcId="{4111A71B-8B31-4B75-9DB3-739DF593FDBE}" destId="{975ECC69-C635-4B5B-B7FE-B3F0288A2854}" srcOrd="0" destOrd="0" presId="urn:microsoft.com/office/officeart/2005/8/layout/cycle6"/>
    <dgm:cxn modelId="{6495D2DC-707C-4500-92C3-AF4EB4EFF483}" type="presOf" srcId="{4922D587-303B-4E7A-B49E-0EF0DB02DF4D}" destId="{DD38B602-0B3B-45E8-A2A0-F5963B06469A}" srcOrd="0" destOrd="0" presId="urn:microsoft.com/office/officeart/2005/8/layout/cycle6"/>
    <dgm:cxn modelId="{19F07DCE-B855-498E-8A67-E05E9917F0A7}" type="presOf" srcId="{751CF067-AA53-470D-9326-D83F7C0D313B}" destId="{19F9C6A0-6823-43F9-9EA5-29875FF2420E}" srcOrd="0" destOrd="0" presId="urn:microsoft.com/office/officeart/2005/8/layout/cycle6"/>
    <dgm:cxn modelId="{EDAD2BCA-DD5D-412F-B0E9-17023572373B}" type="presOf" srcId="{2283423C-C085-4CC2-B6A5-7A0724856C17}" destId="{7766BA36-9AC2-4EF4-AEC5-4D5B7138C12B}" srcOrd="0" destOrd="0" presId="urn:microsoft.com/office/officeart/2005/8/layout/cycle6"/>
    <dgm:cxn modelId="{3BF45F94-B955-4343-82CF-07B63CCB4512}" type="presOf" srcId="{6BB95494-F20C-45AF-AB8A-25459F67EF0D}" destId="{9C3F20D0-F008-4C76-A409-2F483F81C13F}" srcOrd="0" destOrd="0" presId="urn:microsoft.com/office/officeart/2005/8/layout/cycle6"/>
    <dgm:cxn modelId="{F059DEC0-7071-4B7A-9471-4BDE905989CE}" srcId="{6F0D08C1-F928-479A-B5B3-7229FA40FBDB}" destId="{6BB95494-F20C-45AF-AB8A-25459F67EF0D}" srcOrd="2" destOrd="0" parTransId="{FCFA79C3-8151-4347-8361-C1F77CF266E5}" sibTransId="{4922D587-303B-4E7A-B49E-0EF0DB02DF4D}"/>
    <dgm:cxn modelId="{D9733684-EFB4-4631-BE4A-921EB7F57DD8}" type="presOf" srcId="{3E6AF71F-1DD7-4486-8D2F-C3D528BCADAF}" destId="{222D7EB5-77B7-4DB6-AB45-28D314FAECD5}" srcOrd="0" destOrd="0" presId="urn:microsoft.com/office/officeart/2005/8/layout/cycle6"/>
    <dgm:cxn modelId="{D64F8FD7-9D10-4C6A-A97C-EDA500437430}" type="presOf" srcId="{6F0D08C1-F928-479A-B5B3-7229FA40FBDB}" destId="{350DE72F-9951-440E-B4B3-6843283B8DE2}" srcOrd="0" destOrd="0" presId="urn:microsoft.com/office/officeart/2005/8/layout/cycle6"/>
    <dgm:cxn modelId="{B3D44069-BCAC-4430-B566-C147BD637753}" type="presOf" srcId="{25CC1300-CC88-4C64-A365-CD151AAAF2F2}" destId="{B64AA354-1D57-4A4C-A72D-7F756CD39725}" srcOrd="0" destOrd="0" presId="urn:microsoft.com/office/officeart/2005/8/layout/cycle6"/>
    <dgm:cxn modelId="{1BBEE594-0EED-48ED-BA64-6DA2724E3C76}" type="presParOf" srcId="{350DE72F-9951-440E-B4B3-6843283B8DE2}" destId="{BA7972F4-2AA9-4FFD-A327-A6DC860521B0}" srcOrd="0" destOrd="0" presId="urn:microsoft.com/office/officeart/2005/8/layout/cycle6"/>
    <dgm:cxn modelId="{D698F5A9-0A16-411F-81A1-5E3A585C87E4}" type="presParOf" srcId="{350DE72F-9951-440E-B4B3-6843283B8DE2}" destId="{D80C5D6D-B1F8-49FF-8E9E-4A3D2DBF7F7B}" srcOrd="1" destOrd="0" presId="urn:microsoft.com/office/officeart/2005/8/layout/cycle6"/>
    <dgm:cxn modelId="{C4FC0AAC-A807-4BFC-BA94-943628A1DD88}" type="presParOf" srcId="{350DE72F-9951-440E-B4B3-6843283B8DE2}" destId="{975ECC69-C635-4B5B-B7FE-B3F0288A2854}" srcOrd="2" destOrd="0" presId="urn:microsoft.com/office/officeart/2005/8/layout/cycle6"/>
    <dgm:cxn modelId="{D90172AB-F4FB-42A5-927C-C7D3CD12839F}" type="presParOf" srcId="{350DE72F-9951-440E-B4B3-6843283B8DE2}" destId="{0E25C975-AB1E-4E6B-AF71-B9B81EE40BA8}" srcOrd="3" destOrd="0" presId="urn:microsoft.com/office/officeart/2005/8/layout/cycle6"/>
    <dgm:cxn modelId="{A421E7EA-CA1A-44C1-BFF5-6E9C722C40D3}" type="presParOf" srcId="{350DE72F-9951-440E-B4B3-6843283B8DE2}" destId="{5A506E28-E14A-44CB-83B6-0C6D4872690D}" srcOrd="4" destOrd="0" presId="urn:microsoft.com/office/officeart/2005/8/layout/cycle6"/>
    <dgm:cxn modelId="{8EBAD708-C414-4B1E-A6B2-9211AE81D769}" type="presParOf" srcId="{350DE72F-9951-440E-B4B3-6843283B8DE2}" destId="{222D7EB5-77B7-4DB6-AB45-28D314FAECD5}" srcOrd="5" destOrd="0" presId="urn:microsoft.com/office/officeart/2005/8/layout/cycle6"/>
    <dgm:cxn modelId="{97B5D3BF-8945-4795-BE74-2D745E946B51}" type="presParOf" srcId="{350DE72F-9951-440E-B4B3-6843283B8DE2}" destId="{9C3F20D0-F008-4C76-A409-2F483F81C13F}" srcOrd="6" destOrd="0" presId="urn:microsoft.com/office/officeart/2005/8/layout/cycle6"/>
    <dgm:cxn modelId="{1FB1E792-02AA-44BA-90D5-6B4B87723E52}" type="presParOf" srcId="{350DE72F-9951-440E-B4B3-6843283B8DE2}" destId="{437C37A3-D46F-4600-BE6D-E3B475B02ECF}" srcOrd="7" destOrd="0" presId="urn:microsoft.com/office/officeart/2005/8/layout/cycle6"/>
    <dgm:cxn modelId="{DC5A31A2-66E7-4F7F-A9F3-9CDE58335657}" type="presParOf" srcId="{350DE72F-9951-440E-B4B3-6843283B8DE2}" destId="{DD38B602-0B3B-45E8-A2A0-F5963B06469A}" srcOrd="8" destOrd="0" presId="urn:microsoft.com/office/officeart/2005/8/layout/cycle6"/>
    <dgm:cxn modelId="{3C5FA502-3DF9-470A-B42C-79DDF3161C55}" type="presParOf" srcId="{350DE72F-9951-440E-B4B3-6843283B8DE2}" destId="{EBB25847-B85B-405F-B056-AFD20F4F83A5}" srcOrd="9" destOrd="0" presId="urn:microsoft.com/office/officeart/2005/8/layout/cycle6"/>
    <dgm:cxn modelId="{9999CC6D-E3BD-47F4-A132-8A83BD2BB9F2}" type="presParOf" srcId="{350DE72F-9951-440E-B4B3-6843283B8DE2}" destId="{C58B30B9-C9B7-4DFA-87DF-B9737D91F0D7}" srcOrd="10" destOrd="0" presId="urn:microsoft.com/office/officeart/2005/8/layout/cycle6"/>
    <dgm:cxn modelId="{31E14CAA-3B81-4894-B0AD-81B25D783EEE}" type="presParOf" srcId="{350DE72F-9951-440E-B4B3-6843283B8DE2}" destId="{B64AA354-1D57-4A4C-A72D-7F756CD39725}" srcOrd="11" destOrd="0" presId="urn:microsoft.com/office/officeart/2005/8/layout/cycle6"/>
    <dgm:cxn modelId="{1B4A1C8C-5D55-41B8-9D0C-E12DA3BE04BF}" type="presParOf" srcId="{350DE72F-9951-440E-B4B3-6843283B8DE2}" destId="{19F9C6A0-6823-43F9-9EA5-29875FF2420E}" srcOrd="12" destOrd="0" presId="urn:microsoft.com/office/officeart/2005/8/layout/cycle6"/>
    <dgm:cxn modelId="{3EB6CF00-010F-49C2-8ACD-9A6E89EFE5B4}" type="presParOf" srcId="{350DE72F-9951-440E-B4B3-6843283B8DE2}" destId="{0E3DE6CA-307A-4DF8-8F0F-1EBC2A493347}" srcOrd="13" destOrd="0" presId="urn:microsoft.com/office/officeart/2005/8/layout/cycle6"/>
    <dgm:cxn modelId="{9C8515B8-2BB5-477B-BBA2-8C2120BBCA8D}" type="presParOf" srcId="{350DE72F-9951-440E-B4B3-6843283B8DE2}" destId="{7766BA36-9AC2-4EF4-AEC5-4D5B7138C12B}"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2856EB-DD3E-4993-A80B-6A0C6594685A}" type="doc">
      <dgm:prSet loTypeId="urn:microsoft.com/office/officeart/2005/8/layout/lProcess2" loCatId="list" qsTypeId="urn:microsoft.com/office/officeart/2005/8/quickstyle/simple1" qsCatId="simple" csTypeId="urn:microsoft.com/office/officeart/2005/8/colors/accent0_3" csCatId="mainScheme" phldr="1"/>
      <dgm:spPr/>
      <dgm:t>
        <a:bodyPr/>
        <a:lstStyle/>
        <a:p>
          <a:endParaRPr lang="en-US"/>
        </a:p>
      </dgm:t>
    </dgm:pt>
    <dgm:pt modelId="{A5A73BC5-5C8F-4440-AFE3-CCDB464D0EF4}">
      <dgm:prSet/>
      <dgm:spPr/>
      <dgm:t>
        <a:bodyPr/>
        <a:lstStyle/>
        <a:p>
          <a:pPr rtl="0"/>
          <a:r>
            <a:rPr lang="en-US" b="0" dirty="0" smtClean="0"/>
            <a:t>Service Contract</a:t>
          </a:r>
          <a:endParaRPr lang="en-US" dirty="0"/>
        </a:p>
      </dgm:t>
    </dgm:pt>
    <dgm:pt modelId="{8A478F7A-19E6-44F6-86BE-E8B5D532538C}" type="parTrans" cxnId="{583C22F3-239A-4C44-B790-BF8645C807D7}">
      <dgm:prSet/>
      <dgm:spPr/>
      <dgm:t>
        <a:bodyPr/>
        <a:lstStyle/>
        <a:p>
          <a:endParaRPr lang="en-US"/>
        </a:p>
      </dgm:t>
    </dgm:pt>
    <dgm:pt modelId="{48A2A031-C04B-47E9-9B23-DB891C6FBC23}" type="sibTrans" cxnId="{583C22F3-239A-4C44-B790-BF8645C807D7}">
      <dgm:prSet/>
      <dgm:spPr/>
      <dgm:t>
        <a:bodyPr/>
        <a:lstStyle/>
        <a:p>
          <a:endParaRPr lang="en-US"/>
        </a:p>
      </dgm:t>
    </dgm:pt>
    <dgm:pt modelId="{E11B207F-F087-4FB6-93C1-F19AD2AB38EC}">
      <dgm:prSet/>
      <dgm:spPr/>
      <dgm:t>
        <a:bodyPr/>
        <a:lstStyle/>
        <a:p>
          <a:pPr rtl="0"/>
          <a:r>
            <a:rPr lang="en-US" b="0" dirty="0" smtClean="0"/>
            <a:t>Defines Operations, Behaviors and </a:t>
          </a:r>
          <a:br>
            <a:rPr lang="en-US" b="0" dirty="0" smtClean="0"/>
          </a:br>
          <a:r>
            <a:rPr lang="en-US" b="0" dirty="0" smtClean="0"/>
            <a:t>Communication Shape</a:t>
          </a:r>
          <a:endParaRPr lang="en-US" dirty="0"/>
        </a:p>
      </dgm:t>
    </dgm:pt>
    <dgm:pt modelId="{878E3E5A-2C43-4929-A3C9-5FDE363B7479}" type="parTrans" cxnId="{F1348FC1-7175-4A52-A820-663034611BA6}">
      <dgm:prSet/>
      <dgm:spPr/>
      <dgm:t>
        <a:bodyPr/>
        <a:lstStyle/>
        <a:p>
          <a:endParaRPr lang="en-US"/>
        </a:p>
      </dgm:t>
    </dgm:pt>
    <dgm:pt modelId="{B0013205-F11C-4932-A9A2-BFAB5EACF0C8}" type="sibTrans" cxnId="{F1348FC1-7175-4A52-A820-663034611BA6}">
      <dgm:prSet/>
      <dgm:spPr/>
      <dgm:t>
        <a:bodyPr/>
        <a:lstStyle/>
        <a:p>
          <a:endParaRPr lang="en-US"/>
        </a:p>
      </dgm:t>
    </dgm:pt>
    <dgm:pt modelId="{CB583B7C-D28A-4DCB-A63B-92BFAD99FCB9}">
      <dgm:prSet/>
      <dgm:spPr/>
      <dgm:t>
        <a:bodyPr/>
        <a:lstStyle/>
        <a:p>
          <a:pPr rtl="0"/>
          <a:r>
            <a:rPr lang="en-US" b="0" dirty="0" smtClean="0"/>
            <a:t>Data Contract</a:t>
          </a:r>
          <a:endParaRPr lang="en-US" dirty="0"/>
        </a:p>
      </dgm:t>
    </dgm:pt>
    <dgm:pt modelId="{D7D8E08D-BEB2-4D98-BEAB-CD06A5584CF8}" type="parTrans" cxnId="{3BB455AA-8267-43B1-B14D-2B35F256C5B0}">
      <dgm:prSet/>
      <dgm:spPr/>
      <dgm:t>
        <a:bodyPr/>
        <a:lstStyle/>
        <a:p>
          <a:endParaRPr lang="en-US"/>
        </a:p>
      </dgm:t>
    </dgm:pt>
    <dgm:pt modelId="{B33CB863-0C97-4A3B-89E7-3FAEF3CAE3B9}" type="sibTrans" cxnId="{3BB455AA-8267-43B1-B14D-2B35F256C5B0}">
      <dgm:prSet/>
      <dgm:spPr/>
      <dgm:t>
        <a:bodyPr/>
        <a:lstStyle/>
        <a:p>
          <a:endParaRPr lang="en-US"/>
        </a:p>
      </dgm:t>
    </dgm:pt>
    <dgm:pt modelId="{5416BB70-054E-451E-A8BB-E0B2A4327E0A}">
      <dgm:prSet/>
      <dgm:spPr/>
      <dgm:t>
        <a:bodyPr/>
        <a:lstStyle/>
        <a:p>
          <a:pPr rtl="0"/>
          <a:r>
            <a:rPr lang="en-US" b="0" dirty="0" smtClean="0"/>
            <a:t>Defines Schema and Versioning Strategies</a:t>
          </a:r>
          <a:endParaRPr lang="en-US" dirty="0"/>
        </a:p>
      </dgm:t>
    </dgm:pt>
    <dgm:pt modelId="{AB6E97B8-979D-476E-8FE5-CD91E0CA41A1}" type="parTrans" cxnId="{3F028D6D-32FC-4BF6-A477-2AAA8F01A13F}">
      <dgm:prSet/>
      <dgm:spPr/>
      <dgm:t>
        <a:bodyPr/>
        <a:lstStyle/>
        <a:p>
          <a:endParaRPr lang="en-US"/>
        </a:p>
      </dgm:t>
    </dgm:pt>
    <dgm:pt modelId="{4FF2DA9E-0D20-4658-BE78-4983FC610881}" type="sibTrans" cxnId="{3F028D6D-32FC-4BF6-A477-2AAA8F01A13F}">
      <dgm:prSet/>
      <dgm:spPr/>
      <dgm:t>
        <a:bodyPr/>
        <a:lstStyle/>
        <a:p>
          <a:endParaRPr lang="en-US"/>
        </a:p>
      </dgm:t>
    </dgm:pt>
    <dgm:pt modelId="{E997A6CE-3D5C-4FF6-B328-94BDFF416763}">
      <dgm:prSet/>
      <dgm:spPr/>
      <dgm:t>
        <a:bodyPr/>
        <a:lstStyle/>
        <a:p>
          <a:pPr rtl="0"/>
          <a:r>
            <a:rPr lang="en-US" b="0" dirty="0" smtClean="0"/>
            <a:t>Message Contract</a:t>
          </a:r>
          <a:endParaRPr lang="en-US" dirty="0"/>
        </a:p>
      </dgm:t>
    </dgm:pt>
    <dgm:pt modelId="{81B4F488-5120-4EC5-B324-D8023BBBF5E2}" type="parTrans" cxnId="{E54EC5E3-3715-446C-A301-146501093350}">
      <dgm:prSet/>
      <dgm:spPr/>
      <dgm:t>
        <a:bodyPr/>
        <a:lstStyle/>
        <a:p>
          <a:endParaRPr lang="en-US"/>
        </a:p>
      </dgm:t>
    </dgm:pt>
    <dgm:pt modelId="{4ABDC97C-1326-41C8-B929-D4100AF7AF70}" type="sibTrans" cxnId="{E54EC5E3-3715-446C-A301-146501093350}">
      <dgm:prSet/>
      <dgm:spPr/>
      <dgm:t>
        <a:bodyPr/>
        <a:lstStyle/>
        <a:p>
          <a:endParaRPr lang="en-US"/>
        </a:p>
      </dgm:t>
    </dgm:pt>
    <dgm:pt modelId="{BA865FBF-1981-4905-B44C-D50F95752B51}">
      <dgm:prSet/>
      <dgm:spPr/>
      <dgm:t>
        <a:bodyPr/>
        <a:lstStyle/>
        <a:p>
          <a:pPr rtl="0"/>
          <a:r>
            <a:rPr lang="en-US" b="0" dirty="0" smtClean="0"/>
            <a:t>Allows defining application-specific headers and unwrapped body content</a:t>
          </a:r>
          <a:endParaRPr lang="en-US" dirty="0"/>
        </a:p>
      </dgm:t>
    </dgm:pt>
    <dgm:pt modelId="{AF1FF143-1C66-4203-A28A-4967CCCE27C1}" type="parTrans" cxnId="{C578DF8B-C326-40FA-A508-741A97D1C744}">
      <dgm:prSet/>
      <dgm:spPr/>
      <dgm:t>
        <a:bodyPr/>
        <a:lstStyle/>
        <a:p>
          <a:endParaRPr lang="en-US"/>
        </a:p>
      </dgm:t>
    </dgm:pt>
    <dgm:pt modelId="{EE4B319B-7CBF-4577-8F85-F74A53C0E8A9}" type="sibTrans" cxnId="{C578DF8B-C326-40FA-A508-741A97D1C744}">
      <dgm:prSet/>
      <dgm:spPr/>
      <dgm:t>
        <a:bodyPr/>
        <a:lstStyle/>
        <a:p>
          <a:endParaRPr lang="en-US"/>
        </a:p>
      </dgm:t>
    </dgm:pt>
    <dgm:pt modelId="{48258FA6-6A05-4967-9AC1-A9BC326317DC}">
      <dgm:prSet/>
      <dgm:spPr/>
      <dgm:t>
        <a:bodyPr/>
        <a:lstStyle/>
        <a:p>
          <a:pPr rtl="0"/>
          <a:r>
            <a:rPr lang="hr-HR" dirty="0" smtClean="0"/>
            <a:t>Što servis radi</a:t>
          </a:r>
          <a:endParaRPr lang="en-US" dirty="0"/>
        </a:p>
      </dgm:t>
    </dgm:pt>
    <dgm:pt modelId="{F5440F34-DDB0-477A-B2E8-15A59C8E923A}" type="parTrans" cxnId="{73939766-E735-40E4-93D1-CB6AA2310D6C}">
      <dgm:prSet/>
      <dgm:spPr/>
    </dgm:pt>
    <dgm:pt modelId="{A2DDDD46-5B57-4B07-93BF-BD6DE9AD1E4F}" type="sibTrans" cxnId="{73939766-E735-40E4-93D1-CB6AA2310D6C}">
      <dgm:prSet/>
      <dgm:spPr/>
    </dgm:pt>
    <dgm:pt modelId="{3C202884-3DEB-46DF-8AC6-4C80BD811128}">
      <dgm:prSet/>
      <dgm:spPr/>
      <dgm:t>
        <a:bodyPr/>
        <a:lstStyle/>
        <a:p>
          <a:pPr rtl="0"/>
          <a:r>
            <a:rPr lang="hr-HR" dirty="0" smtClean="0"/>
            <a:t>Koji i kakvi podaci  se razmjenjuju</a:t>
          </a:r>
          <a:endParaRPr lang="en-US" dirty="0"/>
        </a:p>
      </dgm:t>
    </dgm:pt>
    <dgm:pt modelId="{B6B2A767-28AE-4739-9F07-BA0F85B06CFE}" type="parTrans" cxnId="{4857066B-5F50-4854-B82E-2CB5836DD157}">
      <dgm:prSet/>
      <dgm:spPr/>
    </dgm:pt>
    <dgm:pt modelId="{8A730713-447B-470A-AA1E-47E4A013AFA0}" type="sibTrans" cxnId="{4857066B-5F50-4854-B82E-2CB5836DD157}">
      <dgm:prSet/>
      <dgm:spPr/>
    </dgm:pt>
    <dgm:pt modelId="{3444435E-E0FC-424A-9DCC-0DC92AA288B4}">
      <dgm:prSet/>
      <dgm:spPr/>
      <dgm:t>
        <a:bodyPr/>
        <a:lstStyle/>
        <a:p>
          <a:pPr rtl="0"/>
          <a:r>
            <a:rPr lang="hr-HR" dirty="0" smtClean="0"/>
            <a:t>Kontrola nad izgledom SOAP poruka</a:t>
          </a:r>
          <a:endParaRPr lang="en-US" dirty="0"/>
        </a:p>
      </dgm:t>
    </dgm:pt>
    <dgm:pt modelId="{A79E41FC-6686-4602-8617-405F1CED60CB}" type="parTrans" cxnId="{A2F14B1A-EDAD-44B0-BB38-E062C0D28D68}">
      <dgm:prSet/>
      <dgm:spPr/>
    </dgm:pt>
    <dgm:pt modelId="{2B896A6F-5FF8-4369-A0D2-AAD83E0DDAB0}" type="sibTrans" cxnId="{A2F14B1A-EDAD-44B0-BB38-E062C0D28D68}">
      <dgm:prSet/>
      <dgm:spPr/>
    </dgm:pt>
    <dgm:pt modelId="{2CA6A895-06AE-43E1-8BD7-414470389E69}" type="pres">
      <dgm:prSet presAssocID="{F32856EB-DD3E-4993-A80B-6A0C6594685A}" presName="theList" presStyleCnt="0">
        <dgm:presLayoutVars>
          <dgm:dir/>
          <dgm:animLvl val="lvl"/>
          <dgm:resizeHandles val="exact"/>
        </dgm:presLayoutVars>
      </dgm:prSet>
      <dgm:spPr/>
      <dgm:t>
        <a:bodyPr/>
        <a:lstStyle/>
        <a:p>
          <a:endParaRPr lang="en-US"/>
        </a:p>
      </dgm:t>
    </dgm:pt>
    <dgm:pt modelId="{1D60FB75-4D58-4030-8D70-3A45FB96632C}" type="pres">
      <dgm:prSet presAssocID="{A5A73BC5-5C8F-4440-AFE3-CCDB464D0EF4}" presName="compNode" presStyleCnt="0"/>
      <dgm:spPr/>
    </dgm:pt>
    <dgm:pt modelId="{5EED2564-2E67-4EC3-AEB9-8E13240ABB23}" type="pres">
      <dgm:prSet presAssocID="{A5A73BC5-5C8F-4440-AFE3-CCDB464D0EF4}" presName="aNode" presStyleLbl="bgShp" presStyleIdx="0" presStyleCnt="3"/>
      <dgm:spPr/>
      <dgm:t>
        <a:bodyPr/>
        <a:lstStyle/>
        <a:p>
          <a:endParaRPr lang="en-US"/>
        </a:p>
      </dgm:t>
    </dgm:pt>
    <dgm:pt modelId="{C3A16957-8161-4252-97D4-CDC0D2D03896}" type="pres">
      <dgm:prSet presAssocID="{A5A73BC5-5C8F-4440-AFE3-CCDB464D0EF4}" presName="textNode" presStyleLbl="bgShp" presStyleIdx="0" presStyleCnt="3"/>
      <dgm:spPr/>
      <dgm:t>
        <a:bodyPr/>
        <a:lstStyle/>
        <a:p>
          <a:endParaRPr lang="en-US"/>
        </a:p>
      </dgm:t>
    </dgm:pt>
    <dgm:pt modelId="{AE1C108A-8CAA-485E-8EE0-CB40B1703BBA}" type="pres">
      <dgm:prSet presAssocID="{A5A73BC5-5C8F-4440-AFE3-CCDB464D0EF4}" presName="compChildNode" presStyleCnt="0"/>
      <dgm:spPr/>
    </dgm:pt>
    <dgm:pt modelId="{305CCBF4-A15D-4BB6-A971-DE5D6963FF61}" type="pres">
      <dgm:prSet presAssocID="{A5A73BC5-5C8F-4440-AFE3-CCDB464D0EF4}" presName="theInnerList" presStyleCnt="0"/>
      <dgm:spPr/>
    </dgm:pt>
    <dgm:pt modelId="{D6AA4E4A-AB67-4EBC-9C44-D9EC98547C08}" type="pres">
      <dgm:prSet presAssocID="{E11B207F-F087-4FB6-93C1-F19AD2AB38EC}" presName="childNode" presStyleLbl="node1" presStyleIdx="0" presStyleCnt="6">
        <dgm:presLayoutVars>
          <dgm:bulletEnabled val="1"/>
        </dgm:presLayoutVars>
      </dgm:prSet>
      <dgm:spPr/>
      <dgm:t>
        <a:bodyPr/>
        <a:lstStyle/>
        <a:p>
          <a:endParaRPr lang="en-US"/>
        </a:p>
      </dgm:t>
    </dgm:pt>
    <dgm:pt modelId="{08347003-A9F3-4F5F-8270-C17341E99192}" type="pres">
      <dgm:prSet presAssocID="{E11B207F-F087-4FB6-93C1-F19AD2AB38EC}" presName="aSpace2" presStyleCnt="0"/>
      <dgm:spPr/>
    </dgm:pt>
    <dgm:pt modelId="{C9F00B02-EA20-4A4A-BF84-FB1C519AF36E}" type="pres">
      <dgm:prSet presAssocID="{48258FA6-6A05-4967-9AC1-A9BC326317DC}" presName="childNode" presStyleLbl="node1" presStyleIdx="1" presStyleCnt="6">
        <dgm:presLayoutVars>
          <dgm:bulletEnabled val="1"/>
        </dgm:presLayoutVars>
      </dgm:prSet>
      <dgm:spPr/>
      <dgm:t>
        <a:bodyPr/>
        <a:lstStyle/>
        <a:p>
          <a:endParaRPr lang="en-US"/>
        </a:p>
      </dgm:t>
    </dgm:pt>
    <dgm:pt modelId="{81A660DE-69CB-4DAA-BA48-1ECB5737DAC3}" type="pres">
      <dgm:prSet presAssocID="{A5A73BC5-5C8F-4440-AFE3-CCDB464D0EF4}" presName="aSpace" presStyleCnt="0"/>
      <dgm:spPr/>
    </dgm:pt>
    <dgm:pt modelId="{CCD62299-21CC-4F72-BEAA-C4F03A4102B2}" type="pres">
      <dgm:prSet presAssocID="{CB583B7C-D28A-4DCB-A63B-92BFAD99FCB9}" presName="compNode" presStyleCnt="0"/>
      <dgm:spPr/>
    </dgm:pt>
    <dgm:pt modelId="{991128D8-C5E0-41E5-A610-862DF5754F41}" type="pres">
      <dgm:prSet presAssocID="{CB583B7C-D28A-4DCB-A63B-92BFAD99FCB9}" presName="aNode" presStyleLbl="bgShp" presStyleIdx="1" presStyleCnt="3"/>
      <dgm:spPr/>
      <dgm:t>
        <a:bodyPr/>
        <a:lstStyle/>
        <a:p>
          <a:endParaRPr lang="en-US"/>
        </a:p>
      </dgm:t>
    </dgm:pt>
    <dgm:pt modelId="{CA0A998F-3C1F-43A3-8655-7F221F622459}" type="pres">
      <dgm:prSet presAssocID="{CB583B7C-D28A-4DCB-A63B-92BFAD99FCB9}" presName="textNode" presStyleLbl="bgShp" presStyleIdx="1" presStyleCnt="3"/>
      <dgm:spPr/>
      <dgm:t>
        <a:bodyPr/>
        <a:lstStyle/>
        <a:p>
          <a:endParaRPr lang="en-US"/>
        </a:p>
      </dgm:t>
    </dgm:pt>
    <dgm:pt modelId="{11E48FFE-B751-4DF4-B3FB-F84431C7696E}" type="pres">
      <dgm:prSet presAssocID="{CB583B7C-D28A-4DCB-A63B-92BFAD99FCB9}" presName="compChildNode" presStyleCnt="0"/>
      <dgm:spPr/>
    </dgm:pt>
    <dgm:pt modelId="{BFA2578D-3FCA-4CE5-8F85-028662086D4B}" type="pres">
      <dgm:prSet presAssocID="{CB583B7C-D28A-4DCB-A63B-92BFAD99FCB9}" presName="theInnerList" presStyleCnt="0"/>
      <dgm:spPr/>
    </dgm:pt>
    <dgm:pt modelId="{22D86E0F-CCCD-47B3-9306-5CBBE9B388CD}" type="pres">
      <dgm:prSet presAssocID="{5416BB70-054E-451E-A8BB-E0B2A4327E0A}" presName="childNode" presStyleLbl="node1" presStyleIdx="2" presStyleCnt="6">
        <dgm:presLayoutVars>
          <dgm:bulletEnabled val="1"/>
        </dgm:presLayoutVars>
      </dgm:prSet>
      <dgm:spPr/>
      <dgm:t>
        <a:bodyPr/>
        <a:lstStyle/>
        <a:p>
          <a:endParaRPr lang="en-US"/>
        </a:p>
      </dgm:t>
    </dgm:pt>
    <dgm:pt modelId="{D9F513AA-8E78-4E03-BA7B-F8C34CC5395F}" type="pres">
      <dgm:prSet presAssocID="{5416BB70-054E-451E-A8BB-E0B2A4327E0A}" presName="aSpace2" presStyleCnt="0"/>
      <dgm:spPr/>
    </dgm:pt>
    <dgm:pt modelId="{87E03912-6255-4C8D-8034-0896770BB0BD}" type="pres">
      <dgm:prSet presAssocID="{3C202884-3DEB-46DF-8AC6-4C80BD811128}" presName="childNode" presStyleLbl="node1" presStyleIdx="3" presStyleCnt="6">
        <dgm:presLayoutVars>
          <dgm:bulletEnabled val="1"/>
        </dgm:presLayoutVars>
      </dgm:prSet>
      <dgm:spPr/>
      <dgm:t>
        <a:bodyPr/>
        <a:lstStyle/>
        <a:p>
          <a:endParaRPr lang="en-US"/>
        </a:p>
      </dgm:t>
    </dgm:pt>
    <dgm:pt modelId="{C3DAC209-861D-4F03-B193-78AE579F9FC9}" type="pres">
      <dgm:prSet presAssocID="{CB583B7C-D28A-4DCB-A63B-92BFAD99FCB9}" presName="aSpace" presStyleCnt="0"/>
      <dgm:spPr/>
    </dgm:pt>
    <dgm:pt modelId="{BEA32145-0B08-496D-BE91-59951A237144}" type="pres">
      <dgm:prSet presAssocID="{E997A6CE-3D5C-4FF6-B328-94BDFF416763}" presName="compNode" presStyleCnt="0"/>
      <dgm:spPr/>
    </dgm:pt>
    <dgm:pt modelId="{1B5C4719-F7D5-4772-88C3-01B2E32A26CD}" type="pres">
      <dgm:prSet presAssocID="{E997A6CE-3D5C-4FF6-B328-94BDFF416763}" presName="aNode" presStyleLbl="bgShp" presStyleIdx="2" presStyleCnt="3"/>
      <dgm:spPr/>
      <dgm:t>
        <a:bodyPr/>
        <a:lstStyle/>
        <a:p>
          <a:endParaRPr lang="en-US"/>
        </a:p>
      </dgm:t>
    </dgm:pt>
    <dgm:pt modelId="{6F46CF2F-1386-42C9-BDC7-5607443FC8A5}" type="pres">
      <dgm:prSet presAssocID="{E997A6CE-3D5C-4FF6-B328-94BDFF416763}" presName="textNode" presStyleLbl="bgShp" presStyleIdx="2" presStyleCnt="3"/>
      <dgm:spPr/>
      <dgm:t>
        <a:bodyPr/>
        <a:lstStyle/>
        <a:p>
          <a:endParaRPr lang="en-US"/>
        </a:p>
      </dgm:t>
    </dgm:pt>
    <dgm:pt modelId="{1A4F9E50-3A86-4CE9-A4B8-4437F5872A56}" type="pres">
      <dgm:prSet presAssocID="{E997A6CE-3D5C-4FF6-B328-94BDFF416763}" presName="compChildNode" presStyleCnt="0"/>
      <dgm:spPr/>
    </dgm:pt>
    <dgm:pt modelId="{40D88122-7D00-47F3-B8D2-693B2D3671BD}" type="pres">
      <dgm:prSet presAssocID="{E997A6CE-3D5C-4FF6-B328-94BDFF416763}" presName="theInnerList" presStyleCnt="0"/>
      <dgm:spPr/>
    </dgm:pt>
    <dgm:pt modelId="{AB3170E8-3548-4E4A-8EED-26803D03CB7E}" type="pres">
      <dgm:prSet presAssocID="{BA865FBF-1981-4905-B44C-D50F95752B51}" presName="childNode" presStyleLbl="node1" presStyleIdx="4" presStyleCnt="6">
        <dgm:presLayoutVars>
          <dgm:bulletEnabled val="1"/>
        </dgm:presLayoutVars>
      </dgm:prSet>
      <dgm:spPr/>
      <dgm:t>
        <a:bodyPr/>
        <a:lstStyle/>
        <a:p>
          <a:endParaRPr lang="en-US"/>
        </a:p>
      </dgm:t>
    </dgm:pt>
    <dgm:pt modelId="{7B2835DA-343A-4E86-AC7B-82C743F5BCBF}" type="pres">
      <dgm:prSet presAssocID="{BA865FBF-1981-4905-B44C-D50F95752B51}" presName="aSpace2" presStyleCnt="0"/>
      <dgm:spPr/>
    </dgm:pt>
    <dgm:pt modelId="{377CB23D-E5C0-4EDC-A465-CEE36A232DB6}" type="pres">
      <dgm:prSet presAssocID="{3444435E-E0FC-424A-9DCC-0DC92AA288B4}" presName="childNode" presStyleLbl="node1" presStyleIdx="5" presStyleCnt="6">
        <dgm:presLayoutVars>
          <dgm:bulletEnabled val="1"/>
        </dgm:presLayoutVars>
      </dgm:prSet>
      <dgm:spPr/>
      <dgm:t>
        <a:bodyPr/>
        <a:lstStyle/>
        <a:p>
          <a:endParaRPr lang="en-US"/>
        </a:p>
      </dgm:t>
    </dgm:pt>
  </dgm:ptLst>
  <dgm:cxnLst>
    <dgm:cxn modelId="{C578DF8B-C326-40FA-A508-741A97D1C744}" srcId="{E997A6CE-3D5C-4FF6-B328-94BDFF416763}" destId="{BA865FBF-1981-4905-B44C-D50F95752B51}" srcOrd="0" destOrd="0" parTransId="{AF1FF143-1C66-4203-A28A-4967CCCE27C1}" sibTransId="{EE4B319B-7CBF-4577-8F85-F74A53C0E8A9}"/>
    <dgm:cxn modelId="{94429595-2B76-4A6A-88A2-00EC3A8E9A94}" type="presOf" srcId="{CB583B7C-D28A-4DCB-A63B-92BFAD99FCB9}" destId="{CA0A998F-3C1F-43A3-8655-7F221F622459}" srcOrd="1" destOrd="0" presId="urn:microsoft.com/office/officeart/2005/8/layout/lProcess2"/>
    <dgm:cxn modelId="{68C3FE00-81C1-4446-8CD3-BDCCFFECD35D}" type="presOf" srcId="{3C202884-3DEB-46DF-8AC6-4C80BD811128}" destId="{87E03912-6255-4C8D-8034-0896770BB0BD}" srcOrd="0" destOrd="0" presId="urn:microsoft.com/office/officeart/2005/8/layout/lProcess2"/>
    <dgm:cxn modelId="{73939766-E735-40E4-93D1-CB6AA2310D6C}" srcId="{A5A73BC5-5C8F-4440-AFE3-CCDB464D0EF4}" destId="{48258FA6-6A05-4967-9AC1-A9BC326317DC}" srcOrd="1" destOrd="0" parTransId="{F5440F34-DDB0-477A-B2E8-15A59C8E923A}" sibTransId="{A2DDDD46-5B57-4B07-93BF-BD6DE9AD1E4F}"/>
    <dgm:cxn modelId="{BEC7A025-4545-4A2F-9592-C262D83F60B7}" type="presOf" srcId="{E997A6CE-3D5C-4FF6-B328-94BDFF416763}" destId="{1B5C4719-F7D5-4772-88C3-01B2E32A26CD}" srcOrd="0" destOrd="0" presId="urn:microsoft.com/office/officeart/2005/8/layout/lProcess2"/>
    <dgm:cxn modelId="{45E49C7B-B4F5-4019-9CD7-EACB12FD05CD}" type="presOf" srcId="{F32856EB-DD3E-4993-A80B-6A0C6594685A}" destId="{2CA6A895-06AE-43E1-8BD7-414470389E69}" srcOrd="0" destOrd="0" presId="urn:microsoft.com/office/officeart/2005/8/layout/lProcess2"/>
    <dgm:cxn modelId="{A2F14B1A-EDAD-44B0-BB38-E062C0D28D68}" srcId="{E997A6CE-3D5C-4FF6-B328-94BDFF416763}" destId="{3444435E-E0FC-424A-9DCC-0DC92AA288B4}" srcOrd="1" destOrd="0" parTransId="{A79E41FC-6686-4602-8617-405F1CED60CB}" sibTransId="{2B896A6F-5FF8-4369-A0D2-AAD83E0DDAB0}"/>
    <dgm:cxn modelId="{F1348FC1-7175-4A52-A820-663034611BA6}" srcId="{A5A73BC5-5C8F-4440-AFE3-CCDB464D0EF4}" destId="{E11B207F-F087-4FB6-93C1-F19AD2AB38EC}" srcOrd="0" destOrd="0" parTransId="{878E3E5A-2C43-4929-A3C9-5FDE363B7479}" sibTransId="{B0013205-F11C-4932-A9A2-BFAB5EACF0C8}"/>
    <dgm:cxn modelId="{583C22F3-239A-4C44-B790-BF8645C807D7}" srcId="{F32856EB-DD3E-4993-A80B-6A0C6594685A}" destId="{A5A73BC5-5C8F-4440-AFE3-CCDB464D0EF4}" srcOrd="0" destOrd="0" parTransId="{8A478F7A-19E6-44F6-86BE-E8B5D532538C}" sibTransId="{48A2A031-C04B-47E9-9B23-DB891C6FBC23}"/>
    <dgm:cxn modelId="{E0875FE5-A2DA-4D84-9DD4-9E75BFB36417}" type="presOf" srcId="{A5A73BC5-5C8F-4440-AFE3-CCDB464D0EF4}" destId="{C3A16957-8161-4252-97D4-CDC0D2D03896}" srcOrd="1" destOrd="0" presId="urn:microsoft.com/office/officeart/2005/8/layout/lProcess2"/>
    <dgm:cxn modelId="{3F028D6D-32FC-4BF6-A477-2AAA8F01A13F}" srcId="{CB583B7C-D28A-4DCB-A63B-92BFAD99FCB9}" destId="{5416BB70-054E-451E-A8BB-E0B2A4327E0A}" srcOrd="0" destOrd="0" parTransId="{AB6E97B8-979D-476E-8FE5-CD91E0CA41A1}" sibTransId="{4FF2DA9E-0D20-4658-BE78-4983FC610881}"/>
    <dgm:cxn modelId="{BA5C5B72-4569-4CB3-A9CC-C56D2E5451D4}" type="presOf" srcId="{5416BB70-054E-451E-A8BB-E0B2A4327E0A}" destId="{22D86E0F-CCCD-47B3-9306-5CBBE9B388CD}" srcOrd="0" destOrd="0" presId="urn:microsoft.com/office/officeart/2005/8/layout/lProcess2"/>
    <dgm:cxn modelId="{2109F72D-C555-4976-B4ED-5C5BCDDF2F81}" type="presOf" srcId="{E11B207F-F087-4FB6-93C1-F19AD2AB38EC}" destId="{D6AA4E4A-AB67-4EBC-9C44-D9EC98547C08}" srcOrd="0" destOrd="0" presId="urn:microsoft.com/office/officeart/2005/8/layout/lProcess2"/>
    <dgm:cxn modelId="{352EC4BC-D688-489E-921F-083E3196B075}" type="presOf" srcId="{A5A73BC5-5C8F-4440-AFE3-CCDB464D0EF4}" destId="{5EED2564-2E67-4EC3-AEB9-8E13240ABB23}" srcOrd="0" destOrd="0" presId="urn:microsoft.com/office/officeart/2005/8/layout/lProcess2"/>
    <dgm:cxn modelId="{4857066B-5F50-4854-B82E-2CB5836DD157}" srcId="{CB583B7C-D28A-4DCB-A63B-92BFAD99FCB9}" destId="{3C202884-3DEB-46DF-8AC6-4C80BD811128}" srcOrd="1" destOrd="0" parTransId="{B6B2A767-28AE-4739-9F07-BA0F85B06CFE}" sibTransId="{8A730713-447B-470A-AA1E-47E4A013AFA0}"/>
    <dgm:cxn modelId="{3BB455AA-8267-43B1-B14D-2B35F256C5B0}" srcId="{F32856EB-DD3E-4993-A80B-6A0C6594685A}" destId="{CB583B7C-D28A-4DCB-A63B-92BFAD99FCB9}" srcOrd="1" destOrd="0" parTransId="{D7D8E08D-BEB2-4D98-BEAB-CD06A5584CF8}" sibTransId="{B33CB863-0C97-4A3B-89E7-3FAEF3CAE3B9}"/>
    <dgm:cxn modelId="{461DE6D5-FF6F-4EB4-B519-504F8C825D10}" type="presOf" srcId="{E997A6CE-3D5C-4FF6-B328-94BDFF416763}" destId="{6F46CF2F-1386-42C9-BDC7-5607443FC8A5}" srcOrd="1" destOrd="0" presId="urn:microsoft.com/office/officeart/2005/8/layout/lProcess2"/>
    <dgm:cxn modelId="{482F9B05-FDD5-4CF6-8E0E-F3BA0010DA9D}" type="presOf" srcId="{48258FA6-6A05-4967-9AC1-A9BC326317DC}" destId="{C9F00B02-EA20-4A4A-BF84-FB1C519AF36E}" srcOrd="0" destOrd="0" presId="urn:microsoft.com/office/officeart/2005/8/layout/lProcess2"/>
    <dgm:cxn modelId="{8E7E5899-7565-43B5-B319-D8B1665B6F4E}" type="presOf" srcId="{3444435E-E0FC-424A-9DCC-0DC92AA288B4}" destId="{377CB23D-E5C0-4EDC-A465-CEE36A232DB6}" srcOrd="0" destOrd="0" presId="urn:microsoft.com/office/officeart/2005/8/layout/lProcess2"/>
    <dgm:cxn modelId="{DB57A36D-6186-4842-96F1-63FBD1CC0CD8}" type="presOf" srcId="{CB583B7C-D28A-4DCB-A63B-92BFAD99FCB9}" destId="{991128D8-C5E0-41E5-A610-862DF5754F41}" srcOrd="0" destOrd="0" presId="urn:microsoft.com/office/officeart/2005/8/layout/lProcess2"/>
    <dgm:cxn modelId="{786CAA5C-9E60-46A1-9F6F-5B063D096138}" type="presOf" srcId="{BA865FBF-1981-4905-B44C-D50F95752B51}" destId="{AB3170E8-3548-4E4A-8EED-26803D03CB7E}" srcOrd="0" destOrd="0" presId="urn:microsoft.com/office/officeart/2005/8/layout/lProcess2"/>
    <dgm:cxn modelId="{E54EC5E3-3715-446C-A301-146501093350}" srcId="{F32856EB-DD3E-4993-A80B-6A0C6594685A}" destId="{E997A6CE-3D5C-4FF6-B328-94BDFF416763}" srcOrd="2" destOrd="0" parTransId="{81B4F488-5120-4EC5-B324-D8023BBBF5E2}" sibTransId="{4ABDC97C-1326-41C8-B929-D4100AF7AF70}"/>
    <dgm:cxn modelId="{0A530EC2-3C35-4F0F-9EA8-ED3F913EC34C}" type="presParOf" srcId="{2CA6A895-06AE-43E1-8BD7-414470389E69}" destId="{1D60FB75-4D58-4030-8D70-3A45FB96632C}" srcOrd="0" destOrd="0" presId="urn:microsoft.com/office/officeart/2005/8/layout/lProcess2"/>
    <dgm:cxn modelId="{9CB0B3E8-EAFE-4795-9661-DC4467B74601}" type="presParOf" srcId="{1D60FB75-4D58-4030-8D70-3A45FB96632C}" destId="{5EED2564-2E67-4EC3-AEB9-8E13240ABB23}" srcOrd="0" destOrd="0" presId="urn:microsoft.com/office/officeart/2005/8/layout/lProcess2"/>
    <dgm:cxn modelId="{A98F1C93-3931-43BE-8F80-E5956F9B7BF5}" type="presParOf" srcId="{1D60FB75-4D58-4030-8D70-3A45FB96632C}" destId="{C3A16957-8161-4252-97D4-CDC0D2D03896}" srcOrd="1" destOrd="0" presId="urn:microsoft.com/office/officeart/2005/8/layout/lProcess2"/>
    <dgm:cxn modelId="{86D6AE83-8AE3-4F19-8244-B097AE5E69C1}" type="presParOf" srcId="{1D60FB75-4D58-4030-8D70-3A45FB96632C}" destId="{AE1C108A-8CAA-485E-8EE0-CB40B1703BBA}" srcOrd="2" destOrd="0" presId="urn:microsoft.com/office/officeart/2005/8/layout/lProcess2"/>
    <dgm:cxn modelId="{11CF785A-20BF-456A-985A-4B64D8C29398}" type="presParOf" srcId="{AE1C108A-8CAA-485E-8EE0-CB40B1703BBA}" destId="{305CCBF4-A15D-4BB6-A971-DE5D6963FF61}" srcOrd="0" destOrd="0" presId="urn:microsoft.com/office/officeart/2005/8/layout/lProcess2"/>
    <dgm:cxn modelId="{E157C3EC-91F1-4A22-8BD8-F7ACD11EEF45}" type="presParOf" srcId="{305CCBF4-A15D-4BB6-A971-DE5D6963FF61}" destId="{D6AA4E4A-AB67-4EBC-9C44-D9EC98547C08}" srcOrd="0" destOrd="0" presId="urn:microsoft.com/office/officeart/2005/8/layout/lProcess2"/>
    <dgm:cxn modelId="{1992E5BC-7213-43A2-B122-F263D7F5DC04}" type="presParOf" srcId="{305CCBF4-A15D-4BB6-A971-DE5D6963FF61}" destId="{08347003-A9F3-4F5F-8270-C17341E99192}" srcOrd="1" destOrd="0" presId="urn:microsoft.com/office/officeart/2005/8/layout/lProcess2"/>
    <dgm:cxn modelId="{2463F61F-EA2B-4A99-A70F-963981AA654C}" type="presParOf" srcId="{305CCBF4-A15D-4BB6-A971-DE5D6963FF61}" destId="{C9F00B02-EA20-4A4A-BF84-FB1C519AF36E}" srcOrd="2" destOrd="0" presId="urn:microsoft.com/office/officeart/2005/8/layout/lProcess2"/>
    <dgm:cxn modelId="{16E2EB9C-0E8B-4A31-A524-165177D843E9}" type="presParOf" srcId="{2CA6A895-06AE-43E1-8BD7-414470389E69}" destId="{81A660DE-69CB-4DAA-BA48-1ECB5737DAC3}" srcOrd="1" destOrd="0" presId="urn:microsoft.com/office/officeart/2005/8/layout/lProcess2"/>
    <dgm:cxn modelId="{396E2664-D799-4DA1-A21E-5A09A8834182}" type="presParOf" srcId="{2CA6A895-06AE-43E1-8BD7-414470389E69}" destId="{CCD62299-21CC-4F72-BEAA-C4F03A4102B2}" srcOrd="2" destOrd="0" presId="urn:microsoft.com/office/officeart/2005/8/layout/lProcess2"/>
    <dgm:cxn modelId="{954F7954-48F9-4D95-9851-59B8FBE9950D}" type="presParOf" srcId="{CCD62299-21CC-4F72-BEAA-C4F03A4102B2}" destId="{991128D8-C5E0-41E5-A610-862DF5754F41}" srcOrd="0" destOrd="0" presId="urn:microsoft.com/office/officeart/2005/8/layout/lProcess2"/>
    <dgm:cxn modelId="{DB5475C9-70EB-44D2-887E-FCA91C63DA36}" type="presParOf" srcId="{CCD62299-21CC-4F72-BEAA-C4F03A4102B2}" destId="{CA0A998F-3C1F-43A3-8655-7F221F622459}" srcOrd="1" destOrd="0" presId="urn:microsoft.com/office/officeart/2005/8/layout/lProcess2"/>
    <dgm:cxn modelId="{B3CE6646-789E-47DB-93CF-A77E7AE5DF0A}" type="presParOf" srcId="{CCD62299-21CC-4F72-BEAA-C4F03A4102B2}" destId="{11E48FFE-B751-4DF4-B3FB-F84431C7696E}" srcOrd="2" destOrd="0" presId="urn:microsoft.com/office/officeart/2005/8/layout/lProcess2"/>
    <dgm:cxn modelId="{43723BC7-9290-4529-95C0-D087C7B533BC}" type="presParOf" srcId="{11E48FFE-B751-4DF4-B3FB-F84431C7696E}" destId="{BFA2578D-3FCA-4CE5-8F85-028662086D4B}" srcOrd="0" destOrd="0" presId="urn:microsoft.com/office/officeart/2005/8/layout/lProcess2"/>
    <dgm:cxn modelId="{8E04E554-470B-4A0B-A5FD-68F14323ADB3}" type="presParOf" srcId="{BFA2578D-3FCA-4CE5-8F85-028662086D4B}" destId="{22D86E0F-CCCD-47B3-9306-5CBBE9B388CD}" srcOrd="0" destOrd="0" presId="urn:microsoft.com/office/officeart/2005/8/layout/lProcess2"/>
    <dgm:cxn modelId="{FB2136EA-3CA5-4C02-A747-36D98A817BB0}" type="presParOf" srcId="{BFA2578D-3FCA-4CE5-8F85-028662086D4B}" destId="{D9F513AA-8E78-4E03-BA7B-F8C34CC5395F}" srcOrd="1" destOrd="0" presId="urn:microsoft.com/office/officeart/2005/8/layout/lProcess2"/>
    <dgm:cxn modelId="{5ABF1762-63FE-4D6C-8FFD-5F55969F0C2C}" type="presParOf" srcId="{BFA2578D-3FCA-4CE5-8F85-028662086D4B}" destId="{87E03912-6255-4C8D-8034-0896770BB0BD}" srcOrd="2" destOrd="0" presId="urn:microsoft.com/office/officeart/2005/8/layout/lProcess2"/>
    <dgm:cxn modelId="{D956622E-3653-4A1F-99A6-58A4D243C904}" type="presParOf" srcId="{2CA6A895-06AE-43E1-8BD7-414470389E69}" destId="{C3DAC209-861D-4F03-B193-78AE579F9FC9}" srcOrd="3" destOrd="0" presId="urn:microsoft.com/office/officeart/2005/8/layout/lProcess2"/>
    <dgm:cxn modelId="{1B1D0108-B078-4CE7-B4B6-28585432420E}" type="presParOf" srcId="{2CA6A895-06AE-43E1-8BD7-414470389E69}" destId="{BEA32145-0B08-496D-BE91-59951A237144}" srcOrd="4" destOrd="0" presId="urn:microsoft.com/office/officeart/2005/8/layout/lProcess2"/>
    <dgm:cxn modelId="{2F26DB97-707D-4027-B5F7-F52C3119DF4B}" type="presParOf" srcId="{BEA32145-0B08-496D-BE91-59951A237144}" destId="{1B5C4719-F7D5-4772-88C3-01B2E32A26CD}" srcOrd="0" destOrd="0" presId="urn:microsoft.com/office/officeart/2005/8/layout/lProcess2"/>
    <dgm:cxn modelId="{D61DDB94-8089-4E07-ABEA-0EEE2F9D3F56}" type="presParOf" srcId="{BEA32145-0B08-496D-BE91-59951A237144}" destId="{6F46CF2F-1386-42C9-BDC7-5607443FC8A5}" srcOrd="1" destOrd="0" presId="urn:microsoft.com/office/officeart/2005/8/layout/lProcess2"/>
    <dgm:cxn modelId="{BC07F043-96D3-4AF5-A1C8-9A252814C0EC}" type="presParOf" srcId="{BEA32145-0B08-496D-BE91-59951A237144}" destId="{1A4F9E50-3A86-4CE9-A4B8-4437F5872A56}" srcOrd="2" destOrd="0" presId="urn:microsoft.com/office/officeart/2005/8/layout/lProcess2"/>
    <dgm:cxn modelId="{48E8C730-B4D9-4176-893B-02AFE3C009D8}" type="presParOf" srcId="{1A4F9E50-3A86-4CE9-A4B8-4437F5872A56}" destId="{40D88122-7D00-47F3-B8D2-693B2D3671BD}" srcOrd="0" destOrd="0" presId="urn:microsoft.com/office/officeart/2005/8/layout/lProcess2"/>
    <dgm:cxn modelId="{C86EBEF0-6098-4E3B-A1F1-EB99C36D1A8D}" type="presParOf" srcId="{40D88122-7D00-47F3-B8D2-693B2D3671BD}" destId="{AB3170E8-3548-4E4A-8EED-26803D03CB7E}" srcOrd="0" destOrd="0" presId="urn:microsoft.com/office/officeart/2005/8/layout/lProcess2"/>
    <dgm:cxn modelId="{3609AF25-CCC4-4FFE-8D69-8634C97F53E8}" type="presParOf" srcId="{40D88122-7D00-47F3-B8D2-693B2D3671BD}" destId="{7B2835DA-343A-4E86-AC7B-82C743F5BCBF}" srcOrd="1" destOrd="0" presId="urn:microsoft.com/office/officeart/2005/8/layout/lProcess2"/>
    <dgm:cxn modelId="{30A20694-F14F-4462-8777-633A911915EA}" type="presParOf" srcId="{40D88122-7D00-47F3-B8D2-693B2D3671BD}" destId="{377CB23D-E5C0-4EDC-A465-CEE36A232DB6}"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lvl1pPr>
          </a:lstStyle>
          <a:p>
            <a:pPr>
              <a:defRPr/>
            </a:pPr>
            <a:r>
              <a:rPr lang="en-US"/>
              <a:t>TechEd 2005 </a:t>
            </a:r>
          </a:p>
        </p:txBody>
      </p:sp>
      <p:sp>
        <p:nvSpPr>
          <p:cNvPr id="1945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vl1pPr>
          </a:lstStyle>
          <a:p>
            <a:pPr>
              <a:defRPr/>
            </a:pPr>
            <a:fld id="{F30BC67C-96FB-44C8-9396-85BB655E71BD}" type="datetime8">
              <a:rPr lang="en-US"/>
              <a:pPr>
                <a:defRPr/>
              </a:pPr>
              <a:t>10/6/2016 3:40 PM</a:t>
            </a:fld>
            <a:endParaRPr lang="en-US"/>
          </a:p>
        </p:txBody>
      </p:sp>
      <p:sp>
        <p:nvSpPr>
          <p:cNvPr id="19460" name="Rectangle 4"/>
          <p:cNvSpPr>
            <a:spLocks noGrp="1" noChangeArrowheads="1"/>
          </p:cNvSpPr>
          <p:nvPr>
            <p:ph type="ftr" sz="quarter" idx="2"/>
          </p:nvPr>
        </p:nvSpPr>
        <p:spPr bwMode="auto">
          <a:xfrm>
            <a:off x="0" y="8686800"/>
            <a:ext cx="61849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800">
                <a:cs typeface="Arial" charset="0"/>
              </a:defRPr>
            </a:lvl1pPr>
          </a:lstStyle>
          <a:p>
            <a:pPr>
              <a:defRPr/>
            </a:pPr>
            <a:r>
              <a:rPr lang="en-US"/>
              <a:t>© 2005 Microsoft Corporation. All rights reserved.</a:t>
            </a:r>
          </a:p>
          <a:p>
            <a:pPr>
              <a:defRPr/>
            </a:pPr>
            <a:r>
              <a:rPr lang="en-US"/>
              <a:t>This presentation is for informational purposes only. Microsoft makes no warranties, express or implied, in this summary.</a:t>
            </a:r>
          </a:p>
        </p:txBody>
      </p:sp>
      <p:sp>
        <p:nvSpPr>
          <p:cNvPr id="19461" name="Rectangle 5"/>
          <p:cNvSpPr>
            <a:spLocks noGrp="1" noChangeArrowheads="1"/>
          </p:cNvSpPr>
          <p:nvPr>
            <p:ph type="sldNum" sz="quarter" idx="3"/>
          </p:nvPr>
        </p:nvSpPr>
        <p:spPr bwMode="auto">
          <a:xfrm>
            <a:off x="6246813" y="8686800"/>
            <a:ext cx="611187"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lvl1pPr>
          </a:lstStyle>
          <a:p>
            <a:pPr>
              <a:defRPr/>
            </a:pPr>
            <a:fld id="{8448C5A2-9C09-4B0E-BC45-92D133D8A328}" type="slidenum">
              <a:rPr lang="he-IL"/>
              <a:pPr>
                <a:defRPr/>
              </a:pPr>
              <a:t>‹#›</a:t>
            </a:fld>
            <a:endParaRPr lang="en-US"/>
          </a:p>
        </p:txBody>
      </p:sp>
    </p:spTree>
    <p:extLst>
      <p:ext uri="{BB962C8B-B14F-4D97-AF65-F5344CB8AC3E}">
        <p14:creationId xmlns:p14="http://schemas.microsoft.com/office/powerpoint/2010/main" val="38073399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96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0F1BB47E-67A9-41FD-9F06-61EE210F57F4}" type="datetime8">
              <a:rPr lang="en-US"/>
              <a:pPr>
                <a:defRPr/>
              </a:pPr>
              <a:t>10/6/2016 3:40 PM</a:t>
            </a:fld>
            <a:endParaRPr lang="en-US"/>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97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9702" name="Rectangle 6"/>
          <p:cNvSpPr>
            <a:spLocks noGrp="1" noChangeArrowheads="1"/>
          </p:cNvSpPr>
          <p:nvPr>
            <p:ph type="ftr" sz="quarter" idx="4"/>
          </p:nvPr>
        </p:nvSpPr>
        <p:spPr bwMode="auto">
          <a:xfrm>
            <a:off x="0" y="8685213"/>
            <a:ext cx="567531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800">
                <a:cs typeface="Arial" charset="0"/>
              </a:defRPr>
            </a:lvl1pPr>
          </a:lstStyle>
          <a:p>
            <a:pPr>
              <a:defRPr/>
            </a:pPr>
            <a:r>
              <a:rPr lang="en-US"/>
              <a:t>© 2005 Microsoft Corporation. All rights reserved.</a:t>
            </a:r>
          </a:p>
          <a:p>
            <a:pPr>
              <a:defRPr/>
            </a:pPr>
            <a:r>
              <a:rPr lang="en-US"/>
              <a:t>This presentation is for informational purposes only. Microsoft makes no warranties, express or implied, in this summary.</a:t>
            </a:r>
            <a:endParaRPr lang="en-US" sz="1200"/>
          </a:p>
        </p:txBody>
      </p:sp>
      <p:sp>
        <p:nvSpPr>
          <p:cNvPr id="29703" name="Rectangle 7"/>
          <p:cNvSpPr>
            <a:spLocks noGrp="1" noChangeArrowheads="1"/>
          </p:cNvSpPr>
          <p:nvPr>
            <p:ph type="sldNum" sz="quarter" idx="5"/>
          </p:nvPr>
        </p:nvSpPr>
        <p:spPr bwMode="auto">
          <a:xfrm>
            <a:off x="5762625" y="8685213"/>
            <a:ext cx="10937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36127D3-147B-4952-8B8B-863C9B9A0ED8}" type="slidenum">
              <a:rPr lang="he-IL"/>
              <a:pPr>
                <a:defRPr/>
              </a:pPr>
              <a:t>‹#›</a:t>
            </a:fld>
            <a:endParaRPr lang="en-US"/>
          </a:p>
        </p:txBody>
      </p:sp>
    </p:spTree>
    <p:extLst>
      <p:ext uri="{BB962C8B-B14F-4D97-AF65-F5344CB8AC3E}">
        <p14:creationId xmlns:p14="http://schemas.microsoft.com/office/powerpoint/2010/main" val="464248601"/>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Segoe"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Segoe"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Segoe"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Segoe"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Segoe"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dt" sz="quarter" idx="1"/>
          </p:nvPr>
        </p:nvSpPr>
        <p:spPr>
          <a:noFill/>
        </p:spPr>
        <p:txBody>
          <a:bodyPr/>
          <a:lstStyle/>
          <a:p>
            <a:fld id="{F4BB4F6C-96BC-4085-BBC3-B76141312377}" type="datetime8">
              <a:rPr lang="en-US" smtClean="0"/>
              <a:pPr/>
              <a:t>10/6/2016 3:40 PM</a:t>
            </a:fld>
            <a:endParaRPr lang="en-US" smtClean="0"/>
          </a:p>
        </p:txBody>
      </p:sp>
      <p:sp>
        <p:nvSpPr>
          <p:cNvPr id="48131" name="Rectangle 6"/>
          <p:cNvSpPr>
            <a:spLocks noGrp="1" noChangeArrowheads="1"/>
          </p:cNvSpPr>
          <p:nvPr>
            <p:ph type="ftr" sz="quarter" idx="4"/>
          </p:nvPr>
        </p:nvSpPr>
        <p:spPr>
          <a:noFill/>
        </p:spPr>
        <p:txBody>
          <a:bodyPr/>
          <a:lstStyle/>
          <a:p>
            <a:pPr eaLnBrk="1" hangingPunct="1"/>
            <a:r>
              <a:rPr lang="en-US" smtClean="0"/>
              <a:t>© 2005 Microsoft Corporation. All rights reserved.</a:t>
            </a:r>
          </a:p>
          <a:p>
            <a:r>
              <a:rPr lang="en-US" smtClean="0"/>
              <a:t>This presentation is for informational purposes only. Microsoft makes no warranties, express or implied, in this summary.</a:t>
            </a:r>
            <a:endParaRPr lang="en-US" sz="1200" smtClean="0"/>
          </a:p>
        </p:txBody>
      </p:sp>
      <p:sp>
        <p:nvSpPr>
          <p:cNvPr id="48132" name="Rectangle 7"/>
          <p:cNvSpPr>
            <a:spLocks noGrp="1" noChangeArrowheads="1"/>
          </p:cNvSpPr>
          <p:nvPr>
            <p:ph type="sldNum" sz="quarter" idx="5"/>
          </p:nvPr>
        </p:nvSpPr>
        <p:spPr>
          <a:noFill/>
        </p:spPr>
        <p:txBody>
          <a:bodyPr/>
          <a:lstStyle/>
          <a:p>
            <a:fld id="{A2821552-EFF8-444A-BA2A-DB83387E2094}" type="slidenum">
              <a:rPr lang="he-IL" smtClean="0"/>
              <a:pPr/>
              <a:t>3</a:t>
            </a:fld>
            <a:endParaRPr lang="en-US" smtClean="0"/>
          </a:p>
        </p:txBody>
      </p:sp>
      <p:sp>
        <p:nvSpPr>
          <p:cNvPr id="48133" name="Rectangle 2"/>
          <p:cNvSpPr>
            <a:spLocks noGrp="1" noRot="1" noChangeAspect="1" noChangeArrowheads="1" noTextEdit="1"/>
          </p:cNvSpPr>
          <p:nvPr>
            <p:ph type="sldImg"/>
          </p:nvPr>
        </p:nvSpPr>
        <p:spPr>
          <a:xfrm>
            <a:off x="1144588" y="685800"/>
            <a:ext cx="4572000" cy="3429000"/>
          </a:xfrm>
          <a:ln/>
        </p:spPr>
      </p:sp>
      <p:sp>
        <p:nvSpPr>
          <p:cNvPr id="48134" name="Rectangle 3"/>
          <p:cNvSpPr>
            <a:spLocks noGrp="1" noChangeArrowheads="1"/>
          </p:cNvSpPr>
          <p:nvPr>
            <p:ph type="body" idx="1"/>
          </p:nvPr>
        </p:nvSpPr>
        <p:spPr>
          <a:xfrm>
            <a:off x="685800" y="4344988"/>
            <a:ext cx="5486400" cy="4113212"/>
          </a:xfrm>
          <a:noFill/>
          <a:ln/>
        </p:spPr>
        <p:txBody>
          <a:bodyPr/>
          <a:lstStyle/>
          <a:p>
            <a:pPr eaLnBrk="1" hangingPunct="1">
              <a:lnSpc>
                <a:spcPct val="65000"/>
              </a:lnSpc>
            </a:pPr>
            <a:endParaRPr lang="en-US" sz="800" dirty="0" smtClean="0"/>
          </a:p>
        </p:txBody>
      </p:sp>
    </p:spTree>
    <p:extLst>
      <p:ext uri="{BB962C8B-B14F-4D97-AF65-F5344CB8AC3E}">
        <p14:creationId xmlns:p14="http://schemas.microsoft.com/office/powerpoint/2010/main" val="1036973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smtClean="0"/>
              <a:t>Present</a:t>
            </a:r>
            <a:r>
              <a:rPr lang="hr-HR" baseline="0" smtClean="0"/>
              <a:t> a DEMO here – just creating a web service and run it in vs2015</a:t>
            </a:r>
            <a:endParaRPr lang="en-GB"/>
          </a:p>
        </p:txBody>
      </p:sp>
      <p:sp>
        <p:nvSpPr>
          <p:cNvPr id="4" name="Slide Number Placeholder 3"/>
          <p:cNvSpPr>
            <a:spLocks noGrp="1"/>
          </p:cNvSpPr>
          <p:nvPr>
            <p:ph type="sldNum" sz="quarter" idx="10"/>
          </p:nvPr>
        </p:nvSpPr>
        <p:spPr/>
        <p:txBody>
          <a:bodyPr/>
          <a:lstStyle/>
          <a:p>
            <a:fld id="{EC7F8426-0256-4C6A-9746-8942B8ADCF06}" type="slidenum">
              <a:rPr lang="hr-HR" smtClean="0">
                <a:solidFill>
                  <a:prstClr val="black"/>
                </a:solidFill>
              </a:rPr>
              <a:pPr/>
              <a:t>35</a:t>
            </a:fld>
            <a:endParaRPr lang="hr-HR">
              <a:solidFill>
                <a:prstClr val="black"/>
              </a:solidFill>
            </a:endParaRPr>
          </a:p>
        </p:txBody>
      </p:sp>
    </p:spTree>
    <p:extLst>
      <p:ext uri="{BB962C8B-B14F-4D97-AF65-F5344CB8AC3E}">
        <p14:creationId xmlns:p14="http://schemas.microsoft.com/office/powerpoint/2010/main" val="37900398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C7F8426-0256-4C6A-9746-8942B8ADCF06}" type="slidenum">
              <a:rPr lang="hr-HR" smtClean="0">
                <a:solidFill>
                  <a:prstClr val="black"/>
                </a:solidFill>
              </a:rPr>
              <a:pPr/>
              <a:t>36</a:t>
            </a:fld>
            <a:endParaRPr lang="hr-HR">
              <a:solidFill>
                <a:prstClr val="black"/>
              </a:solidFill>
            </a:endParaRPr>
          </a:p>
        </p:txBody>
      </p:sp>
    </p:spTree>
    <p:extLst>
      <p:ext uri="{BB962C8B-B14F-4D97-AF65-F5344CB8AC3E}">
        <p14:creationId xmlns:p14="http://schemas.microsoft.com/office/powerpoint/2010/main" val="2354806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At this point, we will delete Service1,</a:t>
            </a:r>
            <a:r>
              <a:rPr lang="hr-HR" baseline="0" dirty="0" smtClean="0"/>
              <a:t> and instead demonstrate how to add new service, we will call it CalculationService.</a:t>
            </a:r>
          </a:p>
          <a:p>
            <a:pPr marL="171450" indent="-171450">
              <a:buFontTx/>
              <a:buChar char="-"/>
            </a:pPr>
            <a:r>
              <a:rPr lang="hr-HR" baseline="0" dirty="0" smtClean="0"/>
              <a:t>Each method which will be exposed through our web service must be denoted with [OperationContract] attribute</a:t>
            </a:r>
          </a:p>
          <a:p>
            <a:pPr marL="171450" indent="-171450">
              <a:buFontTx/>
              <a:buChar char="-"/>
            </a:pPr>
            <a:r>
              <a:rPr lang="hr-HR" baseline="0" dirty="0" smtClean="0"/>
              <a:t>We can have more methods which will not be exposed</a:t>
            </a:r>
            <a:endParaRPr lang="hr-HR" dirty="0"/>
          </a:p>
        </p:txBody>
      </p:sp>
      <p:sp>
        <p:nvSpPr>
          <p:cNvPr id="4" name="Slide Number Placeholder 3"/>
          <p:cNvSpPr>
            <a:spLocks noGrp="1"/>
          </p:cNvSpPr>
          <p:nvPr>
            <p:ph type="sldNum" sz="quarter" idx="10"/>
          </p:nvPr>
        </p:nvSpPr>
        <p:spPr/>
        <p:txBody>
          <a:bodyPr/>
          <a:lstStyle/>
          <a:p>
            <a:fld id="{EC7F8426-0256-4C6A-9746-8942B8ADCF06}" type="slidenum">
              <a:rPr lang="hr-HR" smtClean="0">
                <a:solidFill>
                  <a:prstClr val="black"/>
                </a:solidFill>
              </a:rPr>
              <a:pPr/>
              <a:t>37</a:t>
            </a:fld>
            <a:endParaRPr lang="hr-HR">
              <a:solidFill>
                <a:prstClr val="black"/>
              </a:solidFill>
            </a:endParaRPr>
          </a:p>
        </p:txBody>
      </p:sp>
    </p:spTree>
    <p:extLst>
      <p:ext uri="{BB962C8B-B14F-4D97-AF65-F5344CB8AC3E}">
        <p14:creationId xmlns:p14="http://schemas.microsoft.com/office/powerpoint/2010/main" val="1042583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Here</a:t>
            </a:r>
            <a:r>
              <a:rPr lang="hr-HR" baseline="0" dirty="0" smtClean="0"/>
              <a:t> we will run the project, and see how services are exposed if they are annotated, or not if they are not annotated.</a:t>
            </a:r>
          </a:p>
          <a:p>
            <a:r>
              <a:rPr lang="hr-HR" baseline="0" dirty="0" smtClean="0"/>
              <a:t>Also, we will show WCF test client, and how WCF app looks in a web browser</a:t>
            </a:r>
            <a:endParaRPr lang="hr-HR" dirty="0"/>
          </a:p>
        </p:txBody>
      </p:sp>
      <p:sp>
        <p:nvSpPr>
          <p:cNvPr id="4" name="Slide Number Placeholder 3"/>
          <p:cNvSpPr>
            <a:spLocks noGrp="1"/>
          </p:cNvSpPr>
          <p:nvPr>
            <p:ph type="sldNum" sz="quarter" idx="10"/>
          </p:nvPr>
        </p:nvSpPr>
        <p:spPr/>
        <p:txBody>
          <a:bodyPr/>
          <a:lstStyle/>
          <a:p>
            <a:fld id="{EC7F8426-0256-4C6A-9746-8942B8ADCF06}" type="slidenum">
              <a:rPr lang="hr-HR" smtClean="0">
                <a:solidFill>
                  <a:prstClr val="black"/>
                </a:solidFill>
              </a:rPr>
              <a:pPr/>
              <a:t>38</a:t>
            </a:fld>
            <a:endParaRPr lang="hr-HR">
              <a:solidFill>
                <a:prstClr val="black"/>
              </a:solidFill>
            </a:endParaRPr>
          </a:p>
        </p:txBody>
      </p:sp>
    </p:spTree>
    <p:extLst>
      <p:ext uri="{BB962C8B-B14F-4D97-AF65-F5344CB8AC3E}">
        <p14:creationId xmlns:p14="http://schemas.microsoft.com/office/powerpoint/2010/main" val="3975091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Describe</a:t>
            </a:r>
            <a:r>
              <a:rPr lang="hr-HR" baseline="0" dirty="0" smtClean="0"/>
              <a:t> briefly WSDL document and show it on our web service</a:t>
            </a:r>
          </a:p>
          <a:p>
            <a:r>
              <a:rPr lang="hr-HR" baseline="0" dirty="0" smtClean="0"/>
              <a:t>Also show how to add servicecontract annotations to a web service (ie., name and namespace)</a:t>
            </a:r>
            <a:endParaRPr lang="hr-HR" dirty="0"/>
          </a:p>
        </p:txBody>
      </p:sp>
      <p:sp>
        <p:nvSpPr>
          <p:cNvPr id="4" name="Slide Number Placeholder 3"/>
          <p:cNvSpPr>
            <a:spLocks noGrp="1"/>
          </p:cNvSpPr>
          <p:nvPr>
            <p:ph type="sldNum" sz="quarter" idx="10"/>
          </p:nvPr>
        </p:nvSpPr>
        <p:spPr/>
        <p:txBody>
          <a:bodyPr/>
          <a:lstStyle/>
          <a:p>
            <a:fld id="{EC7F8426-0256-4C6A-9746-8942B8ADCF06}" type="slidenum">
              <a:rPr lang="hr-HR" smtClean="0">
                <a:solidFill>
                  <a:prstClr val="black"/>
                </a:solidFill>
              </a:rPr>
              <a:pPr/>
              <a:t>39</a:t>
            </a:fld>
            <a:endParaRPr lang="hr-HR">
              <a:solidFill>
                <a:prstClr val="black"/>
              </a:solidFill>
            </a:endParaRPr>
          </a:p>
        </p:txBody>
      </p:sp>
    </p:spTree>
    <p:extLst>
      <p:ext uri="{BB962C8B-B14F-4D97-AF65-F5344CB8AC3E}">
        <p14:creationId xmlns:p14="http://schemas.microsoft.com/office/powerpoint/2010/main" val="2653809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EC7F8426-0256-4C6A-9746-8942B8ADCF06}" type="slidenum">
              <a:rPr lang="hr-HR" smtClean="0">
                <a:solidFill>
                  <a:prstClr val="black"/>
                </a:solidFill>
              </a:rPr>
              <a:pPr/>
              <a:t>40</a:t>
            </a:fld>
            <a:endParaRPr lang="hr-HR">
              <a:solidFill>
                <a:prstClr val="black"/>
              </a:solidFill>
            </a:endParaRPr>
          </a:p>
        </p:txBody>
      </p:sp>
    </p:spTree>
    <p:extLst>
      <p:ext uri="{BB962C8B-B14F-4D97-AF65-F5344CB8AC3E}">
        <p14:creationId xmlns:p14="http://schemas.microsoft.com/office/powerpoint/2010/main" val="854521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hr-HR" baseline="0" dirty="0" smtClean="0"/>
              <a:t>Describe how asp.net handles requests with regard to concurrency and instance conext</a:t>
            </a:r>
          </a:p>
          <a:p>
            <a:pPr marL="171450" indent="-171450">
              <a:buFontTx/>
              <a:buChar char="-"/>
            </a:pPr>
            <a:r>
              <a:rPr lang="hr-HR" baseline="0" dirty="0" smtClean="0"/>
              <a:t>Briefly mention transaction isolation levels</a:t>
            </a:r>
          </a:p>
        </p:txBody>
      </p:sp>
      <p:sp>
        <p:nvSpPr>
          <p:cNvPr id="4" name="Slide Number Placeholder 3"/>
          <p:cNvSpPr>
            <a:spLocks noGrp="1"/>
          </p:cNvSpPr>
          <p:nvPr>
            <p:ph type="sldNum" sz="quarter" idx="10"/>
          </p:nvPr>
        </p:nvSpPr>
        <p:spPr/>
        <p:txBody>
          <a:bodyPr/>
          <a:lstStyle/>
          <a:p>
            <a:fld id="{EC7F8426-0256-4C6A-9746-8942B8ADCF06}" type="slidenum">
              <a:rPr lang="hr-HR" smtClean="0">
                <a:solidFill>
                  <a:prstClr val="black"/>
                </a:solidFill>
              </a:rPr>
              <a:pPr/>
              <a:t>41</a:t>
            </a:fld>
            <a:endParaRPr lang="hr-HR">
              <a:solidFill>
                <a:prstClr val="black"/>
              </a:solidFill>
            </a:endParaRPr>
          </a:p>
        </p:txBody>
      </p:sp>
    </p:spTree>
    <p:extLst>
      <p:ext uri="{BB962C8B-B14F-4D97-AF65-F5344CB8AC3E}">
        <p14:creationId xmlns:p14="http://schemas.microsoft.com/office/powerpoint/2010/main" val="830603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hr-HR" dirty="0" smtClean="0"/>
              <a:t>Demonstrate adding ComplexNumber class</a:t>
            </a:r>
          </a:p>
          <a:p>
            <a:pPr marL="171450" indent="-171450">
              <a:buFontTx/>
              <a:buChar char="-"/>
            </a:pPr>
            <a:r>
              <a:rPr lang="hr-HR" dirty="0" smtClean="0"/>
              <a:t>Do</a:t>
            </a:r>
            <a:r>
              <a:rPr lang="hr-HR" baseline="0" dirty="0" smtClean="0"/>
              <a:t> not annotate at first</a:t>
            </a:r>
          </a:p>
          <a:p>
            <a:pPr marL="171450" indent="-171450">
              <a:buFontTx/>
              <a:buChar char="-"/>
            </a:pPr>
            <a:r>
              <a:rPr lang="hr-HR" baseline="0" dirty="0" smtClean="0"/>
              <a:t>Annotate with Serializable</a:t>
            </a:r>
          </a:p>
          <a:p>
            <a:pPr marL="171450" indent="-171450">
              <a:buFontTx/>
              <a:buChar char="-"/>
            </a:pPr>
            <a:r>
              <a:rPr lang="hr-HR" baseline="0" dirty="0" smtClean="0"/>
              <a:t>Annotate with DataContract and DataMember</a:t>
            </a:r>
            <a:endParaRPr lang="hr-HR" dirty="0" smtClean="0"/>
          </a:p>
          <a:p>
            <a:r>
              <a:rPr lang="hr-HR" dirty="0" smtClean="0"/>
              <a:t>Show difference by launching</a:t>
            </a:r>
            <a:r>
              <a:rPr lang="hr-HR" baseline="0" dirty="0" smtClean="0"/>
              <a:t> WCF test tool and browser. </a:t>
            </a:r>
            <a:endParaRPr lang="hr-HR" dirty="0"/>
          </a:p>
        </p:txBody>
      </p:sp>
      <p:sp>
        <p:nvSpPr>
          <p:cNvPr id="4" name="Slide Number Placeholder 3"/>
          <p:cNvSpPr>
            <a:spLocks noGrp="1"/>
          </p:cNvSpPr>
          <p:nvPr>
            <p:ph type="sldNum" sz="quarter" idx="10"/>
          </p:nvPr>
        </p:nvSpPr>
        <p:spPr/>
        <p:txBody>
          <a:bodyPr/>
          <a:lstStyle/>
          <a:p>
            <a:fld id="{EC7F8426-0256-4C6A-9746-8942B8ADCF06}" type="slidenum">
              <a:rPr lang="hr-HR" smtClean="0">
                <a:solidFill>
                  <a:prstClr val="black"/>
                </a:solidFill>
              </a:rPr>
              <a:pPr/>
              <a:t>42</a:t>
            </a:fld>
            <a:endParaRPr lang="hr-HR">
              <a:solidFill>
                <a:prstClr val="black"/>
              </a:solidFill>
            </a:endParaRPr>
          </a:p>
        </p:txBody>
      </p:sp>
    </p:spTree>
    <p:extLst>
      <p:ext uri="{BB962C8B-B14F-4D97-AF65-F5344CB8AC3E}">
        <p14:creationId xmlns:p14="http://schemas.microsoft.com/office/powerpoint/2010/main" val="39366880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We will show config differences between ws http binding</a:t>
            </a:r>
            <a:r>
              <a:rPr lang="hr-HR" baseline="0" dirty="0" smtClean="0"/>
              <a:t> and http binding</a:t>
            </a:r>
            <a:endParaRPr lang="hr-HR" dirty="0"/>
          </a:p>
        </p:txBody>
      </p:sp>
      <p:sp>
        <p:nvSpPr>
          <p:cNvPr id="4" name="Slide Number Placeholder 3"/>
          <p:cNvSpPr>
            <a:spLocks noGrp="1"/>
          </p:cNvSpPr>
          <p:nvPr>
            <p:ph type="sldNum" sz="quarter" idx="10"/>
          </p:nvPr>
        </p:nvSpPr>
        <p:spPr/>
        <p:txBody>
          <a:bodyPr/>
          <a:lstStyle/>
          <a:p>
            <a:fld id="{EC7F8426-0256-4C6A-9746-8942B8ADCF06}" type="slidenum">
              <a:rPr lang="hr-HR" smtClean="0">
                <a:solidFill>
                  <a:prstClr val="black"/>
                </a:solidFill>
              </a:rPr>
              <a:pPr/>
              <a:t>45</a:t>
            </a:fld>
            <a:endParaRPr lang="hr-HR">
              <a:solidFill>
                <a:prstClr val="black"/>
              </a:solidFill>
            </a:endParaRPr>
          </a:p>
        </p:txBody>
      </p:sp>
    </p:spTree>
    <p:extLst>
      <p:ext uri="{BB962C8B-B14F-4D97-AF65-F5344CB8AC3E}">
        <p14:creationId xmlns:p14="http://schemas.microsoft.com/office/powerpoint/2010/main" val="4183860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We will show config differences between ws http binding</a:t>
            </a:r>
            <a:r>
              <a:rPr lang="hr-HR" baseline="0" dirty="0" smtClean="0"/>
              <a:t> and http binding</a:t>
            </a:r>
            <a:endParaRPr lang="hr-HR" dirty="0"/>
          </a:p>
        </p:txBody>
      </p:sp>
      <p:sp>
        <p:nvSpPr>
          <p:cNvPr id="4" name="Slide Number Placeholder 3"/>
          <p:cNvSpPr>
            <a:spLocks noGrp="1"/>
          </p:cNvSpPr>
          <p:nvPr>
            <p:ph type="sldNum" sz="quarter" idx="10"/>
          </p:nvPr>
        </p:nvSpPr>
        <p:spPr/>
        <p:txBody>
          <a:bodyPr/>
          <a:lstStyle/>
          <a:p>
            <a:fld id="{EC7F8426-0256-4C6A-9746-8942B8ADCF06}" type="slidenum">
              <a:rPr lang="hr-HR" smtClean="0">
                <a:solidFill>
                  <a:prstClr val="black"/>
                </a:solidFill>
              </a:rPr>
              <a:pPr/>
              <a:t>46</a:t>
            </a:fld>
            <a:endParaRPr lang="hr-HR">
              <a:solidFill>
                <a:prstClr val="black"/>
              </a:solidFill>
            </a:endParaRPr>
          </a:p>
        </p:txBody>
      </p:sp>
    </p:spTree>
    <p:extLst>
      <p:ext uri="{BB962C8B-B14F-4D97-AF65-F5344CB8AC3E}">
        <p14:creationId xmlns:p14="http://schemas.microsoft.com/office/powerpoint/2010/main" val="1982256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dt" sz="quarter" idx="1"/>
          </p:nvPr>
        </p:nvSpPr>
        <p:spPr>
          <a:noFill/>
        </p:spPr>
        <p:txBody>
          <a:bodyPr/>
          <a:lstStyle/>
          <a:p>
            <a:fld id="{16AE07C7-7FE2-4BC2-B8A1-727B5FDCB588}" type="datetime8">
              <a:rPr lang="en-US" smtClean="0"/>
              <a:pPr/>
              <a:t>10/6/2016 3:40 PM</a:t>
            </a:fld>
            <a:endParaRPr lang="en-US" smtClean="0"/>
          </a:p>
        </p:txBody>
      </p:sp>
      <p:sp>
        <p:nvSpPr>
          <p:cNvPr id="49155" name="Rectangle 6"/>
          <p:cNvSpPr>
            <a:spLocks noGrp="1" noChangeArrowheads="1"/>
          </p:cNvSpPr>
          <p:nvPr>
            <p:ph type="ftr" sz="quarter" idx="4"/>
          </p:nvPr>
        </p:nvSpPr>
        <p:spPr>
          <a:noFill/>
        </p:spPr>
        <p:txBody>
          <a:bodyPr/>
          <a:lstStyle/>
          <a:p>
            <a:pPr eaLnBrk="1" hangingPunct="1"/>
            <a:r>
              <a:rPr lang="en-US" smtClean="0"/>
              <a:t>© 2005 Microsoft Corporation. All rights reserved.</a:t>
            </a:r>
          </a:p>
          <a:p>
            <a:r>
              <a:rPr lang="en-US" smtClean="0"/>
              <a:t>This presentation is for informational purposes only. Microsoft makes no warranties, express or implied, in this summary.</a:t>
            </a:r>
            <a:endParaRPr lang="en-US" sz="1200" smtClean="0"/>
          </a:p>
        </p:txBody>
      </p:sp>
      <p:sp>
        <p:nvSpPr>
          <p:cNvPr id="49156" name="Rectangle 7"/>
          <p:cNvSpPr>
            <a:spLocks noGrp="1" noChangeArrowheads="1"/>
          </p:cNvSpPr>
          <p:nvPr>
            <p:ph type="sldNum" sz="quarter" idx="5"/>
          </p:nvPr>
        </p:nvSpPr>
        <p:spPr>
          <a:noFill/>
        </p:spPr>
        <p:txBody>
          <a:bodyPr/>
          <a:lstStyle/>
          <a:p>
            <a:fld id="{3F595242-F655-41EE-8732-5A92AAB4E496}" type="slidenum">
              <a:rPr lang="he-IL" smtClean="0"/>
              <a:pPr/>
              <a:t>19</a:t>
            </a:fld>
            <a:endParaRPr lang="en-US" smtClean="0"/>
          </a:p>
        </p:txBody>
      </p:sp>
      <p:sp>
        <p:nvSpPr>
          <p:cNvPr id="49157" name="Rectangle 2"/>
          <p:cNvSpPr>
            <a:spLocks noGrp="1" noRot="1" noChangeAspect="1" noChangeArrowheads="1" noTextEdit="1"/>
          </p:cNvSpPr>
          <p:nvPr>
            <p:ph type="sldImg"/>
          </p:nvPr>
        </p:nvSpPr>
        <p:spPr>
          <a:ln/>
        </p:spPr>
      </p:sp>
      <p:sp>
        <p:nvSpPr>
          <p:cNvPr id="49158" name="Rectangle 3"/>
          <p:cNvSpPr>
            <a:spLocks noGrp="1" noChangeArrowheads="1"/>
          </p:cNvSpPr>
          <p:nvPr>
            <p:ph type="body" idx="1"/>
          </p:nvPr>
        </p:nvSpPr>
        <p:spPr>
          <a:xfrm>
            <a:off x="685800" y="4344988"/>
            <a:ext cx="5486400" cy="4113212"/>
          </a:xfrm>
          <a:noFill/>
          <a:ln/>
        </p:spPr>
        <p:txBody>
          <a:bodyPr/>
          <a:lstStyle/>
          <a:p>
            <a:pPr eaLnBrk="1" hangingPunct="1">
              <a:lnSpc>
                <a:spcPct val="80000"/>
              </a:lnSpc>
            </a:pPr>
            <a:endParaRPr lang="en-US" sz="1000" dirty="0" smtClean="0"/>
          </a:p>
        </p:txBody>
      </p:sp>
    </p:spTree>
    <p:extLst>
      <p:ext uri="{BB962C8B-B14F-4D97-AF65-F5344CB8AC3E}">
        <p14:creationId xmlns:p14="http://schemas.microsoft.com/office/powerpoint/2010/main" val="1690639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We will show config differences between ws http binding</a:t>
            </a:r>
            <a:r>
              <a:rPr lang="hr-HR" baseline="0" dirty="0" smtClean="0"/>
              <a:t> and http binding</a:t>
            </a:r>
            <a:endParaRPr lang="hr-HR" dirty="0"/>
          </a:p>
        </p:txBody>
      </p:sp>
      <p:sp>
        <p:nvSpPr>
          <p:cNvPr id="4" name="Slide Number Placeholder 3"/>
          <p:cNvSpPr>
            <a:spLocks noGrp="1"/>
          </p:cNvSpPr>
          <p:nvPr>
            <p:ph type="sldNum" sz="quarter" idx="10"/>
          </p:nvPr>
        </p:nvSpPr>
        <p:spPr/>
        <p:txBody>
          <a:bodyPr/>
          <a:lstStyle/>
          <a:p>
            <a:fld id="{EC7F8426-0256-4C6A-9746-8942B8ADCF06}" type="slidenum">
              <a:rPr lang="hr-HR" smtClean="0">
                <a:solidFill>
                  <a:prstClr val="black"/>
                </a:solidFill>
              </a:rPr>
              <a:pPr/>
              <a:t>47</a:t>
            </a:fld>
            <a:endParaRPr lang="hr-HR">
              <a:solidFill>
                <a:prstClr val="black"/>
              </a:solidFill>
            </a:endParaRPr>
          </a:p>
        </p:txBody>
      </p:sp>
    </p:spTree>
    <p:extLst>
      <p:ext uri="{BB962C8B-B14F-4D97-AF65-F5344CB8AC3E}">
        <p14:creationId xmlns:p14="http://schemas.microsoft.com/office/powerpoint/2010/main" val="7660580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We will show config differences between ws http binding</a:t>
            </a:r>
            <a:r>
              <a:rPr lang="hr-HR" baseline="0" dirty="0" smtClean="0"/>
              <a:t> and http binding</a:t>
            </a:r>
            <a:endParaRPr lang="hr-HR" dirty="0"/>
          </a:p>
        </p:txBody>
      </p:sp>
      <p:sp>
        <p:nvSpPr>
          <p:cNvPr id="4" name="Slide Number Placeholder 3"/>
          <p:cNvSpPr>
            <a:spLocks noGrp="1"/>
          </p:cNvSpPr>
          <p:nvPr>
            <p:ph type="sldNum" sz="quarter" idx="10"/>
          </p:nvPr>
        </p:nvSpPr>
        <p:spPr/>
        <p:txBody>
          <a:bodyPr/>
          <a:lstStyle/>
          <a:p>
            <a:fld id="{EC7F8426-0256-4C6A-9746-8942B8ADCF06}" type="slidenum">
              <a:rPr lang="hr-HR" smtClean="0">
                <a:solidFill>
                  <a:prstClr val="black"/>
                </a:solidFill>
              </a:rPr>
              <a:pPr/>
              <a:t>48</a:t>
            </a:fld>
            <a:endParaRPr lang="hr-HR">
              <a:solidFill>
                <a:prstClr val="black"/>
              </a:solidFill>
            </a:endParaRPr>
          </a:p>
        </p:txBody>
      </p:sp>
    </p:spTree>
    <p:extLst>
      <p:ext uri="{BB962C8B-B14F-4D97-AF65-F5344CB8AC3E}">
        <p14:creationId xmlns:p14="http://schemas.microsoft.com/office/powerpoint/2010/main" val="16485195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At this point we will create a winforms app and add service reference</a:t>
            </a:r>
            <a:endParaRPr lang="hr-HR" dirty="0"/>
          </a:p>
        </p:txBody>
      </p:sp>
      <p:sp>
        <p:nvSpPr>
          <p:cNvPr id="4" name="Slide Number Placeholder 3"/>
          <p:cNvSpPr>
            <a:spLocks noGrp="1"/>
          </p:cNvSpPr>
          <p:nvPr>
            <p:ph type="sldNum" sz="quarter" idx="10"/>
          </p:nvPr>
        </p:nvSpPr>
        <p:spPr/>
        <p:txBody>
          <a:bodyPr/>
          <a:lstStyle/>
          <a:p>
            <a:fld id="{EC7F8426-0256-4C6A-9746-8942B8ADCF06}" type="slidenum">
              <a:rPr lang="hr-HR" smtClean="0">
                <a:solidFill>
                  <a:prstClr val="black"/>
                </a:solidFill>
              </a:rPr>
              <a:pPr/>
              <a:t>53</a:t>
            </a:fld>
            <a:endParaRPr lang="hr-HR">
              <a:solidFill>
                <a:prstClr val="black"/>
              </a:solidFill>
            </a:endParaRPr>
          </a:p>
        </p:txBody>
      </p:sp>
    </p:spTree>
    <p:extLst>
      <p:ext uri="{BB962C8B-B14F-4D97-AF65-F5344CB8AC3E}">
        <p14:creationId xmlns:p14="http://schemas.microsoft.com/office/powerpoint/2010/main" val="20533286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EC7F8426-0256-4C6A-9746-8942B8ADCF06}" type="slidenum">
              <a:rPr lang="hr-HR" smtClean="0">
                <a:solidFill>
                  <a:prstClr val="black"/>
                </a:solidFill>
              </a:rPr>
              <a:pPr/>
              <a:t>54</a:t>
            </a:fld>
            <a:endParaRPr lang="hr-HR">
              <a:solidFill>
                <a:prstClr val="black"/>
              </a:solidFill>
            </a:endParaRPr>
          </a:p>
        </p:txBody>
      </p:sp>
    </p:spTree>
    <p:extLst>
      <p:ext uri="{BB962C8B-B14F-4D97-AF65-F5344CB8AC3E}">
        <p14:creationId xmlns:p14="http://schemas.microsoft.com/office/powerpoint/2010/main" val="25955204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EC7F8426-0256-4C6A-9746-8942B8ADCF06}" type="slidenum">
              <a:rPr lang="hr-HR" smtClean="0">
                <a:solidFill>
                  <a:prstClr val="black"/>
                </a:solidFill>
              </a:rPr>
              <a:pPr/>
              <a:t>55</a:t>
            </a:fld>
            <a:endParaRPr lang="hr-HR">
              <a:solidFill>
                <a:prstClr val="black"/>
              </a:solidFill>
            </a:endParaRPr>
          </a:p>
        </p:txBody>
      </p:sp>
    </p:spTree>
    <p:extLst>
      <p:ext uri="{BB962C8B-B14F-4D97-AF65-F5344CB8AC3E}">
        <p14:creationId xmlns:p14="http://schemas.microsoft.com/office/powerpoint/2010/main" val="21673310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Here we will demonstrate exception handling</a:t>
            </a:r>
            <a:r>
              <a:rPr lang="hr-HR" baseline="0" dirty="0" smtClean="0"/>
              <a:t> and exception propagation, also some configuration errors (for instance, missing certificate for wsHttpBinding)</a:t>
            </a:r>
            <a:endParaRPr lang="hr-HR" dirty="0"/>
          </a:p>
        </p:txBody>
      </p:sp>
      <p:sp>
        <p:nvSpPr>
          <p:cNvPr id="4" name="Slide Number Placeholder 3"/>
          <p:cNvSpPr>
            <a:spLocks noGrp="1"/>
          </p:cNvSpPr>
          <p:nvPr>
            <p:ph type="sldNum" sz="quarter" idx="10"/>
          </p:nvPr>
        </p:nvSpPr>
        <p:spPr/>
        <p:txBody>
          <a:bodyPr/>
          <a:lstStyle/>
          <a:p>
            <a:fld id="{EC7F8426-0256-4C6A-9746-8942B8ADCF06}" type="slidenum">
              <a:rPr lang="hr-HR" smtClean="0">
                <a:solidFill>
                  <a:prstClr val="black"/>
                </a:solidFill>
              </a:rPr>
              <a:pPr/>
              <a:t>56</a:t>
            </a:fld>
            <a:endParaRPr lang="hr-HR">
              <a:solidFill>
                <a:prstClr val="black"/>
              </a:solidFill>
            </a:endParaRPr>
          </a:p>
        </p:txBody>
      </p:sp>
    </p:spTree>
    <p:extLst>
      <p:ext uri="{BB962C8B-B14F-4D97-AF65-F5344CB8AC3E}">
        <p14:creationId xmlns:p14="http://schemas.microsoft.com/office/powerpoint/2010/main" val="39318852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EC7F8426-0256-4C6A-9746-8942B8ADCF06}" type="slidenum">
              <a:rPr lang="hr-HR" smtClean="0">
                <a:solidFill>
                  <a:prstClr val="black"/>
                </a:solidFill>
              </a:rPr>
              <a:pPr/>
              <a:t>57</a:t>
            </a:fld>
            <a:endParaRPr lang="hr-HR">
              <a:solidFill>
                <a:prstClr val="black"/>
              </a:solidFill>
            </a:endParaRPr>
          </a:p>
        </p:txBody>
      </p:sp>
    </p:spTree>
    <p:extLst>
      <p:ext uri="{BB962C8B-B14F-4D97-AF65-F5344CB8AC3E}">
        <p14:creationId xmlns:p14="http://schemas.microsoft.com/office/powerpoint/2010/main" val="23529346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hr-HR" baseline="0" dirty="0" smtClean="0"/>
              <a:t>Present simple WinForms client calling a web service method</a:t>
            </a:r>
          </a:p>
          <a:p>
            <a:pPr marL="171450" indent="-171450">
              <a:buFontTx/>
              <a:buChar char="-"/>
            </a:pPr>
            <a:r>
              <a:rPr lang="hr-HR" baseline="0" dirty="0" smtClean="0"/>
              <a:t>Thread.Sleep(…) in web service, demonstrate unresponsiveness</a:t>
            </a:r>
            <a:endParaRPr lang="hr-HR" dirty="0"/>
          </a:p>
        </p:txBody>
      </p:sp>
      <p:sp>
        <p:nvSpPr>
          <p:cNvPr id="4" name="Slide Number Placeholder 3"/>
          <p:cNvSpPr>
            <a:spLocks noGrp="1"/>
          </p:cNvSpPr>
          <p:nvPr>
            <p:ph type="sldNum" sz="quarter" idx="10"/>
          </p:nvPr>
        </p:nvSpPr>
        <p:spPr/>
        <p:txBody>
          <a:bodyPr/>
          <a:lstStyle/>
          <a:p>
            <a:fld id="{EC7F8426-0256-4C6A-9746-8942B8ADCF06}" type="slidenum">
              <a:rPr lang="hr-HR" smtClean="0">
                <a:solidFill>
                  <a:prstClr val="black"/>
                </a:solidFill>
              </a:rPr>
              <a:pPr/>
              <a:t>58</a:t>
            </a:fld>
            <a:endParaRPr lang="hr-HR">
              <a:solidFill>
                <a:prstClr val="black"/>
              </a:solidFill>
            </a:endParaRPr>
          </a:p>
        </p:txBody>
      </p:sp>
    </p:spTree>
    <p:extLst>
      <p:ext uri="{BB962C8B-B14F-4D97-AF65-F5344CB8AC3E}">
        <p14:creationId xmlns:p14="http://schemas.microsoft.com/office/powerpoint/2010/main" val="1153599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At this point, several simple examples will be introduced. Also, WinFOrms app</a:t>
            </a:r>
            <a:r>
              <a:rPr lang="hr-HR" baseline="0" dirty="0" smtClean="0"/>
              <a:t> calling a long-running web service will be modified to asynchronous programming architecture</a:t>
            </a:r>
            <a:endParaRPr lang="en-GB" dirty="0"/>
          </a:p>
        </p:txBody>
      </p:sp>
      <p:sp>
        <p:nvSpPr>
          <p:cNvPr id="4" name="Slide Number Placeholder 3"/>
          <p:cNvSpPr>
            <a:spLocks noGrp="1"/>
          </p:cNvSpPr>
          <p:nvPr>
            <p:ph type="sldNum" sz="quarter" idx="10"/>
          </p:nvPr>
        </p:nvSpPr>
        <p:spPr/>
        <p:txBody>
          <a:bodyPr/>
          <a:lstStyle/>
          <a:p>
            <a:fld id="{EC7F8426-0256-4C6A-9746-8942B8ADCF06}" type="slidenum">
              <a:rPr lang="hr-HR" smtClean="0">
                <a:solidFill>
                  <a:prstClr val="black"/>
                </a:solidFill>
              </a:rPr>
              <a:pPr/>
              <a:t>61</a:t>
            </a:fld>
            <a:endParaRPr lang="hr-HR">
              <a:solidFill>
                <a:prstClr val="black"/>
              </a:solidFill>
            </a:endParaRPr>
          </a:p>
        </p:txBody>
      </p:sp>
    </p:spTree>
    <p:extLst>
      <p:ext uri="{BB962C8B-B14F-4D97-AF65-F5344CB8AC3E}">
        <p14:creationId xmlns:p14="http://schemas.microsoft.com/office/powerpoint/2010/main" val="19546325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dt" sz="quarter" idx="1"/>
          </p:nvPr>
        </p:nvSpPr>
        <p:spPr>
          <a:noFill/>
        </p:spPr>
        <p:txBody>
          <a:bodyPr/>
          <a:lstStyle/>
          <a:p>
            <a:fld id="{9145F086-C3CF-4E8C-8F5B-F22EC5A1FB07}" type="datetime8">
              <a:rPr lang="en-US" smtClean="0"/>
              <a:pPr/>
              <a:t>10/6/2016 3:40 PM</a:t>
            </a:fld>
            <a:endParaRPr lang="en-US" smtClean="0"/>
          </a:p>
        </p:txBody>
      </p:sp>
      <p:sp>
        <p:nvSpPr>
          <p:cNvPr id="57347" name="Rectangle 6"/>
          <p:cNvSpPr>
            <a:spLocks noGrp="1" noChangeArrowheads="1"/>
          </p:cNvSpPr>
          <p:nvPr>
            <p:ph type="ftr" sz="quarter" idx="4"/>
          </p:nvPr>
        </p:nvSpPr>
        <p:spPr>
          <a:noFill/>
        </p:spPr>
        <p:txBody>
          <a:bodyPr/>
          <a:lstStyle/>
          <a:p>
            <a:pPr eaLnBrk="1" hangingPunct="1"/>
            <a:r>
              <a:rPr lang="en-US" smtClean="0"/>
              <a:t>© 2005 Microsoft Corporation. All rights reserved.</a:t>
            </a:r>
          </a:p>
          <a:p>
            <a:r>
              <a:rPr lang="en-US" smtClean="0"/>
              <a:t>This presentation is for informational purposes only. Microsoft makes no warranties, express or implied, in this summary.</a:t>
            </a:r>
            <a:endParaRPr lang="en-US" sz="1200" smtClean="0"/>
          </a:p>
        </p:txBody>
      </p:sp>
      <p:sp>
        <p:nvSpPr>
          <p:cNvPr id="57348" name="Rectangle 7"/>
          <p:cNvSpPr>
            <a:spLocks noGrp="1" noChangeArrowheads="1"/>
          </p:cNvSpPr>
          <p:nvPr>
            <p:ph type="sldNum" sz="quarter" idx="5"/>
          </p:nvPr>
        </p:nvSpPr>
        <p:spPr>
          <a:noFill/>
        </p:spPr>
        <p:txBody>
          <a:bodyPr/>
          <a:lstStyle/>
          <a:p>
            <a:fld id="{11D21AB8-37E8-49DC-9FDD-2C9FB0F03791}" type="slidenum">
              <a:rPr lang="he-IL" smtClean="0"/>
              <a:pPr/>
              <a:t>65</a:t>
            </a:fld>
            <a:endParaRPr lang="en-US" smtClean="0"/>
          </a:p>
        </p:txBody>
      </p:sp>
      <p:sp>
        <p:nvSpPr>
          <p:cNvPr id="57349" name="Rectangle 2"/>
          <p:cNvSpPr>
            <a:spLocks noGrp="1" noRot="1" noChangeAspect="1" noChangeArrowheads="1" noTextEdit="1"/>
          </p:cNvSpPr>
          <p:nvPr>
            <p:ph type="sldImg"/>
          </p:nvPr>
        </p:nvSpPr>
        <p:spPr>
          <a:ln/>
        </p:spPr>
      </p:sp>
      <p:sp>
        <p:nvSpPr>
          <p:cNvPr id="57350" name="Rectangle 3"/>
          <p:cNvSpPr>
            <a:spLocks noGrp="1" noChangeArrowheads="1"/>
          </p:cNvSpPr>
          <p:nvPr>
            <p:ph type="body" idx="1"/>
          </p:nvPr>
        </p:nvSpPr>
        <p:spPr>
          <a:noFill/>
          <a:ln/>
        </p:spPr>
        <p:txBody>
          <a:bodyPr/>
          <a:lstStyle/>
          <a:p>
            <a:pPr eaLnBrk="1" hangingPunct="1"/>
            <a:r>
              <a:rPr lang="en-US" smtClean="0"/>
              <a:t>Note that boundaries are explicit.  WCF will only publish methods that are decorated as part of the service.</a:t>
            </a:r>
          </a:p>
          <a:p>
            <a:pPr eaLnBrk="1" hangingPunct="1"/>
            <a:r>
              <a:rPr lang="en-US" smtClean="0"/>
              <a:t>Note that this can be declared inline on a class instance as well.  This does not require that the end user declare the service contract via an interface.</a:t>
            </a:r>
          </a:p>
          <a:p>
            <a:pPr eaLnBrk="1" hangingPunct="1"/>
            <a:endParaRPr lang="en-US" smtClean="0"/>
          </a:p>
        </p:txBody>
      </p:sp>
    </p:spTree>
    <p:extLst>
      <p:ext uri="{BB962C8B-B14F-4D97-AF65-F5344CB8AC3E}">
        <p14:creationId xmlns:p14="http://schemas.microsoft.com/office/powerpoint/2010/main" val="1451410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dt" sz="quarter" idx="1"/>
          </p:nvPr>
        </p:nvSpPr>
        <p:spPr>
          <a:noFill/>
        </p:spPr>
        <p:txBody>
          <a:bodyPr/>
          <a:lstStyle/>
          <a:p>
            <a:fld id="{6AE7D11E-6143-476F-886C-68F587691C3C}" type="datetime8">
              <a:rPr lang="en-US" smtClean="0"/>
              <a:pPr/>
              <a:t>10/6/2016 3:40 PM</a:t>
            </a:fld>
            <a:endParaRPr lang="en-US" smtClean="0"/>
          </a:p>
        </p:txBody>
      </p:sp>
      <p:sp>
        <p:nvSpPr>
          <p:cNvPr id="51203" name="Rectangle 6"/>
          <p:cNvSpPr>
            <a:spLocks noGrp="1" noChangeArrowheads="1"/>
          </p:cNvSpPr>
          <p:nvPr>
            <p:ph type="ftr" sz="quarter" idx="4"/>
          </p:nvPr>
        </p:nvSpPr>
        <p:spPr>
          <a:noFill/>
        </p:spPr>
        <p:txBody>
          <a:bodyPr/>
          <a:lstStyle/>
          <a:p>
            <a:pPr eaLnBrk="1" hangingPunct="1"/>
            <a:r>
              <a:rPr lang="en-US" smtClean="0"/>
              <a:t>© 2005 Microsoft Corporation. All rights reserved.</a:t>
            </a:r>
          </a:p>
          <a:p>
            <a:r>
              <a:rPr lang="en-US" smtClean="0"/>
              <a:t>This presentation is for informational purposes only. Microsoft makes no warranties, express or implied, in this summary.</a:t>
            </a:r>
            <a:endParaRPr lang="en-US" sz="1200" smtClean="0"/>
          </a:p>
        </p:txBody>
      </p:sp>
      <p:sp>
        <p:nvSpPr>
          <p:cNvPr id="51204" name="Rectangle 7"/>
          <p:cNvSpPr>
            <a:spLocks noGrp="1" noChangeArrowheads="1"/>
          </p:cNvSpPr>
          <p:nvPr>
            <p:ph type="sldNum" sz="quarter" idx="5"/>
          </p:nvPr>
        </p:nvSpPr>
        <p:spPr>
          <a:noFill/>
        </p:spPr>
        <p:txBody>
          <a:bodyPr/>
          <a:lstStyle/>
          <a:p>
            <a:fld id="{30145B91-E9BD-4E82-BD5B-1E7174333CEB}" type="slidenum">
              <a:rPr lang="he-IL" smtClean="0"/>
              <a:pPr/>
              <a:t>25</a:t>
            </a:fld>
            <a:endParaRPr lang="en-US" smtClean="0"/>
          </a:p>
        </p:txBody>
      </p:sp>
      <p:sp>
        <p:nvSpPr>
          <p:cNvPr id="51205"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20600048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dt" sz="quarter" idx="1"/>
          </p:nvPr>
        </p:nvSpPr>
        <p:spPr>
          <a:noFill/>
        </p:spPr>
        <p:txBody>
          <a:bodyPr/>
          <a:lstStyle/>
          <a:p>
            <a:fld id="{A5A6C7C5-5FE0-41F3-8DC5-4BA2E5657919}" type="datetime8">
              <a:rPr lang="en-US" smtClean="0"/>
              <a:pPr/>
              <a:t>10/6/2016 3:40 PM</a:t>
            </a:fld>
            <a:endParaRPr lang="en-US" smtClean="0"/>
          </a:p>
        </p:txBody>
      </p:sp>
      <p:sp>
        <p:nvSpPr>
          <p:cNvPr id="58371" name="Rectangle 6"/>
          <p:cNvSpPr>
            <a:spLocks noGrp="1" noChangeArrowheads="1"/>
          </p:cNvSpPr>
          <p:nvPr>
            <p:ph type="ftr" sz="quarter" idx="4"/>
          </p:nvPr>
        </p:nvSpPr>
        <p:spPr>
          <a:noFill/>
        </p:spPr>
        <p:txBody>
          <a:bodyPr/>
          <a:lstStyle/>
          <a:p>
            <a:pPr eaLnBrk="1" hangingPunct="1"/>
            <a:r>
              <a:rPr lang="en-US" smtClean="0"/>
              <a:t>© 2005 Microsoft Corporation. All rights reserved.</a:t>
            </a:r>
          </a:p>
          <a:p>
            <a:r>
              <a:rPr lang="en-US" smtClean="0"/>
              <a:t>This presentation is for informational purposes only. Microsoft makes no warranties, express or implied, in this summary.</a:t>
            </a:r>
            <a:endParaRPr lang="en-US" sz="1200" smtClean="0"/>
          </a:p>
        </p:txBody>
      </p:sp>
      <p:sp>
        <p:nvSpPr>
          <p:cNvPr id="58372" name="Rectangle 7"/>
          <p:cNvSpPr>
            <a:spLocks noGrp="1" noChangeArrowheads="1"/>
          </p:cNvSpPr>
          <p:nvPr>
            <p:ph type="sldNum" sz="quarter" idx="5"/>
          </p:nvPr>
        </p:nvSpPr>
        <p:spPr>
          <a:noFill/>
        </p:spPr>
        <p:txBody>
          <a:bodyPr/>
          <a:lstStyle/>
          <a:p>
            <a:fld id="{BDC12E21-1526-4453-B01B-8C784008A580}" type="slidenum">
              <a:rPr lang="he-IL" smtClean="0"/>
              <a:pPr/>
              <a:t>66</a:t>
            </a:fld>
            <a:endParaRPr lang="en-US" smtClean="0"/>
          </a:p>
        </p:txBody>
      </p:sp>
      <p:sp>
        <p:nvSpPr>
          <p:cNvPr id="58373"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35940895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dt" sz="quarter" idx="1"/>
          </p:nvPr>
        </p:nvSpPr>
        <p:spPr>
          <a:noFill/>
        </p:spPr>
        <p:txBody>
          <a:bodyPr/>
          <a:lstStyle/>
          <a:p>
            <a:fld id="{52072985-ADD1-4C5C-BA8B-2844516E5B94}" type="datetime8">
              <a:rPr lang="en-US" smtClean="0"/>
              <a:pPr/>
              <a:t>10/6/2016 3:40 PM</a:t>
            </a:fld>
            <a:endParaRPr lang="en-US" smtClean="0"/>
          </a:p>
        </p:txBody>
      </p:sp>
      <p:sp>
        <p:nvSpPr>
          <p:cNvPr id="59395" name="Rectangle 6"/>
          <p:cNvSpPr>
            <a:spLocks noGrp="1" noChangeArrowheads="1"/>
          </p:cNvSpPr>
          <p:nvPr>
            <p:ph type="ftr" sz="quarter" idx="4"/>
          </p:nvPr>
        </p:nvSpPr>
        <p:spPr>
          <a:noFill/>
        </p:spPr>
        <p:txBody>
          <a:bodyPr/>
          <a:lstStyle/>
          <a:p>
            <a:pPr eaLnBrk="1" hangingPunct="1"/>
            <a:r>
              <a:rPr lang="en-US" smtClean="0"/>
              <a:t>© 2005 Microsoft Corporation. All rights reserved.</a:t>
            </a:r>
          </a:p>
          <a:p>
            <a:r>
              <a:rPr lang="en-US" smtClean="0"/>
              <a:t>This presentation is for informational purposes only. Microsoft makes no warranties, express or implied, in this summary.</a:t>
            </a:r>
            <a:endParaRPr lang="en-US" sz="1200" smtClean="0"/>
          </a:p>
        </p:txBody>
      </p:sp>
      <p:sp>
        <p:nvSpPr>
          <p:cNvPr id="59396" name="Rectangle 7"/>
          <p:cNvSpPr>
            <a:spLocks noGrp="1" noChangeArrowheads="1"/>
          </p:cNvSpPr>
          <p:nvPr>
            <p:ph type="sldNum" sz="quarter" idx="5"/>
          </p:nvPr>
        </p:nvSpPr>
        <p:spPr>
          <a:noFill/>
        </p:spPr>
        <p:txBody>
          <a:bodyPr/>
          <a:lstStyle/>
          <a:p>
            <a:fld id="{F968C336-0359-4AF7-B297-A06096072B95}" type="slidenum">
              <a:rPr lang="he-IL" smtClean="0"/>
              <a:pPr/>
              <a:t>67</a:t>
            </a:fld>
            <a:endParaRPr lang="en-US" smtClean="0"/>
          </a:p>
        </p:txBody>
      </p:sp>
      <p:sp>
        <p:nvSpPr>
          <p:cNvPr id="59397"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4853641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dt" sz="quarter" idx="1"/>
          </p:nvPr>
        </p:nvSpPr>
        <p:spPr>
          <a:noFill/>
        </p:spPr>
        <p:txBody>
          <a:bodyPr/>
          <a:lstStyle/>
          <a:p>
            <a:fld id="{38EC7FD0-038D-4BBB-BB40-683848836FB5}" type="datetime8">
              <a:rPr lang="en-US" smtClean="0"/>
              <a:pPr/>
              <a:t>10/6/2016 3:40 PM</a:t>
            </a:fld>
            <a:endParaRPr lang="en-US" smtClean="0"/>
          </a:p>
        </p:txBody>
      </p:sp>
      <p:sp>
        <p:nvSpPr>
          <p:cNvPr id="61443" name="Rectangle 6"/>
          <p:cNvSpPr>
            <a:spLocks noGrp="1" noChangeArrowheads="1"/>
          </p:cNvSpPr>
          <p:nvPr>
            <p:ph type="ftr" sz="quarter" idx="4"/>
          </p:nvPr>
        </p:nvSpPr>
        <p:spPr>
          <a:noFill/>
        </p:spPr>
        <p:txBody>
          <a:bodyPr/>
          <a:lstStyle/>
          <a:p>
            <a:pPr eaLnBrk="1" hangingPunct="1"/>
            <a:r>
              <a:rPr lang="en-US" smtClean="0"/>
              <a:t>© 2005 Microsoft Corporation. All rights reserved.</a:t>
            </a:r>
          </a:p>
          <a:p>
            <a:r>
              <a:rPr lang="en-US" smtClean="0"/>
              <a:t>This presentation is for informational purposes only. Microsoft makes no warranties, express or implied, in this summary.</a:t>
            </a:r>
            <a:endParaRPr lang="en-US" sz="1200" smtClean="0"/>
          </a:p>
        </p:txBody>
      </p:sp>
      <p:sp>
        <p:nvSpPr>
          <p:cNvPr id="61444" name="Rectangle 7"/>
          <p:cNvSpPr>
            <a:spLocks noGrp="1" noChangeArrowheads="1"/>
          </p:cNvSpPr>
          <p:nvPr>
            <p:ph type="sldNum" sz="quarter" idx="5"/>
          </p:nvPr>
        </p:nvSpPr>
        <p:spPr>
          <a:noFill/>
        </p:spPr>
        <p:txBody>
          <a:bodyPr/>
          <a:lstStyle/>
          <a:p>
            <a:fld id="{C5B14D74-E6C7-4CB5-9143-8F6531B0314D}" type="slidenum">
              <a:rPr lang="he-IL" smtClean="0"/>
              <a:pPr/>
              <a:t>69</a:t>
            </a:fld>
            <a:endParaRPr lang="en-US" smtClean="0"/>
          </a:p>
        </p:txBody>
      </p:sp>
      <p:sp>
        <p:nvSpPr>
          <p:cNvPr id="61445" name="Rectangle 2"/>
          <p:cNvSpPr>
            <a:spLocks noGrp="1" noRot="1" noChangeAspect="1" noChangeArrowheads="1" noTextEdit="1"/>
          </p:cNvSpPr>
          <p:nvPr>
            <p:ph type="sldImg"/>
          </p:nvPr>
        </p:nvSpPr>
        <p:spPr>
          <a:ln/>
        </p:spPr>
      </p:sp>
      <p:sp>
        <p:nvSpPr>
          <p:cNvPr id="61446" name="Rectangle 3"/>
          <p:cNvSpPr>
            <a:spLocks noGrp="1" noChangeArrowheads="1"/>
          </p:cNvSpPr>
          <p:nvPr>
            <p:ph type="body" idx="1"/>
          </p:nvPr>
        </p:nvSpPr>
        <p:spPr>
          <a:noFill/>
          <a:ln/>
        </p:spPr>
        <p:txBody>
          <a:bodyPr/>
          <a:lstStyle/>
          <a:p>
            <a:pPr eaLnBrk="1" hangingPunct="1"/>
            <a:r>
              <a:rPr lang="en-US" sz="1000" smtClean="0"/>
              <a:t>The operations of the contracts shown in the previous code examples accept only simple types as parameters and the return values are also simple types.</a:t>
            </a:r>
          </a:p>
          <a:p>
            <a:pPr eaLnBrk="1" hangingPunct="1"/>
            <a:r>
              <a:rPr lang="en-US" sz="1000" smtClean="0"/>
              <a:t>If you are dealing with parameter lists of that sort, it is likely that you will—for the most part—ignore the fact that the data you are exchanging between services is serialized from its in-memory object representation into an XML information set and subsequently encoded for the wire transfer (and vice versa, of course). </a:t>
            </a:r>
          </a:p>
          <a:p>
            <a:pPr eaLnBrk="1" hangingPunct="1"/>
            <a:r>
              <a:rPr lang="en-US" sz="1000" smtClean="0"/>
              <a:t>If you are dealing with predefined WSDL documents or if you want to use complex types as arguments, you need to give a little more consideration to the "data contract", however. </a:t>
            </a:r>
          </a:p>
          <a:p>
            <a:pPr eaLnBrk="1" hangingPunct="1"/>
            <a:r>
              <a:rPr lang="en-US" sz="1000" smtClean="0"/>
              <a:t>While a </a:t>
            </a:r>
            <a:r>
              <a:rPr lang="en-US" sz="1000" b="1" smtClean="0"/>
              <a:t>service contract</a:t>
            </a:r>
            <a:r>
              <a:rPr lang="en-US" sz="1000" smtClean="0"/>
              <a:t> defines the shape and rules for interfaces (portTypes), along with their associated messages and operations, the </a:t>
            </a:r>
            <a:r>
              <a:rPr lang="en-US" sz="1000" b="1" smtClean="0"/>
              <a:t>data contract</a:t>
            </a:r>
            <a:r>
              <a:rPr lang="en-US" sz="1000" smtClean="0"/>
              <a:t> defines the shape and rules for the data that is exchanged through operation's input and output messages.</a:t>
            </a:r>
          </a:p>
          <a:p>
            <a:pPr eaLnBrk="1" hangingPunct="1"/>
            <a:r>
              <a:rPr lang="en-US" sz="1000" smtClean="0"/>
              <a:t>The split between the </a:t>
            </a:r>
            <a:r>
              <a:rPr lang="en-US" sz="1000" b="1" smtClean="0"/>
              <a:t>data contract</a:t>
            </a:r>
            <a:r>
              <a:rPr lang="en-US" sz="1000" smtClean="0"/>
              <a:t> and the </a:t>
            </a:r>
            <a:r>
              <a:rPr lang="en-US" sz="1000" b="1" smtClean="0"/>
              <a:t>service contract</a:t>
            </a:r>
            <a:r>
              <a:rPr lang="en-US" sz="1000" smtClean="0"/>
              <a:t> is important. </a:t>
            </a:r>
          </a:p>
          <a:p>
            <a:pPr eaLnBrk="1" hangingPunct="1"/>
            <a:r>
              <a:rPr lang="en-US" sz="1000" smtClean="0"/>
              <a:t>Service contracts typically define a logically and semantically related set of operations grouped on an interface and are about how a service behaves. </a:t>
            </a:r>
          </a:p>
          <a:p>
            <a:pPr eaLnBrk="1" hangingPunct="1"/>
            <a:r>
              <a:rPr lang="en-US" sz="1000" smtClean="0"/>
              <a:t>The data contract defined information items that you flow across service boundaries and that are handled with additional logic on the provider and consumer side. If you were looking at it from a (English language) grammar perspective, you could consider operations to be the </a:t>
            </a:r>
            <a:r>
              <a:rPr lang="en-US" sz="1000" b="1" smtClean="0"/>
              <a:t>predicates</a:t>
            </a:r>
            <a:r>
              <a:rPr lang="en-US" sz="1000" smtClean="0"/>
              <a:t> and the data that flows are the </a:t>
            </a:r>
            <a:r>
              <a:rPr lang="en-US" sz="1000" b="1" smtClean="0"/>
              <a:t>objects</a:t>
            </a:r>
            <a:r>
              <a:rPr lang="en-US" sz="1000" smtClean="0"/>
              <a:t>, while the caller is the </a:t>
            </a:r>
            <a:r>
              <a:rPr lang="en-US" sz="1000" b="1" smtClean="0"/>
              <a:t>subject</a:t>
            </a:r>
            <a:r>
              <a:rPr lang="en-US" sz="1000" smtClean="0"/>
              <a:t>. Subjects can do a lot with objects. Every "do" is an operation.</a:t>
            </a:r>
          </a:p>
        </p:txBody>
      </p:sp>
    </p:spTree>
    <p:extLst>
      <p:ext uri="{BB962C8B-B14F-4D97-AF65-F5344CB8AC3E}">
        <p14:creationId xmlns:p14="http://schemas.microsoft.com/office/powerpoint/2010/main" val="1511083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type="dt" sz="quarter" idx="1"/>
          </p:nvPr>
        </p:nvSpPr>
        <p:spPr>
          <a:noFill/>
        </p:spPr>
        <p:txBody>
          <a:bodyPr/>
          <a:lstStyle/>
          <a:p>
            <a:fld id="{79706B14-8B33-4008-8332-A1F0D4D0A44F}" type="datetime8">
              <a:rPr lang="en-US" smtClean="0"/>
              <a:pPr/>
              <a:t>10/6/2016 3:40 PM</a:t>
            </a:fld>
            <a:endParaRPr lang="en-US" smtClean="0"/>
          </a:p>
        </p:txBody>
      </p:sp>
      <p:sp>
        <p:nvSpPr>
          <p:cNvPr id="62467" name="Rectangle 6"/>
          <p:cNvSpPr>
            <a:spLocks noGrp="1" noChangeArrowheads="1"/>
          </p:cNvSpPr>
          <p:nvPr>
            <p:ph type="ftr" sz="quarter" idx="4"/>
          </p:nvPr>
        </p:nvSpPr>
        <p:spPr>
          <a:noFill/>
        </p:spPr>
        <p:txBody>
          <a:bodyPr/>
          <a:lstStyle/>
          <a:p>
            <a:pPr eaLnBrk="1" hangingPunct="1"/>
            <a:r>
              <a:rPr lang="en-US" smtClean="0"/>
              <a:t>© 2005 Microsoft Corporation. All rights reserved.</a:t>
            </a:r>
          </a:p>
          <a:p>
            <a:r>
              <a:rPr lang="en-US" smtClean="0"/>
              <a:t>This presentation is for informational purposes only. Microsoft makes no warranties, express or implied, in this summary.</a:t>
            </a:r>
            <a:endParaRPr lang="en-US" sz="1200" smtClean="0"/>
          </a:p>
        </p:txBody>
      </p:sp>
      <p:sp>
        <p:nvSpPr>
          <p:cNvPr id="62468" name="Rectangle 7"/>
          <p:cNvSpPr>
            <a:spLocks noGrp="1" noChangeArrowheads="1"/>
          </p:cNvSpPr>
          <p:nvPr>
            <p:ph type="sldNum" sz="quarter" idx="5"/>
          </p:nvPr>
        </p:nvSpPr>
        <p:spPr>
          <a:noFill/>
        </p:spPr>
        <p:txBody>
          <a:bodyPr/>
          <a:lstStyle/>
          <a:p>
            <a:fld id="{42254BC8-C82D-4B63-B537-406433BBC408}" type="slidenum">
              <a:rPr lang="he-IL" smtClean="0"/>
              <a:pPr/>
              <a:t>71</a:t>
            </a:fld>
            <a:endParaRPr lang="en-US" smtClean="0"/>
          </a:p>
        </p:txBody>
      </p:sp>
      <p:sp>
        <p:nvSpPr>
          <p:cNvPr id="62469" name="Rectangle 2"/>
          <p:cNvSpPr>
            <a:spLocks noGrp="1" noRot="1" noChangeAspect="1" noChangeArrowheads="1" noTextEdit="1"/>
          </p:cNvSpPr>
          <p:nvPr>
            <p:ph type="sldImg"/>
          </p:nvPr>
        </p:nvSpPr>
        <p:spPr>
          <a:ln/>
        </p:spPr>
      </p:sp>
      <p:sp>
        <p:nvSpPr>
          <p:cNvPr id="62470"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2725949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dt" sz="quarter" idx="1"/>
          </p:nvPr>
        </p:nvSpPr>
        <p:spPr>
          <a:noFill/>
        </p:spPr>
        <p:txBody>
          <a:bodyPr/>
          <a:lstStyle/>
          <a:p>
            <a:fld id="{F99514FA-AF9C-4484-938D-419D6E6572C2}" type="datetime8">
              <a:rPr lang="en-US" smtClean="0"/>
              <a:pPr/>
              <a:t>10/6/2016 3:40 PM</a:t>
            </a:fld>
            <a:endParaRPr lang="en-US" smtClean="0"/>
          </a:p>
        </p:txBody>
      </p:sp>
      <p:sp>
        <p:nvSpPr>
          <p:cNvPr id="63491" name="Rectangle 6"/>
          <p:cNvSpPr>
            <a:spLocks noGrp="1" noChangeArrowheads="1"/>
          </p:cNvSpPr>
          <p:nvPr>
            <p:ph type="ftr" sz="quarter" idx="4"/>
          </p:nvPr>
        </p:nvSpPr>
        <p:spPr>
          <a:noFill/>
        </p:spPr>
        <p:txBody>
          <a:bodyPr/>
          <a:lstStyle/>
          <a:p>
            <a:pPr eaLnBrk="1" hangingPunct="1"/>
            <a:r>
              <a:rPr lang="en-US" smtClean="0"/>
              <a:t>© 2005 Microsoft Corporation. All rights reserved.</a:t>
            </a:r>
          </a:p>
          <a:p>
            <a:r>
              <a:rPr lang="en-US" smtClean="0"/>
              <a:t>This presentation is for informational purposes only. Microsoft makes no warranties, express or implied, in this summary.</a:t>
            </a:r>
            <a:endParaRPr lang="en-US" sz="1200" smtClean="0"/>
          </a:p>
        </p:txBody>
      </p:sp>
      <p:sp>
        <p:nvSpPr>
          <p:cNvPr id="63492" name="Rectangle 7"/>
          <p:cNvSpPr>
            <a:spLocks noGrp="1" noChangeArrowheads="1"/>
          </p:cNvSpPr>
          <p:nvPr>
            <p:ph type="sldNum" sz="quarter" idx="5"/>
          </p:nvPr>
        </p:nvSpPr>
        <p:spPr>
          <a:noFill/>
        </p:spPr>
        <p:txBody>
          <a:bodyPr/>
          <a:lstStyle/>
          <a:p>
            <a:fld id="{9635F2CA-D0E1-40B1-B4BA-6FA42055860F}" type="slidenum">
              <a:rPr lang="he-IL" smtClean="0"/>
              <a:pPr/>
              <a:t>73</a:t>
            </a:fld>
            <a:endParaRPr lang="en-US" smtClean="0"/>
          </a:p>
        </p:txBody>
      </p:sp>
      <p:sp>
        <p:nvSpPr>
          <p:cNvPr id="63493"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1088494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dt" sz="quarter" idx="1"/>
          </p:nvPr>
        </p:nvSpPr>
        <p:spPr>
          <a:noFill/>
        </p:spPr>
        <p:txBody>
          <a:bodyPr/>
          <a:lstStyle/>
          <a:p>
            <a:fld id="{556A18C3-0647-4313-B64A-EBBFB49C5A0C}" type="datetime8">
              <a:rPr lang="en-US" smtClean="0"/>
              <a:pPr/>
              <a:t>10/6/2016 3:40 PM</a:t>
            </a:fld>
            <a:endParaRPr lang="en-US" smtClean="0"/>
          </a:p>
        </p:txBody>
      </p:sp>
      <p:sp>
        <p:nvSpPr>
          <p:cNvPr id="64515" name="Rectangle 6"/>
          <p:cNvSpPr>
            <a:spLocks noGrp="1" noChangeArrowheads="1"/>
          </p:cNvSpPr>
          <p:nvPr>
            <p:ph type="ftr" sz="quarter" idx="4"/>
          </p:nvPr>
        </p:nvSpPr>
        <p:spPr>
          <a:noFill/>
        </p:spPr>
        <p:txBody>
          <a:bodyPr/>
          <a:lstStyle/>
          <a:p>
            <a:pPr eaLnBrk="1" hangingPunct="1"/>
            <a:r>
              <a:rPr lang="en-US" smtClean="0"/>
              <a:t>© 2005 Microsoft Corporation. All rights reserved.</a:t>
            </a:r>
          </a:p>
          <a:p>
            <a:r>
              <a:rPr lang="en-US" smtClean="0"/>
              <a:t>This presentation is for informational purposes only. Microsoft makes no warranties, express or implied, in this summary.</a:t>
            </a:r>
            <a:endParaRPr lang="en-US" sz="1200" smtClean="0"/>
          </a:p>
        </p:txBody>
      </p:sp>
      <p:sp>
        <p:nvSpPr>
          <p:cNvPr id="64516" name="Rectangle 7"/>
          <p:cNvSpPr>
            <a:spLocks noGrp="1" noChangeArrowheads="1"/>
          </p:cNvSpPr>
          <p:nvPr>
            <p:ph type="sldNum" sz="quarter" idx="5"/>
          </p:nvPr>
        </p:nvSpPr>
        <p:spPr>
          <a:noFill/>
        </p:spPr>
        <p:txBody>
          <a:bodyPr/>
          <a:lstStyle/>
          <a:p>
            <a:fld id="{DC88EB3D-984A-45BD-8EDF-1AB87266DDBC}" type="slidenum">
              <a:rPr lang="he-IL" smtClean="0"/>
              <a:pPr/>
              <a:t>74</a:t>
            </a:fld>
            <a:endParaRPr lang="en-US" smtClean="0"/>
          </a:p>
        </p:txBody>
      </p:sp>
      <p:sp>
        <p:nvSpPr>
          <p:cNvPr id="64517" name="Rectangle 2"/>
          <p:cNvSpPr>
            <a:spLocks noGrp="1" noRot="1" noChangeAspect="1" noChangeArrowheads="1" noTextEdit="1"/>
          </p:cNvSpPr>
          <p:nvPr>
            <p:ph type="sldImg"/>
          </p:nvPr>
        </p:nvSpPr>
        <p:spPr>
          <a:ln/>
        </p:spPr>
      </p:sp>
      <p:sp>
        <p:nvSpPr>
          <p:cNvPr id="6451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3500238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dt" sz="quarter" idx="1"/>
          </p:nvPr>
        </p:nvSpPr>
        <p:spPr>
          <a:noFill/>
        </p:spPr>
        <p:txBody>
          <a:bodyPr/>
          <a:lstStyle/>
          <a:p>
            <a:fld id="{021DFFE3-8B59-44B4-894C-27FAB9C0FD29}" type="datetime8">
              <a:rPr lang="en-US" smtClean="0"/>
              <a:pPr/>
              <a:t>10/6/2016 3:40 PM</a:t>
            </a:fld>
            <a:endParaRPr lang="en-US" smtClean="0"/>
          </a:p>
        </p:txBody>
      </p:sp>
      <p:sp>
        <p:nvSpPr>
          <p:cNvPr id="66563" name="Rectangle 6"/>
          <p:cNvSpPr>
            <a:spLocks noGrp="1" noChangeArrowheads="1"/>
          </p:cNvSpPr>
          <p:nvPr>
            <p:ph type="ftr" sz="quarter" idx="4"/>
          </p:nvPr>
        </p:nvSpPr>
        <p:spPr>
          <a:noFill/>
        </p:spPr>
        <p:txBody>
          <a:bodyPr/>
          <a:lstStyle/>
          <a:p>
            <a:pPr eaLnBrk="1" hangingPunct="1"/>
            <a:r>
              <a:rPr lang="en-US" smtClean="0"/>
              <a:t>© 2005 Microsoft Corporation. All rights reserved.</a:t>
            </a:r>
          </a:p>
          <a:p>
            <a:r>
              <a:rPr lang="en-US" smtClean="0"/>
              <a:t>This presentation is for informational purposes only. Microsoft makes no warranties, express or implied, in this summary.</a:t>
            </a:r>
            <a:endParaRPr lang="en-US" sz="1200" smtClean="0"/>
          </a:p>
        </p:txBody>
      </p:sp>
      <p:sp>
        <p:nvSpPr>
          <p:cNvPr id="66564" name="Rectangle 7"/>
          <p:cNvSpPr>
            <a:spLocks noGrp="1" noChangeArrowheads="1"/>
          </p:cNvSpPr>
          <p:nvPr>
            <p:ph type="sldNum" sz="quarter" idx="5"/>
          </p:nvPr>
        </p:nvSpPr>
        <p:spPr>
          <a:noFill/>
        </p:spPr>
        <p:txBody>
          <a:bodyPr/>
          <a:lstStyle/>
          <a:p>
            <a:fld id="{58E2F390-D5C3-457E-B8B3-8219847FCBED}" type="slidenum">
              <a:rPr lang="he-IL" smtClean="0"/>
              <a:pPr/>
              <a:t>76</a:t>
            </a:fld>
            <a:endParaRPr lang="en-US" smtClean="0"/>
          </a:p>
        </p:txBody>
      </p:sp>
      <p:sp>
        <p:nvSpPr>
          <p:cNvPr id="66565" name="Rectangle 2"/>
          <p:cNvSpPr>
            <a:spLocks noGrp="1" noRot="1" noChangeAspect="1" noChangeArrowheads="1" noTextEdit="1"/>
          </p:cNvSpPr>
          <p:nvPr>
            <p:ph type="sldImg"/>
          </p:nvPr>
        </p:nvSpPr>
        <p:spPr>
          <a:ln/>
        </p:spPr>
      </p:sp>
      <p:sp>
        <p:nvSpPr>
          <p:cNvPr id="66566" name="Rectangle 3"/>
          <p:cNvSpPr>
            <a:spLocks noGrp="1" noChangeArrowheads="1"/>
          </p:cNvSpPr>
          <p:nvPr>
            <p:ph type="body" idx="1"/>
          </p:nvPr>
        </p:nvSpPr>
        <p:spPr>
          <a:xfrm>
            <a:off x="685800" y="4344988"/>
            <a:ext cx="5486400" cy="4113212"/>
          </a:xfrm>
          <a:noFill/>
          <a:ln/>
        </p:spPr>
        <p:txBody>
          <a:bodyPr/>
          <a:lstStyle/>
          <a:p>
            <a:pPr eaLnBrk="1" hangingPunct="1"/>
            <a:r>
              <a:rPr lang="en-US" b="1" smtClean="0"/>
              <a:t>Speaker Notes</a:t>
            </a:r>
          </a:p>
          <a:p>
            <a:pPr eaLnBrk="1" hangingPunct="1">
              <a:buFontTx/>
              <a:buChar char="•"/>
            </a:pPr>
            <a:r>
              <a:rPr lang="en-US" smtClean="0"/>
              <a:t>WCF security secures message exchanges, secures access to resources, and records requests for resources.  Security is focused on the support and use of credentials.  Credentials consist of claims, issuer, proof of possession.</a:t>
            </a:r>
          </a:p>
          <a:p>
            <a:pPr eaLnBrk="1" hangingPunct="1">
              <a:buFontTx/>
              <a:buChar char="•"/>
            </a:pPr>
            <a:r>
              <a:rPr lang="en-US" smtClean="0"/>
              <a:t>Confidentiality is ensured by encryption using the recipients credentials, integrity is ensured by signing messages using the senders credentials.</a:t>
            </a:r>
          </a:p>
          <a:p>
            <a:pPr eaLnBrk="1" hangingPunct="1">
              <a:buFontTx/>
              <a:buChar char="•"/>
            </a:pPr>
            <a:r>
              <a:rPr lang="en-US" smtClean="0"/>
              <a:t>WCF is secure by default (with the exception of the basicHttpBinding).</a:t>
            </a:r>
          </a:p>
          <a:p>
            <a:pPr eaLnBrk="1" hangingPunct="1">
              <a:buFontTx/>
              <a:buChar char="•"/>
            </a:pPr>
            <a:r>
              <a:rPr lang="en-US" smtClean="0"/>
              <a:t>By default, WCF supports X509 certificates and Username/password, as well as Kerb and SAML tokens.  Of course, custom tokens can be written and plugged into WCF as well, and WCF also supports anonymous access if the service chooses to.</a:t>
            </a:r>
          </a:p>
          <a:p>
            <a:pPr eaLnBrk="1" hangingPunct="1">
              <a:buFontTx/>
              <a:buChar char="•"/>
            </a:pPr>
            <a:r>
              <a:rPr lang="en-US" smtClean="0"/>
              <a:t>Access to resources – authentication and autorization consistent with .NET FX AuthZ processes.  Supports integration authentication or control via separate access lists.  Acces</a:t>
            </a:r>
          </a:p>
          <a:p>
            <a:pPr eaLnBrk="1" hangingPunct="1">
              <a:buFontTx/>
              <a:buChar char="•"/>
            </a:pPr>
            <a:endParaRPr lang="en-US" smtClean="0"/>
          </a:p>
        </p:txBody>
      </p:sp>
    </p:spTree>
    <p:extLst>
      <p:ext uri="{BB962C8B-B14F-4D97-AF65-F5344CB8AC3E}">
        <p14:creationId xmlns:p14="http://schemas.microsoft.com/office/powerpoint/2010/main" val="9073353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dt" sz="quarter" idx="1"/>
          </p:nvPr>
        </p:nvSpPr>
        <p:spPr>
          <a:noFill/>
        </p:spPr>
        <p:txBody>
          <a:bodyPr/>
          <a:lstStyle/>
          <a:p>
            <a:fld id="{C454B358-152C-4398-912B-17A93098E389}" type="datetime8">
              <a:rPr lang="en-US" smtClean="0"/>
              <a:pPr/>
              <a:t>10/6/2016 3:40 PM</a:t>
            </a:fld>
            <a:endParaRPr lang="en-US" smtClean="0"/>
          </a:p>
        </p:txBody>
      </p:sp>
      <p:sp>
        <p:nvSpPr>
          <p:cNvPr id="65539" name="Rectangle 6"/>
          <p:cNvSpPr>
            <a:spLocks noGrp="1" noChangeArrowheads="1"/>
          </p:cNvSpPr>
          <p:nvPr>
            <p:ph type="ftr" sz="quarter" idx="4"/>
          </p:nvPr>
        </p:nvSpPr>
        <p:spPr>
          <a:noFill/>
        </p:spPr>
        <p:txBody>
          <a:bodyPr/>
          <a:lstStyle/>
          <a:p>
            <a:pPr eaLnBrk="1" hangingPunct="1"/>
            <a:r>
              <a:rPr lang="en-US" smtClean="0"/>
              <a:t>© 2005 Microsoft Corporation. All rights reserved.</a:t>
            </a:r>
          </a:p>
          <a:p>
            <a:r>
              <a:rPr lang="en-US" smtClean="0"/>
              <a:t>This presentation is for informational purposes only. Microsoft makes no warranties, express or implied, in this summary.</a:t>
            </a:r>
            <a:endParaRPr lang="en-US" sz="1200" smtClean="0"/>
          </a:p>
        </p:txBody>
      </p:sp>
      <p:sp>
        <p:nvSpPr>
          <p:cNvPr id="65540" name="Rectangle 7"/>
          <p:cNvSpPr>
            <a:spLocks noGrp="1" noChangeArrowheads="1"/>
          </p:cNvSpPr>
          <p:nvPr>
            <p:ph type="sldNum" sz="quarter" idx="5"/>
          </p:nvPr>
        </p:nvSpPr>
        <p:spPr>
          <a:noFill/>
        </p:spPr>
        <p:txBody>
          <a:bodyPr/>
          <a:lstStyle/>
          <a:p>
            <a:fld id="{4C4BEE4B-C67D-4335-9C81-BD10F08F3D09}" type="slidenum">
              <a:rPr lang="he-IL" smtClean="0"/>
              <a:pPr/>
              <a:t>77</a:t>
            </a:fld>
            <a:endParaRPr lang="en-US" smtClean="0"/>
          </a:p>
        </p:txBody>
      </p:sp>
      <p:sp>
        <p:nvSpPr>
          <p:cNvPr id="65541"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33791001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dt" sz="quarter" idx="1"/>
          </p:nvPr>
        </p:nvSpPr>
        <p:spPr>
          <a:noFill/>
        </p:spPr>
        <p:txBody>
          <a:bodyPr/>
          <a:lstStyle/>
          <a:p>
            <a:fld id="{9EB8237A-F408-494A-A014-BDACD5173209}" type="datetime8">
              <a:rPr lang="en-US" smtClean="0"/>
              <a:pPr/>
              <a:t>10/6/2016 3:40 PM</a:t>
            </a:fld>
            <a:endParaRPr lang="en-US" smtClean="0"/>
          </a:p>
        </p:txBody>
      </p:sp>
      <p:sp>
        <p:nvSpPr>
          <p:cNvPr id="69635" name="Rectangle 6"/>
          <p:cNvSpPr>
            <a:spLocks noGrp="1" noChangeArrowheads="1"/>
          </p:cNvSpPr>
          <p:nvPr>
            <p:ph type="ftr" sz="quarter" idx="4"/>
          </p:nvPr>
        </p:nvSpPr>
        <p:spPr>
          <a:noFill/>
        </p:spPr>
        <p:txBody>
          <a:bodyPr/>
          <a:lstStyle/>
          <a:p>
            <a:pPr eaLnBrk="1" hangingPunct="1"/>
            <a:r>
              <a:rPr lang="en-US" smtClean="0"/>
              <a:t>© 2005 Microsoft Corporation. All rights reserved.</a:t>
            </a:r>
          </a:p>
          <a:p>
            <a:r>
              <a:rPr lang="en-US" smtClean="0"/>
              <a:t>This presentation is for informational purposes only. Microsoft makes no warranties, express or implied, in this summary.</a:t>
            </a:r>
            <a:endParaRPr lang="en-US" sz="1200" smtClean="0"/>
          </a:p>
        </p:txBody>
      </p:sp>
      <p:sp>
        <p:nvSpPr>
          <p:cNvPr id="69636" name="Rectangle 7"/>
          <p:cNvSpPr>
            <a:spLocks noGrp="1" noChangeArrowheads="1"/>
          </p:cNvSpPr>
          <p:nvPr>
            <p:ph type="sldNum" sz="quarter" idx="5"/>
          </p:nvPr>
        </p:nvSpPr>
        <p:spPr>
          <a:noFill/>
        </p:spPr>
        <p:txBody>
          <a:bodyPr/>
          <a:lstStyle/>
          <a:p>
            <a:fld id="{7D86B2B8-E28B-4D95-9C13-1075E53E2C82}" type="slidenum">
              <a:rPr lang="he-IL" smtClean="0"/>
              <a:pPr/>
              <a:t>78</a:t>
            </a:fld>
            <a:endParaRPr lang="en-US" smtClean="0"/>
          </a:p>
        </p:txBody>
      </p:sp>
      <p:sp>
        <p:nvSpPr>
          <p:cNvPr id="69637" name="Rectangle 2"/>
          <p:cNvSpPr>
            <a:spLocks noGrp="1" noRot="1" noChangeAspect="1" noChangeArrowheads="1" noTextEdit="1"/>
          </p:cNvSpPr>
          <p:nvPr>
            <p:ph type="sldImg"/>
          </p:nvPr>
        </p:nvSpPr>
        <p:spPr>
          <a:ln/>
        </p:spPr>
      </p:sp>
      <p:sp>
        <p:nvSpPr>
          <p:cNvPr id="69638" name="Rectangle 3"/>
          <p:cNvSpPr>
            <a:spLocks noGrp="1" noChangeArrowheads="1"/>
          </p:cNvSpPr>
          <p:nvPr>
            <p:ph type="body" idx="1"/>
          </p:nvPr>
        </p:nvSpPr>
        <p:spPr>
          <a:xfrm>
            <a:off x="685800" y="4344988"/>
            <a:ext cx="5486400" cy="4113212"/>
          </a:xfrm>
          <a:noFill/>
          <a:ln/>
        </p:spPr>
        <p:txBody>
          <a:bodyPr/>
          <a:lstStyle/>
          <a:p>
            <a:pPr eaLnBrk="1" hangingPunct="1"/>
            <a:r>
              <a:rPr lang="en-US" b="1" smtClean="0"/>
              <a:t>Speaker Notes</a:t>
            </a:r>
          </a:p>
          <a:p>
            <a:pPr eaLnBrk="1" hangingPunct="1">
              <a:buFontTx/>
              <a:buChar char="•"/>
            </a:pPr>
            <a:r>
              <a:rPr lang="en-US" smtClean="0"/>
              <a:t>When we talk about reliable messaging (RM), we’re talking about a guarantee that a message actually gets from one service to another (retrying on failed attempts until success).  WCF supports two RM guarantees: in-order and exactly once (similar to MSMQ and MQSeries guarantees).  “In order” guarantees ensure that messages received are done so in the order in which they are sent.  Exactly once guarantees ensure that each message is received only once.  There are also two modes for doing RM: an express lightweight mode in which messages are not stored to disk before sending; and a transacted mode in which messages are durably stored to disk before sending.  In the case of machine failure, express mode services would lose any messages in the buffer at the time of failure. </a:t>
            </a:r>
          </a:p>
          <a:p>
            <a:pPr eaLnBrk="1" hangingPunct="1">
              <a:buFontTx/>
              <a:buChar char="•"/>
            </a:pPr>
            <a:r>
              <a:rPr lang="en-US" smtClean="0"/>
              <a:t>When you truly need classic, atomic two-phase commit across two services, WCF also supports transactions.  This provides the ability to flow a transaction across service boundaries, for and all participants to enlist in the transaction, vote on the outcome, and succeed or fail together atomically. </a:t>
            </a:r>
          </a:p>
          <a:p>
            <a:pPr eaLnBrk="1" hangingPunct="1">
              <a:buFontTx/>
              <a:buChar char="•"/>
            </a:pPr>
            <a:r>
              <a:rPr lang="en-US" smtClean="0"/>
              <a:t>It’s also important to point out that security, RM, and transaction support are all configured by default to communicate using Web Services specification-compliant protocols (WS-Security, WS-ReliableMessaging, WS-AtomicTransaction, etc).  This provides a new level of integration between services built on our platform and built on other vendor's platforms (WebSphere, etc). </a:t>
            </a:r>
          </a:p>
          <a:p>
            <a:pPr eaLnBrk="1" hangingPunct="1"/>
            <a:endParaRPr lang="en-US" smtClean="0"/>
          </a:p>
          <a:p>
            <a:pPr eaLnBrk="1" hangingPunct="1"/>
            <a:r>
              <a:rPr lang="en-US" b="1" smtClean="0"/>
              <a:t>Transition to next slide:</a:t>
            </a:r>
            <a:endParaRPr lang="en-US" smtClean="0"/>
          </a:p>
          <a:p>
            <a:pPr eaLnBrk="1" hangingPunct="1">
              <a:buFontTx/>
              <a:buChar char="•"/>
            </a:pPr>
            <a:r>
              <a:rPr lang="en-US" smtClean="0"/>
              <a:t>Now that we’ve discussed a broad range of WCF-supported features, let’s look at how WCF services are hosted and activated…</a:t>
            </a:r>
          </a:p>
          <a:p>
            <a:pPr eaLnBrk="1" hangingPunct="1"/>
            <a:endParaRPr lang="en-US" smtClean="0"/>
          </a:p>
          <a:p>
            <a:pPr eaLnBrk="1" hangingPunct="1"/>
            <a:endParaRPr lang="en-US" smtClean="0"/>
          </a:p>
        </p:txBody>
      </p:sp>
    </p:spTree>
    <p:extLst>
      <p:ext uri="{BB962C8B-B14F-4D97-AF65-F5344CB8AC3E}">
        <p14:creationId xmlns:p14="http://schemas.microsoft.com/office/powerpoint/2010/main" val="37639827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type="dt" sz="quarter" idx="1"/>
          </p:nvPr>
        </p:nvSpPr>
        <p:spPr>
          <a:noFill/>
        </p:spPr>
        <p:txBody>
          <a:bodyPr/>
          <a:lstStyle/>
          <a:p>
            <a:fld id="{B29BFD83-CCE7-476A-BEBC-0C1DAFE51825}" type="datetime8">
              <a:rPr lang="en-US" smtClean="0"/>
              <a:pPr/>
              <a:t>10/6/2016 3:40 PM</a:t>
            </a:fld>
            <a:endParaRPr lang="en-US" smtClean="0"/>
          </a:p>
        </p:txBody>
      </p:sp>
      <p:sp>
        <p:nvSpPr>
          <p:cNvPr id="67587" name="Rectangle 6"/>
          <p:cNvSpPr>
            <a:spLocks noGrp="1" noChangeArrowheads="1"/>
          </p:cNvSpPr>
          <p:nvPr>
            <p:ph type="ftr" sz="quarter" idx="4"/>
          </p:nvPr>
        </p:nvSpPr>
        <p:spPr>
          <a:noFill/>
        </p:spPr>
        <p:txBody>
          <a:bodyPr/>
          <a:lstStyle/>
          <a:p>
            <a:pPr eaLnBrk="1" hangingPunct="1"/>
            <a:r>
              <a:rPr lang="en-US" smtClean="0"/>
              <a:t>© 2005 Microsoft Corporation. All rights reserved.</a:t>
            </a:r>
          </a:p>
          <a:p>
            <a:r>
              <a:rPr lang="en-US" smtClean="0"/>
              <a:t>This presentation is for informational purposes only. Microsoft makes no warranties, express or implied, in this summary.</a:t>
            </a:r>
            <a:endParaRPr lang="en-US" sz="1200" smtClean="0"/>
          </a:p>
        </p:txBody>
      </p:sp>
      <p:sp>
        <p:nvSpPr>
          <p:cNvPr id="67588" name="Rectangle 7"/>
          <p:cNvSpPr>
            <a:spLocks noGrp="1" noChangeArrowheads="1"/>
          </p:cNvSpPr>
          <p:nvPr>
            <p:ph type="sldNum" sz="quarter" idx="5"/>
          </p:nvPr>
        </p:nvSpPr>
        <p:spPr>
          <a:noFill/>
        </p:spPr>
        <p:txBody>
          <a:bodyPr/>
          <a:lstStyle/>
          <a:p>
            <a:fld id="{4BB439D6-772C-4CD3-80B7-976A3DD85E2A}" type="slidenum">
              <a:rPr lang="he-IL" smtClean="0"/>
              <a:pPr/>
              <a:t>79</a:t>
            </a:fld>
            <a:endParaRPr lang="en-US" smtClean="0"/>
          </a:p>
        </p:txBody>
      </p:sp>
      <p:sp>
        <p:nvSpPr>
          <p:cNvPr id="67589"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2965673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dt" sz="quarter" idx="1"/>
          </p:nvPr>
        </p:nvSpPr>
        <p:spPr>
          <a:noFill/>
        </p:spPr>
        <p:txBody>
          <a:bodyPr/>
          <a:lstStyle/>
          <a:p>
            <a:fld id="{20B42E99-D7CC-4215-BC5F-920D99E8B7DB}" type="datetime8">
              <a:rPr lang="en-US" smtClean="0"/>
              <a:pPr/>
              <a:t>10/6/2016 3:40 PM</a:t>
            </a:fld>
            <a:endParaRPr lang="en-US" smtClean="0"/>
          </a:p>
        </p:txBody>
      </p:sp>
      <p:sp>
        <p:nvSpPr>
          <p:cNvPr id="52227" name="Rectangle 6"/>
          <p:cNvSpPr>
            <a:spLocks noGrp="1" noChangeArrowheads="1"/>
          </p:cNvSpPr>
          <p:nvPr>
            <p:ph type="ftr" sz="quarter" idx="4"/>
          </p:nvPr>
        </p:nvSpPr>
        <p:spPr>
          <a:noFill/>
        </p:spPr>
        <p:txBody>
          <a:bodyPr/>
          <a:lstStyle/>
          <a:p>
            <a:pPr eaLnBrk="1" hangingPunct="1"/>
            <a:r>
              <a:rPr lang="en-US" smtClean="0"/>
              <a:t>© 2005 Microsoft Corporation. All rights reserved.</a:t>
            </a:r>
          </a:p>
          <a:p>
            <a:r>
              <a:rPr lang="en-US" smtClean="0"/>
              <a:t>This presentation is for informational purposes only. Microsoft makes no warranties, express or implied, in this summary.</a:t>
            </a:r>
            <a:endParaRPr lang="en-US" sz="1200" smtClean="0"/>
          </a:p>
        </p:txBody>
      </p:sp>
      <p:sp>
        <p:nvSpPr>
          <p:cNvPr id="52228" name="Rectangle 7"/>
          <p:cNvSpPr>
            <a:spLocks noGrp="1" noChangeArrowheads="1"/>
          </p:cNvSpPr>
          <p:nvPr>
            <p:ph type="sldNum" sz="quarter" idx="5"/>
          </p:nvPr>
        </p:nvSpPr>
        <p:spPr>
          <a:noFill/>
        </p:spPr>
        <p:txBody>
          <a:bodyPr/>
          <a:lstStyle/>
          <a:p>
            <a:fld id="{F50DD602-507D-41B1-A483-543B0F21806D}" type="slidenum">
              <a:rPr lang="he-IL" smtClean="0"/>
              <a:pPr/>
              <a:t>26</a:t>
            </a:fld>
            <a:endParaRPr lang="en-US" smtClean="0"/>
          </a:p>
        </p:txBody>
      </p:sp>
      <p:sp>
        <p:nvSpPr>
          <p:cNvPr id="52229"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31478875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type="dt" sz="quarter" idx="1"/>
          </p:nvPr>
        </p:nvSpPr>
        <p:spPr>
          <a:noFill/>
        </p:spPr>
        <p:txBody>
          <a:bodyPr/>
          <a:lstStyle/>
          <a:p>
            <a:fld id="{DC75EEBB-7AD4-489E-8549-291B3C030986}" type="datetime8">
              <a:rPr lang="en-US" smtClean="0"/>
              <a:pPr/>
              <a:t>10/6/2016 3:40 PM</a:t>
            </a:fld>
            <a:endParaRPr lang="en-US" smtClean="0"/>
          </a:p>
        </p:txBody>
      </p:sp>
      <p:sp>
        <p:nvSpPr>
          <p:cNvPr id="68611" name="Rectangle 6"/>
          <p:cNvSpPr>
            <a:spLocks noGrp="1" noChangeArrowheads="1"/>
          </p:cNvSpPr>
          <p:nvPr>
            <p:ph type="ftr" sz="quarter" idx="4"/>
          </p:nvPr>
        </p:nvSpPr>
        <p:spPr>
          <a:noFill/>
        </p:spPr>
        <p:txBody>
          <a:bodyPr/>
          <a:lstStyle/>
          <a:p>
            <a:pPr eaLnBrk="1" hangingPunct="1"/>
            <a:r>
              <a:rPr lang="en-US" smtClean="0"/>
              <a:t>© 2005 Microsoft Corporation. All rights reserved.</a:t>
            </a:r>
          </a:p>
          <a:p>
            <a:r>
              <a:rPr lang="en-US" smtClean="0"/>
              <a:t>This presentation is for informational purposes only. Microsoft makes no warranties, express or implied, in this summary.</a:t>
            </a:r>
            <a:endParaRPr lang="en-US" sz="1200" smtClean="0"/>
          </a:p>
        </p:txBody>
      </p:sp>
      <p:sp>
        <p:nvSpPr>
          <p:cNvPr id="68612" name="Rectangle 7"/>
          <p:cNvSpPr>
            <a:spLocks noGrp="1" noChangeArrowheads="1"/>
          </p:cNvSpPr>
          <p:nvPr>
            <p:ph type="sldNum" sz="quarter" idx="5"/>
          </p:nvPr>
        </p:nvSpPr>
        <p:spPr>
          <a:noFill/>
        </p:spPr>
        <p:txBody>
          <a:bodyPr/>
          <a:lstStyle/>
          <a:p>
            <a:fld id="{591EFB86-299A-4BDE-AA2A-9DD161C588B4}" type="slidenum">
              <a:rPr lang="he-IL" smtClean="0"/>
              <a:pPr/>
              <a:t>80</a:t>
            </a:fld>
            <a:endParaRPr lang="en-US" smtClean="0"/>
          </a:p>
        </p:txBody>
      </p:sp>
      <p:sp>
        <p:nvSpPr>
          <p:cNvPr id="68613"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14890537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dt" sz="quarter" idx="1"/>
          </p:nvPr>
        </p:nvSpPr>
        <p:spPr>
          <a:noFill/>
        </p:spPr>
        <p:txBody>
          <a:bodyPr/>
          <a:lstStyle/>
          <a:p>
            <a:fld id="{FF7ED51E-3608-4DE9-8DE1-EBD7C1AE91BA}" type="datetime8">
              <a:rPr lang="en-US" smtClean="0"/>
              <a:pPr/>
              <a:t>10/6/2016 3:40 PM</a:t>
            </a:fld>
            <a:endParaRPr lang="en-US" smtClean="0"/>
          </a:p>
        </p:txBody>
      </p:sp>
      <p:sp>
        <p:nvSpPr>
          <p:cNvPr id="70659" name="Rectangle 6"/>
          <p:cNvSpPr>
            <a:spLocks noGrp="1" noChangeArrowheads="1"/>
          </p:cNvSpPr>
          <p:nvPr>
            <p:ph type="ftr" sz="quarter" idx="4"/>
          </p:nvPr>
        </p:nvSpPr>
        <p:spPr>
          <a:noFill/>
        </p:spPr>
        <p:txBody>
          <a:bodyPr/>
          <a:lstStyle/>
          <a:p>
            <a:pPr eaLnBrk="1" hangingPunct="1"/>
            <a:r>
              <a:rPr lang="en-US" smtClean="0"/>
              <a:t>© 2005 Microsoft Corporation. All rights reserved.</a:t>
            </a:r>
          </a:p>
          <a:p>
            <a:r>
              <a:rPr lang="en-US" smtClean="0"/>
              <a:t>This presentation is for informational purposes only. Microsoft makes no warranties, express or implied, in this summary.</a:t>
            </a:r>
            <a:endParaRPr lang="en-US" sz="1200" smtClean="0"/>
          </a:p>
        </p:txBody>
      </p:sp>
      <p:sp>
        <p:nvSpPr>
          <p:cNvPr id="70660" name="Rectangle 7"/>
          <p:cNvSpPr>
            <a:spLocks noGrp="1" noChangeArrowheads="1"/>
          </p:cNvSpPr>
          <p:nvPr>
            <p:ph type="sldNum" sz="quarter" idx="5"/>
          </p:nvPr>
        </p:nvSpPr>
        <p:spPr>
          <a:noFill/>
        </p:spPr>
        <p:txBody>
          <a:bodyPr/>
          <a:lstStyle/>
          <a:p>
            <a:fld id="{7A8850C4-3814-4BBE-866F-A6FBEA58C75C}" type="slidenum">
              <a:rPr lang="he-IL" smtClean="0"/>
              <a:pPr/>
              <a:t>82</a:t>
            </a:fld>
            <a:endParaRPr lang="en-US" smtClean="0"/>
          </a:p>
        </p:txBody>
      </p:sp>
      <p:sp>
        <p:nvSpPr>
          <p:cNvPr id="70661"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27235155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type="dt" sz="quarter" idx="1"/>
          </p:nvPr>
        </p:nvSpPr>
        <p:spPr>
          <a:noFill/>
        </p:spPr>
        <p:txBody>
          <a:bodyPr/>
          <a:lstStyle/>
          <a:p>
            <a:fld id="{E99D39E5-4CD9-45D6-8C57-A80904CE2BA6}" type="datetime8">
              <a:rPr lang="en-US" smtClean="0"/>
              <a:pPr/>
              <a:t>10/6/2016 3:40 PM</a:t>
            </a:fld>
            <a:endParaRPr lang="en-US" smtClean="0"/>
          </a:p>
        </p:txBody>
      </p:sp>
      <p:sp>
        <p:nvSpPr>
          <p:cNvPr id="71683" name="Rectangle 6"/>
          <p:cNvSpPr>
            <a:spLocks noGrp="1" noChangeArrowheads="1"/>
          </p:cNvSpPr>
          <p:nvPr>
            <p:ph type="ftr" sz="quarter" idx="4"/>
          </p:nvPr>
        </p:nvSpPr>
        <p:spPr>
          <a:noFill/>
        </p:spPr>
        <p:txBody>
          <a:bodyPr/>
          <a:lstStyle/>
          <a:p>
            <a:pPr eaLnBrk="1" hangingPunct="1"/>
            <a:r>
              <a:rPr lang="en-US" smtClean="0"/>
              <a:t>© 2005 Microsoft Corporation. All rights reserved.</a:t>
            </a:r>
          </a:p>
          <a:p>
            <a:r>
              <a:rPr lang="en-US" smtClean="0"/>
              <a:t>This presentation is for informational purposes only. Microsoft makes no warranties, express or implied, in this summary.</a:t>
            </a:r>
            <a:endParaRPr lang="en-US" sz="1200" smtClean="0"/>
          </a:p>
        </p:txBody>
      </p:sp>
      <p:sp>
        <p:nvSpPr>
          <p:cNvPr id="71684" name="Rectangle 7"/>
          <p:cNvSpPr>
            <a:spLocks noGrp="1" noChangeArrowheads="1"/>
          </p:cNvSpPr>
          <p:nvPr>
            <p:ph type="sldNum" sz="quarter" idx="5"/>
          </p:nvPr>
        </p:nvSpPr>
        <p:spPr>
          <a:noFill/>
        </p:spPr>
        <p:txBody>
          <a:bodyPr/>
          <a:lstStyle/>
          <a:p>
            <a:fld id="{E85029FF-EBFB-476A-A0B4-D0C9F0C55A13}" type="slidenum">
              <a:rPr lang="he-IL" smtClean="0"/>
              <a:pPr/>
              <a:t>83</a:t>
            </a:fld>
            <a:endParaRPr lang="en-US" smtClean="0"/>
          </a:p>
        </p:txBody>
      </p:sp>
      <p:sp>
        <p:nvSpPr>
          <p:cNvPr id="71685"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2537460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type="dt" sz="quarter" idx="1"/>
          </p:nvPr>
        </p:nvSpPr>
        <p:spPr>
          <a:noFill/>
        </p:spPr>
        <p:txBody>
          <a:bodyPr/>
          <a:lstStyle/>
          <a:p>
            <a:fld id="{EDD22B64-54C1-4FBE-9682-A0B0A27B2348}" type="datetime8">
              <a:rPr lang="en-US" smtClean="0"/>
              <a:pPr/>
              <a:t>10/6/2016 3:40 PM</a:t>
            </a:fld>
            <a:endParaRPr lang="en-US" smtClean="0"/>
          </a:p>
        </p:txBody>
      </p:sp>
      <p:sp>
        <p:nvSpPr>
          <p:cNvPr id="72707" name="Rectangle 6"/>
          <p:cNvSpPr>
            <a:spLocks noGrp="1" noChangeArrowheads="1"/>
          </p:cNvSpPr>
          <p:nvPr>
            <p:ph type="ftr" sz="quarter" idx="4"/>
          </p:nvPr>
        </p:nvSpPr>
        <p:spPr>
          <a:noFill/>
        </p:spPr>
        <p:txBody>
          <a:bodyPr/>
          <a:lstStyle/>
          <a:p>
            <a:pPr eaLnBrk="1" hangingPunct="1"/>
            <a:r>
              <a:rPr lang="en-US" smtClean="0"/>
              <a:t>© 2005 Microsoft Corporation. All rights reserved.</a:t>
            </a:r>
          </a:p>
          <a:p>
            <a:r>
              <a:rPr lang="en-US" smtClean="0"/>
              <a:t>This presentation is for informational purposes only. Microsoft makes no warranties, express or implied, in this summary.</a:t>
            </a:r>
            <a:endParaRPr lang="en-US" sz="1200" smtClean="0"/>
          </a:p>
        </p:txBody>
      </p:sp>
      <p:sp>
        <p:nvSpPr>
          <p:cNvPr id="72708" name="Rectangle 7"/>
          <p:cNvSpPr>
            <a:spLocks noGrp="1" noChangeArrowheads="1"/>
          </p:cNvSpPr>
          <p:nvPr>
            <p:ph type="sldNum" sz="quarter" idx="5"/>
          </p:nvPr>
        </p:nvSpPr>
        <p:spPr>
          <a:noFill/>
        </p:spPr>
        <p:txBody>
          <a:bodyPr/>
          <a:lstStyle/>
          <a:p>
            <a:fld id="{BEE80B50-2C20-4C3E-B530-652087076F02}" type="slidenum">
              <a:rPr lang="he-IL" smtClean="0"/>
              <a:pPr/>
              <a:t>84</a:t>
            </a:fld>
            <a:endParaRPr lang="en-US" smtClean="0"/>
          </a:p>
        </p:txBody>
      </p:sp>
      <p:sp>
        <p:nvSpPr>
          <p:cNvPr id="72709"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41604352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eaLnBrk="1" hangingPunct="1"/>
            <a:endParaRPr lang="en-US" smtClean="0"/>
          </a:p>
        </p:txBody>
      </p:sp>
      <p:sp>
        <p:nvSpPr>
          <p:cNvPr id="73732" name="Date Placeholder 3"/>
          <p:cNvSpPr>
            <a:spLocks noGrp="1"/>
          </p:cNvSpPr>
          <p:nvPr>
            <p:ph type="dt" sz="quarter" idx="1"/>
          </p:nvPr>
        </p:nvSpPr>
        <p:spPr>
          <a:noFill/>
        </p:spPr>
        <p:txBody>
          <a:bodyPr/>
          <a:lstStyle/>
          <a:p>
            <a:fld id="{2BC4982A-663F-4A5D-8FEF-12A44AB86439}" type="datetime8">
              <a:rPr lang="en-US" smtClean="0"/>
              <a:pPr/>
              <a:t>10/6/2016 3:40 PM</a:t>
            </a:fld>
            <a:endParaRPr lang="en-US" smtClean="0"/>
          </a:p>
        </p:txBody>
      </p:sp>
      <p:sp>
        <p:nvSpPr>
          <p:cNvPr id="73733" name="Footer Placeholder 4"/>
          <p:cNvSpPr>
            <a:spLocks noGrp="1"/>
          </p:cNvSpPr>
          <p:nvPr>
            <p:ph type="ftr" sz="quarter" idx="4"/>
          </p:nvPr>
        </p:nvSpPr>
        <p:spPr>
          <a:noFill/>
        </p:spPr>
        <p:txBody>
          <a:bodyPr/>
          <a:lstStyle/>
          <a:p>
            <a:r>
              <a:rPr lang="en-US" smtClean="0"/>
              <a:t>© 2005 Microsoft Corporation. All rights reserved.</a:t>
            </a:r>
          </a:p>
          <a:p>
            <a:r>
              <a:rPr lang="en-US" smtClean="0"/>
              <a:t>This presentation is for informational purposes only. Microsoft makes no warranties, express or implied, in this summary.</a:t>
            </a:r>
            <a:endParaRPr lang="en-US" sz="1200" smtClean="0"/>
          </a:p>
        </p:txBody>
      </p:sp>
      <p:sp>
        <p:nvSpPr>
          <p:cNvPr id="73734" name="Slide Number Placeholder 5"/>
          <p:cNvSpPr>
            <a:spLocks noGrp="1"/>
          </p:cNvSpPr>
          <p:nvPr>
            <p:ph type="sldNum" sz="quarter" idx="5"/>
          </p:nvPr>
        </p:nvSpPr>
        <p:spPr>
          <a:noFill/>
        </p:spPr>
        <p:txBody>
          <a:bodyPr/>
          <a:lstStyle/>
          <a:p>
            <a:fld id="{68E58C51-17D6-4E51-AD24-87B122E1139F}" type="slidenum">
              <a:rPr lang="he-IL" smtClean="0"/>
              <a:pPr/>
              <a:t>85</a:t>
            </a:fld>
            <a:endParaRPr lang="en-US" smtClean="0"/>
          </a:p>
        </p:txBody>
      </p:sp>
    </p:spTree>
    <p:extLst>
      <p:ext uri="{BB962C8B-B14F-4D97-AF65-F5344CB8AC3E}">
        <p14:creationId xmlns:p14="http://schemas.microsoft.com/office/powerpoint/2010/main" val="38140982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type="dt" sz="quarter" idx="1"/>
          </p:nvPr>
        </p:nvSpPr>
        <p:spPr>
          <a:noFill/>
        </p:spPr>
        <p:txBody>
          <a:bodyPr/>
          <a:lstStyle/>
          <a:p>
            <a:fld id="{57F49800-350B-4627-B033-1D070F07918F}" type="datetime8">
              <a:rPr lang="en-US" smtClean="0"/>
              <a:pPr/>
              <a:t>10/6/2016 3:40 PM</a:t>
            </a:fld>
            <a:endParaRPr lang="en-US" smtClean="0"/>
          </a:p>
        </p:txBody>
      </p:sp>
      <p:sp>
        <p:nvSpPr>
          <p:cNvPr id="74755" name="Rectangle 6"/>
          <p:cNvSpPr>
            <a:spLocks noGrp="1" noChangeArrowheads="1"/>
          </p:cNvSpPr>
          <p:nvPr>
            <p:ph type="ftr" sz="quarter" idx="4"/>
          </p:nvPr>
        </p:nvSpPr>
        <p:spPr>
          <a:noFill/>
        </p:spPr>
        <p:txBody>
          <a:bodyPr/>
          <a:lstStyle/>
          <a:p>
            <a:pPr eaLnBrk="1" hangingPunct="1"/>
            <a:r>
              <a:rPr lang="en-US" smtClean="0"/>
              <a:t>© 2005 Microsoft Corporation. All rights reserved.</a:t>
            </a:r>
          </a:p>
          <a:p>
            <a:r>
              <a:rPr lang="en-US" smtClean="0"/>
              <a:t>This presentation is for informational purposes only. Microsoft makes no warranties, express or implied, in this summary.</a:t>
            </a:r>
            <a:endParaRPr lang="en-US" sz="1200" smtClean="0"/>
          </a:p>
        </p:txBody>
      </p:sp>
      <p:sp>
        <p:nvSpPr>
          <p:cNvPr id="74756" name="Rectangle 7"/>
          <p:cNvSpPr>
            <a:spLocks noGrp="1" noChangeArrowheads="1"/>
          </p:cNvSpPr>
          <p:nvPr>
            <p:ph type="sldNum" sz="quarter" idx="5"/>
          </p:nvPr>
        </p:nvSpPr>
        <p:spPr>
          <a:noFill/>
        </p:spPr>
        <p:txBody>
          <a:bodyPr/>
          <a:lstStyle/>
          <a:p>
            <a:fld id="{DE0173BE-67E3-4E9F-B0DB-18FB731809CE}" type="slidenum">
              <a:rPr lang="he-IL" smtClean="0"/>
              <a:pPr/>
              <a:t>86</a:t>
            </a:fld>
            <a:endParaRPr lang="en-US" smtClean="0"/>
          </a:p>
        </p:txBody>
      </p:sp>
      <p:sp>
        <p:nvSpPr>
          <p:cNvPr id="74757" name="Rectangle 2"/>
          <p:cNvSpPr>
            <a:spLocks noGrp="1" noRot="1" noChangeAspect="1" noChangeArrowheads="1" noTextEdit="1"/>
          </p:cNvSpPr>
          <p:nvPr>
            <p:ph type="sldImg"/>
          </p:nvPr>
        </p:nvSpPr>
        <p:spPr>
          <a:ln/>
        </p:spPr>
      </p:sp>
      <p:sp>
        <p:nvSpPr>
          <p:cNvPr id="74758" name="Rectangle 3"/>
          <p:cNvSpPr>
            <a:spLocks noGrp="1" noChangeArrowheads="1"/>
          </p:cNvSpPr>
          <p:nvPr>
            <p:ph type="body" idx="1"/>
          </p:nvPr>
        </p:nvSpPr>
        <p:spPr>
          <a:xfrm>
            <a:off x="685800" y="4344988"/>
            <a:ext cx="5486400" cy="4113212"/>
          </a:xfrm>
          <a:noFill/>
          <a:ln/>
        </p:spPr>
        <p:txBody>
          <a:bodyPr/>
          <a:lstStyle/>
          <a:p>
            <a:pPr eaLnBrk="1" hangingPunct="1"/>
            <a:endParaRPr lang="en-US" dirty="0" smtClean="0"/>
          </a:p>
        </p:txBody>
      </p:sp>
    </p:spTree>
    <p:extLst>
      <p:ext uri="{BB962C8B-B14F-4D97-AF65-F5344CB8AC3E}">
        <p14:creationId xmlns:p14="http://schemas.microsoft.com/office/powerpoint/2010/main" val="3650938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dt" sz="quarter" idx="1"/>
          </p:nvPr>
        </p:nvSpPr>
        <p:spPr>
          <a:noFill/>
        </p:spPr>
        <p:txBody>
          <a:bodyPr/>
          <a:lstStyle/>
          <a:p>
            <a:fld id="{9BC86DB1-45B6-4F03-9278-F10F56EA5924}" type="datetime8">
              <a:rPr lang="en-US" smtClean="0"/>
              <a:pPr/>
              <a:t>10/6/2016 3:40 PM</a:t>
            </a:fld>
            <a:endParaRPr lang="en-US" smtClean="0"/>
          </a:p>
        </p:txBody>
      </p:sp>
      <p:sp>
        <p:nvSpPr>
          <p:cNvPr id="53251" name="Rectangle 6"/>
          <p:cNvSpPr>
            <a:spLocks noGrp="1" noChangeArrowheads="1"/>
          </p:cNvSpPr>
          <p:nvPr>
            <p:ph type="ftr" sz="quarter" idx="4"/>
          </p:nvPr>
        </p:nvSpPr>
        <p:spPr>
          <a:noFill/>
        </p:spPr>
        <p:txBody>
          <a:bodyPr/>
          <a:lstStyle/>
          <a:p>
            <a:pPr eaLnBrk="1" hangingPunct="1"/>
            <a:r>
              <a:rPr lang="en-US" smtClean="0"/>
              <a:t>© 2005 Microsoft Corporation. All rights reserved.</a:t>
            </a:r>
          </a:p>
          <a:p>
            <a:r>
              <a:rPr lang="en-US" smtClean="0"/>
              <a:t>This presentation is for informational purposes only. Microsoft makes no warranties, express or implied, in this summary.</a:t>
            </a:r>
            <a:endParaRPr lang="en-US" sz="1200" smtClean="0"/>
          </a:p>
        </p:txBody>
      </p:sp>
      <p:sp>
        <p:nvSpPr>
          <p:cNvPr id="53252" name="Rectangle 7"/>
          <p:cNvSpPr>
            <a:spLocks noGrp="1" noChangeArrowheads="1"/>
          </p:cNvSpPr>
          <p:nvPr>
            <p:ph type="sldNum" sz="quarter" idx="5"/>
          </p:nvPr>
        </p:nvSpPr>
        <p:spPr>
          <a:noFill/>
        </p:spPr>
        <p:txBody>
          <a:bodyPr/>
          <a:lstStyle/>
          <a:p>
            <a:fld id="{588D34AE-5870-454C-A7FB-5B8CCFF02E98}" type="slidenum">
              <a:rPr lang="he-IL" smtClean="0"/>
              <a:pPr/>
              <a:t>27</a:t>
            </a:fld>
            <a:endParaRPr lang="en-US" smtClean="0"/>
          </a:p>
        </p:txBody>
      </p:sp>
      <p:sp>
        <p:nvSpPr>
          <p:cNvPr id="53253"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1137301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dt" sz="quarter" idx="1"/>
          </p:nvPr>
        </p:nvSpPr>
        <p:spPr>
          <a:noFill/>
        </p:spPr>
        <p:txBody>
          <a:bodyPr/>
          <a:lstStyle/>
          <a:p>
            <a:fld id="{3C07095B-885D-4808-9F23-32D9CF2FAD58}" type="datetime8">
              <a:rPr lang="en-US" smtClean="0"/>
              <a:pPr/>
              <a:t>10/6/2016 3:40 PM</a:t>
            </a:fld>
            <a:endParaRPr lang="en-US" smtClean="0"/>
          </a:p>
        </p:txBody>
      </p:sp>
      <p:sp>
        <p:nvSpPr>
          <p:cNvPr id="54275" name="Rectangle 6"/>
          <p:cNvSpPr>
            <a:spLocks noGrp="1" noChangeArrowheads="1"/>
          </p:cNvSpPr>
          <p:nvPr>
            <p:ph type="ftr" sz="quarter" idx="4"/>
          </p:nvPr>
        </p:nvSpPr>
        <p:spPr>
          <a:noFill/>
        </p:spPr>
        <p:txBody>
          <a:bodyPr/>
          <a:lstStyle/>
          <a:p>
            <a:pPr eaLnBrk="1" hangingPunct="1"/>
            <a:r>
              <a:rPr lang="en-US" smtClean="0"/>
              <a:t>© 2005 Microsoft Corporation. All rights reserved.</a:t>
            </a:r>
          </a:p>
          <a:p>
            <a:r>
              <a:rPr lang="en-US" smtClean="0"/>
              <a:t>This presentation is for informational purposes only. Microsoft makes no warranties, express or implied, in this summary.</a:t>
            </a:r>
            <a:endParaRPr lang="en-US" sz="1200" smtClean="0"/>
          </a:p>
        </p:txBody>
      </p:sp>
      <p:sp>
        <p:nvSpPr>
          <p:cNvPr id="54276" name="Rectangle 7"/>
          <p:cNvSpPr>
            <a:spLocks noGrp="1" noChangeArrowheads="1"/>
          </p:cNvSpPr>
          <p:nvPr>
            <p:ph type="sldNum" sz="quarter" idx="5"/>
          </p:nvPr>
        </p:nvSpPr>
        <p:spPr>
          <a:noFill/>
        </p:spPr>
        <p:txBody>
          <a:bodyPr/>
          <a:lstStyle/>
          <a:p>
            <a:fld id="{C959654A-FDC2-421D-A8F0-3ABFE789F86F}" type="slidenum">
              <a:rPr lang="he-IL" smtClean="0"/>
              <a:pPr/>
              <a:t>28</a:t>
            </a:fld>
            <a:endParaRPr lang="en-US" smtClean="0"/>
          </a:p>
        </p:txBody>
      </p:sp>
      <p:sp>
        <p:nvSpPr>
          <p:cNvPr id="54277"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3580647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type="dt" sz="quarter" idx="1"/>
          </p:nvPr>
        </p:nvSpPr>
        <p:spPr>
          <a:noFill/>
        </p:spPr>
        <p:txBody>
          <a:bodyPr/>
          <a:lstStyle/>
          <a:p>
            <a:fld id="{57F49800-350B-4627-B033-1D070F07918F}" type="datetime8">
              <a:rPr lang="en-US" smtClean="0"/>
              <a:pPr/>
              <a:t>10/6/2016 3:40 PM</a:t>
            </a:fld>
            <a:endParaRPr lang="en-US" smtClean="0"/>
          </a:p>
        </p:txBody>
      </p:sp>
      <p:sp>
        <p:nvSpPr>
          <p:cNvPr id="74755" name="Rectangle 6"/>
          <p:cNvSpPr>
            <a:spLocks noGrp="1" noChangeArrowheads="1"/>
          </p:cNvSpPr>
          <p:nvPr>
            <p:ph type="ftr" sz="quarter" idx="4"/>
          </p:nvPr>
        </p:nvSpPr>
        <p:spPr>
          <a:noFill/>
        </p:spPr>
        <p:txBody>
          <a:bodyPr/>
          <a:lstStyle/>
          <a:p>
            <a:pPr eaLnBrk="1" hangingPunct="1"/>
            <a:r>
              <a:rPr lang="en-US" smtClean="0"/>
              <a:t>© 2005 Microsoft Corporation. All rights reserved.</a:t>
            </a:r>
          </a:p>
          <a:p>
            <a:r>
              <a:rPr lang="en-US" smtClean="0"/>
              <a:t>This presentation is for informational purposes only. Microsoft makes no warranties, express or implied, in this summary.</a:t>
            </a:r>
            <a:endParaRPr lang="en-US" sz="1200" smtClean="0"/>
          </a:p>
        </p:txBody>
      </p:sp>
      <p:sp>
        <p:nvSpPr>
          <p:cNvPr id="74756" name="Rectangle 7"/>
          <p:cNvSpPr>
            <a:spLocks noGrp="1" noChangeArrowheads="1"/>
          </p:cNvSpPr>
          <p:nvPr>
            <p:ph type="sldNum" sz="quarter" idx="5"/>
          </p:nvPr>
        </p:nvSpPr>
        <p:spPr>
          <a:noFill/>
        </p:spPr>
        <p:txBody>
          <a:bodyPr/>
          <a:lstStyle/>
          <a:p>
            <a:fld id="{DE0173BE-67E3-4E9F-B0DB-18FB731809CE}" type="slidenum">
              <a:rPr lang="he-IL" smtClean="0"/>
              <a:pPr/>
              <a:t>29</a:t>
            </a:fld>
            <a:endParaRPr lang="en-US" smtClean="0"/>
          </a:p>
        </p:txBody>
      </p:sp>
      <p:sp>
        <p:nvSpPr>
          <p:cNvPr id="74757" name="Rectangle 2"/>
          <p:cNvSpPr>
            <a:spLocks noGrp="1" noRot="1" noChangeAspect="1" noChangeArrowheads="1" noTextEdit="1"/>
          </p:cNvSpPr>
          <p:nvPr>
            <p:ph type="sldImg"/>
          </p:nvPr>
        </p:nvSpPr>
        <p:spPr>
          <a:ln/>
        </p:spPr>
      </p:sp>
      <p:sp>
        <p:nvSpPr>
          <p:cNvPr id="74758" name="Rectangle 3"/>
          <p:cNvSpPr>
            <a:spLocks noGrp="1" noChangeArrowheads="1"/>
          </p:cNvSpPr>
          <p:nvPr>
            <p:ph type="body" idx="1"/>
          </p:nvPr>
        </p:nvSpPr>
        <p:spPr>
          <a:xfrm>
            <a:off x="685800" y="4344988"/>
            <a:ext cx="5486400" cy="4113212"/>
          </a:xfrm>
          <a:noFill/>
          <a:ln/>
        </p:spPr>
        <p:txBody>
          <a:bodyPr/>
          <a:lstStyle/>
          <a:p>
            <a:pPr eaLnBrk="1" hangingPunct="1"/>
            <a:endParaRPr lang="en-US" dirty="0" smtClean="0"/>
          </a:p>
        </p:txBody>
      </p:sp>
    </p:spTree>
    <p:extLst>
      <p:ext uri="{BB962C8B-B14F-4D97-AF65-F5344CB8AC3E}">
        <p14:creationId xmlns:p14="http://schemas.microsoft.com/office/powerpoint/2010/main" val="299489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dt" sz="quarter" idx="1"/>
          </p:nvPr>
        </p:nvSpPr>
        <p:spPr>
          <a:noFill/>
        </p:spPr>
        <p:txBody>
          <a:bodyPr/>
          <a:lstStyle/>
          <a:p>
            <a:fld id="{D66275D1-DAF7-49FF-8224-6740925DC974}" type="datetime8">
              <a:rPr lang="en-US" smtClean="0"/>
              <a:pPr/>
              <a:t>10/6/2016 3:40 PM</a:t>
            </a:fld>
            <a:endParaRPr lang="en-US" smtClean="0"/>
          </a:p>
        </p:txBody>
      </p:sp>
      <p:sp>
        <p:nvSpPr>
          <p:cNvPr id="55299" name="Rectangle 6"/>
          <p:cNvSpPr>
            <a:spLocks noGrp="1" noChangeArrowheads="1"/>
          </p:cNvSpPr>
          <p:nvPr>
            <p:ph type="ftr" sz="quarter" idx="4"/>
          </p:nvPr>
        </p:nvSpPr>
        <p:spPr>
          <a:noFill/>
        </p:spPr>
        <p:txBody>
          <a:bodyPr/>
          <a:lstStyle/>
          <a:p>
            <a:pPr eaLnBrk="1" hangingPunct="1"/>
            <a:r>
              <a:rPr lang="en-US" smtClean="0"/>
              <a:t>© 2005 Microsoft Corporation. All rights reserved.</a:t>
            </a:r>
          </a:p>
          <a:p>
            <a:r>
              <a:rPr lang="en-US" smtClean="0"/>
              <a:t>This presentation is for informational purposes only. Microsoft makes no warranties, express or implied, in this summary.</a:t>
            </a:r>
            <a:endParaRPr lang="en-US" sz="1200" smtClean="0"/>
          </a:p>
        </p:txBody>
      </p:sp>
      <p:sp>
        <p:nvSpPr>
          <p:cNvPr id="55300" name="Rectangle 7"/>
          <p:cNvSpPr>
            <a:spLocks noGrp="1" noChangeArrowheads="1"/>
          </p:cNvSpPr>
          <p:nvPr>
            <p:ph type="sldNum" sz="quarter" idx="5"/>
          </p:nvPr>
        </p:nvSpPr>
        <p:spPr>
          <a:noFill/>
        </p:spPr>
        <p:txBody>
          <a:bodyPr/>
          <a:lstStyle/>
          <a:p>
            <a:fld id="{1D277246-B9BD-42D4-817E-264E839CF7F2}" type="slidenum">
              <a:rPr lang="he-IL" smtClean="0"/>
              <a:pPr/>
              <a:t>31</a:t>
            </a:fld>
            <a:endParaRPr lang="en-US" smtClean="0"/>
          </a:p>
        </p:txBody>
      </p:sp>
      <p:sp>
        <p:nvSpPr>
          <p:cNvPr id="55301"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47726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pPr eaLnBrk="1" hangingPunct="1"/>
            <a:endParaRPr lang="en-US" smtClean="0"/>
          </a:p>
        </p:txBody>
      </p:sp>
      <p:sp>
        <p:nvSpPr>
          <p:cNvPr id="56324" name="Date Placeholder 3"/>
          <p:cNvSpPr>
            <a:spLocks noGrp="1"/>
          </p:cNvSpPr>
          <p:nvPr>
            <p:ph type="dt" sz="quarter" idx="1"/>
          </p:nvPr>
        </p:nvSpPr>
        <p:spPr>
          <a:noFill/>
        </p:spPr>
        <p:txBody>
          <a:bodyPr/>
          <a:lstStyle/>
          <a:p>
            <a:fld id="{AEA881EF-74B2-4730-8E3A-665CE1D19043}" type="datetime8">
              <a:rPr lang="en-US" smtClean="0"/>
              <a:pPr/>
              <a:t>10/6/2016 3:40 PM</a:t>
            </a:fld>
            <a:endParaRPr lang="en-US" smtClean="0"/>
          </a:p>
        </p:txBody>
      </p:sp>
      <p:sp>
        <p:nvSpPr>
          <p:cNvPr id="56325" name="Footer Placeholder 4"/>
          <p:cNvSpPr>
            <a:spLocks noGrp="1"/>
          </p:cNvSpPr>
          <p:nvPr>
            <p:ph type="ftr" sz="quarter" idx="4"/>
          </p:nvPr>
        </p:nvSpPr>
        <p:spPr>
          <a:noFill/>
        </p:spPr>
        <p:txBody>
          <a:bodyPr/>
          <a:lstStyle/>
          <a:p>
            <a:r>
              <a:rPr lang="en-US" smtClean="0"/>
              <a:t>© 2005 Microsoft Corporation. All rights reserved.</a:t>
            </a:r>
          </a:p>
          <a:p>
            <a:r>
              <a:rPr lang="en-US" smtClean="0"/>
              <a:t>This presentation is for informational purposes only. Microsoft makes no warranties, express or implied, in this summary.</a:t>
            </a:r>
            <a:endParaRPr lang="en-US" sz="1200" smtClean="0"/>
          </a:p>
        </p:txBody>
      </p:sp>
      <p:sp>
        <p:nvSpPr>
          <p:cNvPr id="56326" name="Slide Number Placeholder 5"/>
          <p:cNvSpPr>
            <a:spLocks noGrp="1"/>
          </p:cNvSpPr>
          <p:nvPr>
            <p:ph type="sldNum" sz="quarter" idx="5"/>
          </p:nvPr>
        </p:nvSpPr>
        <p:spPr>
          <a:noFill/>
        </p:spPr>
        <p:txBody>
          <a:bodyPr/>
          <a:lstStyle/>
          <a:p>
            <a:fld id="{389EB69E-0C80-4043-AB25-6A4D11DD6AFE}" type="slidenum">
              <a:rPr lang="he-IL" smtClean="0"/>
              <a:pPr/>
              <a:t>32</a:t>
            </a:fld>
            <a:endParaRPr lang="en-US" smtClean="0"/>
          </a:p>
        </p:txBody>
      </p:sp>
    </p:spTree>
    <p:extLst>
      <p:ext uri="{BB962C8B-B14F-4D97-AF65-F5344CB8AC3E}">
        <p14:creationId xmlns:p14="http://schemas.microsoft.com/office/powerpoint/2010/main" val="2956205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56706" name="Rectangle 2"/>
          <p:cNvSpPr>
            <a:spLocks noGrp="1" noChangeArrowheads="1"/>
          </p:cNvSpPr>
          <p:nvPr>
            <p:ph type="subTitle" idx="1"/>
          </p:nvPr>
        </p:nvSpPr>
        <p:spPr>
          <a:xfrm>
            <a:off x="862013" y="4221163"/>
            <a:ext cx="7023100" cy="1322387"/>
          </a:xfrm>
          <a:ln/>
        </p:spPr>
        <p:txBody>
          <a:bodyPr/>
          <a:lstStyle>
            <a:lvl1pPr marL="0" indent="0">
              <a:buFontTx/>
              <a:buNone/>
              <a:defRPr sz="3200"/>
            </a:lvl1pPr>
          </a:lstStyle>
          <a:p>
            <a:r>
              <a:rPr lang="en-GB"/>
              <a:t>Click to edit Master subtitle style</a:t>
            </a:r>
          </a:p>
        </p:txBody>
      </p:sp>
      <p:sp>
        <p:nvSpPr>
          <p:cNvPr id="456707" name="Rectangle 3"/>
          <p:cNvSpPr>
            <a:spLocks noGrp="1" noChangeArrowheads="1"/>
          </p:cNvSpPr>
          <p:nvPr>
            <p:ph type="ctrTitle"/>
          </p:nvPr>
        </p:nvSpPr>
        <p:spPr>
          <a:xfrm>
            <a:off x="827088" y="2576513"/>
            <a:ext cx="7891462" cy="1412875"/>
          </a:xfrm>
        </p:spPr>
        <p:txBody>
          <a:bodyPr anchor="b"/>
          <a:lstStyle>
            <a:lvl1pPr>
              <a:defRPr sz="4000"/>
            </a:lvl1pPr>
          </a:lstStyle>
          <a:p>
            <a:r>
              <a:rPr lang="en-GB"/>
              <a:t>Click to edit Master title style</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8488"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700213"/>
            <a:ext cx="8229600" cy="4425950"/>
          </a:xfrm>
        </p:spPr>
        <p:txBody>
          <a:bodyPr/>
          <a:lstStyle/>
          <a:p>
            <a:pPr lvl="0"/>
            <a:endParaRPr lang="en-US" noProof="0" smtClean="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783DBA0B-006A-4353-B9F8-C42926E7412D}" type="datetimeFigureOut">
              <a:rPr lang="hr-HR" smtClean="0">
                <a:solidFill>
                  <a:prstClr val="white"/>
                </a:solidFill>
              </a:rPr>
              <a:pPr/>
              <a:t>6.10.2016.</a:t>
            </a:fld>
            <a:endParaRPr lang="hr-HR">
              <a:solidFill>
                <a:prstClr val="white"/>
              </a:solidFill>
            </a:endParaRPr>
          </a:p>
        </p:txBody>
      </p:sp>
      <p:sp>
        <p:nvSpPr>
          <p:cNvPr id="5" name="Footer Placeholder 4"/>
          <p:cNvSpPr>
            <a:spLocks noGrp="1"/>
          </p:cNvSpPr>
          <p:nvPr>
            <p:ph type="ftr" sz="quarter" idx="11"/>
          </p:nvPr>
        </p:nvSpPr>
        <p:spPr>
          <a:xfrm>
            <a:off x="2743973" y="5870576"/>
            <a:ext cx="3932137" cy="377825"/>
          </a:xfrm>
        </p:spPr>
        <p:txBody>
          <a:bodyPr/>
          <a:lstStyle/>
          <a:p>
            <a:endParaRPr lang="hr-HR">
              <a:solidFill>
                <a:prstClr val="white"/>
              </a:solidFill>
            </a:endParaRPr>
          </a:p>
        </p:txBody>
      </p:sp>
      <p:sp>
        <p:nvSpPr>
          <p:cNvPr id="6" name="Slide Number Placeholder 5"/>
          <p:cNvSpPr>
            <a:spLocks noGrp="1"/>
          </p:cNvSpPr>
          <p:nvPr>
            <p:ph type="sldNum" sz="quarter" idx="12"/>
          </p:nvPr>
        </p:nvSpPr>
        <p:spPr>
          <a:xfrm>
            <a:off x="8040685" y="5870576"/>
            <a:ext cx="417516" cy="377825"/>
          </a:xfrm>
        </p:spPr>
        <p:txBody>
          <a:bodyPr/>
          <a:lstStyle/>
          <a:p>
            <a:fld id="{7CAB64F7-07C6-4F8F-8013-446122A22905}" type="slidenum">
              <a:rPr lang="hr-HR" smtClean="0">
                <a:solidFill>
                  <a:prstClr val="white"/>
                </a:solidFill>
              </a:rPr>
              <a:pPr/>
              <a:t>‹#›</a:t>
            </a:fld>
            <a:endParaRPr lang="hr-HR">
              <a:solidFill>
                <a:prstClr val="white"/>
              </a:solidFill>
            </a:endParaRPr>
          </a:p>
        </p:txBody>
      </p:sp>
    </p:spTree>
    <p:extLst>
      <p:ext uri="{BB962C8B-B14F-4D97-AF65-F5344CB8AC3E}">
        <p14:creationId xmlns:p14="http://schemas.microsoft.com/office/powerpoint/2010/main" val="2291966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3DBA0B-006A-4353-B9F8-C42926E7412D}" type="datetimeFigureOut">
              <a:rPr lang="hr-HR" smtClean="0">
                <a:solidFill>
                  <a:prstClr val="white"/>
                </a:solidFill>
              </a:rPr>
              <a:pPr/>
              <a:t>6.10.2016.</a:t>
            </a:fld>
            <a:endParaRPr lang="hr-HR">
              <a:solidFill>
                <a:prstClr val="white"/>
              </a:solidFill>
            </a:endParaRPr>
          </a:p>
        </p:txBody>
      </p:sp>
      <p:sp>
        <p:nvSpPr>
          <p:cNvPr id="5" name="Footer Placeholder 4"/>
          <p:cNvSpPr>
            <a:spLocks noGrp="1"/>
          </p:cNvSpPr>
          <p:nvPr>
            <p:ph type="ftr" sz="quarter" idx="11"/>
          </p:nvPr>
        </p:nvSpPr>
        <p:spPr/>
        <p:txBody>
          <a:bodyPr/>
          <a:lstStyle/>
          <a:p>
            <a:endParaRPr lang="hr-HR">
              <a:solidFill>
                <a:prstClr val="white"/>
              </a:solidFill>
            </a:endParaRPr>
          </a:p>
        </p:txBody>
      </p:sp>
      <p:sp>
        <p:nvSpPr>
          <p:cNvPr id="6" name="Slide Number Placeholder 5"/>
          <p:cNvSpPr>
            <a:spLocks noGrp="1"/>
          </p:cNvSpPr>
          <p:nvPr>
            <p:ph type="sldNum" sz="quarter" idx="12"/>
          </p:nvPr>
        </p:nvSpPr>
        <p:spPr/>
        <p:txBody>
          <a:bodyPr/>
          <a:lstStyle/>
          <a:p>
            <a:fld id="{7CAB64F7-07C6-4F8F-8013-446122A22905}" type="slidenum">
              <a:rPr lang="hr-HR" smtClean="0">
                <a:solidFill>
                  <a:prstClr val="white"/>
                </a:solidFill>
              </a:rPr>
              <a:pPr/>
              <a:t>‹#›</a:t>
            </a:fld>
            <a:endParaRPr lang="hr-HR">
              <a:solidFill>
                <a:prstClr val="white"/>
              </a:solidFill>
            </a:endParaRPr>
          </a:p>
        </p:txBody>
      </p:sp>
    </p:spTree>
    <p:extLst>
      <p:ext uri="{BB962C8B-B14F-4D97-AF65-F5344CB8AC3E}">
        <p14:creationId xmlns:p14="http://schemas.microsoft.com/office/powerpoint/2010/main" val="3968533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83DBA0B-006A-4353-B9F8-C42926E7412D}" type="datetimeFigureOut">
              <a:rPr lang="hr-HR" smtClean="0">
                <a:solidFill>
                  <a:prstClr val="white"/>
                </a:solidFill>
              </a:rPr>
              <a:pPr/>
              <a:t>6.10.2016.</a:t>
            </a:fld>
            <a:endParaRPr lang="hr-HR">
              <a:solidFill>
                <a:prstClr val="white"/>
              </a:solidFill>
            </a:endParaRPr>
          </a:p>
        </p:txBody>
      </p:sp>
      <p:sp>
        <p:nvSpPr>
          <p:cNvPr id="5" name="Footer Placeholder 4"/>
          <p:cNvSpPr>
            <a:spLocks noGrp="1"/>
          </p:cNvSpPr>
          <p:nvPr>
            <p:ph type="ftr" sz="quarter" idx="11"/>
          </p:nvPr>
        </p:nvSpPr>
        <p:spPr/>
        <p:txBody>
          <a:bodyPr/>
          <a:lstStyle/>
          <a:p>
            <a:endParaRPr lang="hr-HR">
              <a:solidFill>
                <a:prstClr val="white"/>
              </a:solidFill>
            </a:endParaRPr>
          </a:p>
        </p:txBody>
      </p:sp>
      <p:sp>
        <p:nvSpPr>
          <p:cNvPr id="6" name="Slide Number Placeholder 5"/>
          <p:cNvSpPr>
            <a:spLocks noGrp="1"/>
          </p:cNvSpPr>
          <p:nvPr>
            <p:ph type="sldNum" sz="quarter" idx="12"/>
          </p:nvPr>
        </p:nvSpPr>
        <p:spPr/>
        <p:txBody>
          <a:bodyPr/>
          <a:lstStyle/>
          <a:p>
            <a:fld id="{7CAB64F7-07C6-4F8F-8013-446122A22905}" type="slidenum">
              <a:rPr lang="hr-HR" smtClean="0">
                <a:solidFill>
                  <a:prstClr val="white"/>
                </a:solidFill>
              </a:rPr>
              <a:pPr/>
              <a:t>‹#›</a:t>
            </a:fld>
            <a:endParaRPr lang="hr-HR">
              <a:solidFill>
                <a:prstClr val="white"/>
              </a:solidFill>
            </a:endParaRPr>
          </a:p>
        </p:txBody>
      </p:sp>
    </p:spTree>
    <p:extLst>
      <p:ext uri="{BB962C8B-B14F-4D97-AF65-F5344CB8AC3E}">
        <p14:creationId xmlns:p14="http://schemas.microsoft.com/office/powerpoint/2010/main" val="971195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83DBA0B-006A-4353-B9F8-C42926E7412D}" type="datetimeFigureOut">
              <a:rPr lang="hr-HR" smtClean="0">
                <a:solidFill>
                  <a:prstClr val="white"/>
                </a:solidFill>
              </a:rPr>
              <a:pPr/>
              <a:t>6.10.2016.</a:t>
            </a:fld>
            <a:endParaRPr lang="hr-HR">
              <a:solidFill>
                <a:prstClr val="white"/>
              </a:solidFill>
            </a:endParaRPr>
          </a:p>
        </p:txBody>
      </p:sp>
      <p:sp>
        <p:nvSpPr>
          <p:cNvPr id="6" name="Footer Placeholder 5"/>
          <p:cNvSpPr>
            <a:spLocks noGrp="1"/>
          </p:cNvSpPr>
          <p:nvPr>
            <p:ph type="ftr" sz="quarter" idx="11"/>
          </p:nvPr>
        </p:nvSpPr>
        <p:spPr/>
        <p:txBody>
          <a:bodyPr/>
          <a:lstStyle/>
          <a:p>
            <a:endParaRPr lang="hr-HR">
              <a:solidFill>
                <a:prstClr val="white"/>
              </a:solidFill>
            </a:endParaRPr>
          </a:p>
        </p:txBody>
      </p:sp>
      <p:sp>
        <p:nvSpPr>
          <p:cNvPr id="7" name="Slide Number Placeholder 6"/>
          <p:cNvSpPr>
            <a:spLocks noGrp="1"/>
          </p:cNvSpPr>
          <p:nvPr>
            <p:ph type="sldNum" sz="quarter" idx="12"/>
          </p:nvPr>
        </p:nvSpPr>
        <p:spPr/>
        <p:txBody>
          <a:bodyPr/>
          <a:lstStyle/>
          <a:p>
            <a:fld id="{7CAB64F7-07C6-4F8F-8013-446122A22905}" type="slidenum">
              <a:rPr lang="hr-HR" smtClean="0">
                <a:solidFill>
                  <a:prstClr val="white"/>
                </a:solidFill>
              </a:rPr>
              <a:pPr/>
              <a:t>‹#›</a:t>
            </a:fld>
            <a:endParaRPr lang="hr-HR">
              <a:solidFill>
                <a:prstClr val="white"/>
              </a:solidFill>
            </a:endParaRPr>
          </a:p>
        </p:txBody>
      </p:sp>
    </p:spTree>
    <p:extLst>
      <p:ext uri="{BB962C8B-B14F-4D97-AF65-F5344CB8AC3E}">
        <p14:creationId xmlns:p14="http://schemas.microsoft.com/office/powerpoint/2010/main" val="2204784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83DBA0B-006A-4353-B9F8-C42926E7412D}" type="datetimeFigureOut">
              <a:rPr lang="hr-HR" smtClean="0">
                <a:solidFill>
                  <a:prstClr val="white"/>
                </a:solidFill>
              </a:rPr>
              <a:pPr/>
              <a:t>6.10.2016.</a:t>
            </a:fld>
            <a:endParaRPr lang="hr-HR">
              <a:solidFill>
                <a:prstClr val="white"/>
              </a:solidFill>
            </a:endParaRPr>
          </a:p>
        </p:txBody>
      </p:sp>
      <p:sp>
        <p:nvSpPr>
          <p:cNvPr id="8" name="Footer Placeholder 7"/>
          <p:cNvSpPr>
            <a:spLocks noGrp="1"/>
          </p:cNvSpPr>
          <p:nvPr>
            <p:ph type="ftr" sz="quarter" idx="11"/>
          </p:nvPr>
        </p:nvSpPr>
        <p:spPr/>
        <p:txBody>
          <a:bodyPr/>
          <a:lstStyle/>
          <a:p>
            <a:endParaRPr lang="hr-HR">
              <a:solidFill>
                <a:prstClr val="white"/>
              </a:solidFill>
            </a:endParaRPr>
          </a:p>
        </p:txBody>
      </p:sp>
      <p:sp>
        <p:nvSpPr>
          <p:cNvPr id="9" name="Slide Number Placeholder 8"/>
          <p:cNvSpPr>
            <a:spLocks noGrp="1"/>
          </p:cNvSpPr>
          <p:nvPr>
            <p:ph type="sldNum" sz="quarter" idx="12"/>
          </p:nvPr>
        </p:nvSpPr>
        <p:spPr/>
        <p:txBody>
          <a:bodyPr/>
          <a:lstStyle/>
          <a:p>
            <a:fld id="{7CAB64F7-07C6-4F8F-8013-446122A22905}" type="slidenum">
              <a:rPr lang="hr-HR" smtClean="0">
                <a:solidFill>
                  <a:prstClr val="white"/>
                </a:solidFill>
              </a:rPr>
              <a:pPr/>
              <a:t>‹#›</a:t>
            </a:fld>
            <a:endParaRPr lang="hr-HR">
              <a:solidFill>
                <a:prstClr val="white"/>
              </a:solidFill>
            </a:endParaRPr>
          </a:p>
        </p:txBody>
      </p:sp>
    </p:spTree>
    <p:extLst>
      <p:ext uri="{BB962C8B-B14F-4D97-AF65-F5344CB8AC3E}">
        <p14:creationId xmlns:p14="http://schemas.microsoft.com/office/powerpoint/2010/main" val="24400042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83DBA0B-006A-4353-B9F8-C42926E7412D}" type="datetimeFigureOut">
              <a:rPr lang="hr-HR" smtClean="0">
                <a:solidFill>
                  <a:prstClr val="white"/>
                </a:solidFill>
              </a:rPr>
              <a:pPr/>
              <a:t>6.10.2016.</a:t>
            </a:fld>
            <a:endParaRPr lang="hr-HR">
              <a:solidFill>
                <a:prstClr val="white"/>
              </a:solidFill>
            </a:endParaRPr>
          </a:p>
        </p:txBody>
      </p:sp>
      <p:sp>
        <p:nvSpPr>
          <p:cNvPr id="4" name="Footer Placeholder 3"/>
          <p:cNvSpPr>
            <a:spLocks noGrp="1"/>
          </p:cNvSpPr>
          <p:nvPr>
            <p:ph type="ftr" sz="quarter" idx="11"/>
          </p:nvPr>
        </p:nvSpPr>
        <p:spPr/>
        <p:txBody>
          <a:bodyPr/>
          <a:lstStyle/>
          <a:p>
            <a:endParaRPr lang="hr-HR">
              <a:solidFill>
                <a:prstClr val="white"/>
              </a:solidFill>
            </a:endParaRPr>
          </a:p>
        </p:txBody>
      </p:sp>
      <p:sp>
        <p:nvSpPr>
          <p:cNvPr id="5" name="Slide Number Placeholder 4"/>
          <p:cNvSpPr>
            <a:spLocks noGrp="1"/>
          </p:cNvSpPr>
          <p:nvPr>
            <p:ph type="sldNum" sz="quarter" idx="12"/>
          </p:nvPr>
        </p:nvSpPr>
        <p:spPr/>
        <p:txBody>
          <a:bodyPr/>
          <a:lstStyle/>
          <a:p>
            <a:fld id="{7CAB64F7-07C6-4F8F-8013-446122A22905}" type="slidenum">
              <a:rPr lang="hr-HR" smtClean="0">
                <a:solidFill>
                  <a:prstClr val="white"/>
                </a:solidFill>
              </a:rPr>
              <a:pPr/>
              <a:t>‹#›</a:t>
            </a:fld>
            <a:endParaRPr lang="hr-HR">
              <a:solidFill>
                <a:prstClr val="white"/>
              </a:solidFill>
            </a:endParaRPr>
          </a:p>
        </p:txBody>
      </p:sp>
    </p:spTree>
    <p:extLst>
      <p:ext uri="{BB962C8B-B14F-4D97-AF65-F5344CB8AC3E}">
        <p14:creationId xmlns:p14="http://schemas.microsoft.com/office/powerpoint/2010/main" val="12746110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783DBA0B-006A-4353-B9F8-C42926E7412D}" type="datetimeFigureOut">
              <a:rPr lang="hr-HR" smtClean="0">
                <a:solidFill>
                  <a:prstClr val="white"/>
                </a:solidFill>
              </a:rPr>
              <a:pPr/>
              <a:t>6.10.2016.</a:t>
            </a:fld>
            <a:endParaRPr lang="hr-HR">
              <a:solidFill>
                <a:prstClr val="white"/>
              </a:solidFill>
            </a:endParaRPr>
          </a:p>
        </p:txBody>
      </p:sp>
      <p:sp>
        <p:nvSpPr>
          <p:cNvPr id="3" name="Footer Placeholder 2"/>
          <p:cNvSpPr>
            <a:spLocks noGrp="1"/>
          </p:cNvSpPr>
          <p:nvPr>
            <p:ph type="ftr" sz="quarter" idx="11"/>
          </p:nvPr>
        </p:nvSpPr>
        <p:spPr/>
        <p:txBody>
          <a:bodyPr/>
          <a:lstStyle/>
          <a:p>
            <a:endParaRPr lang="hr-HR">
              <a:solidFill>
                <a:prstClr val="white"/>
              </a:solidFill>
            </a:endParaRPr>
          </a:p>
        </p:txBody>
      </p:sp>
      <p:sp>
        <p:nvSpPr>
          <p:cNvPr id="4" name="Slide Number Placeholder 3"/>
          <p:cNvSpPr>
            <a:spLocks noGrp="1"/>
          </p:cNvSpPr>
          <p:nvPr>
            <p:ph type="sldNum" sz="quarter" idx="12"/>
          </p:nvPr>
        </p:nvSpPr>
        <p:spPr/>
        <p:txBody>
          <a:bodyPr/>
          <a:lstStyle/>
          <a:p>
            <a:fld id="{7CAB64F7-07C6-4F8F-8013-446122A22905}" type="slidenum">
              <a:rPr lang="hr-HR" smtClean="0">
                <a:solidFill>
                  <a:prstClr val="white"/>
                </a:solidFill>
              </a:rPr>
              <a:pPr/>
              <a:t>‹#›</a:t>
            </a:fld>
            <a:endParaRPr lang="hr-HR">
              <a:solidFill>
                <a:prstClr val="white"/>
              </a:solidFill>
            </a:endParaRPr>
          </a:p>
        </p:txBody>
      </p:sp>
    </p:spTree>
    <p:extLst>
      <p:ext uri="{BB962C8B-B14F-4D97-AF65-F5344CB8AC3E}">
        <p14:creationId xmlns:p14="http://schemas.microsoft.com/office/powerpoint/2010/main" val="817283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83DBA0B-006A-4353-B9F8-C42926E7412D}" type="datetimeFigureOut">
              <a:rPr lang="hr-HR" smtClean="0">
                <a:solidFill>
                  <a:prstClr val="white"/>
                </a:solidFill>
              </a:rPr>
              <a:pPr/>
              <a:t>6.10.2016.</a:t>
            </a:fld>
            <a:endParaRPr lang="hr-HR">
              <a:solidFill>
                <a:prstClr val="white"/>
              </a:solidFill>
            </a:endParaRPr>
          </a:p>
        </p:txBody>
      </p:sp>
      <p:sp>
        <p:nvSpPr>
          <p:cNvPr id="6" name="Footer Placeholder 5"/>
          <p:cNvSpPr>
            <a:spLocks noGrp="1"/>
          </p:cNvSpPr>
          <p:nvPr>
            <p:ph type="ftr" sz="quarter" idx="11"/>
          </p:nvPr>
        </p:nvSpPr>
        <p:spPr/>
        <p:txBody>
          <a:bodyPr/>
          <a:lstStyle/>
          <a:p>
            <a:endParaRPr lang="hr-HR">
              <a:solidFill>
                <a:prstClr val="white"/>
              </a:solidFill>
            </a:endParaRPr>
          </a:p>
        </p:txBody>
      </p:sp>
      <p:sp>
        <p:nvSpPr>
          <p:cNvPr id="7" name="Slide Number Placeholder 6"/>
          <p:cNvSpPr>
            <a:spLocks noGrp="1"/>
          </p:cNvSpPr>
          <p:nvPr>
            <p:ph type="sldNum" sz="quarter" idx="12"/>
          </p:nvPr>
        </p:nvSpPr>
        <p:spPr/>
        <p:txBody>
          <a:bodyPr/>
          <a:lstStyle/>
          <a:p>
            <a:fld id="{7CAB64F7-07C6-4F8F-8013-446122A22905}" type="slidenum">
              <a:rPr lang="hr-HR" smtClean="0">
                <a:solidFill>
                  <a:prstClr val="white"/>
                </a:solidFill>
              </a:rPr>
              <a:pPr/>
              <a:t>‹#›</a:t>
            </a:fld>
            <a:endParaRPr lang="hr-HR">
              <a:solidFill>
                <a:prstClr val="white"/>
              </a:solidFill>
            </a:endParaRPr>
          </a:p>
        </p:txBody>
      </p:sp>
    </p:spTree>
    <p:extLst>
      <p:ext uri="{BB962C8B-B14F-4D97-AF65-F5344CB8AC3E}">
        <p14:creationId xmlns:p14="http://schemas.microsoft.com/office/powerpoint/2010/main" val="19110897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dirty="0" smtClean="0"/>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83DBA0B-006A-4353-B9F8-C42926E7412D}" type="datetimeFigureOut">
              <a:rPr lang="hr-HR" smtClean="0">
                <a:solidFill>
                  <a:prstClr val="white"/>
                </a:solidFill>
              </a:rPr>
              <a:pPr/>
              <a:t>6.10.2016.</a:t>
            </a:fld>
            <a:endParaRPr lang="hr-HR">
              <a:solidFill>
                <a:prstClr val="white"/>
              </a:solidFill>
            </a:endParaRPr>
          </a:p>
        </p:txBody>
      </p:sp>
      <p:sp>
        <p:nvSpPr>
          <p:cNvPr id="6" name="Footer Placeholder 5"/>
          <p:cNvSpPr>
            <a:spLocks noGrp="1"/>
          </p:cNvSpPr>
          <p:nvPr>
            <p:ph type="ftr" sz="quarter" idx="11"/>
          </p:nvPr>
        </p:nvSpPr>
        <p:spPr/>
        <p:txBody>
          <a:bodyPr/>
          <a:lstStyle/>
          <a:p>
            <a:endParaRPr lang="hr-HR">
              <a:solidFill>
                <a:prstClr val="white"/>
              </a:solidFill>
            </a:endParaRPr>
          </a:p>
        </p:txBody>
      </p:sp>
      <p:sp>
        <p:nvSpPr>
          <p:cNvPr id="7" name="Slide Number Placeholder 6"/>
          <p:cNvSpPr>
            <a:spLocks noGrp="1"/>
          </p:cNvSpPr>
          <p:nvPr>
            <p:ph type="sldNum" sz="quarter" idx="12"/>
          </p:nvPr>
        </p:nvSpPr>
        <p:spPr/>
        <p:txBody>
          <a:bodyPr/>
          <a:lstStyle/>
          <a:p>
            <a:fld id="{7CAB64F7-07C6-4F8F-8013-446122A22905}" type="slidenum">
              <a:rPr lang="hr-HR" smtClean="0">
                <a:solidFill>
                  <a:prstClr val="white"/>
                </a:solidFill>
              </a:rPr>
              <a:pPr/>
              <a:t>‹#›</a:t>
            </a:fld>
            <a:endParaRPr lang="hr-HR">
              <a:solidFill>
                <a:prstClr val="white"/>
              </a:solidFill>
            </a:endParaRPr>
          </a:p>
        </p:txBody>
      </p:sp>
    </p:spTree>
    <p:extLst>
      <p:ext uri="{BB962C8B-B14F-4D97-AF65-F5344CB8AC3E}">
        <p14:creationId xmlns:p14="http://schemas.microsoft.com/office/powerpoint/2010/main" val="9982067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dirty="0" smtClean="0"/>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83DBA0B-006A-4353-B9F8-C42926E7412D}" type="datetimeFigureOut">
              <a:rPr lang="hr-HR" smtClean="0">
                <a:solidFill>
                  <a:prstClr val="white"/>
                </a:solidFill>
              </a:rPr>
              <a:pPr/>
              <a:t>6.10.2016.</a:t>
            </a:fld>
            <a:endParaRPr lang="hr-HR">
              <a:solidFill>
                <a:prstClr val="white"/>
              </a:solidFill>
            </a:endParaRPr>
          </a:p>
        </p:txBody>
      </p:sp>
      <p:sp>
        <p:nvSpPr>
          <p:cNvPr id="6" name="Footer Placeholder 5"/>
          <p:cNvSpPr>
            <a:spLocks noGrp="1"/>
          </p:cNvSpPr>
          <p:nvPr>
            <p:ph type="ftr" sz="quarter" idx="11"/>
          </p:nvPr>
        </p:nvSpPr>
        <p:spPr/>
        <p:txBody>
          <a:bodyPr/>
          <a:lstStyle/>
          <a:p>
            <a:endParaRPr lang="hr-HR">
              <a:solidFill>
                <a:prstClr val="white"/>
              </a:solidFill>
            </a:endParaRPr>
          </a:p>
        </p:txBody>
      </p:sp>
      <p:sp>
        <p:nvSpPr>
          <p:cNvPr id="7" name="Slide Number Placeholder 6"/>
          <p:cNvSpPr>
            <a:spLocks noGrp="1"/>
          </p:cNvSpPr>
          <p:nvPr>
            <p:ph type="sldNum" sz="quarter" idx="12"/>
          </p:nvPr>
        </p:nvSpPr>
        <p:spPr/>
        <p:txBody>
          <a:bodyPr/>
          <a:lstStyle/>
          <a:p>
            <a:fld id="{7CAB64F7-07C6-4F8F-8013-446122A22905}" type="slidenum">
              <a:rPr lang="hr-HR" smtClean="0">
                <a:solidFill>
                  <a:prstClr val="white"/>
                </a:solidFill>
              </a:rPr>
              <a:pPr/>
              <a:t>‹#›</a:t>
            </a:fld>
            <a:endParaRPr lang="hr-HR">
              <a:solidFill>
                <a:prstClr val="white"/>
              </a:solidFill>
            </a:endParaRPr>
          </a:p>
        </p:txBody>
      </p:sp>
    </p:spTree>
    <p:extLst>
      <p:ext uri="{BB962C8B-B14F-4D97-AF65-F5344CB8AC3E}">
        <p14:creationId xmlns:p14="http://schemas.microsoft.com/office/powerpoint/2010/main" val="18650653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83DBA0B-006A-4353-B9F8-C42926E7412D}" type="datetimeFigureOut">
              <a:rPr lang="hr-HR" smtClean="0">
                <a:solidFill>
                  <a:prstClr val="white"/>
                </a:solidFill>
              </a:rPr>
              <a:pPr/>
              <a:t>6.10.2016.</a:t>
            </a:fld>
            <a:endParaRPr lang="hr-HR">
              <a:solidFill>
                <a:prstClr val="white"/>
              </a:solidFill>
            </a:endParaRPr>
          </a:p>
        </p:txBody>
      </p:sp>
      <p:sp>
        <p:nvSpPr>
          <p:cNvPr id="5" name="Footer Placeholder 4"/>
          <p:cNvSpPr>
            <a:spLocks noGrp="1"/>
          </p:cNvSpPr>
          <p:nvPr>
            <p:ph type="ftr" sz="quarter" idx="11"/>
          </p:nvPr>
        </p:nvSpPr>
        <p:spPr/>
        <p:txBody>
          <a:bodyPr/>
          <a:lstStyle/>
          <a:p>
            <a:endParaRPr lang="hr-HR">
              <a:solidFill>
                <a:prstClr val="white"/>
              </a:solidFill>
            </a:endParaRPr>
          </a:p>
        </p:txBody>
      </p:sp>
      <p:sp>
        <p:nvSpPr>
          <p:cNvPr id="6" name="Slide Number Placeholder 5"/>
          <p:cNvSpPr>
            <a:spLocks noGrp="1"/>
          </p:cNvSpPr>
          <p:nvPr>
            <p:ph type="sldNum" sz="quarter" idx="12"/>
          </p:nvPr>
        </p:nvSpPr>
        <p:spPr/>
        <p:txBody>
          <a:bodyPr/>
          <a:lstStyle/>
          <a:p>
            <a:fld id="{7CAB64F7-07C6-4F8F-8013-446122A22905}" type="slidenum">
              <a:rPr lang="hr-HR" smtClean="0">
                <a:solidFill>
                  <a:prstClr val="white"/>
                </a:solidFill>
              </a:rPr>
              <a:pPr/>
              <a:t>‹#›</a:t>
            </a:fld>
            <a:endParaRPr lang="hr-HR">
              <a:solidFill>
                <a:prstClr val="white"/>
              </a:solidFill>
            </a:endParaRPr>
          </a:p>
        </p:txBody>
      </p:sp>
    </p:spTree>
    <p:extLst>
      <p:ext uri="{BB962C8B-B14F-4D97-AF65-F5344CB8AC3E}">
        <p14:creationId xmlns:p14="http://schemas.microsoft.com/office/powerpoint/2010/main" val="39598985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fontAlgn="auto">
              <a:spcAft>
                <a:spcPts val="0"/>
              </a:spcAft>
            </a:pPr>
            <a:r>
              <a:rPr lang="en-US" sz="8000" dirty="0">
                <a:solidFill>
                  <a:prstClr val="white"/>
                </a:solidFill>
                <a:effectLst/>
                <a:latin typeface="Calibri" panose="020F0502020204030204"/>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fontAlgn="auto">
              <a:spcAft>
                <a:spcPts val="0"/>
              </a:spcAft>
            </a:pPr>
            <a:r>
              <a:rPr lang="en-US" sz="8000" dirty="0">
                <a:solidFill>
                  <a:prstClr val="white"/>
                </a:solidFill>
                <a:effectLst/>
                <a:latin typeface="Calibri" panose="020F0502020204030204"/>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83DBA0B-006A-4353-B9F8-C42926E7412D}" type="datetimeFigureOut">
              <a:rPr lang="hr-HR" smtClean="0">
                <a:solidFill>
                  <a:prstClr val="white"/>
                </a:solidFill>
              </a:rPr>
              <a:pPr/>
              <a:t>6.10.2016.</a:t>
            </a:fld>
            <a:endParaRPr lang="hr-HR">
              <a:solidFill>
                <a:prstClr val="white"/>
              </a:solidFill>
            </a:endParaRPr>
          </a:p>
        </p:txBody>
      </p:sp>
      <p:sp>
        <p:nvSpPr>
          <p:cNvPr id="5" name="Footer Placeholder 4"/>
          <p:cNvSpPr>
            <a:spLocks noGrp="1"/>
          </p:cNvSpPr>
          <p:nvPr>
            <p:ph type="ftr" sz="quarter" idx="11"/>
          </p:nvPr>
        </p:nvSpPr>
        <p:spPr/>
        <p:txBody>
          <a:bodyPr/>
          <a:lstStyle/>
          <a:p>
            <a:endParaRPr lang="hr-HR">
              <a:solidFill>
                <a:prstClr val="white"/>
              </a:solidFill>
            </a:endParaRPr>
          </a:p>
        </p:txBody>
      </p:sp>
      <p:sp>
        <p:nvSpPr>
          <p:cNvPr id="6" name="Slide Number Placeholder 5"/>
          <p:cNvSpPr>
            <a:spLocks noGrp="1"/>
          </p:cNvSpPr>
          <p:nvPr>
            <p:ph type="sldNum" sz="quarter" idx="12"/>
          </p:nvPr>
        </p:nvSpPr>
        <p:spPr/>
        <p:txBody>
          <a:bodyPr/>
          <a:lstStyle/>
          <a:p>
            <a:fld id="{7CAB64F7-07C6-4F8F-8013-446122A22905}" type="slidenum">
              <a:rPr lang="hr-HR" smtClean="0">
                <a:solidFill>
                  <a:prstClr val="white"/>
                </a:solidFill>
              </a:rPr>
              <a:pPr/>
              <a:t>‹#›</a:t>
            </a:fld>
            <a:endParaRPr lang="hr-HR">
              <a:solidFill>
                <a:prstClr val="white"/>
              </a:solidFill>
            </a:endParaRPr>
          </a:p>
        </p:txBody>
      </p:sp>
    </p:spTree>
    <p:extLst>
      <p:ext uri="{BB962C8B-B14F-4D97-AF65-F5344CB8AC3E}">
        <p14:creationId xmlns:p14="http://schemas.microsoft.com/office/powerpoint/2010/main" val="17306725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83DBA0B-006A-4353-B9F8-C42926E7412D}" type="datetimeFigureOut">
              <a:rPr lang="hr-HR" smtClean="0">
                <a:solidFill>
                  <a:prstClr val="white"/>
                </a:solidFill>
              </a:rPr>
              <a:pPr/>
              <a:t>6.10.2016.</a:t>
            </a:fld>
            <a:endParaRPr lang="hr-HR">
              <a:solidFill>
                <a:prstClr val="white"/>
              </a:solidFill>
            </a:endParaRPr>
          </a:p>
        </p:txBody>
      </p:sp>
      <p:sp>
        <p:nvSpPr>
          <p:cNvPr id="5" name="Footer Placeholder 4"/>
          <p:cNvSpPr>
            <a:spLocks noGrp="1"/>
          </p:cNvSpPr>
          <p:nvPr>
            <p:ph type="ftr" sz="quarter" idx="11"/>
          </p:nvPr>
        </p:nvSpPr>
        <p:spPr/>
        <p:txBody>
          <a:bodyPr/>
          <a:lstStyle/>
          <a:p>
            <a:endParaRPr lang="hr-HR">
              <a:solidFill>
                <a:prstClr val="white"/>
              </a:solidFill>
            </a:endParaRPr>
          </a:p>
        </p:txBody>
      </p:sp>
      <p:sp>
        <p:nvSpPr>
          <p:cNvPr id="6" name="Slide Number Placeholder 5"/>
          <p:cNvSpPr>
            <a:spLocks noGrp="1"/>
          </p:cNvSpPr>
          <p:nvPr>
            <p:ph type="sldNum" sz="quarter" idx="12"/>
          </p:nvPr>
        </p:nvSpPr>
        <p:spPr/>
        <p:txBody>
          <a:bodyPr/>
          <a:lstStyle/>
          <a:p>
            <a:fld id="{7CAB64F7-07C6-4F8F-8013-446122A22905}" type="slidenum">
              <a:rPr lang="hr-HR" smtClean="0">
                <a:solidFill>
                  <a:prstClr val="white"/>
                </a:solidFill>
              </a:rPr>
              <a:pPr/>
              <a:t>‹#›</a:t>
            </a:fld>
            <a:endParaRPr lang="hr-HR">
              <a:solidFill>
                <a:prstClr val="white"/>
              </a:solidFill>
            </a:endParaRPr>
          </a:p>
        </p:txBody>
      </p:sp>
    </p:spTree>
    <p:extLst>
      <p:ext uri="{BB962C8B-B14F-4D97-AF65-F5344CB8AC3E}">
        <p14:creationId xmlns:p14="http://schemas.microsoft.com/office/powerpoint/2010/main" val="17768518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fontAlgn="auto">
              <a:spcAft>
                <a:spcPts val="0"/>
              </a:spcAft>
            </a:pPr>
            <a:r>
              <a:rPr lang="en-US" sz="8000" dirty="0">
                <a:solidFill>
                  <a:prstClr val="white"/>
                </a:solidFill>
                <a:effectLst/>
                <a:latin typeface="Calibri" panose="020F0502020204030204"/>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fontAlgn="auto">
              <a:spcAft>
                <a:spcPts val="0"/>
              </a:spcAft>
            </a:pPr>
            <a:r>
              <a:rPr lang="en-US" sz="8000" dirty="0">
                <a:solidFill>
                  <a:prstClr val="white"/>
                </a:solidFill>
                <a:effectLst/>
                <a:latin typeface="Calibri" panose="020F0502020204030204"/>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83DBA0B-006A-4353-B9F8-C42926E7412D}" type="datetimeFigureOut">
              <a:rPr lang="hr-HR" smtClean="0">
                <a:solidFill>
                  <a:prstClr val="white"/>
                </a:solidFill>
              </a:rPr>
              <a:pPr/>
              <a:t>6.10.2016.</a:t>
            </a:fld>
            <a:endParaRPr lang="hr-HR">
              <a:solidFill>
                <a:prstClr val="white"/>
              </a:solidFill>
            </a:endParaRPr>
          </a:p>
        </p:txBody>
      </p:sp>
      <p:sp>
        <p:nvSpPr>
          <p:cNvPr id="5" name="Footer Placeholder 4"/>
          <p:cNvSpPr>
            <a:spLocks noGrp="1"/>
          </p:cNvSpPr>
          <p:nvPr>
            <p:ph type="ftr" sz="quarter" idx="11"/>
          </p:nvPr>
        </p:nvSpPr>
        <p:spPr/>
        <p:txBody>
          <a:bodyPr/>
          <a:lstStyle/>
          <a:p>
            <a:endParaRPr lang="hr-HR">
              <a:solidFill>
                <a:prstClr val="white"/>
              </a:solidFill>
            </a:endParaRPr>
          </a:p>
        </p:txBody>
      </p:sp>
      <p:sp>
        <p:nvSpPr>
          <p:cNvPr id="6" name="Slide Number Placeholder 5"/>
          <p:cNvSpPr>
            <a:spLocks noGrp="1"/>
          </p:cNvSpPr>
          <p:nvPr>
            <p:ph type="sldNum" sz="quarter" idx="12"/>
          </p:nvPr>
        </p:nvSpPr>
        <p:spPr/>
        <p:txBody>
          <a:bodyPr/>
          <a:lstStyle/>
          <a:p>
            <a:fld id="{7CAB64F7-07C6-4F8F-8013-446122A22905}" type="slidenum">
              <a:rPr lang="hr-HR" smtClean="0">
                <a:solidFill>
                  <a:prstClr val="white"/>
                </a:solidFill>
              </a:rPr>
              <a:pPr/>
              <a:t>‹#›</a:t>
            </a:fld>
            <a:endParaRPr lang="hr-HR">
              <a:solidFill>
                <a:prstClr val="white"/>
              </a:solidFill>
            </a:endParaRPr>
          </a:p>
        </p:txBody>
      </p:sp>
    </p:spTree>
    <p:extLst>
      <p:ext uri="{BB962C8B-B14F-4D97-AF65-F5344CB8AC3E}">
        <p14:creationId xmlns:p14="http://schemas.microsoft.com/office/powerpoint/2010/main" val="40054227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83DBA0B-006A-4353-B9F8-C42926E7412D}" type="datetimeFigureOut">
              <a:rPr lang="hr-HR" smtClean="0">
                <a:solidFill>
                  <a:prstClr val="white"/>
                </a:solidFill>
              </a:rPr>
              <a:pPr/>
              <a:t>6.10.2016.</a:t>
            </a:fld>
            <a:endParaRPr lang="hr-HR">
              <a:solidFill>
                <a:prstClr val="white"/>
              </a:solidFill>
            </a:endParaRPr>
          </a:p>
        </p:txBody>
      </p:sp>
      <p:sp>
        <p:nvSpPr>
          <p:cNvPr id="5" name="Footer Placeholder 4"/>
          <p:cNvSpPr>
            <a:spLocks noGrp="1"/>
          </p:cNvSpPr>
          <p:nvPr>
            <p:ph type="ftr" sz="quarter" idx="11"/>
          </p:nvPr>
        </p:nvSpPr>
        <p:spPr/>
        <p:txBody>
          <a:bodyPr/>
          <a:lstStyle/>
          <a:p>
            <a:endParaRPr lang="hr-HR">
              <a:solidFill>
                <a:prstClr val="white"/>
              </a:solidFill>
            </a:endParaRPr>
          </a:p>
        </p:txBody>
      </p:sp>
      <p:sp>
        <p:nvSpPr>
          <p:cNvPr id="6" name="Slide Number Placeholder 5"/>
          <p:cNvSpPr>
            <a:spLocks noGrp="1"/>
          </p:cNvSpPr>
          <p:nvPr>
            <p:ph type="sldNum" sz="quarter" idx="12"/>
          </p:nvPr>
        </p:nvSpPr>
        <p:spPr/>
        <p:txBody>
          <a:bodyPr/>
          <a:lstStyle/>
          <a:p>
            <a:fld id="{7CAB64F7-07C6-4F8F-8013-446122A22905}" type="slidenum">
              <a:rPr lang="hr-HR" smtClean="0">
                <a:solidFill>
                  <a:prstClr val="white"/>
                </a:solidFill>
              </a:rPr>
              <a:pPr/>
              <a:t>‹#›</a:t>
            </a:fld>
            <a:endParaRPr lang="hr-HR">
              <a:solidFill>
                <a:prstClr val="white"/>
              </a:solidFill>
            </a:endParaRPr>
          </a:p>
        </p:txBody>
      </p:sp>
    </p:spTree>
    <p:extLst>
      <p:ext uri="{BB962C8B-B14F-4D97-AF65-F5344CB8AC3E}">
        <p14:creationId xmlns:p14="http://schemas.microsoft.com/office/powerpoint/2010/main" val="22491599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3DBA0B-006A-4353-B9F8-C42926E7412D}" type="datetimeFigureOut">
              <a:rPr lang="hr-HR" smtClean="0">
                <a:solidFill>
                  <a:prstClr val="white"/>
                </a:solidFill>
              </a:rPr>
              <a:pPr/>
              <a:t>6.10.2016.</a:t>
            </a:fld>
            <a:endParaRPr lang="hr-HR">
              <a:solidFill>
                <a:prstClr val="white"/>
              </a:solidFill>
            </a:endParaRPr>
          </a:p>
        </p:txBody>
      </p:sp>
      <p:sp>
        <p:nvSpPr>
          <p:cNvPr id="5" name="Footer Placeholder 4"/>
          <p:cNvSpPr>
            <a:spLocks noGrp="1"/>
          </p:cNvSpPr>
          <p:nvPr>
            <p:ph type="ftr" sz="quarter" idx="11"/>
          </p:nvPr>
        </p:nvSpPr>
        <p:spPr/>
        <p:txBody>
          <a:bodyPr/>
          <a:lstStyle/>
          <a:p>
            <a:endParaRPr lang="hr-HR">
              <a:solidFill>
                <a:prstClr val="white"/>
              </a:solidFill>
            </a:endParaRPr>
          </a:p>
        </p:txBody>
      </p:sp>
      <p:sp>
        <p:nvSpPr>
          <p:cNvPr id="6" name="Slide Number Placeholder 5"/>
          <p:cNvSpPr>
            <a:spLocks noGrp="1"/>
          </p:cNvSpPr>
          <p:nvPr>
            <p:ph type="sldNum" sz="quarter" idx="12"/>
          </p:nvPr>
        </p:nvSpPr>
        <p:spPr/>
        <p:txBody>
          <a:bodyPr/>
          <a:lstStyle/>
          <a:p>
            <a:fld id="{7CAB64F7-07C6-4F8F-8013-446122A22905}" type="slidenum">
              <a:rPr lang="hr-HR" smtClean="0">
                <a:solidFill>
                  <a:prstClr val="white"/>
                </a:solidFill>
              </a:rPr>
              <a:pPr/>
              <a:t>‹#›</a:t>
            </a:fld>
            <a:endParaRPr lang="hr-HR">
              <a:solidFill>
                <a:prstClr val="white"/>
              </a:solidFill>
            </a:endParaRPr>
          </a:p>
        </p:txBody>
      </p:sp>
    </p:spTree>
    <p:extLst>
      <p:ext uri="{BB962C8B-B14F-4D97-AF65-F5344CB8AC3E}">
        <p14:creationId xmlns:p14="http://schemas.microsoft.com/office/powerpoint/2010/main" val="1134328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3DBA0B-006A-4353-B9F8-C42926E7412D}" type="datetimeFigureOut">
              <a:rPr lang="hr-HR" smtClean="0">
                <a:solidFill>
                  <a:prstClr val="white"/>
                </a:solidFill>
              </a:rPr>
              <a:pPr/>
              <a:t>6.10.2016.</a:t>
            </a:fld>
            <a:endParaRPr lang="hr-HR">
              <a:solidFill>
                <a:prstClr val="white"/>
              </a:solidFill>
            </a:endParaRPr>
          </a:p>
        </p:txBody>
      </p:sp>
      <p:sp>
        <p:nvSpPr>
          <p:cNvPr id="5" name="Footer Placeholder 4"/>
          <p:cNvSpPr>
            <a:spLocks noGrp="1"/>
          </p:cNvSpPr>
          <p:nvPr>
            <p:ph type="ftr" sz="quarter" idx="11"/>
          </p:nvPr>
        </p:nvSpPr>
        <p:spPr/>
        <p:txBody>
          <a:bodyPr/>
          <a:lstStyle/>
          <a:p>
            <a:endParaRPr lang="hr-HR">
              <a:solidFill>
                <a:prstClr val="white"/>
              </a:solidFill>
            </a:endParaRPr>
          </a:p>
        </p:txBody>
      </p:sp>
      <p:sp>
        <p:nvSpPr>
          <p:cNvPr id="6" name="Slide Number Placeholder 5"/>
          <p:cNvSpPr>
            <a:spLocks noGrp="1"/>
          </p:cNvSpPr>
          <p:nvPr>
            <p:ph type="sldNum" sz="quarter" idx="12"/>
          </p:nvPr>
        </p:nvSpPr>
        <p:spPr/>
        <p:txBody>
          <a:bodyPr/>
          <a:lstStyle/>
          <a:p>
            <a:fld id="{7CAB64F7-07C6-4F8F-8013-446122A22905}" type="slidenum">
              <a:rPr lang="hr-HR" smtClean="0">
                <a:solidFill>
                  <a:prstClr val="white"/>
                </a:solidFill>
              </a:rPr>
              <a:pPr/>
              <a:t>‹#›</a:t>
            </a:fld>
            <a:endParaRPr lang="hr-HR">
              <a:solidFill>
                <a:prstClr val="white"/>
              </a:solidFill>
            </a:endParaRPr>
          </a:p>
        </p:txBody>
      </p:sp>
    </p:spTree>
    <p:extLst>
      <p:ext uri="{BB962C8B-B14F-4D97-AF65-F5344CB8AC3E}">
        <p14:creationId xmlns:p14="http://schemas.microsoft.com/office/powerpoint/2010/main" val="422782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00213"/>
            <a:ext cx="4038600" cy="4425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00213"/>
            <a:ext cx="4038600" cy="4425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title"/>
          </p:nvPr>
        </p:nvSpPr>
        <p:spPr bwMode="auto">
          <a:xfrm>
            <a:off x="457200" y="274638"/>
            <a:ext cx="8218488"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title style</a:t>
            </a:r>
          </a:p>
        </p:txBody>
      </p:sp>
      <p:sp>
        <p:nvSpPr>
          <p:cNvPr id="2051" name="Rectangle 4"/>
          <p:cNvSpPr>
            <a:spLocks noGrp="1" noChangeArrowheads="1"/>
          </p:cNvSpPr>
          <p:nvPr>
            <p:ph type="body" idx="1"/>
          </p:nvPr>
        </p:nvSpPr>
        <p:spPr bwMode="auto">
          <a:xfrm>
            <a:off x="457200" y="1700213"/>
            <a:ext cx="8229600" cy="442595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Tree>
  </p:cSld>
  <p:clrMap bg1="dk2" tx1="lt1" bg2="dk1"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ransition>
    <p:fade/>
  </p:transition>
  <p:timing>
    <p:tnLst>
      <p:par>
        <p:cTn id="1" dur="indefinite" restart="never" nodeType="tmRoot"/>
      </p:par>
    </p:tnLst>
  </p:timing>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Segoe" pitchFamily="34" charset="0"/>
        </a:defRPr>
      </a:lvl2pPr>
      <a:lvl3pPr algn="l" rtl="0" eaLnBrk="0" fontAlgn="base" hangingPunct="0">
        <a:spcBef>
          <a:spcPct val="0"/>
        </a:spcBef>
        <a:spcAft>
          <a:spcPct val="0"/>
        </a:spcAft>
        <a:defRPr sz="3600" b="1">
          <a:solidFill>
            <a:schemeClr val="tx1"/>
          </a:solidFill>
          <a:latin typeface="Segoe" pitchFamily="34" charset="0"/>
        </a:defRPr>
      </a:lvl3pPr>
      <a:lvl4pPr algn="l" rtl="0" eaLnBrk="0" fontAlgn="base" hangingPunct="0">
        <a:spcBef>
          <a:spcPct val="0"/>
        </a:spcBef>
        <a:spcAft>
          <a:spcPct val="0"/>
        </a:spcAft>
        <a:defRPr sz="3600" b="1">
          <a:solidFill>
            <a:schemeClr val="tx1"/>
          </a:solidFill>
          <a:latin typeface="Segoe" pitchFamily="34" charset="0"/>
        </a:defRPr>
      </a:lvl4pPr>
      <a:lvl5pPr algn="l" rtl="0" eaLnBrk="0" fontAlgn="base" hangingPunct="0">
        <a:spcBef>
          <a:spcPct val="0"/>
        </a:spcBef>
        <a:spcAft>
          <a:spcPct val="0"/>
        </a:spcAft>
        <a:defRPr sz="3600" b="1">
          <a:solidFill>
            <a:schemeClr val="tx1"/>
          </a:solidFill>
          <a:latin typeface="Segoe" pitchFamily="34" charset="0"/>
        </a:defRPr>
      </a:lvl5pPr>
      <a:lvl6pPr marL="457200" algn="l" rtl="0" fontAlgn="base">
        <a:spcBef>
          <a:spcPct val="0"/>
        </a:spcBef>
        <a:spcAft>
          <a:spcPct val="0"/>
        </a:spcAft>
        <a:defRPr sz="3600" b="1">
          <a:solidFill>
            <a:schemeClr val="tx1"/>
          </a:solidFill>
          <a:latin typeface="Segoe" pitchFamily="34" charset="0"/>
        </a:defRPr>
      </a:lvl6pPr>
      <a:lvl7pPr marL="914400" algn="l" rtl="0" fontAlgn="base">
        <a:spcBef>
          <a:spcPct val="0"/>
        </a:spcBef>
        <a:spcAft>
          <a:spcPct val="0"/>
        </a:spcAft>
        <a:defRPr sz="3600" b="1">
          <a:solidFill>
            <a:schemeClr val="tx1"/>
          </a:solidFill>
          <a:latin typeface="Segoe" pitchFamily="34" charset="0"/>
        </a:defRPr>
      </a:lvl7pPr>
      <a:lvl8pPr marL="1371600" algn="l" rtl="0" fontAlgn="base">
        <a:spcBef>
          <a:spcPct val="0"/>
        </a:spcBef>
        <a:spcAft>
          <a:spcPct val="0"/>
        </a:spcAft>
        <a:defRPr sz="3600" b="1">
          <a:solidFill>
            <a:schemeClr val="tx1"/>
          </a:solidFill>
          <a:latin typeface="Segoe" pitchFamily="34" charset="0"/>
        </a:defRPr>
      </a:lvl8pPr>
      <a:lvl9pPr marL="1828800" algn="l" rtl="0" fontAlgn="base">
        <a:spcBef>
          <a:spcPct val="0"/>
        </a:spcBef>
        <a:spcAft>
          <a:spcPct val="0"/>
        </a:spcAft>
        <a:defRPr sz="3600" b="1">
          <a:solidFill>
            <a:schemeClr val="tx1"/>
          </a:solidFill>
          <a:latin typeface="Segoe" pitchFamily="34" charset="0"/>
        </a:defRPr>
      </a:lvl9pPr>
    </p:titleStyle>
    <p:bodyStyle>
      <a:lvl1pPr marL="357188" indent="-357188" algn="l" rtl="0" eaLnBrk="0" fontAlgn="base" hangingPunct="0">
        <a:spcBef>
          <a:spcPct val="20000"/>
        </a:spcBef>
        <a:spcAft>
          <a:spcPct val="20000"/>
        </a:spcAft>
        <a:buSzPct val="90000"/>
        <a:buBlip>
          <a:blip r:embed="rId15"/>
        </a:buBlip>
        <a:defRPr sz="2800" b="1">
          <a:solidFill>
            <a:schemeClr val="tx1"/>
          </a:solidFill>
          <a:latin typeface="+mn-lt"/>
          <a:ea typeface="+mn-ea"/>
          <a:cs typeface="+mn-cs"/>
        </a:defRPr>
      </a:lvl1pPr>
      <a:lvl2pPr marL="987425" indent="-361950" algn="l" rtl="0" eaLnBrk="0" fontAlgn="base" hangingPunct="0">
        <a:spcBef>
          <a:spcPct val="20000"/>
        </a:spcBef>
        <a:spcAft>
          <a:spcPct val="20000"/>
        </a:spcAft>
        <a:buSzPct val="90000"/>
        <a:buBlip>
          <a:blip r:embed="rId15"/>
        </a:buBlip>
        <a:defRPr sz="2400" b="1">
          <a:solidFill>
            <a:schemeClr val="tx1"/>
          </a:solidFill>
          <a:latin typeface="+mn-lt"/>
        </a:defRPr>
      </a:lvl2pPr>
      <a:lvl3pPr marL="1527175" indent="-269875" algn="l" rtl="0" eaLnBrk="0" fontAlgn="base" hangingPunct="0">
        <a:spcBef>
          <a:spcPct val="20000"/>
        </a:spcBef>
        <a:spcAft>
          <a:spcPct val="20000"/>
        </a:spcAft>
        <a:buSzPct val="90000"/>
        <a:buBlip>
          <a:blip r:embed="rId15"/>
        </a:buBlip>
        <a:defRPr sz="2000" b="1">
          <a:solidFill>
            <a:schemeClr val="tx1"/>
          </a:solidFill>
          <a:latin typeface="+mn-lt"/>
        </a:defRPr>
      </a:lvl3pPr>
      <a:lvl4pPr marL="2074863" indent="-276225" algn="l" rtl="0" eaLnBrk="0" fontAlgn="base" hangingPunct="0">
        <a:spcBef>
          <a:spcPct val="20000"/>
        </a:spcBef>
        <a:spcAft>
          <a:spcPct val="20000"/>
        </a:spcAft>
        <a:buSzPct val="90000"/>
        <a:buBlip>
          <a:blip r:embed="rId15"/>
        </a:buBlip>
        <a:defRPr b="1">
          <a:solidFill>
            <a:schemeClr val="tx1"/>
          </a:solidFill>
          <a:latin typeface="+mn-lt"/>
        </a:defRPr>
      </a:lvl4pPr>
      <a:lvl5pPr marL="2514600" indent="-179388" algn="l" rtl="0" eaLnBrk="0" fontAlgn="base" hangingPunct="0">
        <a:spcBef>
          <a:spcPct val="20000"/>
        </a:spcBef>
        <a:spcAft>
          <a:spcPct val="20000"/>
        </a:spcAft>
        <a:buSzPct val="90000"/>
        <a:buBlip>
          <a:blip r:embed="rId15"/>
        </a:buBlip>
        <a:defRPr b="1">
          <a:solidFill>
            <a:schemeClr val="tx1"/>
          </a:solidFill>
          <a:latin typeface="+mn-lt"/>
        </a:defRPr>
      </a:lvl5pPr>
      <a:lvl6pPr marL="2971800" indent="-179388" algn="l" rtl="0" fontAlgn="base">
        <a:spcBef>
          <a:spcPct val="20000"/>
        </a:spcBef>
        <a:spcAft>
          <a:spcPct val="20000"/>
        </a:spcAft>
        <a:buSzPct val="90000"/>
        <a:buBlip>
          <a:blip r:embed="rId15"/>
        </a:buBlip>
        <a:defRPr b="1">
          <a:solidFill>
            <a:schemeClr val="tx1"/>
          </a:solidFill>
          <a:latin typeface="+mn-lt"/>
        </a:defRPr>
      </a:lvl6pPr>
      <a:lvl7pPr marL="3429000" indent="-179388" algn="l" rtl="0" fontAlgn="base">
        <a:spcBef>
          <a:spcPct val="20000"/>
        </a:spcBef>
        <a:spcAft>
          <a:spcPct val="20000"/>
        </a:spcAft>
        <a:buSzPct val="90000"/>
        <a:buBlip>
          <a:blip r:embed="rId15"/>
        </a:buBlip>
        <a:defRPr b="1">
          <a:solidFill>
            <a:schemeClr val="tx1"/>
          </a:solidFill>
          <a:latin typeface="+mn-lt"/>
        </a:defRPr>
      </a:lvl7pPr>
      <a:lvl8pPr marL="3886200" indent="-179388" algn="l" rtl="0" fontAlgn="base">
        <a:spcBef>
          <a:spcPct val="20000"/>
        </a:spcBef>
        <a:spcAft>
          <a:spcPct val="20000"/>
        </a:spcAft>
        <a:buSzPct val="90000"/>
        <a:buBlip>
          <a:blip r:embed="rId15"/>
        </a:buBlip>
        <a:defRPr b="1">
          <a:solidFill>
            <a:schemeClr val="tx1"/>
          </a:solidFill>
          <a:latin typeface="+mn-lt"/>
        </a:defRPr>
      </a:lvl8pPr>
      <a:lvl9pPr marL="4343400" indent="-179388" algn="l" rtl="0" fontAlgn="base">
        <a:spcBef>
          <a:spcPct val="20000"/>
        </a:spcBef>
        <a:spcAft>
          <a:spcPct val="20000"/>
        </a:spcAft>
        <a:buSzPct val="90000"/>
        <a:buBlip>
          <a:blip r:embed="rId15"/>
        </a:buBlip>
        <a:defRPr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fontAlgn="auto">
              <a:spcBef>
                <a:spcPts val="0"/>
              </a:spcBef>
              <a:spcAft>
                <a:spcPts val="0"/>
              </a:spcAft>
            </a:pPr>
            <a:fld id="{783DBA0B-006A-4353-B9F8-C42926E7412D}" type="datetimeFigureOut">
              <a:rPr lang="hr-HR" smtClean="0">
                <a:solidFill>
                  <a:prstClr val="white"/>
                </a:solidFill>
              </a:rPr>
              <a:pPr fontAlgn="auto">
                <a:spcBef>
                  <a:spcPts val="0"/>
                </a:spcBef>
                <a:spcAft>
                  <a:spcPts val="0"/>
                </a:spcAft>
              </a:pPr>
              <a:t>6.10.2016.</a:t>
            </a:fld>
            <a:endParaRPr lang="hr-HR">
              <a:solidFill>
                <a:prstClr val="white"/>
              </a:solidFill>
            </a:endParaRPr>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fontAlgn="auto">
              <a:spcBef>
                <a:spcPts val="0"/>
              </a:spcBef>
              <a:spcAft>
                <a:spcPts val="0"/>
              </a:spcAft>
            </a:pPr>
            <a:endParaRPr lang="hr-HR">
              <a:solidFill>
                <a:prstClr val="white"/>
              </a:solidFill>
            </a:endParaRPr>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fontAlgn="auto">
              <a:spcBef>
                <a:spcPts val="0"/>
              </a:spcBef>
              <a:spcAft>
                <a:spcPts val="0"/>
              </a:spcAft>
            </a:pPr>
            <a:fld id="{7CAB64F7-07C6-4F8F-8013-446122A22905}" type="slidenum">
              <a:rPr lang="hr-HR" smtClean="0">
                <a:solidFill>
                  <a:prstClr val="white"/>
                </a:solidFill>
              </a:rPr>
              <a:pPr fontAlgn="auto">
                <a:spcBef>
                  <a:spcPts val="0"/>
                </a:spcBef>
                <a:spcAft>
                  <a:spcPts val="0"/>
                </a:spcAft>
              </a:pPr>
              <a:t>‹#›</a:t>
            </a:fld>
            <a:endParaRPr lang="hr-HR">
              <a:solidFill>
                <a:prstClr val="white"/>
              </a:solidFill>
            </a:endParaRPr>
          </a:p>
        </p:txBody>
      </p:sp>
    </p:spTree>
    <p:extLst>
      <p:ext uri="{BB962C8B-B14F-4D97-AF65-F5344CB8AC3E}">
        <p14:creationId xmlns:p14="http://schemas.microsoft.com/office/powerpoint/2010/main" val="4262543004"/>
      </p:ext>
    </p:extLst>
  </p:cSld>
  <p:clrMap bg1="dk1" tx1="lt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5.emf"/></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3.png"/><Relationship Id="rId3" Type="http://schemas.openxmlformats.org/officeDocument/2006/relationships/image" Target="../media/image22.png"/><Relationship Id="rId7" Type="http://schemas.openxmlformats.org/officeDocument/2006/relationships/image" Target="../media/image28.png"/><Relationship Id="rId12"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1.png"/><Relationship Id="rId5" Type="http://schemas.openxmlformats.org/officeDocument/2006/relationships/image" Target="../media/image24.png"/><Relationship Id="rId10" Type="http://schemas.openxmlformats.org/officeDocument/2006/relationships/image" Target="../media/image27.png"/><Relationship Id="rId4" Type="http://schemas.openxmlformats.org/officeDocument/2006/relationships/image" Target="../media/image23.png"/><Relationship Id="rId9" Type="http://schemas.openxmlformats.org/officeDocument/2006/relationships/image" Target="../media/image30.png"/><Relationship Id="rId14" Type="http://schemas.openxmlformats.org/officeDocument/2006/relationships/image" Target="../media/image34.png"/></Relationships>
</file>

<file path=ppt/slides/_rels/slide2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6.xml"/><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6.png"/><Relationship Id="rId5" Type="http://schemas.openxmlformats.org/officeDocument/2006/relationships/image" Target="../media/image35.emf"/><Relationship Id="rId4" Type="http://schemas.openxmlformats.org/officeDocument/2006/relationships/oleObject" Target="../embeddings/oleObject5.bin"/></Relationships>
</file>

<file path=ppt/slides/_rels/slide29.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7.png"/><Relationship Id="rId7"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9.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hyperlink" Target="soap/SOAPrequest_2.2.txt" TargetMode="Externa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emf"/><Relationship Id="rId5" Type="http://schemas.openxmlformats.org/officeDocument/2006/relationships/oleObject" Target="../embeddings/oleObject1.bin"/><Relationship Id="rId10" Type="http://schemas.openxmlformats.org/officeDocument/2006/relationships/image" Target="../media/image13.emf"/><Relationship Id="rId4" Type="http://schemas.openxmlformats.org/officeDocument/2006/relationships/hyperlink" Target="soap/SOAPresponse_2.3.txt" TargetMode="External"/><Relationship Id="rId9" Type="http://schemas.openxmlformats.org/officeDocument/2006/relationships/oleObject" Target="../embeddings/oleObject3.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49.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image" Target="../media/image49.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image" Target="../media/image49.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7.png"/><Relationship Id="rId7" Type="http://schemas.openxmlformats.org/officeDocument/2006/relationships/image" Target="../media/image40.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9.png"/><Relationship Id="rId4" Type="http://schemas.openxmlformats.org/officeDocument/2006/relationships/image" Target="../media/image38.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ubtitle 6"/>
          <p:cNvSpPr>
            <a:spLocks noGrp="1"/>
          </p:cNvSpPr>
          <p:nvPr>
            <p:ph type="subTitle" idx="1"/>
          </p:nvPr>
        </p:nvSpPr>
        <p:spPr>
          <a:xfrm>
            <a:off x="862013" y="4221163"/>
            <a:ext cx="7023100" cy="2479675"/>
          </a:xfrm>
        </p:spPr>
        <p:txBody>
          <a:bodyPr/>
          <a:lstStyle/>
          <a:p>
            <a:pPr eaLnBrk="1" hangingPunct="1"/>
            <a:endParaRPr lang="en-US" dirty="0" smtClean="0"/>
          </a:p>
        </p:txBody>
      </p:sp>
      <p:sp>
        <p:nvSpPr>
          <p:cNvPr id="3075" name="Title 5"/>
          <p:cNvSpPr>
            <a:spLocks noGrp="1"/>
          </p:cNvSpPr>
          <p:nvPr>
            <p:ph type="ctrTitle"/>
          </p:nvPr>
        </p:nvSpPr>
        <p:spPr/>
        <p:txBody>
          <a:bodyPr/>
          <a:lstStyle/>
          <a:p>
            <a:pPr eaLnBrk="1" hangingPunct="1"/>
            <a:r>
              <a:rPr lang="hr-HR" dirty="0" smtClean="0"/>
              <a:t>ASMX servisi i </a:t>
            </a:r>
            <a:r>
              <a:rPr lang="en-US" dirty="0" smtClean="0"/>
              <a:t>Windows Communication Foundation</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hr-HR" dirty="0" smtClean="0"/>
              <a:t>ASMX – vezano uz ASP.NET/IIS</a:t>
            </a:r>
            <a:endParaRPr lang="en-GB" dirty="0"/>
          </a:p>
        </p:txBody>
      </p:sp>
      <p:sp>
        <p:nvSpPr>
          <p:cNvPr id="66563" name="Rectangle 3"/>
          <p:cNvSpPr>
            <a:spLocks noGrp="1" noChangeArrowheads="1"/>
          </p:cNvSpPr>
          <p:nvPr>
            <p:ph idx="1"/>
          </p:nvPr>
        </p:nvSpPr>
        <p:spPr/>
        <p:txBody>
          <a:bodyPr/>
          <a:lstStyle/>
          <a:p>
            <a:pPr eaLnBrk="1" hangingPunct="1">
              <a:defRPr/>
            </a:pPr>
            <a:endParaRPr lang="en-GB" dirty="0"/>
          </a:p>
        </p:txBody>
      </p:sp>
      <p:sp>
        <p:nvSpPr>
          <p:cNvPr id="8196"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hr-HR"/>
          </a:p>
        </p:txBody>
      </p:sp>
      <p:graphicFrame>
        <p:nvGraphicFramePr>
          <p:cNvPr id="96258" name="Object 2"/>
          <p:cNvGraphicFramePr>
            <a:graphicFrameLocks noChangeAspect="1"/>
          </p:cNvGraphicFramePr>
          <p:nvPr/>
        </p:nvGraphicFramePr>
        <p:xfrm>
          <a:off x="2032000" y="1127044"/>
          <a:ext cx="4978400" cy="5297528"/>
        </p:xfrm>
        <a:graphic>
          <a:graphicData uri="http://schemas.openxmlformats.org/presentationml/2006/ole">
            <mc:AlternateContent xmlns:mc="http://schemas.openxmlformats.org/markup-compatibility/2006">
              <mc:Choice xmlns:v="urn:schemas-microsoft-com:vml" Requires="v">
                <p:oleObj spid="_x0000_s96265" name="Visio" r:id="rId3" imgW="3711860" imgH="3955211" progId="Visio.Drawing.11">
                  <p:embed/>
                </p:oleObj>
              </mc:Choice>
              <mc:Fallback>
                <p:oleObj name="Visio" r:id="rId3" imgW="3711860" imgH="3955211"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2000" y="1127044"/>
                        <a:ext cx="4978400" cy="52975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hr-HR" dirty="0" smtClean="0"/>
              <a:t>ASMX – vezano uz ASP.NET/IIS</a:t>
            </a:r>
            <a:endParaRPr lang="en-GB" dirty="0"/>
          </a:p>
        </p:txBody>
      </p:sp>
      <p:sp>
        <p:nvSpPr>
          <p:cNvPr id="66563" name="Rectangle 3"/>
          <p:cNvSpPr>
            <a:spLocks noGrp="1" noChangeArrowheads="1"/>
          </p:cNvSpPr>
          <p:nvPr>
            <p:ph idx="1"/>
          </p:nvPr>
        </p:nvSpPr>
        <p:spPr/>
        <p:txBody>
          <a:bodyPr/>
          <a:lstStyle/>
          <a:p>
            <a:pPr eaLnBrk="1" hangingPunct="1">
              <a:defRPr/>
            </a:pPr>
            <a:endParaRPr lang="en-GB" dirty="0"/>
          </a:p>
        </p:txBody>
      </p:sp>
      <p:sp>
        <p:nvSpPr>
          <p:cNvPr id="8196"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hr-HR"/>
          </a:p>
        </p:txBody>
      </p:sp>
      <p:pic>
        <p:nvPicPr>
          <p:cNvPr id="97283" name="Picture 3"/>
          <p:cNvPicPr>
            <a:picLocks noChangeAspect="1" noChangeArrowheads="1"/>
          </p:cNvPicPr>
          <p:nvPr/>
        </p:nvPicPr>
        <p:blipFill>
          <a:blip r:embed="rId2" cstate="print"/>
          <a:srcRect/>
          <a:stretch>
            <a:fillRect/>
          </a:stretch>
        </p:blipFill>
        <p:spPr bwMode="auto">
          <a:xfrm>
            <a:off x="2057400" y="1003299"/>
            <a:ext cx="4762500" cy="53724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hr-HR" dirty="0" smtClean="0"/>
              <a:t>ASMX web servis – krajnja točka</a:t>
            </a:r>
            <a:endParaRPr lang="en-GB" dirty="0"/>
          </a:p>
        </p:txBody>
      </p:sp>
      <p:sp>
        <p:nvSpPr>
          <p:cNvPr id="66563" name="Rectangle 3"/>
          <p:cNvSpPr>
            <a:spLocks noGrp="1" noChangeArrowheads="1"/>
          </p:cNvSpPr>
          <p:nvPr>
            <p:ph idx="1"/>
          </p:nvPr>
        </p:nvSpPr>
        <p:spPr>
          <a:xfrm>
            <a:off x="457200" y="1700213"/>
            <a:ext cx="8686800" cy="4425950"/>
          </a:xfrm>
        </p:spPr>
        <p:txBody>
          <a:bodyPr/>
          <a:lstStyle/>
          <a:p>
            <a:pPr eaLnBrk="1" hangingPunct="1">
              <a:defRPr/>
            </a:pPr>
            <a:r>
              <a:rPr lang="hr-HR" dirty="0" smtClean="0"/>
              <a:t>.asmx – krajnja točka web servisa</a:t>
            </a:r>
          </a:p>
          <a:p>
            <a:pPr eaLnBrk="1" hangingPunct="1">
              <a:buNone/>
              <a:defRPr/>
            </a:pPr>
            <a:r>
              <a:rPr lang="hr-HR" sz="2400" dirty="0" smtClean="0"/>
              <a:t>&lt;%@ WebService class="TVZ.XML.MeteoInfo" %&gt;</a:t>
            </a:r>
          </a:p>
          <a:p>
            <a:pPr lvl="1" eaLnBrk="1" hangingPunct="1">
              <a:defRPr/>
            </a:pPr>
            <a:r>
              <a:rPr lang="hr-HR" dirty="0" smtClean="0"/>
              <a:t>Deklaracija – “ja sam web servis”</a:t>
            </a:r>
          </a:p>
          <a:p>
            <a:pPr lvl="1" eaLnBrk="1" hangingPunct="1">
              <a:defRPr/>
            </a:pPr>
            <a:r>
              <a:rPr lang="hr-HR" dirty="0" smtClean="0"/>
              <a:t>Class – a svoj funkcionalni dio držim u klasi TVZ...</a:t>
            </a:r>
          </a:p>
          <a:p>
            <a:pPr eaLnBrk="1" hangingPunct="1">
              <a:defRPr/>
            </a:pPr>
            <a:endParaRPr lang="hr-HR" dirty="0" smtClean="0"/>
          </a:p>
          <a:p>
            <a:pPr lvl="1" eaLnBrk="1" hangingPunct="1">
              <a:defRPr/>
            </a:pPr>
            <a:endParaRPr lang="hr-HR" dirty="0" smtClean="0"/>
          </a:p>
          <a:p>
            <a:pPr eaLnBrk="1" hangingPunct="1">
              <a:defRPr/>
            </a:pPr>
            <a:endParaRPr lang="en-GB" dirty="0"/>
          </a:p>
        </p:txBody>
      </p:sp>
      <p:sp>
        <p:nvSpPr>
          <p:cNvPr id="8196"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hr-H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hr-HR" dirty="0" smtClean="0"/>
              <a:t>ASMX web servis - klasa</a:t>
            </a:r>
            <a:endParaRPr lang="en-GB" dirty="0"/>
          </a:p>
        </p:txBody>
      </p:sp>
      <p:sp>
        <p:nvSpPr>
          <p:cNvPr id="66563" name="Rectangle 3"/>
          <p:cNvSpPr>
            <a:spLocks noGrp="1" noChangeArrowheads="1"/>
          </p:cNvSpPr>
          <p:nvPr>
            <p:ph idx="1"/>
          </p:nvPr>
        </p:nvSpPr>
        <p:spPr>
          <a:xfrm>
            <a:off x="457200" y="1077913"/>
            <a:ext cx="8686800" cy="4425950"/>
          </a:xfrm>
        </p:spPr>
        <p:txBody>
          <a:bodyPr/>
          <a:lstStyle/>
          <a:p>
            <a:pPr eaLnBrk="1" hangingPunct="1">
              <a:defRPr/>
            </a:pPr>
            <a:r>
              <a:rPr lang="hr-HR" dirty="0" smtClean="0"/>
              <a:t>System.Web.Services.WebService</a:t>
            </a:r>
          </a:p>
          <a:p>
            <a:pPr eaLnBrk="1" hangingPunct="1">
              <a:defRPr/>
            </a:pPr>
            <a:r>
              <a:rPr lang="hr-HR" dirty="0" smtClean="0"/>
              <a:t>Dodatna označavanja atributima [imeatributa]</a:t>
            </a:r>
            <a:endParaRPr lang="en-GB" dirty="0"/>
          </a:p>
        </p:txBody>
      </p:sp>
      <p:sp>
        <p:nvSpPr>
          <p:cNvPr id="8196"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hr-HR"/>
          </a:p>
        </p:txBody>
      </p:sp>
      <p:pic>
        <p:nvPicPr>
          <p:cNvPr id="98306" name="Picture 2"/>
          <p:cNvPicPr>
            <a:picLocks noChangeAspect="1" noChangeArrowheads="1"/>
          </p:cNvPicPr>
          <p:nvPr/>
        </p:nvPicPr>
        <p:blipFill>
          <a:blip r:embed="rId2" cstate="print"/>
          <a:srcRect/>
          <a:stretch>
            <a:fillRect/>
          </a:stretch>
        </p:blipFill>
        <p:spPr bwMode="auto">
          <a:xfrm>
            <a:off x="0" y="2486025"/>
            <a:ext cx="9048750" cy="43719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hr-HR" dirty="0" smtClean="0"/>
              <a:t>ASMX - WSDL</a:t>
            </a:r>
            <a:endParaRPr lang="en-GB" dirty="0"/>
          </a:p>
        </p:txBody>
      </p:sp>
      <p:sp>
        <p:nvSpPr>
          <p:cNvPr id="66563" name="Rectangle 3"/>
          <p:cNvSpPr>
            <a:spLocks noGrp="1" noChangeArrowheads="1"/>
          </p:cNvSpPr>
          <p:nvPr>
            <p:ph idx="1"/>
          </p:nvPr>
        </p:nvSpPr>
        <p:spPr>
          <a:xfrm>
            <a:off x="457200" y="1077913"/>
            <a:ext cx="8686800" cy="4425950"/>
          </a:xfrm>
        </p:spPr>
        <p:txBody>
          <a:bodyPr/>
          <a:lstStyle/>
          <a:p>
            <a:pPr eaLnBrk="1" hangingPunct="1">
              <a:defRPr/>
            </a:pPr>
            <a:r>
              <a:rPr lang="hr-HR" dirty="0" smtClean="0"/>
              <a:t>?wsdl</a:t>
            </a:r>
          </a:p>
          <a:p>
            <a:pPr eaLnBrk="1" hangingPunct="1">
              <a:defRPr/>
            </a:pPr>
            <a:r>
              <a:rPr lang="hr-HR" dirty="0" smtClean="0"/>
              <a:t>Autogenerirani WSDL dokument</a:t>
            </a:r>
          </a:p>
          <a:p>
            <a:pPr eaLnBrk="1" hangingPunct="1">
              <a:defRPr/>
            </a:pPr>
            <a:r>
              <a:rPr lang="hr-HR" dirty="0" smtClean="0"/>
              <a:t>Potreban konzumentu za komunikaciju sa web servisom</a:t>
            </a:r>
          </a:p>
          <a:p>
            <a:pPr eaLnBrk="1" hangingPunct="1">
              <a:defRPr/>
            </a:pPr>
            <a:r>
              <a:rPr lang="hr-HR" dirty="0" smtClean="0"/>
              <a:t>Ne postoji “ugrađeni” alat za contract-first razvoj</a:t>
            </a:r>
          </a:p>
          <a:p>
            <a:pPr eaLnBrk="1" hangingPunct="1">
              <a:defRPr/>
            </a:pPr>
            <a:r>
              <a:rPr lang="hr-HR" dirty="0" smtClean="0"/>
              <a:t>Open source rješenje – WSCF 5.1 – Web Services Contract First tool</a:t>
            </a:r>
            <a:endParaRPr lang="en-GB" dirty="0"/>
          </a:p>
        </p:txBody>
      </p:sp>
      <p:sp>
        <p:nvSpPr>
          <p:cNvPr id="8196"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hr-H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hr-HR" dirty="0" smtClean="0"/>
              <a:t>ASMX – dodatni alati</a:t>
            </a:r>
            <a:endParaRPr lang="en-GB" dirty="0"/>
          </a:p>
        </p:txBody>
      </p:sp>
      <p:sp>
        <p:nvSpPr>
          <p:cNvPr id="66563" name="Rectangle 3"/>
          <p:cNvSpPr>
            <a:spLocks noGrp="1" noChangeArrowheads="1"/>
          </p:cNvSpPr>
          <p:nvPr>
            <p:ph idx="1"/>
          </p:nvPr>
        </p:nvSpPr>
        <p:spPr>
          <a:xfrm>
            <a:off x="457200" y="1077913"/>
            <a:ext cx="8686800" cy="4425950"/>
          </a:xfrm>
        </p:spPr>
        <p:txBody>
          <a:bodyPr/>
          <a:lstStyle/>
          <a:p>
            <a:pPr eaLnBrk="1" hangingPunct="1">
              <a:defRPr/>
            </a:pPr>
            <a:r>
              <a:rPr lang="hr-HR" dirty="0" smtClean="0"/>
              <a:t>Wsdl.exe </a:t>
            </a:r>
          </a:p>
          <a:p>
            <a:pPr eaLnBrk="1" hangingPunct="1">
              <a:defRPr/>
            </a:pPr>
            <a:r>
              <a:rPr lang="hr-HR" dirty="0" smtClean="0"/>
              <a:t>Autogenerirani web site za testiranje web servisa (HTTP POST test)</a:t>
            </a:r>
          </a:p>
          <a:p>
            <a:pPr eaLnBrk="1" hangingPunct="1">
              <a:defRPr/>
            </a:pPr>
            <a:r>
              <a:rPr lang="hr-HR" dirty="0" smtClean="0"/>
              <a:t>Ugasiti obavezno kada se krene u produkciju</a:t>
            </a:r>
          </a:p>
          <a:p>
            <a:pPr eaLnBrk="1" hangingPunct="1">
              <a:defRPr/>
            </a:pPr>
            <a:r>
              <a:rPr lang="hr-HR" dirty="0" smtClean="0"/>
              <a:t>Kroz web.config konfiguracijsku datoteku (add,remove)</a:t>
            </a:r>
          </a:p>
          <a:p>
            <a:pPr eaLnBrk="1" hangingPunct="1">
              <a:defRPr/>
            </a:pPr>
            <a:endParaRPr lang="en-GB" dirty="0"/>
          </a:p>
        </p:txBody>
      </p:sp>
      <p:sp>
        <p:nvSpPr>
          <p:cNvPr id="8196"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hr-HR"/>
          </a:p>
        </p:txBody>
      </p:sp>
      <p:sp>
        <p:nvSpPr>
          <p:cNvPr id="5" name="Rectangle 4"/>
          <p:cNvSpPr/>
          <p:nvPr/>
        </p:nvSpPr>
        <p:spPr>
          <a:xfrm>
            <a:off x="3835400" y="3825439"/>
            <a:ext cx="4572000" cy="2862322"/>
          </a:xfrm>
          <a:prstGeom prst="rect">
            <a:avLst/>
          </a:prstGeom>
        </p:spPr>
        <p:txBody>
          <a:bodyPr>
            <a:spAutoFit/>
          </a:bodyPr>
          <a:lstStyle/>
          <a:p>
            <a:r>
              <a:rPr lang="hr-HR" dirty="0" smtClean="0"/>
              <a:t>&lt;webServices&gt;</a:t>
            </a:r>
          </a:p>
          <a:p>
            <a:r>
              <a:rPr lang="hr-HR" dirty="0" smtClean="0"/>
              <a:t>      &lt;protocols&gt;</a:t>
            </a:r>
          </a:p>
          <a:p>
            <a:r>
              <a:rPr lang="hr-HR" dirty="0" smtClean="0"/>
              <a:t>          &lt;add name="HttpSoap" /&gt; </a:t>
            </a:r>
          </a:p>
          <a:p>
            <a:r>
              <a:rPr lang="hr-HR" dirty="0" smtClean="0"/>
              <a:t>          </a:t>
            </a:r>
          </a:p>
          <a:p>
            <a:r>
              <a:rPr lang="hr-HR" dirty="0" smtClean="0"/>
              <a:t>          &lt;add name="HttpPost" /&gt; </a:t>
            </a:r>
          </a:p>
          <a:p>
            <a:r>
              <a:rPr lang="hr-HR" dirty="0" smtClean="0"/>
              <a:t>          &lt;add name="HttpGet" /&gt; </a:t>
            </a:r>
          </a:p>
          <a:p>
            <a:r>
              <a:rPr lang="hr-HR" dirty="0" smtClean="0"/>
              <a:t>         </a:t>
            </a:r>
          </a:p>
          <a:p>
            <a:r>
              <a:rPr lang="hr-HR" dirty="0" smtClean="0"/>
              <a:t>        &lt;add name="Documentation" /&gt; </a:t>
            </a:r>
          </a:p>
          <a:p>
            <a:r>
              <a:rPr lang="hr-HR" dirty="0" smtClean="0"/>
              <a:t>&lt;/protocols&gt;</a:t>
            </a:r>
          </a:p>
          <a:p>
            <a:r>
              <a:rPr lang="hr-HR" dirty="0" smtClean="0"/>
              <a:t>&lt;/webServices&gt;</a:t>
            </a:r>
            <a:endParaRPr lang="hr-HR"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hr-HR" dirty="0" smtClean="0"/>
              <a:t>ASMX – problemi</a:t>
            </a:r>
            <a:endParaRPr lang="en-GB" dirty="0"/>
          </a:p>
        </p:txBody>
      </p:sp>
      <p:sp>
        <p:nvSpPr>
          <p:cNvPr id="66563" name="Rectangle 3"/>
          <p:cNvSpPr>
            <a:spLocks noGrp="1" noChangeArrowheads="1"/>
          </p:cNvSpPr>
          <p:nvPr>
            <p:ph idx="1"/>
          </p:nvPr>
        </p:nvSpPr>
        <p:spPr>
          <a:xfrm>
            <a:off x="457200" y="1077913"/>
            <a:ext cx="8686800" cy="4425950"/>
          </a:xfrm>
        </p:spPr>
        <p:txBody>
          <a:bodyPr/>
          <a:lstStyle/>
          <a:p>
            <a:pPr eaLnBrk="1" hangingPunct="1">
              <a:defRPr/>
            </a:pPr>
            <a:r>
              <a:rPr lang="hr-HR" dirty="0" smtClean="0"/>
              <a:t>Rad sa dodatnim standardima (WS-security, WS-routing) težak</a:t>
            </a:r>
          </a:p>
          <a:p>
            <a:pPr eaLnBrk="1" hangingPunct="1">
              <a:defRPr/>
            </a:pPr>
            <a:r>
              <a:rPr lang="hr-HR" dirty="0" smtClean="0"/>
              <a:t>WS Enhacements 2.0 i 3.0</a:t>
            </a:r>
          </a:p>
          <a:p>
            <a:pPr eaLnBrk="1" hangingPunct="1">
              <a:defRPr/>
            </a:pPr>
            <a:endParaRPr lang="en-GB" dirty="0"/>
          </a:p>
        </p:txBody>
      </p:sp>
      <p:sp>
        <p:nvSpPr>
          <p:cNvPr id="8196"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hr-H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DEMO</a:t>
            </a:r>
          </a:p>
        </p:txBody>
      </p:sp>
      <p:sp>
        <p:nvSpPr>
          <p:cNvPr id="9219" name="Text Placeholder 2"/>
          <p:cNvSpPr>
            <a:spLocks noGrp="1"/>
          </p:cNvSpPr>
          <p:nvPr>
            <p:ph type="body" idx="1"/>
          </p:nvPr>
        </p:nvSpPr>
        <p:spPr/>
        <p:txBody>
          <a:bodyPr/>
          <a:lstStyle/>
          <a:p>
            <a:pPr eaLnBrk="1" hangingPunct="1"/>
            <a:r>
              <a:rPr lang="hr-HR" dirty="0" smtClean="0"/>
              <a:t>MeteoInfo ASMX web servis</a:t>
            </a:r>
            <a:endParaRPr lang="en-US" dirty="0" smtClean="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sz="quarter"/>
          </p:nvPr>
        </p:nvSpPr>
        <p:spPr/>
        <p:txBody>
          <a:bodyPr/>
          <a:lstStyle/>
          <a:p>
            <a:pPr eaLnBrk="1" hangingPunct="1">
              <a:defRPr/>
            </a:pPr>
            <a:r>
              <a:rPr lang="hr-HR" dirty="0" smtClean="0"/>
              <a:t>Windows Communication Foundation</a:t>
            </a:r>
            <a:r>
              <a:rPr lang="hr-HR" dirty="0"/>
              <a:t/>
            </a:r>
            <a:br>
              <a:rPr lang="hr-HR" dirty="0"/>
            </a:br>
            <a:endParaRPr lang="en-US" dirty="0"/>
          </a:p>
        </p:txBody>
      </p:sp>
      <p:sp>
        <p:nvSpPr>
          <p:cNvPr id="6" name="Subtitle 5"/>
          <p:cNvSpPr>
            <a:spLocks noGrp="1"/>
          </p:cNvSpPr>
          <p:nvPr>
            <p:ph type="subTitle" sz="quarter" idx="1"/>
          </p:nvPr>
        </p:nvSpPr>
        <p:spPr/>
        <p:txBody>
          <a:bodyPr/>
          <a:lstStyle/>
          <a:p>
            <a:pPr eaLnBrk="1" hangingPunct="1">
              <a:defRPr/>
            </a:pPr>
            <a:endParaRPr lang="hr-H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ransparent Callout6"/>
          <p:cNvPicPr>
            <a:picLocks noChangeAspect="1" noChangeArrowheads="1"/>
          </p:cNvPicPr>
          <p:nvPr/>
        </p:nvPicPr>
        <p:blipFill>
          <a:blip r:embed="rId3" cstate="print"/>
          <a:srcRect/>
          <a:stretch>
            <a:fillRect/>
          </a:stretch>
        </p:blipFill>
        <p:spPr bwMode="auto">
          <a:xfrm>
            <a:off x="2122488" y="1166813"/>
            <a:ext cx="4862512" cy="3595687"/>
          </a:xfrm>
          <a:prstGeom prst="rect">
            <a:avLst/>
          </a:prstGeom>
          <a:noFill/>
          <a:ln w="9525">
            <a:noFill/>
            <a:miter lim="800000"/>
            <a:headEnd/>
            <a:tailEnd/>
          </a:ln>
        </p:spPr>
      </p:pic>
      <p:pic>
        <p:nvPicPr>
          <p:cNvPr id="6147" name="Picture 3" descr="Distributed applications"/>
          <p:cNvPicPr>
            <a:picLocks noChangeAspect="1" noChangeArrowheads="1"/>
          </p:cNvPicPr>
          <p:nvPr/>
        </p:nvPicPr>
        <p:blipFill>
          <a:blip r:embed="rId4" cstate="print"/>
          <a:srcRect/>
          <a:stretch>
            <a:fillRect/>
          </a:stretch>
        </p:blipFill>
        <p:spPr bwMode="auto">
          <a:xfrm>
            <a:off x="2405063" y="1663700"/>
            <a:ext cx="4318000" cy="2700338"/>
          </a:xfrm>
          <a:prstGeom prst="rect">
            <a:avLst/>
          </a:prstGeom>
          <a:noFill/>
          <a:ln w="9525">
            <a:noFill/>
            <a:miter lim="800000"/>
            <a:headEnd/>
            <a:tailEnd/>
          </a:ln>
        </p:spPr>
      </p:pic>
      <p:sp>
        <p:nvSpPr>
          <p:cNvPr id="6148" name="Rectangle 4"/>
          <p:cNvSpPr>
            <a:spLocks noGrp="1" noChangeArrowheads="1"/>
          </p:cNvSpPr>
          <p:nvPr>
            <p:ph type="title"/>
          </p:nvPr>
        </p:nvSpPr>
        <p:spPr>
          <a:xfrm>
            <a:off x="225425" y="142875"/>
            <a:ext cx="8918575" cy="1108075"/>
          </a:xfrm>
        </p:spPr>
        <p:txBody>
          <a:bodyPr/>
          <a:lstStyle/>
          <a:p>
            <a:pPr eaLnBrk="1" hangingPunct="1"/>
            <a:r>
              <a:rPr lang="hr-HR" dirty="0" smtClean="0"/>
              <a:t>Zašto WCF</a:t>
            </a:r>
            <a:r>
              <a:rPr lang="en-US" dirty="0" smtClean="0"/>
              <a:t/>
            </a:r>
            <a:br>
              <a:rPr lang="en-US" dirty="0" smtClean="0"/>
            </a:br>
            <a:r>
              <a:rPr lang="hr-HR" sz="1700" i="1" dirty="0" smtClean="0"/>
              <a:t>Potreba za kvalitetnijim i jednostavnijim načinima razvoja distribuiranih aplikacija</a:t>
            </a:r>
            <a:endParaRPr lang="en-US" sz="1700" i="1" dirty="0" smtClean="0"/>
          </a:p>
        </p:txBody>
      </p:sp>
      <p:sp>
        <p:nvSpPr>
          <p:cNvPr id="604165" name="Rectangle 5"/>
          <p:cNvSpPr>
            <a:spLocks noChangeArrowheads="1"/>
          </p:cNvSpPr>
          <p:nvPr/>
        </p:nvSpPr>
        <p:spPr bwMode="auto">
          <a:xfrm>
            <a:off x="0" y="4248150"/>
            <a:ext cx="9144000" cy="369332"/>
          </a:xfrm>
          <a:prstGeom prst="rect">
            <a:avLst/>
          </a:prstGeom>
          <a:noFill/>
          <a:ln w="9525" algn="ctr">
            <a:noFill/>
            <a:miter lim="800000"/>
            <a:headEnd/>
            <a:tailEnd/>
          </a:ln>
        </p:spPr>
        <p:txBody>
          <a:bodyPr>
            <a:spAutoFit/>
          </a:bodyPr>
          <a:lstStyle/>
          <a:p>
            <a:pPr algn="ctr"/>
            <a:r>
              <a:rPr lang="hr-HR" b="1" dirty="0" smtClean="0"/>
              <a:t>Razvoj povezanih sustava još uvijek skup i težak za održavanje</a:t>
            </a:r>
            <a:endParaRPr lang="en-US" b="1" dirty="0"/>
          </a:p>
        </p:txBody>
      </p:sp>
      <p:sp>
        <p:nvSpPr>
          <p:cNvPr id="604166" name="Rectangle 6"/>
          <p:cNvSpPr>
            <a:spLocks noChangeArrowheads="1"/>
          </p:cNvSpPr>
          <p:nvPr/>
        </p:nvSpPr>
        <p:spPr bwMode="auto">
          <a:xfrm>
            <a:off x="1236663" y="4873924"/>
            <a:ext cx="7134225" cy="1768176"/>
          </a:xfrm>
          <a:prstGeom prst="rect">
            <a:avLst/>
          </a:prstGeom>
          <a:noFill/>
          <a:ln w="9525" algn="ctr">
            <a:noFill/>
            <a:miter lim="800000"/>
            <a:headEnd/>
            <a:tailEnd/>
          </a:ln>
        </p:spPr>
        <p:txBody>
          <a:bodyPr>
            <a:spAutoFit/>
          </a:bodyPr>
          <a:lstStyle/>
          <a:p>
            <a:pPr marL="292100" indent="-292100">
              <a:spcBef>
                <a:spcPct val="15000"/>
              </a:spcBef>
              <a:spcAft>
                <a:spcPct val="20000"/>
              </a:spcAft>
              <a:buSzPct val="65000"/>
              <a:buFontTx/>
              <a:buBlip>
                <a:blip r:embed="rId5"/>
              </a:buBlip>
            </a:pPr>
            <a:r>
              <a:rPr lang="hr-HR" b="1" dirty="0" smtClean="0">
                <a:latin typeface="Segoe Semibold" pitchFamily="34" charset="0"/>
              </a:rPr>
              <a:t>Različiti programski modeli za različite zadatke</a:t>
            </a:r>
            <a:endParaRPr lang="en-US" b="1" dirty="0">
              <a:latin typeface="Segoe Semibold" pitchFamily="34" charset="0"/>
            </a:endParaRPr>
          </a:p>
          <a:p>
            <a:pPr marL="292100" indent="-292100">
              <a:spcBef>
                <a:spcPct val="15000"/>
              </a:spcBef>
              <a:spcAft>
                <a:spcPct val="20000"/>
              </a:spcAft>
              <a:buSzPct val="65000"/>
              <a:buFontTx/>
              <a:buBlip>
                <a:blip r:embed="rId5"/>
              </a:buBlip>
            </a:pPr>
            <a:r>
              <a:rPr lang="hr-HR" b="1" dirty="0" smtClean="0">
                <a:latin typeface="Segoe Semibold" pitchFamily="34" charset="0"/>
              </a:rPr>
              <a:t>Potreba za sigurnosnim mehanizmima i sigurnom razmjenom</a:t>
            </a:r>
            <a:endParaRPr lang="en-US" b="1" dirty="0">
              <a:latin typeface="Segoe Semibold" pitchFamily="34" charset="0"/>
            </a:endParaRPr>
          </a:p>
          <a:p>
            <a:pPr marL="292100" indent="-292100">
              <a:spcBef>
                <a:spcPct val="15000"/>
              </a:spcBef>
              <a:spcAft>
                <a:spcPct val="20000"/>
              </a:spcAft>
              <a:buSzPct val="65000"/>
              <a:buFontTx/>
              <a:buBlip>
                <a:blip r:embed="rId5"/>
              </a:buBlip>
            </a:pPr>
            <a:r>
              <a:rPr lang="hr-HR" b="1" dirty="0" smtClean="0">
                <a:latin typeface="Segoe Semibold" pitchFamily="34" charset="0"/>
              </a:rPr>
              <a:t>Interoperabilnost sa drugim platformama</a:t>
            </a:r>
            <a:endParaRPr lang="en-US" b="1" dirty="0">
              <a:latin typeface="Segoe Semibold" pitchFamily="34" charset="0"/>
            </a:endParaRPr>
          </a:p>
          <a:p>
            <a:pPr marL="292100" indent="-292100">
              <a:spcBef>
                <a:spcPct val="15000"/>
              </a:spcBef>
              <a:spcAft>
                <a:spcPct val="20000"/>
              </a:spcAft>
              <a:buSzPct val="65000"/>
              <a:buFontTx/>
              <a:buBlip>
                <a:blip r:embed="rId5"/>
              </a:buBlip>
            </a:pPr>
            <a:r>
              <a:rPr lang="hr-HR" b="1" dirty="0" smtClean="0">
                <a:latin typeface="Segoe Semibold" pitchFamily="34" charset="0"/>
              </a:rPr>
              <a:t>Servisno orijentirani programski model</a:t>
            </a:r>
            <a:endParaRPr lang="en-US" b="1" dirty="0">
              <a:latin typeface="Segoe Semibold"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4165"/>
                                        </p:tgtEl>
                                        <p:attrNameLst>
                                          <p:attrName>style.visibility</p:attrName>
                                        </p:attrNameLst>
                                      </p:cBhvr>
                                      <p:to>
                                        <p:strVal val="visible"/>
                                      </p:to>
                                    </p:set>
                                    <p:animEffect transition="in" filter="fade">
                                      <p:cBhvr>
                                        <p:cTn id="7" dur="1000"/>
                                        <p:tgtEl>
                                          <p:spTgt spid="60416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04166"/>
                                        </p:tgtEl>
                                        <p:attrNameLst>
                                          <p:attrName>style.visibility</p:attrName>
                                        </p:attrNameLst>
                                      </p:cBhvr>
                                      <p:to>
                                        <p:strVal val="visible"/>
                                      </p:to>
                                    </p:set>
                                    <p:animEffect transition="in" filter="fade">
                                      <p:cBhvr>
                                        <p:cTn id="10" dur="1000"/>
                                        <p:tgtEl>
                                          <p:spTgt spid="604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65" grpId="0"/>
      <p:bldP spid="60416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hr-HR" dirty="0" smtClean="0"/>
              <a:t>Sadržaj</a:t>
            </a:r>
            <a:endParaRPr lang="en-US" dirty="0" smtClean="0"/>
          </a:p>
        </p:txBody>
      </p:sp>
      <p:sp>
        <p:nvSpPr>
          <p:cNvPr id="3" name="Content Placeholder 2"/>
          <p:cNvSpPr>
            <a:spLocks noGrp="1"/>
          </p:cNvSpPr>
          <p:nvPr>
            <p:ph idx="1"/>
          </p:nvPr>
        </p:nvSpPr>
        <p:spPr/>
        <p:txBody>
          <a:bodyPr>
            <a:normAutofit/>
          </a:bodyPr>
          <a:lstStyle/>
          <a:p>
            <a:pPr eaLnBrk="1" hangingPunct="1">
              <a:defRPr/>
            </a:pPr>
            <a:r>
              <a:rPr lang="hr-HR" dirty="0" smtClean="0"/>
              <a:t>XML za komunikaciju aplikacija</a:t>
            </a:r>
          </a:p>
          <a:p>
            <a:pPr eaLnBrk="1" hangingPunct="1">
              <a:defRPr/>
            </a:pPr>
            <a:r>
              <a:rPr lang="hr-HR" dirty="0" smtClean="0"/>
              <a:t>ASMX model - pregled</a:t>
            </a:r>
          </a:p>
          <a:p>
            <a:pPr eaLnBrk="1" hangingPunct="1">
              <a:defRPr/>
            </a:pPr>
            <a:r>
              <a:rPr lang="hr-HR" dirty="0" smtClean="0"/>
              <a:t>Windows Communication Foundation - pregled</a:t>
            </a:r>
            <a:endParaRPr lang="en-US" dirty="0" smtClean="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bwMode="auto">
          <a:xfrm>
            <a:off x="1724025" y="1354138"/>
            <a:ext cx="5678488" cy="5380037"/>
          </a:xfrm>
          <a:prstGeom prst="ellipse">
            <a:avLst/>
          </a:prstGeom>
          <a:gradFill rotWithShape="0">
            <a:gsLst>
              <a:gs pos="0">
                <a:schemeClr val="bg1"/>
              </a:gs>
              <a:gs pos="50000">
                <a:schemeClr val="accent1"/>
              </a:gs>
              <a:gs pos="100000">
                <a:schemeClr val="bg1"/>
              </a:gs>
            </a:gsLst>
            <a:lin ang="2700000" scaled="1"/>
          </a:gradFill>
          <a:ln w="12700" cap="flat" cmpd="sng" algn="ctr">
            <a:solidFill>
              <a:schemeClr val="tx1"/>
            </a:solidFill>
            <a:prstDash val="solid"/>
            <a:round/>
            <a:headEnd type="none" w="med" len="med"/>
            <a:tailEnd type="none" w="med" len="med"/>
          </a:ln>
          <a:effectLst/>
        </p:spPr>
        <p:txBody>
          <a:bodyPr wrap="none" anchor="ctr"/>
          <a:lstStyle/>
          <a:p>
            <a:pPr>
              <a:defRPr/>
            </a:pPr>
            <a:endParaRPr lang="en-US"/>
          </a:p>
        </p:txBody>
      </p:sp>
      <p:sp>
        <p:nvSpPr>
          <p:cNvPr id="8195" name="Rectangle 2"/>
          <p:cNvSpPr>
            <a:spLocks noGrp="1" noChangeArrowheads="1"/>
          </p:cNvSpPr>
          <p:nvPr>
            <p:ph type="title"/>
          </p:nvPr>
        </p:nvSpPr>
        <p:spPr/>
        <p:txBody>
          <a:bodyPr/>
          <a:lstStyle/>
          <a:p>
            <a:pPr algn="ctr" eaLnBrk="1" hangingPunct="1"/>
            <a:r>
              <a:rPr lang="hr-HR" dirty="0" smtClean="0"/>
              <a:t>Što sve WCF zamjenjuje/objedinjuje</a:t>
            </a:r>
            <a:endParaRPr lang="en-US" dirty="0" smtClean="0"/>
          </a:p>
        </p:txBody>
      </p:sp>
      <p:graphicFrame>
        <p:nvGraphicFramePr>
          <p:cNvPr id="4" name="Content Placeholder 3"/>
          <p:cNvGraphicFramePr>
            <a:graphicFrameLocks noGrp="1"/>
          </p:cNvGraphicFramePr>
          <p:nvPr>
            <p:ph idx="1"/>
          </p:nvPr>
        </p:nvGraphicFramePr>
        <p:xfrm>
          <a:off x="457200" y="1700213"/>
          <a:ext cx="8229600" cy="4425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BA7972F4-2AA9-4FFD-A327-A6DC860521B0}"/>
                                            </p:graphicEl>
                                          </p:spTgt>
                                        </p:tgtEl>
                                        <p:attrNameLst>
                                          <p:attrName>style.visibility</p:attrName>
                                        </p:attrNameLst>
                                      </p:cBhvr>
                                      <p:to>
                                        <p:strVal val="visible"/>
                                      </p:to>
                                    </p:set>
                                    <p:anim calcmode="lin" valueType="num">
                                      <p:cBhvr additive="base">
                                        <p:cTn id="7" dur="1000" fill="hold"/>
                                        <p:tgtEl>
                                          <p:spTgt spid="4">
                                            <p:graphicEl>
                                              <a:dgm id="{BA7972F4-2AA9-4FFD-A327-A6DC860521B0}"/>
                                            </p:graphicEl>
                                          </p:spTgt>
                                        </p:tgtEl>
                                        <p:attrNameLst>
                                          <p:attrName>ppt_x</p:attrName>
                                        </p:attrNameLst>
                                      </p:cBhvr>
                                      <p:tavLst>
                                        <p:tav tm="0">
                                          <p:val>
                                            <p:strVal val="#ppt_x"/>
                                          </p:val>
                                        </p:tav>
                                        <p:tav tm="100000">
                                          <p:val>
                                            <p:strVal val="#ppt_x"/>
                                          </p:val>
                                        </p:tav>
                                      </p:tavLst>
                                    </p:anim>
                                    <p:anim calcmode="lin" valueType="num">
                                      <p:cBhvr additive="base">
                                        <p:cTn id="8" dur="1000" fill="hold"/>
                                        <p:tgtEl>
                                          <p:spTgt spid="4">
                                            <p:graphicEl>
                                              <a:dgm id="{BA7972F4-2AA9-4FFD-A327-A6DC860521B0}"/>
                                            </p:graphicEl>
                                          </p:spTgt>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childTnLst>
                                    <p:set>
                                      <p:cBhvr>
                                        <p:cTn id="11" dur="1" fill="hold">
                                          <p:stCondLst>
                                            <p:cond delay="0"/>
                                          </p:stCondLst>
                                        </p:cTn>
                                        <p:tgtEl>
                                          <p:spTgt spid="4">
                                            <p:graphicEl>
                                              <a:dgm id="{975ECC69-C635-4B5B-B7FE-B3F0288A2854}"/>
                                            </p:graphicEl>
                                          </p:spTgt>
                                        </p:tgtEl>
                                        <p:attrNameLst>
                                          <p:attrName>style.visibility</p:attrName>
                                        </p:attrNameLst>
                                      </p:cBhvr>
                                      <p:to>
                                        <p:strVal val="visible"/>
                                      </p:to>
                                    </p:set>
                                    <p:anim calcmode="lin" valueType="num">
                                      <p:cBhvr additive="base">
                                        <p:cTn id="12" dur="1000" fill="hold"/>
                                        <p:tgtEl>
                                          <p:spTgt spid="4">
                                            <p:graphicEl>
                                              <a:dgm id="{975ECC69-C635-4B5B-B7FE-B3F0288A2854}"/>
                                            </p:graphicEl>
                                          </p:spTgt>
                                        </p:tgtEl>
                                        <p:attrNameLst>
                                          <p:attrName>ppt_x</p:attrName>
                                        </p:attrNameLst>
                                      </p:cBhvr>
                                      <p:tavLst>
                                        <p:tav tm="0">
                                          <p:val>
                                            <p:strVal val="#ppt_x"/>
                                          </p:val>
                                        </p:tav>
                                        <p:tav tm="100000">
                                          <p:val>
                                            <p:strVal val="#ppt_x"/>
                                          </p:val>
                                        </p:tav>
                                      </p:tavLst>
                                    </p:anim>
                                    <p:anim calcmode="lin" valueType="num">
                                      <p:cBhvr additive="base">
                                        <p:cTn id="13" dur="1000" fill="hold"/>
                                        <p:tgtEl>
                                          <p:spTgt spid="4">
                                            <p:graphicEl>
                                              <a:dgm id="{975ECC69-C635-4B5B-B7FE-B3F0288A2854}"/>
                                            </p:graphic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4">
                                            <p:graphicEl>
                                              <a:dgm id="{0E25C975-AB1E-4E6B-AF71-B9B81EE40BA8}"/>
                                            </p:graphicEl>
                                          </p:spTgt>
                                        </p:tgtEl>
                                        <p:attrNameLst>
                                          <p:attrName>style.visibility</p:attrName>
                                        </p:attrNameLst>
                                      </p:cBhvr>
                                      <p:to>
                                        <p:strVal val="visible"/>
                                      </p:to>
                                    </p:set>
                                    <p:anim calcmode="lin" valueType="num">
                                      <p:cBhvr additive="base">
                                        <p:cTn id="16" dur="1000" fill="hold"/>
                                        <p:tgtEl>
                                          <p:spTgt spid="4">
                                            <p:graphicEl>
                                              <a:dgm id="{0E25C975-AB1E-4E6B-AF71-B9B81EE40BA8}"/>
                                            </p:graphicEl>
                                          </p:spTgt>
                                        </p:tgtEl>
                                        <p:attrNameLst>
                                          <p:attrName>ppt_x</p:attrName>
                                        </p:attrNameLst>
                                      </p:cBhvr>
                                      <p:tavLst>
                                        <p:tav tm="0">
                                          <p:val>
                                            <p:strVal val="#ppt_x"/>
                                          </p:val>
                                        </p:tav>
                                        <p:tav tm="100000">
                                          <p:val>
                                            <p:strVal val="#ppt_x"/>
                                          </p:val>
                                        </p:tav>
                                      </p:tavLst>
                                    </p:anim>
                                    <p:anim calcmode="lin" valueType="num">
                                      <p:cBhvr additive="base">
                                        <p:cTn id="17" dur="1000" fill="hold"/>
                                        <p:tgtEl>
                                          <p:spTgt spid="4">
                                            <p:graphicEl>
                                              <a:dgm id="{0E25C975-AB1E-4E6B-AF71-B9B81EE40BA8}"/>
                                            </p:graphicEl>
                                          </p:spTgt>
                                        </p:tgtEl>
                                        <p:attrNameLst>
                                          <p:attrName>ppt_y</p:attrName>
                                        </p:attrNameLst>
                                      </p:cBhvr>
                                      <p:tavLst>
                                        <p:tav tm="0">
                                          <p:val>
                                            <p:strVal val="1+#ppt_h/2"/>
                                          </p:val>
                                        </p:tav>
                                        <p:tav tm="100000">
                                          <p:val>
                                            <p:strVal val="#ppt_y"/>
                                          </p:val>
                                        </p:tav>
                                      </p:tavLst>
                                    </p:anim>
                                  </p:childTnLst>
                                </p:cTn>
                              </p:par>
                            </p:childTnLst>
                          </p:cTn>
                        </p:par>
                        <p:par>
                          <p:cTn id="18" fill="hold">
                            <p:stCondLst>
                              <p:cond delay="2000"/>
                            </p:stCondLst>
                            <p:childTnLst>
                              <p:par>
                                <p:cTn id="19" presetID="2" presetClass="entr" presetSubtype="4" fill="hold" grpId="0" nodeType="afterEffect">
                                  <p:stCondLst>
                                    <p:cond delay="0"/>
                                  </p:stCondLst>
                                  <p:childTnLst>
                                    <p:set>
                                      <p:cBhvr>
                                        <p:cTn id="20" dur="1" fill="hold">
                                          <p:stCondLst>
                                            <p:cond delay="0"/>
                                          </p:stCondLst>
                                        </p:cTn>
                                        <p:tgtEl>
                                          <p:spTgt spid="4">
                                            <p:graphicEl>
                                              <a:dgm id="{222D7EB5-77B7-4DB6-AB45-28D314FAECD5}"/>
                                            </p:graphicEl>
                                          </p:spTgt>
                                        </p:tgtEl>
                                        <p:attrNameLst>
                                          <p:attrName>style.visibility</p:attrName>
                                        </p:attrNameLst>
                                      </p:cBhvr>
                                      <p:to>
                                        <p:strVal val="visible"/>
                                      </p:to>
                                    </p:set>
                                    <p:anim calcmode="lin" valueType="num">
                                      <p:cBhvr additive="base">
                                        <p:cTn id="21" dur="1000" fill="hold"/>
                                        <p:tgtEl>
                                          <p:spTgt spid="4">
                                            <p:graphicEl>
                                              <a:dgm id="{222D7EB5-77B7-4DB6-AB45-28D314FAECD5}"/>
                                            </p:graphicEl>
                                          </p:spTgt>
                                        </p:tgtEl>
                                        <p:attrNameLst>
                                          <p:attrName>ppt_x</p:attrName>
                                        </p:attrNameLst>
                                      </p:cBhvr>
                                      <p:tavLst>
                                        <p:tav tm="0">
                                          <p:val>
                                            <p:strVal val="#ppt_x"/>
                                          </p:val>
                                        </p:tav>
                                        <p:tav tm="100000">
                                          <p:val>
                                            <p:strVal val="#ppt_x"/>
                                          </p:val>
                                        </p:tav>
                                      </p:tavLst>
                                    </p:anim>
                                    <p:anim calcmode="lin" valueType="num">
                                      <p:cBhvr additive="base">
                                        <p:cTn id="22" dur="1000" fill="hold"/>
                                        <p:tgtEl>
                                          <p:spTgt spid="4">
                                            <p:graphicEl>
                                              <a:dgm id="{222D7EB5-77B7-4DB6-AB45-28D314FAECD5}"/>
                                            </p:graphic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
                                            <p:graphicEl>
                                              <a:dgm id="{9C3F20D0-F008-4C76-A409-2F483F81C13F}"/>
                                            </p:graphicEl>
                                          </p:spTgt>
                                        </p:tgtEl>
                                        <p:attrNameLst>
                                          <p:attrName>style.visibility</p:attrName>
                                        </p:attrNameLst>
                                      </p:cBhvr>
                                      <p:to>
                                        <p:strVal val="visible"/>
                                      </p:to>
                                    </p:set>
                                    <p:anim calcmode="lin" valueType="num">
                                      <p:cBhvr additive="base">
                                        <p:cTn id="25" dur="1000" fill="hold"/>
                                        <p:tgtEl>
                                          <p:spTgt spid="4">
                                            <p:graphicEl>
                                              <a:dgm id="{9C3F20D0-F008-4C76-A409-2F483F81C13F}"/>
                                            </p:graphicEl>
                                          </p:spTgt>
                                        </p:tgtEl>
                                        <p:attrNameLst>
                                          <p:attrName>ppt_x</p:attrName>
                                        </p:attrNameLst>
                                      </p:cBhvr>
                                      <p:tavLst>
                                        <p:tav tm="0">
                                          <p:val>
                                            <p:strVal val="#ppt_x"/>
                                          </p:val>
                                        </p:tav>
                                        <p:tav tm="100000">
                                          <p:val>
                                            <p:strVal val="#ppt_x"/>
                                          </p:val>
                                        </p:tav>
                                      </p:tavLst>
                                    </p:anim>
                                    <p:anim calcmode="lin" valueType="num">
                                      <p:cBhvr additive="base">
                                        <p:cTn id="26" dur="1000" fill="hold"/>
                                        <p:tgtEl>
                                          <p:spTgt spid="4">
                                            <p:graphicEl>
                                              <a:dgm id="{9C3F20D0-F008-4C76-A409-2F483F81C13F}"/>
                                            </p:graphicEl>
                                          </p:spTgt>
                                        </p:tgtEl>
                                        <p:attrNameLst>
                                          <p:attrName>ppt_y</p:attrName>
                                        </p:attrNameLst>
                                      </p:cBhvr>
                                      <p:tavLst>
                                        <p:tav tm="0">
                                          <p:val>
                                            <p:strVal val="1+#ppt_h/2"/>
                                          </p:val>
                                        </p:tav>
                                        <p:tav tm="100000">
                                          <p:val>
                                            <p:strVal val="#ppt_y"/>
                                          </p:val>
                                        </p:tav>
                                      </p:tavLst>
                                    </p:anim>
                                  </p:childTnLst>
                                </p:cTn>
                              </p:par>
                            </p:childTnLst>
                          </p:cTn>
                        </p:par>
                        <p:par>
                          <p:cTn id="27" fill="hold">
                            <p:stCondLst>
                              <p:cond delay="3000"/>
                            </p:stCondLst>
                            <p:childTnLst>
                              <p:par>
                                <p:cTn id="28" presetID="2" presetClass="entr" presetSubtype="4" fill="hold" grpId="0" nodeType="afterEffect">
                                  <p:stCondLst>
                                    <p:cond delay="0"/>
                                  </p:stCondLst>
                                  <p:childTnLst>
                                    <p:set>
                                      <p:cBhvr>
                                        <p:cTn id="29" dur="1" fill="hold">
                                          <p:stCondLst>
                                            <p:cond delay="0"/>
                                          </p:stCondLst>
                                        </p:cTn>
                                        <p:tgtEl>
                                          <p:spTgt spid="4">
                                            <p:graphicEl>
                                              <a:dgm id="{DD38B602-0B3B-45E8-A2A0-F5963B06469A}"/>
                                            </p:graphicEl>
                                          </p:spTgt>
                                        </p:tgtEl>
                                        <p:attrNameLst>
                                          <p:attrName>style.visibility</p:attrName>
                                        </p:attrNameLst>
                                      </p:cBhvr>
                                      <p:to>
                                        <p:strVal val="visible"/>
                                      </p:to>
                                    </p:set>
                                    <p:anim calcmode="lin" valueType="num">
                                      <p:cBhvr additive="base">
                                        <p:cTn id="30" dur="1000" fill="hold"/>
                                        <p:tgtEl>
                                          <p:spTgt spid="4">
                                            <p:graphicEl>
                                              <a:dgm id="{DD38B602-0B3B-45E8-A2A0-F5963B06469A}"/>
                                            </p:graphicEl>
                                          </p:spTgt>
                                        </p:tgtEl>
                                        <p:attrNameLst>
                                          <p:attrName>ppt_x</p:attrName>
                                        </p:attrNameLst>
                                      </p:cBhvr>
                                      <p:tavLst>
                                        <p:tav tm="0">
                                          <p:val>
                                            <p:strVal val="#ppt_x"/>
                                          </p:val>
                                        </p:tav>
                                        <p:tav tm="100000">
                                          <p:val>
                                            <p:strVal val="#ppt_x"/>
                                          </p:val>
                                        </p:tav>
                                      </p:tavLst>
                                    </p:anim>
                                    <p:anim calcmode="lin" valueType="num">
                                      <p:cBhvr additive="base">
                                        <p:cTn id="31" dur="1000" fill="hold"/>
                                        <p:tgtEl>
                                          <p:spTgt spid="4">
                                            <p:graphicEl>
                                              <a:dgm id="{DD38B602-0B3B-45E8-A2A0-F5963B06469A}"/>
                                            </p:graphicEl>
                                          </p:spTgt>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4">
                                            <p:graphicEl>
                                              <a:dgm id="{EBB25847-B85B-405F-B056-AFD20F4F83A5}"/>
                                            </p:graphicEl>
                                          </p:spTgt>
                                        </p:tgtEl>
                                        <p:attrNameLst>
                                          <p:attrName>style.visibility</p:attrName>
                                        </p:attrNameLst>
                                      </p:cBhvr>
                                      <p:to>
                                        <p:strVal val="visible"/>
                                      </p:to>
                                    </p:set>
                                    <p:anim calcmode="lin" valueType="num">
                                      <p:cBhvr additive="base">
                                        <p:cTn id="34" dur="1000" fill="hold"/>
                                        <p:tgtEl>
                                          <p:spTgt spid="4">
                                            <p:graphicEl>
                                              <a:dgm id="{EBB25847-B85B-405F-B056-AFD20F4F83A5}"/>
                                            </p:graphicEl>
                                          </p:spTgt>
                                        </p:tgtEl>
                                        <p:attrNameLst>
                                          <p:attrName>ppt_x</p:attrName>
                                        </p:attrNameLst>
                                      </p:cBhvr>
                                      <p:tavLst>
                                        <p:tav tm="0">
                                          <p:val>
                                            <p:strVal val="#ppt_x"/>
                                          </p:val>
                                        </p:tav>
                                        <p:tav tm="100000">
                                          <p:val>
                                            <p:strVal val="#ppt_x"/>
                                          </p:val>
                                        </p:tav>
                                      </p:tavLst>
                                    </p:anim>
                                    <p:anim calcmode="lin" valueType="num">
                                      <p:cBhvr additive="base">
                                        <p:cTn id="35" dur="1000" fill="hold"/>
                                        <p:tgtEl>
                                          <p:spTgt spid="4">
                                            <p:graphicEl>
                                              <a:dgm id="{EBB25847-B85B-405F-B056-AFD20F4F83A5}"/>
                                            </p:graphicEl>
                                          </p:spTgt>
                                        </p:tgtEl>
                                        <p:attrNameLst>
                                          <p:attrName>ppt_y</p:attrName>
                                        </p:attrNameLst>
                                      </p:cBhvr>
                                      <p:tavLst>
                                        <p:tav tm="0">
                                          <p:val>
                                            <p:strVal val="1+#ppt_h/2"/>
                                          </p:val>
                                        </p:tav>
                                        <p:tav tm="100000">
                                          <p:val>
                                            <p:strVal val="#ppt_y"/>
                                          </p:val>
                                        </p:tav>
                                      </p:tavLst>
                                    </p:anim>
                                  </p:childTnLst>
                                </p:cTn>
                              </p:par>
                            </p:childTnLst>
                          </p:cTn>
                        </p:par>
                        <p:par>
                          <p:cTn id="36" fill="hold">
                            <p:stCondLst>
                              <p:cond delay="4000"/>
                            </p:stCondLst>
                            <p:childTnLst>
                              <p:par>
                                <p:cTn id="37" presetID="2" presetClass="entr" presetSubtype="4" fill="hold" grpId="0" nodeType="afterEffect">
                                  <p:stCondLst>
                                    <p:cond delay="0"/>
                                  </p:stCondLst>
                                  <p:childTnLst>
                                    <p:set>
                                      <p:cBhvr>
                                        <p:cTn id="38" dur="1" fill="hold">
                                          <p:stCondLst>
                                            <p:cond delay="0"/>
                                          </p:stCondLst>
                                        </p:cTn>
                                        <p:tgtEl>
                                          <p:spTgt spid="4">
                                            <p:graphicEl>
                                              <a:dgm id="{B64AA354-1D57-4A4C-A72D-7F756CD39725}"/>
                                            </p:graphicEl>
                                          </p:spTgt>
                                        </p:tgtEl>
                                        <p:attrNameLst>
                                          <p:attrName>style.visibility</p:attrName>
                                        </p:attrNameLst>
                                      </p:cBhvr>
                                      <p:to>
                                        <p:strVal val="visible"/>
                                      </p:to>
                                    </p:set>
                                    <p:anim calcmode="lin" valueType="num">
                                      <p:cBhvr additive="base">
                                        <p:cTn id="39" dur="1000" fill="hold"/>
                                        <p:tgtEl>
                                          <p:spTgt spid="4">
                                            <p:graphicEl>
                                              <a:dgm id="{B64AA354-1D57-4A4C-A72D-7F756CD39725}"/>
                                            </p:graphicEl>
                                          </p:spTgt>
                                        </p:tgtEl>
                                        <p:attrNameLst>
                                          <p:attrName>ppt_x</p:attrName>
                                        </p:attrNameLst>
                                      </p:cBhvr>
                                      <p:tavLst>
                                        <p:tav tm="0">
                                          <p:val>
                                            <p:strVal val="#ppt_x"/>
                                          </p:val>
                                        </p:tav>
                                        <p:tav tm="100000">
                                          <p:val>
                                            <p:strVal val="#ppt_x"/>
                                          </p:val>
                                        </p:tav>
                                      </p:tavLst>
                                    </p:anim>
                                    <p:anim calcmode="lin" valueType="num">
                                      <p:cBhvr additive="base">
                                        <p:cTn id="40" dur="1000" fill="hold"/>
                                        <p:tgtEl>
                                          <p:spTgt spid="4">
                                            <p:graphicEl>
                                              <a:dgm id="{B64AA354-1D57-4A4C-A72D-7F756CD39725}"/>
                                            </p:graphic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
                                            <p:graphicEl>
                                              <a:dgm id="{19F9C6A0-6823-43F9-9EA5-29875FF2420E}"/>
                                            </p:graphicEl>
                                          </p:spTgt>
                                        </p:tgtEl>
                                        <p:attrNameLst>
                                          <p:attrName>style.visibility</p:attrName>
                                        </p:attrNameLst>
                                      </p:cBhvr>
                                      <p:to>
                                        <p:strVal val="visible"/>
                                      </p:to>
                                    </p:set>
                                    <p:anim calcmode="lin" valueType="num">
                                      <p:cBhvr additive="base">
                                        <p:cTn id="43" dur="1000" fill="hold"/>
                                        <p:tgtEl>
                                          <p:spTgt spid="4">
                                            <p:graphicEl>
                                              <a:dgm id="{19F9C6A0-6823-43F9-9EA5-29875FF2420E}"/>
                                            </p:graphicEl>
                                          </p:spTgt>
                                        </p:tgtEl>
                                        <p:attrNameLst>
                                          <p:attrName>ppt_x</p:attrName>
                                        </p:attrNameLst>
                                      </p:cBhvr>
                                      <p:tavLst>
                                        <p:tav tm="0">
                                          <p:val>
                                            <p:strVal val="#ppt_x"/>
                                          </p:val>
                                        </p:tav>
                                        <p:tav tm="100000">
                                          <p:val>
                                            <p:strVal val="#ppt_x"/>
                                          </p:val>
                                        </p:tav>
                                      </p:tavLst>
                                    </p:anim>
                                    <p:anim calcmode="lin" valueType="num">
                                      <p:cBhvr additive="base">
                                        <p:cTn id="44" dur="1000" fill="hold"/>
                                        <p:tgtEl>
                                          <p:spTgt spid="4">
                                            <p:graphicEl>
                                              <a:dgm id="{19F9C6A0-6823-43F9-9EA5-29875FF2420E}"/>
                                            </p:graphic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
                                            <p:graphicEl>
                                              <a:dgm id="{7766BA36-9AC2-4EF4-AEC5-4D5B7138C12B}"/>
                                            </p:graphicEl>
                                          </p:spTgt>
                                        </p:tgtEl>
                                        <p:attrNameLst>
                                          <p:attrName>style.visibility</p:attrName>
                                        </p:attrNameLst>
                                      </p:cBhvr>
                                      <p:to>
                                        <p:strVal val="visible"/>
                                      </p:to>
                                    </p:set>
                                    <p:anim calcmode="lin" valueType="num">
                                      <p:cBhvr additive="base">
                                        <p:cTn id="47" dur="1000" fill="hold"/>
                                        <p:tgtEl>
                                          <p:spTgt spid="4">
                                            <p:graphicEl>
                                              <a:dgm id="{7766BA36-9AC2-4EF4-AEC5-4D5B7138C12B}"/>
                                            </p:graphicEl>
                                          </p:spTgt>
                                        </p:tgtEl>
                                        <p:attrNameLst>
                                          <p:attrName>ppt_x</p:attrName>
                                        </p:attrNameLst>
                                      </p:cBhvr>
                                      <p:tavLst>
                                        <p:tav tm="0">
                                          <p:val>
                                            <p:strVal val="#ppt_x"/>
                                          </p:val>
                                        </p:tav>
                                        <p:tav tm="100000">
                                          <p:val>
                                            <p:strVal val="#ppt_x"/>
                                          </p:val>
                                        </p:tav>
                                      </p:tavLst>
                                    </p:anim>
                                    <p:anim calcmode="lin" valueType="num">
                                      <p:cBhvr additive="base">
                                        <p:cTn id="48" dur="1000" fill="hold"/>
                                        <p:tgtEl>
                                          <p:spTgt spid="4">
                                            <p:graphicEl>
                                              <a:dgm id="{7766BA36-9AC2-4EF4-AEC5-4D5B7138C12B}"/>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hr-HR" dirty="0" smtClean="0"/>
              <a:t>ASMX i WCF usporedba</a:t>
            </a:r>
            <a:br>
              <a:rPr lang="hr-HR" dirty="0" smtClean="0"/>
            </a:br>
            <a:r>
              <a:rPr lang="hr-HR" dirty="0" smtClean="0"/>
              <a:t> </a:t>
            </a:r>
            <a:r>
              <a:rPr lang="hr-HR" sz="1600" dirty="0" smtClean="0"/>
              <a:t>http://www.microsoft.com/net/wcf/champ/</a:t>
            </a:r>
            <a:endParaRPr lang="en-US" sz="1600" dirty="0" smtClean="0"/>
          </a:p>
        </p:txBody>
      </p:sp>
      <p:sp>
        <p:nvSpPr>
          <p:cNvPr id="10243" name="Text Placeholder 2"/>
          <p:cNvSpPr>
            <a:spLocks noGrp="1"/>
          </p:cNvSpPr>
          <p:nvPr>
            <p:ph type="body" idx="1"/>
          </p:nvPr>
        </p:nvSpPr>
        <p:spPr/>
        <p:txBody>
          <a:bodyPr/>
          <a:lstStyle/>
          <a:p>
            <a:pPr eaLnBrk="1" hangingPunct="1"/>
            <a:endParaRPr lang="en-US" smtClean="0"/>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algn="ctr" eaLnBrk="1" hangingPunct="1"/>
            <a:r>
              <a:rPr lang="en-US" dirty="0" smtClean="0"/>
              <a:t>ASMX Web </a:t>
            </a:r>
            <a:r>
              <a:rPr lang="en-US" dirty="0" err="1" smtClean="0"/>
              <a:t>Servi</a:t>
            </a:r>
            <a:r>
              <a:rPr lang="hr-HR" dirty="0" smtClean="0"/>
              <a:t>si</a:t>
            </a:r>
            <a:endParaRPr lang="en-US" dirty="0" smtClean="0"/>
          </a:p>
        </p:txBody>
      </p:sp>
      <p:pic>
        <p:nvPicPr>
          <p:cNvPr id="800772" name="Picture 4" descr="http://www.jgruson.demon.co.uk/panel1.jpg"/>
          <p:cNvPicPr>
            <a:picLocks noChangeAspect="1" noChangeArrowheads="1"/>
          </p:cNvPicPr>
          <p:nvPr/>
        </p:nvPicPr>
        <p:blipFill>
          <a:blip r:embed="rId2" cstate="print"/>
          <a:srcRect/>
          <a:stretch>
            <a:fillRect/>
          </a:stretch>
        </p:blipFill>
        <p:spPr bwMode="auto">
          <a:xfrm>
            <a:off x="1086461" y="978022"/>
            <a:ext cx="6781800" cy="5419726"/>
          </a:xfrm>
          <a:prstGeom prst="rect">
            <a:avLst/>
          </a:prstGeom>
          <a:noFill/>
          <a:effectLst>
            <a:glow rad="101600">
              <a:schemeClr val="accent3">
                <a:satMod val="175000"/>
                <a:alpha val="40000"/>
              </a:schemeClr>
            </a:glow>
            <a:innerShdw blurRad="63500" dist="50800" dir="2700000">
              <a:prstClr val="black">
                <a:alpha val="50000"/>
              </a:prstClr>
            </a:innerShdw>
            <a:softEdge rad="63500"/>
          </a:effectLst>
        </p:spPr>
      </p:pic>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algn="ctr" eaLnBrk="1" hangingPunct="1"/>
            <a:r>
              <a:rPr lang="hr-HR" dirty="0" smtClean="0"/>
              <a:t>WCF web servisi – ima li razlike</a:t>
            </a:r>
            <a:endParaRPr lang="en-US" dirty="0" smtClean="0"/>
          </a:p>
        </p:txBody>
      </p:sp>
      <p:pic>
        <p:nvPicPr>
          <p:cNvPr id="800770" name="Picture 2" descr="http://www.pacificstatesaviation.com/747_cockpit1.jpg"/>
          <p:cNvPicPr>
            <a:picLocks noChangeAspect="1" noChangeArrowheads="1"/>
          </p:cNvPicPr>
          <p:nvPr/>
        </p:nvPicPr>
        <p:blipFill>
          <a:blip r:embed="rId2" cstate="print"/>
          <a:srcRect/>
          <a:stretch>
            <a:fillRect/>
          </a:stretch>
        </p:blipFill>
        <p:spPr bwMode="auto">
          <a:xfrm>
            <a:off x="879229" y="1130157"/>
            <a:ext cx="7473460" cy="5393348"/>
          </a:xfrm>
          <a:prstGeom prst="rect">
            <a:avLst/>
          </a:prstGeom>
          <a:noFill/>
          <a:effectLst>
            <a:glow rad="101600">
              <a:schemeClr val="accent3">
                <a:satMod val="175000"/>
                <a:alpha val="40000"/>
              </a:schemeClr>
            </a:glow>
            <a:softEdge rad="63500"/>
          </a:effectLst>
        </p:spPr>
      </p:pic>
      <p:pic>
        <p:nvPicPr>
          <p:cNvPr id="4" name="Picture 4" descr="http://www.jgruson.demon.co.uk/panel1.jpg"/>
          <p:cNvPicPr>
            <a:picLocks noChangeAspect="1" noChangeArrowheads="1"/>
          </p:cNvPicPr>
          <p:nvPr/>
        </p:nvPicPr>
        <p:blipFill>
          <a:blip r:embed="rId3" cstate="print"/>
          <a:srcRect/>
          <a:stretch>
            <a:fillRect/>
          </a:stretch>
        </p:blipFill>
        <p:spPr bwMode="auto">
          <a:xfrm>
            <a:off x="1086461" y="978022"/>
            <a:ext cx="6781800" cy="5419726"/>
          </a:xfrm>
          <a:prstGeom prst="rect">
            <a:avLst/>
          </a:prstGeom>
          <a:noFill/>
          <a:effectLst>
            <a:glow rad="101600">
              <a:schemeClr val="accent3">
                <a:satMod val="175000"/>
                <a:alpha val="40000"/>
              </a:schemeClr>
            </a:glow>
            <a:innerShdw blurRad="63500" dist="50800" dir="2700000">
              <a:prstClr val="black">
                <a:alpha val="50000"/>
              </a:prstClr>
            </a:innerShdw>
            <a:softEdge rad="63500"/>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800770"/>
                                        </p:tgtEl>
                                        <p:attrNameLst>
                                          <p:attrName>ppt_x</p:attrName>
                                        </p:attrNameLst>
                                      </p:cBhvr>
                                      <p:tavLst>
                                        <p:tav tm="0">
                                          <p:val>
                                            <p:strVal val="ppt_x"/>
                                          </p:val>
                                        </p:tav>
                                        <p:tav tm="100000">
                                          <p:val>
                                            <p:strVal val="ppt_x"/>
                                          </p:val>
                                        </p:tav>
                                      </p:tavLst>
                                    </p:anim>
                                    <p:anim calcmode="lin" valueType="num">
                                      <p:cBhvr additive="base">
                                        <p:cTn id="7" dur="500"/>
                                        <p:tgtEl>
                                          <p:spTgt spid="800770"/>
                                        </p:tgtEl>
                                        <p:attrNameLst>
                                          <p:attrName>ppt_y</p:attrName>
                                        </p:attrNameLst>
                                      </p:cBhvr>
                                      <p:tavLst>
                                        <p:tav tm="0">
                                          <p:val>
                                            <p:strVal val="ppt_y"/>
                                          </p:val>
                                        </p:tav>
                                        <p:tav tm="100000">
                                          <p:val>
                                            <p:strVal val="1+ppt_h/2"/>
                                          </p:val>
                                        </p:tav>
                                      </p:tavLst>
                                    </p:anim>
                                    <p:set>
                                      <p:cBhvr>
                                        <p:cTn id="8" dur="1" fill="hold">
                                          <p:stCondLst>
                                            <p:cond delay="499"/>
                                          </p:stCondLst>
                                        </p:cTn>
                                        <p:tgtEl>
                                          <p:spTgt spid="800770"/>
                                        </p:tgtEl>
                                        <p:attrNameLst>
                                          <p:attrName>style.visibility</p:attrName>
                                        </p:attrNameLst>
                                      </p:cBhvr>
                                      <p:to>
                                        <p:strVal val="hidden"/>
                                      </p:to>
                                    </p:set>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hr-HR" dirty="0" smtClean="0"/>
              <a:t>WCF – OSNOVNI PRINCIPI</a:t>
            </a:r>
            <a:endParaRPr lang="en-US" dirty="0" smtClean="0"/>
          </a:p>
        </p:txBody>
      </p:sp>
      <p:sp>
        <p:nvSpPr>
          <p:cNvPr id="13315" name="Text Placeholder 2"/>
          <p:cNvSpPr>
            <a:spLocks noGrp="1"/>
          </p:cNvSpPr>
          <p:nvPr>
            <p:ph type="body" idx="1"/>
          </p:nvPr>
        </p:nvSpPr>
        <p:spPr/>
        <p:txBody>
          <a:bodyPr/>
          <a:lstStyle/>
          <a:p>
            <a:pPr eaLnBrk="1" hangingPunct="1"/>
            <a:endParaRPr lang="en-US" smtClean="0"/>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silver edge - sapphire square"/>
          <p:cNvPicPr>
            <a:picLocks noChangeArrowheads="1"/>
          </p:cNvPicPr>
          <p:nvPr/>
        </p:nvPicPr>
        <p:blipFill>
          <a:blip r:embed="rId3" cstate="print"/>
          <a:srcRect/>
          <a:stretch>
            <a:fillRect/>
          </a:stretch>
        </p:blipFill>
        <p:spPr bwMode="auto">
          <a:xfrm>
            <a:off x="585788" y="2030413"/>
            <a:ext cx="2057400" cy="2925762"/>
          </a:xfrm>
          <a:prstGeom prst="rect">
            <a:avLst/>
          </a:prstGeom>
          <a:noFill/>
          <a:ln w="9525">
            <a:noFill/>
            <a:miter lim="800000"/>
            <a:headEnd/>
            <a:tailEnd/>
          </a:ln>
        </p:spPr>
      </p:pic>
      <p:pic>
        <p:nvPicPr>
          <p:cNvPr id="14339" name="Picture 3" descr="silver edge - rose square"/>
          <p:cNvPicPr>
            <a:picLocks noChangeAspect="1" noChangeArrowheads="1"/>
          </p:cNvPicPr>
          <p:nvPr/>
        </p:nvPicPr>
        <p:blipFill>
          <a:blip r:embed="rId4" cstate="print"/>
          <a:srcRect/>
          <a:stretch>
            <a:fillRect/>
          </a:stretch>
        </p:blipFill>
        <p:spPr bwMode="auto">
          <a:xfrm>
            <a:off x="6542088" y="2028825"/>
            <a:ext cx="2057400" cy="2924175"/>
          </a:xfrm>
          <a:prstGeom prst="rect">
            <a:avLst/>
          </a:prstGeom>
          <a:noFill/>
          <a:ln w="9525">
            <a:noFill/>
            <a:miter lim="800000"/>
            <a:headEnd/>
            <a:tailEnd/>
          </a:ln>
        </p:spPr>
      </p:pic>
      <p:sp>
        <p:nvSpPr>
          <p:cNvPr id="14340" name="Rectangle 4"/>
          <p:cNvSpPr>
            <a:spLocks noGrp="1" noChangeArrowheads="1"/>
          </p:cNvSpPr>
          <p:nvPr>
            <p:ph type="title"/>
          </p:nvPr>
        </p:nvSpPr>
        <p:spPr/>
        <p:txBody>
          <a:bodyPr/>
          <a:lstStyle/>
          <a:p>
            <a:pPr eaLnBrk="1" hangingPunct="1"/>
            <a:r>
              <a:rPr lang="hr-HR" dirty="0" smtClean="0"/>
              <a:t>Servis i konzument</a:t>
            </a:r>
            <a:endParaRPr lang="en-US" dirty="0" smtClean="0"/>
          </a:p>
        </p:txBody>
      </p:sp>
      <p:sp>
        <p:nvSpPr>
          <p:cNvPr id="718853" name="Text Box 5"/>
          <p:cNvSpPr txBox="1">
            <a:spLocks noChangeArrowheads="1"/>
          </p:cNvSpPr>
          <p:nvPr/>
        </p:nvSpPr>
        <p:spPr bwMode="auto">
          <a:xfrm>
            <a:off x="596576" y="2632075"/>
            <a:ext cx="2004075" cy="523220"/>
          </a:xfrm>
          <a:prstGeom prst="rect">
            <a:avLst/>
          </a:prstGeom>
          <a:noFill/>
          <a:ln w="12700" algn="ctr">
            <a:noFill/>
            <a:miter lim="800000"/>
            <a:headEnd/>
            <a:tailEnd/>
          </a:ln>
          <a:effectLst/>
        </p:spPr>
        <p:txBody>
          <a:bodyPr wrap="none">
            <a:spAutoFit/>
          </a:bodyPr>
          <a:lstStyle/>
          <a:p>
            <a:pPr algn="ctr" eaLnBrk="0" hangingPunct="0">
              <a:defRPr/>
            </a:pPr>
            <a:r>
              <a:rPr lang="hr-HR" sz="2800" dirty="0" smtClean="0">
                <a:effectLst>
                  <a:outerShdw blurRad="38100" dist="38100" dir="2700000" algn="tl">
                    <a:srgbClr val="000000"/>
                  </a:outerShdw>
                </a:effectLst>
                <a:latin typeface="Segoe Semibold" pitchFamily="34" charset="0"/>
              </a:rPr>
              <a:t>Konzument</a:t>
            </a:r>
            <a:endParaRPr lang="en-US" sz="2800" dirty="0">
              <a:effectLst>
                <a:outerShdw blurRad="38100" dist="38100" dir="2700000" algn="tl">
                  <a:srgbClr val="000000"/>
                </a:outerShdw>
              </a:effectLst>
              <a:latin typeface="Segoe Semibold" pitchFamily="34" charset="0"/>
            </a:endParaRPr>
          </a:p>
        </p:txBody>
      </p:sp>
      <p:sp>
        <p:nvSpPr>
          <p:cNvPr id="718854" name="Text Box 6"/>
          <p:cNvSpPr txBox="1">
            <a:spLocks noChangeArrowheads="1"/>
          </p:cNvSpPr>
          <p:nvPr/>
        </p:nvSpPr>
        <p:spPr bwMode="auto">
          <a:xfrm>
            <a:off x="6983882" y="2632075"/>
            <a:ext cx="1183337" cy="523220"/>
          </a:xfrm>
          <a:prstGeom prst="rect">
            <a:avLst/>
          </a:prstGeom>
          <a:noFill/>
          <a:ln w="12700" algn="ctr">
            <a:noFill/>
            <a:miter lim="800000"/>
            <a:headEnd/>
            <a:tailEnd/>
          </a:ln>
          <a:effectLst/>
        </p:spPr>
        <p:txBody>
          <a:bodyPr wrap="none">
            <a:spAutoFit/>
          </a:bodyPr>
          <a:lstStyle/>
          <a:p>
            <a:pPr algn="ctr" eaLnBrk="0" hangingPunct="0">
              <a:defRPr/>
            </a:pPr>
            <a:r>
              <a:rPr lang="hr-HR" sz="2800" dirty="0" smtClean="0">
                <a:effectLst>
                  <a:outerShdw blurRad="38100" dist="38100" dir="2700000" algn="tl">
                    <a:srgbClr val="000000"/>
                  </a:outerShdw>
                </a:effectLst>
                <a:latin typeface="Segoe Semibold" pitchFamily="34" charset="0"/>
              </a:rPr>
              <a:t>Servis</a:t>
            </a:r>
            <a:endParaRPr lang="en-US" sz="2800" dirty="0">
              <a:effectLst>
                <a:outerShdw blurRad="38100" dist="38100" dir="2700000" algn="tl">
                  <a:srgbClr val="000000"/>
                </a:outerShdw>
              </a:effectLst>
              <a:latin typeface="Segoe Semibold" pitchFamily="34" charset="0"/>
            </a:endParaRPr>
          </a:p>
        </p:txBody>
      </p:sp>
      <p:pic>
        <p:nvPicPr>
          <p:cNvPr id="14343" name="Picture 7" descr="Metallic edge Sapphire Rounded Bar faded color short"/>
          <p:cNvPicPr>
            <a:picLocks noChangeAspect="1" noChangeArrowheads="1"/>
          </p:cNvPicPr>
          <p:nvPr/>
        </p:nvPicPr>
        <p:blipFill>
          <a:blip r:embed="rId5" cstate="print"/>
          <a:srcRect/>
          <a:stretch>
            <a:fillRect/>
          </a:stretch>
        </p:blipFill>
        <p:spPr bwMode="auto">
          <a:xfrm>
            <a:off x="3597275" y="3759200"/>
            <a:ext cx="1944688" cy="927100"/>
          </a:xfrm>
          <a:prstGeom prst="rect">
            <a:avLst/>
          </a:prstGeom>
          <a:noFill/>
          <a:ln w="9525">
            <a:noFill/>
            <a:miter lim="800000"/>
            <a:headEnd/>
            <a:tailEnd/>
          </a:ln>
        </p:spPr>
      </p:pic>
      <p:sp>
        <p:nvSpPr>
          <p:cNvPr id="718856" name="Text Box 8"/>
          <p:cNvSpPr txBox="1">
            <a:spLocks noChangeArrowheads="1"/>
          </p:cNvSpPr>
          <p:nvPr/>
        </p:nvSpPr>
        <p:spPr bwMode="auto">
          <a:xfrm>
            <a:off x="4001872" y="3989388"/>
            <a:ext cx="1160895" cy="461665"/>
          </a:xfrm>
          <a:prstGeom prst="rect">
            <a:avLst/>
          </a:prstGeom>
          <a:noFill/>
          <a:ln w="12700" algn="ctr">
            <a:noFill/>
            <a:miter lim="800000"/>
            <a:headEnd/>
            <a:tailEnd/>
          </a:ln>
          <a:effectLst/>
        </p:spPr>
        <p:txBody>
          <a:bodyPr wrap="none">
            <a:spAutoFit/>
          </a:bodyPr>
          <a:lstStyle/>
          <a:p>
            <a:pPr algn="ctr" eaLnBrk="0" hangingPunct="0">
              <a:defRPr/>
            </a:pPr>
            <a:r>
              <a:rPr lang="hr-HR" sz="2400" dirty="0" smtClean="0">
                <a:effectLst>
                  <a:outerShdw blurRad="38100" dist="38100" dir="2700000" algn="tl">
                    <a:srgbClr val="000000"/>
                  </a:outerShdw>
                </a:effectLst>
                <a:latin typeface="Segoe Semibold" pitchFamily="34" charset="0"/>
              </a:rPr>
              <a:t>Poruka</a:t>
            </a:r>
            <a:endParaRPr lang="en-US" sz="2400" dirty="0">
              <a:effectLst>
                <a:outerShdw blurRad="38100" dist="38100" dir="2700000" algn="tl">
                  <a:srgbClr val="000000"/>
                </a:outerShdw>
              </a:effectLst>
              <a:latin typeface="Segoe Semibold" pitchFamily="34" charset="0"/>
            </a:endParaRPr>
          </a:p>
        </p:txBody>
      </p:sp>
      <p:pic>
        <p:nvPicPr>
          <p:cNvPr id="14345" name="Picture 9" descr="GEL Dotted Line MS-green"/>
          <p:cNvPicPr>
            <a:picLocks noChangeAspect="1" noChangeArrowheads="1"/>
          </p:cNvPicPr>
          <p:nvPr/>
        </p:nvPicPr>
        <p:blipFill>
          <a:blip r:embed="rId6" cstate="print"/>
          <a:srcRect r="75771" b="-11320"/>
          <a:stretch>
            <a:fillRect/>
          </a:stretch>
        </p:blipFill>
        <p:spPr bwMode="auto">
          <a:xfrm>
            <a:off x="2463800" y="4143375"/>
            <a:ext cx="1235075" cy="187325"/>
          </a:xfrm>
          <a:prstGeom prst="rect">
            <a:avLst/>
          </a:prstGeom>
          <a:noFill/>
          <a:ln w="9525">
            <a:noFill/>
            <a:miter lim="800000"/>
            <a:headEnd/>
            <a:tailEnd/>
          </a:ln>
        </p:spPr>
      </p:pic>
      <p:pic>
        <p:nvPicPr>
          <p:cNvPr id="14346" name="Picture 10" descr="Metallic edge Green Triangles Arrows"/>
          <p:cNvPicPr>
            <a:picLocks noChangeAspect="1" noChangeArrowheads="1"/>
          </p:cNvPicPr>
          <p:nvPr/>
        </p:nvPicPr>
        <p:blipFill>
          <a:blip r:embed="rId7" cstate="print"/>
          <a:srcRect/>
          <a:stretch>
            <a:fillRect/>
          </a:stretch>
        </p:blipFill>
        <p:spPr bwMode="auto">
          <a:xfrm>
            <a:off x="2868613" y="3846513"/>
            <a:ext cx="407987" cy="771525"/>
          </a:xfrm>
          <a:prstGeom prst="rect">
            <a:avLst/>
          </a:prstGeom>
          <a:noFill/>
          <a:ln w="9525">
            <a:noFill/>
            <a:miter lim="800000"/>
            <a:headEnd/>
            <a:tailEnd/>
          </a:ln>
        </p:spPr>
      </p:pic>
      <p:pic>
        <p:nvPicPr>
          <p:cNvPr id="14347" name="Picture 11" descr="GEL Dotted Line MS-green"/>
          <p:cNvPicPr>
            <a:picLocks noChangeAspect="1" noChangeArrowheads="1"/>
          </p:cNvPicPr>
          <p:nvPr/>
        </p:nvPicPr>
        <p:blipFill>
          <a:blip r:embed="rId6" cstate="print"/>
          <a:srcRect r="75771" b="-11320"/>
          <a:stretch>
            <a:fillRect/>
          </a:stretch>
        </p:blipFill>
        <p:spPr bwMode="auto">
          <a:xfrm>
            <a:off x="5422900" y="4143375"/>
            <a:ext cx="1235075" cy="187325"/>
          </a:xfrm>
          <a:prstGeom prst="rect">
            <a:avLst/>
          </a:prstGeom>
          <a:noFill/>
          <a:ln w="9525">
            <a:noFill/>
            <a:miter lim="800000"/>
            <a:headEnd/>
            <a:tailEnd/>
          </a:ln>
        </p:spPr>
      </p:pic>
      <p:pic>
        <p:nvPicPr>
          <p:cNvPr id="14348" name="Picture 12" descr="Metallic edge Green Triangles Arrows"/>
          <p:cNvPicPr>
            <a:picLocks noChangeAspect="1" noChangeArrowheads="1"/>
          </p:cNvPicPr>
          <p:nvPr/>
        </p:nvPicPr>
        <p:blipFill>
          <a:blip r:embed="rId7" cstate="print"/>
          <a:srcRect/>
          <a:stretch>
            <a:fillRect/>
          </a:stretch>
        </p:blipFill>
        <p:spPr bwMode="auto">
          <a:xfrm>
            <a:off x="5797550" y="3846513"/>
            <a:ext cx="407988" cy="771525"/>
          </a:xfrm>
          <a:prstGeom prst="rect">
            <a:avLst/>
          </a:prstGeom>
          <a:noFill/>
          <a:ln w="9525">
            <a:noFill/>
            <a:miter lim="800000"/>
            <a:headEnd/>
            <a:tailEnd/>
          </a:ln>
        </p:spPr>
      </p:pic>
      <p:grpSp>
        <p:nvGrpSpPr>
          <p:cNvPr id="14349" name="Group 13"/>
          <p:cNvGrpSpPr>
            <a:grpSpLocks/>
          </p:cNvGrpSpPr>
          <p:nvPr/>
        </p:nvGrpSpPr>
        <p:grpSpPr bwMode="auto">
          <a:xfrm flipH="1">
            <a:off x="2463800" y="2586038"/>
            <a:ext cx="4194175" cy="927100"/>
            <a:chOff x="1552" y="1629"/>
            <a:chExt cx="2642" cy="584"/>
          </a:xfrm>
        </p:grpSpPr>
        <p:pic>
          <p:nvPicPr>
            <p:cNvPr id="14350" name="Picture 14" descr="Metallic edge Sapphire Rounded Bar faded color short"/>
            <p:cNvPicPr>
              <a:picLocks noChangeAspect="1" noChangeArrowheads="1"/>
            </p:cNvPicPr>
            <p:nvPr/>
          </p:nvPicPr>
          <p:blipFill>
            <a:blip r:embed="rId5" cstate="print"/>
            <a:srcRect/>
            <a:stretch>
              <a:fillRect/>
            </a:stretch>
          </p:blipFill>
          <p:spPr bwMode="auto">
            <a:xfrm>
              <a:off x="2266" y="1629"/>
              <a:ext cx="1225" cy="584"/>
            </a:xfrm>
            <a:prstGeom prst="rect">
              <a:avLst/>
            </a:prstGeom>
            <a:noFill/>
            <a:ln w="9525">
              <a:noFill/>
              <a:miter lim="800000"/>
              <a:headEnd/>
              <a:tailEnd/>
            </a:ln>
          </p:spPr>
        </p:pic>
        <p:sp>
          <p:nvSpPr>
            <p:cNvPr id="718863" name="Text Box 15"/>
            <p:cNvSpPr txBox="1">
              <a:spLocks noChangeArrowheads="1"/>
            </p:cNvSpPr>
            <p:nvPr/>
          </p:nvSpPr>
          <p:spPr bwMode="auto">
            <a:xfrm>
              <a:off x="2521" y="1774"/>
              <a:ext cx="731" cy="291"/>
            </a:xfrm>
            <a:prstGeom prst="rect">
              <a:avLst/>
            </a:prstGeom>
            <a:noFill/>
            <a:ln w="12700" algn="ctr">
              <a:noFill/>
              <a:miter lim="800000"/>
              <a:headEnd/>
              <a:tailEnd/>
            </a:ln>
            <a:effectLst/>
          </p:spPr>
          <p:txBody>
            <a:bodyPr wrap="none">
              <a:spAutoFit/>
            </a:bodyPr>
            <a:lstStyle/>
            <a:p>
              <a:pPr algn="ctr" eaLnBrk="0" hangingPunct="0">
                <a:defRPr/>
              </a:pPr>
              <a:r>
                <a:rPr lang="hr-HR" sz="2400" dirty="0" smtClean="0">
                  <a:effectLst>
                    <a:outerShdw blurRad="38100" dist="38100" dir="2700000" algn="tl">
                      <a:srgbClr val="000000"/>
                    </a:outerShdw>
                  </a:effectLst>
                  <a:latin typeface="Segoe Semibold" pitchFamily="34" charset="0"/>
                </a:rPr>
                <a:t>Poruka</a:t>
              </a:r>
              <a:endParaRPr lang="en-US" sz="2400" dirty="0">
                <a:effectLst>
                  <a:outerShdw blurRad="38100" dist="38100" dir="2700000" algn="tl">
                    <a:srgbClr val="000000"/>
                  </a:outerShdw>
                </a:effectLst>
                <a:latin typeface="Segoe Semibold" pitchFamily="34" charset="0"/>
              </a:endParaRPr>
            </a:p>
          </p:txBody>
        </p:sp>
        <p:pic>
          <p:nvPicPr>
            <p:cNvPr id="14352" name="Picture 16" descr="GEL Dotted Line MS-green"/>
            <p:cNvPicPr>
              <a:picLocks noChangeAspect="1" noChangeArrowheads="1"/>
            </p:cNvPicPr>
            <p:nvPr/>
          </p:nvPicPr>
          <p:blipFill>
            <a:blip r:embed="rId6" cstate="print"/>
            <a:srcRect r="75771" b="-11320"/>
            <a:stretch>
              <a:fillRect/>
            </a:stretch>
          </p:blipFill>
          <p:spPr bwMode="auto">
            <a:xfrm>
              <a:off x="1552" y="1871"/>
              <a:ext cx="778" cy="118"/>
            </a:xfrm>
            <a:prstGeom prst="rect">
              <a:avLst/>
            </a:prstGeom>
            <a:noFill/>
            <a:ln w="9525">
              <a:noFill/>
              <a:miter lim="800000"/>
              <a:headEnd/>
              <a:tailEnd/>
            </a:ln>
          </p:spPr>
        </p:pic>
        <p:pic>
          <p:nvPicPr>
            <p:cNvPr id="14353" name="Picture 17" descr="Metallic edge Green Triangles Arrows"/>
            <p:cNvPicPr>
              <a:picLocks noChangeAspect="1" noChangeArrowheads="1"/>
            </p:cNvPicPr>
            <p:nvPr/>
          </p:nvPicPr>
          <p:blipFill>
            <a:blip r:embed="rId7" cstate="print"/>
            <a:srcRect/>
            <a:stretch>
              <a:fillRect/>
            </a:stretch>
          </p:blipFill>
          <p:spPr bwMode="auto">
            <a:xfrm>
              <a:off x="1807" y="1684"/>
              <a:ext cx="257" cy="486"/>
            </a:xfrm>
            <a:prstGeom prst="rect">
              <a:avLst/>
            </a:prstGeom>
            <a:noFill/>
            <a:ln w="9525">
              <a:noFill/>
              <a:miter lim="800000"/>
              <a:headEnd/>
              <a:tailEnd/>
            </a:ln>
          </p:spPr>
        </p:pic>
        <p:pic>
          <p:nvPicPr>
            <p:cNvPr id="14354" name="Picture 18" descr="GEL Dotted Line MS-green"/>
            <p:cNvPicPr>
              <a:picLocks noChangeAspect="1" noChangeArrowheads="1"/>
            </p:cNvPicPr>
            <p:nvPr/>
          </p:nvPicPr>
          <p:blipFill>
            <a:blip r:embed="rId6" cstate="print"/>
            <a:srcRect r="75771" b="-11320"/>
            <a:stretch>
              <a:fillRect/>
            </a:stretch>
          </p:blipFill>
          <p:spPr bwMode="auto">
            <a:xfrm>
              <a:off x="3416" y="1871"/>
              <a:ext cx="778" cy="118"/>
            </a:xfrm>
            <a:prstGeom prst="rect">
              <a:avLst/>
            </a:prstGeom>
            <a:noFill/>
            <a:ln w="9525">
              <a:noFill/>
              <a:miter lim="800000"/>
              <a:headEnd/>
              <a:tailEnd/>
            </a:ln>
          </p:spPr>
        </p:pic>
        <p:pic>
          <p:nvPicPr>
            <p:cNvPr id="14355" name="Picture 19" descr="Metallic edge Green Triangles Arrows"/>
            <p:cNvPicPr>
              <a:picLocks noChangeAspect="1" noChangeArrowheads="1"/>
            </p:cNvPicPr>
            <p:nvPr/>
          </p:nvPicPr>
          <p:blipFill>
            <a:blip r:embed="rId7" cstate="print"/>
            <a:srcRect/>
            <a:stretch>
              <a:fillRect/>
            </a:stretch>
          </p:blipFill>
          <p:spPr bwMode="auto">
            <a:xfrm>
              <a:off x="3652" y="1684"/>
              <a:ext cx="257" cy="486"/>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hr-HR" dirty="0" smtClean="0"/>
              <a:t>Krajnje točke - endpoint</a:t>
            </a:r>
            <a:endParaRPr lang="en-US" dirty="0" smtClean="0"/>
          </a:p>
        </p:txBody>
      </p:sp>
      <p:pic>
        <p:nvPicPr>
          <p:cNvPr id="15363" name="Picture 3" descr="silver edge - sapphire square"/>
          <p:cNvPicPr>
            <a:picLocks noChangeArrowheads="1"/>
          </p:cNvPicPr>
          <p:nvPr/>
        </p:nvPicPr>
        <p:blipFill>
          <a:blip r:embed="rId3" cstate="print"/>
          <a:srcRect/>
          <a:stretch>
            <a:fillRect/>
          </a:stretch>
        </p:blipFill>
        <p:spPr bwMode="auto">
          <a:xfrm>
            <a:off x="585788" y="2030413"/>
            <a:ext cx="2057400" cy="2925762"/>
          </a:xfrm>
          <a:prstGeom prst="rect">
            <a:avLst/>
          </a:prstGeom>
          <a:noFill/>
          <a:ln w="9525">
            <a:noFill/>
            <a:miter lim="800000"/>
            <a:headEnd/>
            <a:tailEnd/>
          </a:ln>
        </p:spPr>
      </p:pic>
      <p:pic>
        <p:nvPicPr>
          <p:cNvPr id="15364" name="Picture 4" descr="silver edge - rose square"/>
          <p:cNvPicPr>
            <a:picLocks noChangeAspect="1" noChangeArrowheads="1"/>
          </p:cNvPicPr>
          <p:nvPr/>
        </p:nvPicPr>
        <p:blipFill>
          <a:blip r:embed="rId4" cstate="print"/>
          <a:srcRect/>
          <a:stretch>
            <a:fillRect/>
          </a:stretch>
        </p:blipFill>
        <p:spPr bwMode="auto">
          <a:xfrm>
            <a:off x="6542088" y="2028825"/>
            <a:ext cx="2057400" cy="2924175"/>
          </a:xfrm>
          <a:prstGeom prst="rect">
            <a:avLst/>
          </a:prstGeom>
          <a:noFill/>
          <a:ln w="9525">
            <a:noFill/>
            <a:miter lim="800000"/>
            <a:headEnd/>
            <a:tailEnd/>
          </a:ln>
        </p:spPr>
      </p:pic>
      <p:sp>
        <p:nvSpPr>
          <p:cNvPr id="720901" name="Text Box 5"/>
          <p:cNvSpPr txBox="1">
            <a:spLocks noChangeArrowheads="1"/>
          </p:cNvSpPr>
          <p:nvPr/>
        </p:nvSpPr>
        <p:spPr bwMode="auto">
          <a:xfrm>
            <a:off x="596577" y="2632075"/>
            <a:ext cx="2004074" cy="523220"/>
          </a:xfrm>
          <a:prstGeom prst="rect">
            <a:avLst/>
          </a:prstGeom>
          <a:noFill/>
          <a:ln w="12700" algn="ctr">
            <a:noFill/>
            <a:miter lim="800000"/>
            <a:headEnd/>
            <a:tailEnd/>
          </a:ln>
          <a:effectLst/>
        </p:spPr>
        <p:txBody>
          <a:bodyPr wrap="none">
            <a:spAutoFit/>
          </a:bodyPr>
          <a:lstStyle/>
          <a:p>
            <a:pPr algn="ctr" eaLnBrk="0" hangingPunct="0">
              <a:defRPr/>
            </a:pPr>
            <a:r>
              <a:rPr lang="hr-HR" sz="2800" dirty="0" smtClean="0">
                <a:effectLst>
                  <a:outerShdw blurRad="38100" dist="38100" dir="2700000" algn="tl">
                    <a:srgbClr val="000000"/>
                  </a:outerShdw>
                </a:effectLst>
                <a:latin typeface="Segoe Semibold" pitchFamily="34" charset="0"/>
              </a:rPr>
              <a:t>Konzument</a:t>
            </a:r>
            <a:endParaRPr lang="en-US" sz="2800" dirty="0">
              <a:effectLst>
                <a:outerShdw blurRad="38100" dist="38100" dir="2700000" algn="tl">
                  <a:srgbClr val="000000"/>
                </a:outerShdw>
              </a:effectLst>
              <a:latin typeface="Segoe Semibold" pitchFamily="34" charset="0"/>
            </a:endParaRPr>
          </a:p>
        </p:txBody>
      </p:sp>
      <p:sp>
        <p:nvSpPr>
          <p:cNvPr id="720902" name="Text Box 6"/>
          <p:cNvSpPr txBox="1">
            <a:spLocks noChangeArrowheads="1"/>
          </p:cNvSpPr>
          <p:nvPr/>
        </p:nvSpPr>
        <p:spPr bwMode="auto">
          <a:xfrm>
            <a:off x="6983882" y="2632075"/>
            <a:ext cx="1183337" cy="523220"/>
          </a:xfrm>
          <a:prstGeom prst="rect">
            <a:avLst/>
          </a:prstGeom>
          <a:noFill/>
          <a:ln w="12700" algn="ctr">
            <a:noFill/>
            <a:miter lim="800000"/>
            <a:headEnd/>
            <a:tailEnd/>
          </a:ln>
          <a:effectLst/>
        </p:spPr>
        <p:txBody>
          <a:bodyPr wrap="none">
            <a:spAutoFit/>
          </a:bodyPr>
          <a:lstStyle/>
          <a:p>
            <a:pPr algn="ctr" eaLnBrk="0" hangingPunct="0">
              <a:defRPr/>
            </a:pPr>
            <a:r>
              <a:rPr lang="hr-HR" sz="2800" dirty="0" smtClean="0">
                <a:effectLst>
                  <a:outerShdw blurRad="38100" dist="38100" dir="2700000" algn="tl">
                    <a:srgbClr val="000000"/>
                  </a:outerShdw>
                </a:effectLst>
                <a:latin typeface="Segoe Semibold" pitchFamily="34" charset="0"/>
              </a:rPr>
              <a:t>Servis</a:t>
            </a:r>
            <a:endParaRPr lang="en-US" sz="2800" dirty="0">
              <a:effectLst>
                <a:outerShdw blurRad="38100" dist="38100" dir="2700000" algn="tl">
                  <a:srgbClr val="000000"/>
                </a:outerShdw>
              </a:effectLst>
              <a:latin typeface="Segoe Semibold" pitchFamily="34" charset="0"/>
            </a:endParaRPr>
          </a:p>
        </p:txBody>
      </p:sp>
      <p:pic>
        <p:nvPicPr>
          <p:cNvPr id="15367" name="Picture 7" descr="Metallic edge Sapphire Rounded Bar faded color short"/>
          <p:cNvPicPr>
            <a:picLocks noChangeAspect="1" noChangeArrowheads="1"/>
          </p:cNvPicPr>
          <p:nvPr/>
        </p:nvPicPr>
        <p:blipFill>
          <a:blip r:embed="rId5" cstate="print"/>
          <a:srcRect/>
          <a:stretch>
            <a:fillRect/>
          </a:stretch>
        </p:blipFill>
        <p:spPr bwMode="auto">
          <a:xfrm>
            <a:off x="3597275" y="3759200"/>
            <a:ext cx="1944688" cy="927100"/>
          </a:xfrm>
          <a:prstGeom prst="rect">
            <a:avLst/>
          </a:prstGeom>
          <a:noFill/>
          <a:ln w="9525">
            <a:noFill/>
            <a:miter lim="800000"/>
            <a:headEnd/>
            <a:tailEnd/>
          </a:ln>
        </p:spPr>
      </p:pic>
      <p:sp>
        <p:nvSpPr>
          <p:cNvPr id="720904" name="Text Box 8"/>
          <p:cNvSpPr txBox="1">
            <a:spLocks noChangeArrowheads="1"/>
          </p:cNvSpPr>
          <p:nvPr/>
        </p:nvSpPr>
        <p:spPr bwMode="auto">
          <a:xfrm>
            <a:off x="4001872" y="3989388"/>
            <a:ext cx="1160895" cy="461665"/>
          </a:xfrm>
          <a:prstGeom prst="rect">
            <a:avLst/>
          </a:prstGeom>
          <a:noFill/>
          <a:ln w="12700" algn="ctr">
            <a:noFill/>
            <a:miter lim="800000"/>
            <a:headEnd/>
            <a:tailEnd/>
          </a:ln>
          <a:effectLst/>
        </p:spPr>
        <p:txBody>
          <a:bodyPr wrap="none">
            <a:spAutoFit/>
          </a:bodyPr>
          <a:lstStyle/>
          <a:p>
            <a:pPr algn="ctr" eaLnBrk="0" hangingPunct="0">
              <a:defRPr/>
            </a:pPr>
            <a:r>
              <a:rPr lang="hr-HR" sz="2400" dirty="0" smtClean="0">
                <a:effectLst>
                  <a:outerShdw blurRad="38100" dist="38100" dir="2700000" algn="tl">
                    <a:srgbClr val="000000"/>
                  </a:outerShdw>
                </a:effectLst>
                <a:latin typeface="Segoe Semibold" pitchFamily="34" charset="0"/>
              </a:rPr>
              <a:t>Poruka</a:t>
            </a:r>
            <a:endParaRPr lang="en-US" sz="2400" dirty="0">
              <a:effectLst>
                <a:outerShdw blurRad="38100" dist="38100" dir="2700000" algn="tl">
                  <a:srgbClr val="000000"/>
                </a:outerShdw>
              </a:effectLst>
              <a:latin typeface="Segoe Semibold" pitchFamily="34" charset="0"/>
            </a:endParaRPr>
          </a:p>
        </p:txBody>
      </p:sp>
      <p:pic>
        <p:nvPicPr>
          <p:cNvPr id="15369" name="Picture 9" descr="GEL Dotted Line MS-green"/>
          <p:cNvPicPr>
            <a:picLocks noChangeAspect="1" noChangeArrowheads="1"/>
          </p:cNvPicPr>
          <p:nvPr/>
        </p:nvPicPr>
        <p:blipFill>
          <a:blip r:embed="rId6" cstate="print"/>
          <a:srcRect r="75771" b="-11320"/>
          <a:stretch>
            <a:fillRect/>
          </a:stretch>
        </p:blipFill>
        <p:spPr bwMode="auto">
          <a:xfrm>
            <a:off x="2463800" y="4143375"/>
            <a:ext cx="1235075" cy="187325"/>
          </a:xfrm>
          <a:prstGeom prst="rect">
            <a:avLst/>
          </a:prstGeom>
          <a:noFill/>
          <a:ln w="9525">
            <a:noFill/>
            <a:miter lim="800000"/>
            <a:headEnd/>
            <a:tailEnd/>
          </a:ln>
        </p:spPr>
      </p:pic>
      <p:pic>
        <p:nvPicPr>
          <p:cNvPr id="15370" name="Picture 10" descr="Metallic edge Green Triangles Arrows"/>
          <p:cNvPicPr>
            <a:picLocks noChangeAspect="1" noChangeArrowheads="1"/>
          </p:cNvPicPr>
          <p:nvPr/>
        </p:nvPicPr>
        <p:blipFill>
          <a:blip r:embed="rId7" cstate="print"/>
          <a:srcRect/>
          <a:stretch>
            <a:fillRect/>
          </a:stretch>
        </p:blipFill>
        <p:spPr bwMode="auto">
          <a:xfrm>
            <a:off x="2868613" y="3846513"/>
            <a:ext cx="407987" cy="771525"/>
          </a:xfrm>
          <a:prstGeom prst="rect">
            <a:avLst/>
          </a:prstGeom>
          <a:noFill/>
          <a:ln w="9525">
            <a:noFill/>
            <a:miter lim="800000"/>
            <a:headEnd/>
            <a:tailEnd/>
          </a:ln>
        </p:spPr>
      </p:pic>
      <p:pic>
        <p:nvPicPr>
          <p:cNvPr id="15371" name="Picture 11" descr="GEL Dotted Line MS-green"/>
          <p:cNvPicPr>
            <a:picLocks noChangeAspect="1" noChangeArrowheads="1"/>
          </p:cNvPicPr>
          <p:nvPr/>
        </p:nvPicPr>
        <p:blipFill>
          <a:blip r:embed="rId6" cstate="print"/>
          <a:srcRect r="75771" b="-11320"/>
          <a:stretch>
            <a:fillRect/>
          </a:stretch>
        </p:blipFill>
        <p:spPr bwMode="auto">
          <a:xfrm>
            <a:off x="5422900" y="4143375"/>
            <a:ext cx="1235075" cy="187325"/>
          </a:xfrm>
          <a:prstGeom prst="rect">
            <a:avLst/>
          </a:prstGeom>
          <a:noFill/>
          <a:ln w="9525">
            <a:noFill/>
            <a:miter lim="800000"/>
            <a:headEnd/>
            <a:tailEnd/>
          </a:ln>
        </p:spPr>
      </p:pic>
      <p:pic>
        <p:nvPicPr>
          <p:cNvPr id="15372" name="Picture 12" descr="Metallic edge Green Triangles Arrows"/>
          <p:cNvPicPr>
            <a:picLocks noChangeAspect="1" noChangeArrowheads="1"/>
          </p:cNvPicPr>
          <p:nvPr/>
        </p:nvPicPr>
        <p:blipFill>
          <a:blip r:embed="rId7" cstate="print"/>
          <a:srcRect/>
          <a:stretch>
            <a:fillRect/>
          </a:stretch>
        </p:blipFill>
        <p:spPr bwMode="auto">
          <a:xfrm>
            <a:off x="5797550" y="3846513"/>
            <a:ext cx="407988" cy="771525"/>
          </a:xfrm>
          <a:prstGeom prst="rect">
            <a:avLst/>
          </a:prstGeom>
          <a:noFill/>
          <a:ln w="9525">
            <a:noFill/>
            <a:miter lim="800000"/>
            <a:headEnd/>
            <a:tailEnd/>
          </a:ln>
        </p:spPr>
      </p:pic>
      <p:grpSp>
        <p:nvGrpSpPr>
          <p:cNvPr id="15373" name="Group 13"/>
          <p:cNvGrpSpPr>
            <a:grpSpLocks/>
          </p:cNvGrpSpPr>
          <p:nvPr/>
        </p:nvGrpSpPr>
        <p:grpSpPr bwMode="auto">
          <a:xfrm>
            <a:off x="1485900" y="3860800"/>
            <a:ext cx="1368425" cy="704850"/>
            <a:chOff x="1291" y="2526"/>
            <a:chExt cx="862" cy="444"/>
          </a:xfrm>
        </p:grpSpPr>
        <p:pic>
          <p:nvPicPr>
            <p:cNvPr id="15380" name="Picture 14" descr="ShinyGreen2"/>
            <p:cNvPicPr>
              <a:picLocks noChangeAspect="1" noChangeArrowheads="1"/>
            </p:cNvPicPr>
            <p:nvPr/>
          </p:nvPicPr>
          <p:blipFill>
            <a:blip r:embed="rId8" cstate="print"/>
            <a:srcRect/>
            <a:stretch>
              <a:fillRect/>
            </a:stretch>
          </p:blipFill>
          <p:spPr bwMode="auto">
            <a:xfrm rot="5400000">
              <a:off x="1500" y="2317"/>
              <a:ext cx="444" cy="862"/>
            </a:xfrm>
            <a:prstGeom prst="rect">
              <a:avLst/>
            </a:prstGeom>
            <a:noFill/>
            <a:ln w="9525">
              <a:noFill/>
              <a:miter lim="800000"/>
              <a:headEnd/>
              <a:tailEnd/>
            </a:ln>
          </p:spPr>
        </p:pic>
        <p:sp>
          <p:nvSpPr>
            <p:cNvPr id="720911" name="Text Box 15"/>
            <p:cNvSpPr txBox="1">
              <a:spLocks noChangeArrowheads="1"/>
            </p:cNvSpPr>
            <p:nvPr/>
          </p:nvSpPr>
          <p:spPr bwMode="auto">
            <a:xfrm>
              <a:off x="1315" y="2626"/>
              <a:ext cx="776" cy="250"/>
            </a:xfrm>
            <a:prstGeom prst="rect">
              <a:avLst/>
            </a:prstGeom>
            <a:noFill/>
            <a:ln w="12700" algn="ctr">
              <a:noFill/>
              <a:miter lim="800000"/>
              <a:headEnd/>
              <a:tailEnd/>
            </a:ln>
            <a:effectLst/>
          </p:spPr>
          <p:txBody>
            <a:bodyPr wrap="none">
              <a:spAutoFit/>
            </a:bodyPr>
            <a:lstStyle/>
            <a:p>
              <a:pPr algn="ctr" eaLnBrk="0" hangingPunct="0">
                <a:defRPr/>
              </a:pPr>
              <a:r>
                <a:rPr lang="en-US" sz="2000" dirty="0">
                  <a:effectLst>
                    <a:outerShdw blurRad="38100" dist="38100" dir="2700000" algn="tl">
                      <a:srgbClr val="000000"/>
                    </a:outerShdw>
                  </a:effectLst>
                  <a:latin typeface="Segoe Semibold" pitchFamily="34" charset="0"/>
                </a:rPr>
                <a:t>Endpoint</a:t>
              </a:r>
            </a:p>
          </p:txBody>
        </p:sp>
      </p:grpSp>
      <p:grpSp>
        <p:nvGrpSpPr>
          <p:cNvPr id="15374" name="Group 16"/>
          <p:cNvGrpSpPr>
            <a:grpSpLocks/>
          </p:cNvGrpSpPr>
          <p:nvPr/>
        </p:nvGrpSpPr>
        <p:grpSpPr bwMode="auto">
          <a:xfrm>
            <a:off x="6288088" y="3860800"/>
            <a:ext cx="1368425" cy="704850"/>
            <a:chOff x="1291" y="2526"/>
            <a:chExt cx="862" cy="444"/>
          </a:xfrm>
        </p:grpSpPr>
        <p:pic>
          <p:nvPicPr>
            <p:cNvPr id="15378" name="Picture 17" descr="ShinyGreen2"/>
            <p:cNvPicPr>
              <a:picLocks noChangeAspect="1" noChangeArrowheads="1"/>
            </p:cNvPicPr>
            <p:nvPr/>
          </p:nvPicPr>
          <p:blipFill>
            <a:blip r:embed="rId8" cstate="print"/>
            <a:srcRect/>
            <a:stretch>
              <a:fillRect/>
            </a:stretch>
          </p:blipFill>
          <p:spPr bwMode="auto">
            <a:xfrm rot="5400000">
              <a:off x="1500" y="2317"/>
              <a:ext cx="444" cy="862"/>
            </a:xfrm>
            <a:prstGeom prst="rect">
              <a:avLst/>
            </a:prstGeom>
            <a:noFill/>
            <a:ln w="9525">
              <a:noFill/>
              <a:miter lim="800000"/>
              <a:headEnd/>
              <a:tailEnd/>
            </a:ln>
          </p:spPr>
        </p:pic>
        <p:sp>
          <p:nvSpPr>
            <p:cNvPr id="720914" name="Text Box 18"/>
            <p:cNvSpPr txBox="1">
              <a:spLocks noChangeArrowheads="1"/>
            </p:cNvSpPr>
            <p:nvPr/>
          </p:nvSpPr>
          <p:spPr bwMode="auto">
            <a:xfrm>
              <a:off x="1315" y="2626"/>
              <a:ext cx="776" cy="250"/>
            </a:xfrm>
            <a:prstGeom prst="rect">
              <a:avLst/>
            </a:prstGeom>
            <a:noFill/>
            <a:ln w="12700" algn="ctr">
              <a:noFill/>
              <a:miter lim="800000"/>
              <a:headEnd/>
              <a:tailEnd/>
            </a:ln>
            <a:effectLst/>
          </p:spPr>
          <p:txBody>
            <a:bodyPr wrap="none">
              <a:spAutoFit/>
            </a:bodyPr>
            <a:lstStyle/>
            <a:p>
              <a:pPr algn="ctr" eaLnBrk="0" hangingPunct="0">
                <a:defRPr/>
              </a:pPr>
              <a:r>
                <a:rPr lang="en-US" sz="2000">
                  <a:effectLst>
                    <a:outerShdw blurRad="38100" dist="38100" dir="2700000" algn="tl">
                      <a:srgbClr val="000000"/>
                    </a:outerShdw>
                  </a:effectLst>
                  <a:latin typeface="Segoe Semibold" pitchFamily="34" charset="0"/>
                </a:rPr>
                <a:t>Endpoint</a:t>
              </a:r>
            </a:p>
          </p:txBody>
        </p:sp>
      </p:grpSp>
      <p:grpSp>
        <p:nvGrpSpPr>
          <p:cNvPr id="15375" name="Group 19"/>
          <p:cNvGrpSpPr>
            <a:grpSpLocks/>
          </p:cNvGrpSpPr>
          <p:nvPr/>
        </p:nvGrpSpPr>
        <p:grpSpPr bwMode="auto">
          <a:xfrm>
            <a:off x="6288088" y="3282950"/>
            <a:ext cx="1368425" cy="704850"/>
            <a:chOff x="1291" y="2526"/>
            <a:chExt cx="862" cy="444"/>
          </a:xfrm>
        </p:grpSpPr>
        <p:pic>
          <p:nvPicPr>
            <p:cNvPr id="15376" name="Picture 20" descr="ShinyGreen2"/>
            <p:cNvPicPr>
              <a:picLocks noChangeAspect="1" noChangeArrowheads="1"/>
            </p:cNvPicPr>
            <p:nvPr/>
          </p:nvPicPr>
          <p:blipFill>
            <a:blip r:embed="rId8" cstate="print"/>
            <a:srcRect/>
            <a:stretch>
              <a:fillRect/>
            </a:stretch>
          </p:blipFill>
          <p:spPr bwMode="auto">
            <a:xfrm rot="5400000">
              <a:off x="1500" y="2317"/>
              <a:ext cx="444" cy="862"/>
            </a:xfrm>
            <a:prstGeom prst="rect">
              <a:avLst/>
            </a:prstGeom>
            <a:noFill/>
            <a:ln w="9525">
              <a:noFill/>
              <a:miter lim="800000"/>
              <a:headEnd/>
              <a:tailEnd/>
            </a:ln>
          </p:spPr>
        </p:pic>
        <p:sp>
          <p:nvSpPr>
            <p:cNvPr id="720917" name="Text Box 21"/>
            <p:cNvSpPr txBox="1">
              <a:spLocks noChangeArrowheads="1"/>
            </p:cNvSpPr>
            <p:nvPr/>
          </p:nvSpPr>
          <p:spPr bwMode="auto">
            <a:xfrm>
              <a:off x="1315" y="2626"/>
              <a:ext cx="776" cy="250"/>
            </a:xfrm>
            <a:prstGeom prst="rect">
              <a:avLst/>
            </a:prstGeom>
            <a:noFill/>
            <a:ln w="12700" algn="ctr">
              <a:noFill/>
              <a:miter lim="800000"/>
              <a:headEnd/>
              <a:tailEnd/>
            </a:ln>
            <a:effectLst/>
          </p:spPr>
          <p:txBody>
            <a:bodyPr wrap="none">
              <a:spAutoFit/>
            </a:bodyPr>
            <a:lstStyle/>
            <a:p>
              <a:pPr algn="ctr" eaLnBrk="0" hangingPunct="0">
                <a:defRPr/>
              </a:pPr>
              <a:r>
                <a:rPr lang="en-US" sz="2000">
                  <a:effectLst>
                    <a:outerShdw blurRad="38100" dist="38100" dir="2700000" algn="tl">
                      <a:srgbClr val="000000"/>
                    </a:outerShdw>
                  </a:effectLst>
                  <a:latin typeface="Segoe Semibold" pitchFamily="34" charset="0"/>
                </a:rPr>
                <a:t>Endpoint</a:t>
              </a:r>
            </a:p>
          </p:txBody>
        </p:sp>
      </p:gr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t>Address, Binding, Contract</a:t>
            </a:r>
          </a:p>
        </p:txBody>
      </p:sp>
      <p:pic>
        <p:nvPicPr>
          <p:cNvPr id="16387" name="Picture 3" descr="silver edge - sapphire square"/>
          <p:cNvPicPr>
            <a:picLocks noChangeArrowheads="1"/>
          </p:cNvPicPr>
          <p:nvPr/>
        </p:nvPicPr>
        <p:blipFill>
          <a:blip r:embed="rId3" cstate="print"/>
          <a:srcRect/>
          <a:stretch>
            <a:fillRect/>
          </a:stretch>
        </p:blipFill>
        <p:spPr bwMode="auto">
          <a:xfrm>
            <a:off x="585788" y="2030413"/>
            <a:ext cx="2057400" cy="2925762"/>
          </a:xfrm>
          <a:prstGeom prst="rect">
            <a:avLst/>
          </a:prstGeom>
          <a:noFill/>
          <a:ln w="9525">
            <a:noFill/>
            <a:miter lim="800000"/>
            <a:headEnd/>
            <a:tailEnd/>
          </a:ln>
        </p:spPr>
      </p:pic>
      <p:pic>
        <p:nvPicPr>
          <p:cNvPr id="16388" name="Picture 4" descr="silver edge - rose square"/>
          <p:cNvPicPr>
            <a:picLocks noChangeAspect="1" noChangeArrowheads="1"/>
          </p:cNvPicPr>
          <p:nvPr/>
        </p:nvPicPr>
        <p:blipFill>
          <a:blip r:embed="rId4" cstate="print"/>
          <a:srcRect/>
          <a:stretch>
            <a:fillRect/>
          </a:stretch>
        </p:blipFill>
        <p:spPr bwMode="auto">
          <a:xfrm>
            <a:off x="6542088" y="2028825"/>
            <a:ext cx="2057400" cy="2924175"/>
          </a:xfrm>
          <a:prstGeom prst="rect">
            <a:avLst/>
          </a:prstGeom>
          <a:noFill/>
          <a:ln w="9525">
            <a:noFill/>
            <a:miter lim="800000"/>
            <a:headEnd/>
            <a:tailEnd/>
          </a:ln>
        </p:spPr>
      </p:pic>
      <p:sp>
        <p:nvSpPr>
          <p:cNvPr id="722949" name="Text Box 5"/>
          <p:cNvSpPr txBox="1">
            <a:spLocks noChangeArrowheads="1"/>
          </p:cNvSpPr>
          <p:nvPr/>
        </p:nvSpPr>
        <p:spPr bwMode="auto">
          <a:xfrm>
            <a:off x="596576" y="2632075"/>
            <a:ext cx="2004075" cy="523220"/>
          </a:xfrm>
          <a:prstGeom prst="rect">
            <a:avLst/>
          </a:prstGeom>
          <a:noFill/>
          <a:ln w="12700" algn="ctr">
            <a:noFill/>
            <a:miter lim="800000"/>
            <a:headEnd/>
            <a:tailEnd/>
          </a:ln>
          <a:effectLst/>
        </p:spPr>
        <p:txBody>
          <a:bodyPr wrap="none">
            <a:spAutoFit/>
          </a:bodyPr>
          <a:lstStyle/>
          <a:p>
            <a:pPr algn="ctr" eaLnBrk="0" hangingPunct="0">
              <a:defRPr/>
            </a:pPr>
            <a:r>
              <a:rPr lang="hr-HR" sz="2800" dirty="0" smtClean="0">
                <a:effectLst>
                  <a:outerShdw blurRad="38100" dist="38100" dir="2700000" algn="tl">
                    <a:srgbClr val="000000"/>
                  </a:outerShdw>
                </a:effectLst>
                <a:latin typeface="Segoe Semibold" pitchFamily="34" charset="0"/>
              </a:rPr>
              <a:t>Konzument</a:t>
            </a:r>
            <a:endParaRPr lang="en-US" sz="2800" dirty="0">
              <a:effectLst>
                <a:outerShdw blurRad="38100" dist="38100" dir="2700000" algn="tl">
                  <a:srgbClr val="000000"/>
                </a:outerShdw>
              </a:effectLst>
              <a:latin typeface="Segoe Semibold" pitchFamily="34" charset="0"/>
            </a:endParaRPr>
          </a:p>
        </p:txBody>
      </p:sp>
      <p:sp>
        <p:nvSpPr>
          <p:cNvPr id="722950" name="Text Box 6"/>
          <p:cNvSpPr txBox="1">
            <a:spLocks noChangeArrowheads="1"/>
          </p:cNvSpPr>
          <p:nvPr/>
        </p:nvSpPr>
        <p:spPr bwMode="auto">
          <a:xfrm>
            <a:off x="6983882" y="2632075"/>
            <a:ext cx="1183337" cy="523220"/>
          </a:xfrm>
          <a:prstGeom prst="rect">
            <a:avLst/>
          </a:prstGeom>
          <a:noFill/>
          <a:ln w="12700" algn="ctr">
            <a:noFill/>
            <a:miter lim="800000"/>
            <a:headEnd/>
            <a:tailEnd/>
          </a:ln>
          <a:effectLst/>
        </p:spPr>
        <p:txBody>
          <a:bodyPr wrap="none">
            <a:spAutoFit/>
          </a:bodyPr>
          <a:lstStyle/>
          <a:p>
            <a:pPr algn="ctr" eaLnBrk="0" hangingPunct="0">
              <a:defRPr/>
            </a:pPr>
            <a:r>
              <a:rPr lang="hr-HR" sz="2800" dirty="0" smtClean="0">
                <a:effectLst>
                  <a:outerShdw blurRad="38100" dist="38100" dir="2700000" algn="tl">
                    <a:srgbClr val="000000"/>
                  </a:outerShdw>
                </a:effectLst>
                <a:latin typeface="Segoe Semibold" pitchFamily="34" charset="0"/>
              </a:rPr>
              <a:t>Servis</a:t>
            </a:r>
            <a:endParaRPr lang="en-US" sz="2800" dirty="0">
              <a:effectLst>
                <a:outerShdw blurRad="38100" dist="38100" dir="2700000" algn="tl">
                  <a:srgbClr val="000000"/>
                </a:outerShdw>
              </a:effectLst>
              <a:latin typeface="Segoe Semibold" pitchFamily="34" charset="0"/>
            </a:endParaRPr>
          </a:p>
        </p:txBody>
      </p:sp>
      <p:pic>
        <p:nvPicPr>
          <p:cNvPr id="16391" name="Picture 7" descr="Metallic edge Sapphire Rounded Bar faded color short"/>
          <p:cNvPicPr>
            <a:picLocks noChangeAspect="1" noChangeArrowheads="1"/>
          </p:cNvPicPr>
          <p:nvPr/>
        </p:nvPicPr>
        <p:blipFill>
          <a:blip r:embed="rId5" cstate="print"/>
          <a:srcRect/>
          <a:stretch>
            <a:fillRect/>
          </a:stretch>
        </p:blipFill>
        <p:spPr bwMode="auto">
          <a:xfrm>
            <a:off x="3597275" y="3759200"/>
            <a:ext cx="1944688" cy="927100"/>
          </a:xfrm>
          <a:prstGeom prst="rect">
            <a:avLst/>
          </a:prstGeom>
          <a:noFill/>
          <a:ln w="9525">
            <a:noFill/>
            <a:miter lim="800000"/>
            <a:headEnd/>
            <a:tailEnd/>
          </a:ln>
        </p:spPr>
      </p:pic>
      <p:sp>
        <p:nvSpPr>
          <p:cNvPr id="722952" name="Text Box 8"/>
          <p:cNvSpPr txBox="1">
            <a:spLocks noChangeArrowheads="1"/>
          </p:cNvSpPr>
          <p:nvPr/>
        </p:nvSpPr>
        <p:spPr bwMode="auto">
          <a:xfrm>
            <a:off x="4001872" y="3989388"/>
            <a:ext cx="1160895" cy="461665"/>
          </a:xfrm>
          <a:prstGeom prst="rect">
            <a:avLst/>
          </a:prstGeom>
          <a:noFill/>
          <a:ln w="12700" algn="ctr">
            <a:noFill/>
            <a:miter lim="800000"/>
            <a:headEnd/>
            <a:tailEnd/>
          </a:ln>
          <a:effectLst/>
        </p:spPr>
        <p:txBody>
          <a:bodyPr wrap="none">
            <a:spAutoFit/>
          </a:bodyPr>
          <a:lstStyle/>
          <a:p>
            <a:pPr algn="ctr" eaLnBrk="0" hangingPunct="0">
              <a:defRPr/>
            </a:pPr>
            <a:r>
              <a:rPr lang="hr-HR" sz="2400" dirty="0" smtClean="0">
                <a:effectLst>
                  <a:outerShdw blurRad="38100" dist="38100" dir="2700000" algn="tl">
                    <a:srgbClr val="000000"/>
                  </a:outerShdw>
                </a:effectLst>
                <a:latin typeface="Segoe Semibold" pitchFamily="34" charset="0"/>
              </a:rPr>
              <a:t>Poruka</a:t>
            </a:r>
            <a:endParaRPr lang="en-US" sz="2400" dirty="0">
              <a:effectLst>
                <a:outerShdw blurRad="38100" dist="38100" dir="2700000" algn="tl">
                  <a:srgbClr val="000000"/>
                </a:outerShdw>
              </a:effectLst>
              <a:latin typeface="Segoe Semibold" pitchFamily="34" charset="0"/>
            </a:endParaRPr>
          </a:p>
        </p:txBody>
      </p:sp>
      <p:pic>
        <p:nvPicPr>
          <p:cNvPr id="16393" name="Picture 9" descr="GEL Dotted Line MS-green"/>
          <p:cNvPicPr>
            <a:picLocks noChangeAspect="1" noChangeArrowheads="1"/>
          </p:cNvPicPr>
          <p:nvPr/>
        </p:nvPicPr>
        <p:blipFill>
          <a:blip r:embed="rId6" cstate="print"/>
          <a:srcRect l="18031" t="-2831" r="75771" b="-11320"/>
          <a:stretch>
            <a:fillRect/>
          </a:stretch>
        </p:blipFill>
        <p:spPr bwMode="auto">
          <a:xfrm>
            <a:off x="3349625" y="4138613"/>
            <a:ext cx="315913" cy="192087"/>
          </a:xfrm>
          <a:prstGeom prst="rect">
            <a:avLst/>
          </a:prstGeom>
          <a:noFill/>
          <a:ln w="9525">
            <a:noFill/>
            <a:miter lim="800000"/>
            <a:headEnd/>
            <a:tailEnd/>
          </a:ln>
        </p:spPr>
      </p:pic>
      <p:pic>
        <p:nvPicPr>
          <p:cNvPr id="16394" name="Picture 10" descr="GEL Dotted Line MS-green"/>
          <p:cNvPicPr>
            <a:picLocks noChangeAspect="1" noChangeArrowheads="1"/>
          </p:cNvPicPr>
          <p:nvPr/>
        </p:nvPicPr>
        <p:blipFill>
          <a:blip r:embed="rId6" cstate="print"/>
          <a:srcRect t="-16982" r="93335" b="-11320"/>
          <a:stretch>
            <a:fillRect/>
          </a:stretch>
        </p:blipFill>
        <p:spPr bwMode="auto">
          <a:xfrm>
            <a:off x="5465763" y="4114800"/>
            <a:ext cx="339725" cy="215900"/>
          </a:xfrm>
          <a:prstGeom prst="rect">
            <a:avLst/>
          </a:prstGeom>
          <a:noFill/>
          <a:ln w="9525">
            <a:noFill/>
            <a:miter lim="800000"/>
            <a:headEnd/>
            <a:tailEnd/>
          </a:ln>
        </p:spPr>
      </p:pic>
      <p:grpSp>
        <p:nvGrpSpPr>
          <p:cNvPr id="16395" name="Group 41"/>
          <p:cNvGrpSpPr>
            <a:grpSpLocks/>
          </p:cNvGrpSpPr>
          <p:nvPr/>
        </p:nvGrpSpPr>
        <p:grpSpPr bwMode="auto">
          <a:xfrm>
            <a:off x="2474913" y="5045075"/>
            <a:ext cx="4194175" cy="1504950"/>
            <a:chOff x="1400" y="3178"/>
            <a:chExt cx="2642" cy="948"/>
          </a:xfrm>
        </p:grpSpPr>
        <p:pic>
          <p:nvPicPr>
            <p:cNvPr id="16437" name="Picture 42" descr="Metallic edge Cinnamon Square Small"/>
            <p:cNvPicPr>
              <a:picLocks noChangeAspect="1" noChangeArrowheads="1"/>
            </p:cNvPicPr>
            <p:nvPr/>
          </p:nvPicPr>
          <p:blipFill>
            <a:blip r:embed="rId7" cstate="print"/>
            <a:srcRect/>
            <a:stretch>
              <a:fillRect/>
            </a:stretch>
          </p:blipFill>
          <p:spPr bwMode="auto">
            <a:xfrm>
              <a:off x="1400" y="3178"/>
              <a:ext cx="961" cy="945"/>
            </a:xfrm>
            <a:prstGeom prst="rect">
              <a:avLst/>
            </a:prstGeom>
            <a:noFill/>
            <a:ln w="9525">
              <a:noFill/>
              <a:miter lim="800000"/>
              <a:headEnd/>
              <a:tailEnd/>
            </a:ln>
          </p:spPr>
        </p:pic>
        <p:pic>
          <p:nvPicPr>
            <p:cNvPr id="16438" name="Picture 43" descr="Metallic edge Gold Square Small"/>
            <p:cNvPicPr>
              <a:picLocks noChangeAspect="1" noChangeArrowheads="1"/>
            </p:cNvPicPr>
            <p:nvPr/>
          </p:nvPicPr>
          <p:blipFill>
            <a:blip r:embed="rId8" cstate="print"/>
            <a:srcRect/>
            <a:stretch>
              <a:fillRect/>
            </a:stretch>
          </p:blipFill>
          <p:spPr bwMode="auto">
            <a:xfrm>
              <a:off x="2241" y="3178"/>
              <a:ext cx="961" cy="945"/>
            </a:xfrm>
            <a:prstGeom prst="rect">
              <a:avLst/>
            </a:prstGeom>
            <a:noFill/>
            <a:ln w="9525">
              <a:noFill/>
              <a:miter lim="800000"/>
              <a:headEnd/>
              <a:tailEnd/>
            </a:ln>
          </p:spPr>
        </p:pic>
        <p:pic>
          <p:nvPicPr>
            <p:cNvPr id="16439" name="Picture 44" descr="Metallic edge Turquoise Square Small"/>
            <p:cNvPicPr>
              <a:picLocks noChangeAspect="1" noChangeArrowheads="1"/>
            </p:cNvPicPr>
            <p:nvPr/>
          </p:nvPicPr>
          <p:blipFill>
            <a:blip r:embed="rId9" cstate="print"/>
            <a:srcRect/>
            <a:stretch>
              <a:fillRect/>
            </a:stretch>
          </p:blipFill>
          <p:spPr bwMode="auto">
            <a:xfrm>
              <a:off x="3081" y="3181"/>
              <a:ext cx="961" cy="945"/>
            </a:xfrm>
            <a:prstGeom prst="rect">
              <a:avLst/>
            </a:prstGeom>
            <a:noFill/>
            <a:ln w="9525">
              <a:noFill/>
              <a:miter lim="800000"/>
              <a:headEnd/>
              <a:tailEnd/>
            </a:ln>
          </p:spPr>
        </p:pic>
      </p:grpSp>
      <p:sp>
        <p:nvSpPr>
          <p:cNvPr id="722989" name="Text Box 45"/>
          <p:cNvSpPr txBox="1">
            <a:spLocks noChangeArrowheads="1"/>
          </p:cNvSpPr>
          <p:nvPr/>
        </p:nvSpPr>
        <p:spPr bwMode="auto">
          <a:xfrm>
            <a:off x="2649538" y="5353050"/>
            <a:ext cx="1187450" cy="427038"/>
          </a:xfrm>
          <a:prstGeom prst="rect">
            <a:avLst/>
          </a:prstGeom>
          <a:noFill/>
          <a:ln w="12700" algn="ctr">
            <a:noFill/>
            <a:miter lim="800000"/>
            <a:headEnd/>
            <a:tailEnd/>
          </a:ln>
          <a:effectLst/>
        </p:spPr>
        <p:txBody>
          <a:bodyPr wrap="none">
            <a:spAutoFit/>
          </a:bodyPr>
          <a:lstStyle/>
          <a:p>
            <a:pPr algn="ctr" eaLnBrk="0" hangingPunct="0">
              <a:defRPr/>
            </a:pPr>
            <a:r>
              <a:rPr lang="en-US" sz="2200">
                <a:effectLst>
                  <a:outerShdw blurRad="38100" dist="38100" dir="2700000" algn="tl">
                    <a:srgbClr val="000000"/>
                  </a:outerShdw>
                </a:effectLst>
                <a:latin typeface="Segoe Semibold" pitchFamily="34" charset="0"/>
              </a:rPr>
              <a:t>Address</a:t>
            </a:r>
          </a:p>
        </p:txBody>
      </p:sp>
      <p:sp>
        <p:nvSpPr>
          <p:cNvPr id="722990" name="Text Box 46"/>
          <p:cNvSpPr txBox="1">
            <a:spLocks noChangeArrowheads="1"/>
          </p:cNvSpPr>
          <p:nvPr/>
        </p:nvSpPr>
        <p:spPr bwMode="auto">
          <a:xfrm>
            <a:off x="4002088" y="5353050"/>
            <a:ext cx="1165225" cy="427038"/>
          </a:xfrm>
          <a:prstGeom prst="rect">
            <a:avLst/>
          </a:prstGeom>
          <a:noFill/>
          <a:ln w="12700" algn="ctr">
            <a:noFill/>
            <a:miter lim="800000"/>
            <a:headEnd/>
            <a:tailEnd/>
          </a:ln>
          <a:effectLst/>
        </p:spPr>
        <p:txBody>
          <a:bodyPr wrap="none">
            <a:spAutoFit/>
          </a:bodyPr>
          <a:lstStyle/>
          <a:p>
            <a:pPr algn="ctr" eaLnBrk="0" hangingPunct="0">
              <a:defRPr/>
            </a:pPr>
            <a:r>
              <a:rPr lang="en-US" sz="2200">
                <a:effectLst>
                  <a:outerShdw blurRad="38100" dist="38100" dir="2700000" algn="tl">
                    <a:srgbClr val="000000"/>
                  </a:outerShdw>
                </a:effectLst>
                <a:latin typeface="Segoe Semibold" pitchFamily="34" charset="0"/>
              </a:rPr>
              <a:t>Binding</a:t>
            </a:r>
          </a:p>
        </p:txBody>
      </p:sp>
      <p:sp>
        <p:nvSpPr>
          <p:cNvPr id="722991" name="Text Box 47"/>
          <p:cNvSpPr txBox="1">
            <a:spLocks noChangeArrowheads="1"/>
          </p:cNvSpPr>
          <p:nvPr/>
        </p:nvSpPr>
        <p:spPr bwMode="auto">
          <a:xfrm>
            <a:off x="5294313" y="5353050"/>
            <a:ext cx="1270000" cy="427038"/>
          </a:xfrm>
          <a:prstGeom prst="rect">
            <a:avLst/>
          </a:prstGeom>
          <a:noFill/>
          <a:ln w="12700" algn="ctr">
            <a:noFill/>
            <a:miter lim="800000"/>
            <a:headEnd/>
            <a:tailEnd/>
          </a:ln>
          <a:effectLst/>
        </p:spPr>
        <p:txBody>
          <a:bodyPr wrap="none">
            <a:spAutoFit/>
          </a:bodyPr>
          <a:lstStyle/>
          <a:p>
            <a:pPr algn="ctr" eaLnBrk="0" hangingPunct="0">
              <a:defRPr/>
            </a:pPr>
            <a:r>
              <a:rPr lang="en-US" sz="2200">
                <a:effectLst>
                  <a:outerShdw blurRad="38100" dist="38100" dir="2700000" algn="tl">
                    <a:srgbClr val="000000"/>
                  </a:outerShdw>
                </a:effectLst>
                <a:latin typeface="Segoe Semibold" pitchFamily="34" charset="0"/>
              </a:rPr>
              <a:t>Contract</a:t>
            </a:r>
          </a:p>
        </p:txBody>
      </p:sp>
      <p:sp>
        <p:nvSpPr>
          <p:cNvPr id="722992" name="Text Box 48"/>
          <p:cNvSpPr txBox="1">
            <a:spLocks noChangeArrowheads="1"/>
          </p:cNvSpPr>
          <p:nvPr/>
        </p:nvSpPr>
        <p:spPr bwMode="auto">
          <a:xfrm>
            <a:off x="2815248" y="5932488"/>
            <a:ext cx="825867" cy="369332"/>
          </a:xfrm>
          <a:prstGeom prst="rect">
            <a:avLst/>
          </a:prstGeom>
          <a:noFill/>
          <a:ln w="12700" algn="ctr">
            <a:noFill/>
            <a:miter lim="800000"/>
            <a:headEnd/>
            <a:tailEnd/>
          </a:ln>
          <a:effectLst/>
        </p:spPr>
        <p:txBody>
          <a:bodyPr wrap="none">
            <a:spAutoFit/>
          </a:bodyPr>
          <a:lstStyle/>
          <a:p>
            <a:pPr algn="ctr" eaLnBrk="0" hangingPunct="0">
              <a:defRPr/>
            </a:pPr>
            <a:r>
              <a:rPr lang="en-US" i="1" dirty="0" smtClean="0">
                <a:effectLst>
                  <a:outerShdw blurRad="38100" dist="38100" dir="2700000" algn="tl">
                    <a:srgbClr val="000000"/>
                  </a:outerShdw>
                </a:effectLst>
                <a:latin typeface="Segoe Semibold" pitchFamily="34" charset="0"/>
              </a:rPr>
              <a:t>(</a:t>
            </a:r>
            <a:r>
              <a:rPr lang="hr-HR" i="1" dirty="0" smtClean="0">
                <a:effectLst>
                  <a:outerShdw blurRad="38100" dist="38100" dir="2700000" algn="tl">
                    <a:srgbClr val="000000"/>
                  </a:outerShdw>
                </a:effectLst>
                <a:latin typeface="Segoe Semibold" pitchFamily="34" charset="0"/>
              </a:rPr>
              <a:t>Gdje</a:t>
            </a:r>
            <a:r>
              <a:rPr lang="en-US" i="1" dirty="0" smtClean="0">
                <a:effectLst>
                  <a:outerShdw blurRad="38100" dist="38100" dir="2700000" algn="tl">
                    <a:srgbClr val="000000"/>
                  </a:outerShdw>
                </a:effectLst>
                <a:latin typeface="Segoe Semibold" pitchFamily="34" charset="0"/>
              </a:rPr>
              <a:t>)</a:t>
            </a:r>
            <a:endParaRPr lang="en-US" i="1" dirty="0">
              <a:effectLst>
                <a:outerShdw blurRad="38100" dist="38100" dir="2700000" algn="tl">
                  <a:srgbClr val="000000"/>
                </a:outerShdw>
              </a:effectLst>
              <a:latin typeface="Segoe Semibold" pitchFamily="34" charset="0"/>
            </a:endParaRPr>
          </a:p>
        </p:txBody>
      </p:sp>
      <p:sp>
        <p:nvSpPr>
          <p:cNvPr id="722993" name="Text Box 49"/>
          <p:cNvSpPr txBox="1">
            <a:spLocks noChangeArrowheads="1"/>
          </p:cNvSpPr>
          <p:nvPr/>
        </p:nvSpPr>
        <p:spPr bwMode="auto">
          <a:xfrm>
            <a:off x="4136656" y="5932488"/>
            <a:ext cx="864339" cy="369332"/>
          </a:xfrm>
          <a:prstGeom prst="rect">
            <a:avLst/>
          </a:prstGeom>
          <a:noFill/>
          <a:ln w="12700" algn="ctr">
            <a:noFill/>
            <a:miter lim="800000"/>
            <a:headEnd/>
            <a:tailEnd/>
          </a:ln>
          <a:effectLst/>
        </p:spPr>
        <p:txBody>
          <a:bodyPr wrap="none">
            <a:spAutoFit/>
          </a:bodyPr>
          <a:lstStyle/>
          <a:p>
            <a:pPr algn="ctr" eaLnBrk="0" hangingPunct="0">
              <a:defRPr/>
            </a:pPr>
            <a:r>
              <a:rPr lang="en-US" i="1" dirty="0" smtClean="0">
                <a:effectLst>
                  <a:outerShdw blurRad="38100" dist="38100" dir="2700000" algn="tl">
                    <a:srgbClr val="000000"/>
                  </a:outerShdw>
                </a:effectLst>
                <a:latin typeface="Segoe Semibold" pitchFamily="34" charset="0"/>
              </a:rPr>
              <a:t>(</a:t>
            </a:r>
            <a:r>
              <a:rPr lang="hr-HR" i="1" dirty="0" smtClean="0">
                <a:effectLst>
                  <a:outerShdw blurRad="38100" dist="38100" dir="2700000" algn="tl">
                    <a:srgbClr val="000000"/>
                  </a:outerShdw>
                </a:effectLst>
                <a:latin typeface="Segoe Semibold" pitchFamily="34" charset="0"/>
              </a:rPr>
              <a:t>Kako</a:t>
            </a:r>
            <a:r>
              <a:rPr lang="en-US" i="1" dirty="0" smtClean="0">
                <a:effectLst>
                  <a:outerShdw blurRad="38100" dist="38100" dir="2700000" algn="tl">
                    <a:srgbClr val="000000"/>
                  </a:outerShdw>
                </a:effectLst>
                <a:latin typeface="Segoe Semibold" pitchFamily="34" charset="0"/>
              </a:rPr>
              <a:t>)</a:t>
            </a:r>
            <a:endParaRPr lang="en-US" i="1" dirty="0">
              <a:effectLst>
                <a:outerShdw blurRad="38100" dist="38100" dir="2700000" algn="tl">
                  <a:srgbClr val="000000"/>
                </a:outerShdw>
              </a:effectLst>
              <a:latin typeface="Segoe Semibold" pitchFamily="34" charset="0"/>
            </a:endParaRPr>
          </a:p>
        </p:txBody>
      </p:sp>
      <p:sp>
        <p:nvSpPr>
          <p:cNvPr id="722994" name="Text Box 50"/>
          <p:cNvSpPr txBox="1">
            <a:spLocks noChangeArrowheads="1"/>
          </p:cNvSpPr>
          <p:nvPr/>
        </p:nvSpPr>
        <p:spPr bwMode="auto">
          <a:xfrm>
            <a:off x="5586911" y="5932488"/>
            <a:ext cx="684803" cy="369332"/>
          </a:xfrm>
          <a:prstGeom prst="rect">
            <a:avLst/>
          </a:prstGeom>
          <a:noFill/>
          <a:ln w="12700" algn="ctr">
            <a:noFill/>
            <a:miter lim="800000"/>
            <a:headEnd/>
            <a:tailEnd/>
          </a:ln>
          <a:effectLst/>
        </p:spPr>
        <p:txBody>
          <a:bodyPr wrap="none">
            <a:spAutoFit/>
          </a:bodyPr>
          <a:lstStyle/>
          <a:p>
            <a:pPr algn="ctr" eaLnBrk="0" hangingPunct="0">
              <a:defRPr/>
            </a:pPr>
            <a:r>
              <a:rPr lang="en-US" i="1" dirty="0" smtClean="0">
                <a:effectLst>
                  <a:outerShdw blurRad="38100" dist="38100" dir="2700000" algn="tl">
                    <a:srgbClr val="000000"/>
                  </a:outerShdw>
                </a:effectLst>
                <a:latin typeface="Segoe Semibold" pitchFamily="34" charset="0"/>
              </a:rPr>
              <a:t>(</a:t>
            </a:r>
            <a:r>
              <a:rPr lang="hr-HR" i="1" dirty="0" smtClean="0">
                <a:effectLst>
                  <a:outerShdw blurRad="38100" dist="38100" dir="2700000" algn="tl">
                    <a:srgbClr val="000000"/>
                  </a:outerShdw>
                </a:effectLst>
                <a:latin typeface="Segoe Semibold" pitchFamily="34" charset="0"/>
              </a:rPr>
              <a:t>Što</a:t>
            </a:r>
            <a:r>
              <a:rPr lang="en-US" i="1" dirty="0" smtClean="0">
                <a:effectLst>
                  <a:outerShdw blurRad="38100" dist="38100" dir="2700000" algn="tl">
                    <a:srgbClr val="000000"/>
                  </a:outerShdw>
                </a:effectLst>
                <a:latin typeface="Segoe Semibold" pitchFamily="34" charset="0"/>
              </a:rPr>
              <a:t>)</a:t>
            </a:r>
            <a:endParaRPr lang="en-US" i="1" dirty="0">
              <a:effectLst>
                <a:outerShdw blurRad="38100" dist="38100" dir="2700000" algn="tl">
                  <a:srgbClr val="000000"/>
                </a:outerShdw>
              </a:effectLst>
              <a:latin typeface="Segoe Semibold" pitchFamily="34" charset="0"/>
            </a:endParaRPr>
          </a:p>
        </p:txBody>
      </p:sp>
      <p:grpSp>
        <p:nvGrpSpPr>
          <p:cNvPr id="16402" name="Group 13"/>
          <p:cNvGrpSpPr>
            <a:grpSpLocks/>
          </p:cNvGrpSpPr>
          <p:nvPr/>
        </p:nvGrpSpPr>
        <p:grpSpPr bwMode="auto">
          <a:xfrm>
            <a:off x="1319213" y="3178175"/>
            <a:ext cx="2355850" cy="1776413"/>
            <a:chOff x="1240" y="2405"/>
            <a:chExt cx="785" cy="315"/>
          </a:xfrm>
        </p:grpSpPr>
        <p:pic>
          <p:nvPicPr>
            <p:cNvPr id="16435" name="Picture 14" descr="ShinyGreen2"/>
            <p:cNvPicPr>
              <a:picLocks noChangeAspect="1" noChangeArrowheads="1"/>
            </p:cNvPicPr>
            <p:nvPr/>
          </p:nvPicPr>
          <p:blipFill>
            <a:blip r:embed="rId10" cstate="print"/>
            <a:srcRect/>
            <a:stretch>
              <a:fillRect/>
            </a:stretch>
          </p:blipFill>
          <p:spPr bwMode="auto">
            <a:xfrm rot="5400000">
              <a:off x="1516" y="2206"/>
              <a:ext cx="309" cy="708"/>
            </a:xfrm>
            <a:prstGeom prst="rect">
              <a:avLst/>
            </a:prstGeom>
            <a:noFill/>
            <a:ln w="9525">
              <a:noFill/>
              <a:miter lim="800000"/>
              <a:headEnd/>
              <a:tailEnd/>
            </a:ln>
          </p:spPr>
        </p:pic>
        <p:sp>
          <p:nvSpPr>
            <p:cNvPr id="55" name="Text Box 15"/>
            <p:cNvSpPr txBox="1">
              <a:spLocks noChangeArrowheads="1"/>
            </p:cNvSpPr>
            <p:nvPr/>
          </p:nvSpPr>
          <p:spPr bwMode="auto">
            <a:xfrm>
              <a:off x="1240" y="2470"/>
              <a:ext cx="776" cy="250"/>
            </a:xfrm>
            <a:prstGeom prst="rect">
              <a:avLst/>
            </a:prstGeom>
            <a:noFill/>
            <a:ln w="12700" algn="ctr">
              <a:noFill/>
              <a:miter lim="800000"/>
              <a:headEnd/>
              <a:tailEnd/>
            </a:ln>
            <a:effectLst/>
          </p:spPr>
          <p:txBody>
            <a:bodyPr wrap="none">
              <a:spAutoFit/>
            </a:bodyPr>
            <a:lstStyle/>
            <a:p>
              <a:pPr algn="ctr" eaLnBrk="0" hangingPunct="0">
                <a:defRPr/>
              </a:pPr>
              <a:r>
                <a:rPr lang="en-US" sz="2000" dirty="0">
                  <a:effectLst>
                    <a:outerShdw blurRad="38100" dist="38100" dir="2700000" algn="tl">
                      <a:srgbClr val="000000"/>
                    </a:outerShdw>
                  </a:effectLst>
                  <a:latin typeface="Segoe Semibold" pitchFamily="34" charset="0"/>
                </a:rPr>
                <a:t>Endpoint</a:t>
              </a:r>
            </a:p>
          </p:txBody>
        </p:sp>
      </p:grpSp>
      <p:grpSp>
        <p:nvGrpSpPr>
          <p:cNvPr id="16403" name="Group 11"/>
          <p:cNvGrpSpPr>
            <a:grpSpLocks/>
          </p:cNvGrpSpPr>
          <p:nvPr/>
        </p:nvGrpSpPr>
        <p:grpSpPr bwMode="auto">
          <a:xfrm>
            <a:off x="1963738" y="3976688"/>
            <a:ext cx="1416050" cy="508000"/>
            <a:chOff x="1237" y="2505"/>
            <a:chExt cx="892" cy="320"/>
          </a:xfrm>
        </p:grpSpPr>
        <p:grpSp>
          <p:nvGrpSpPr>
            <p:cNvPr id="16426" name="Group 12"/>
            <p:cNvGrpSpPr>
              <a:grpSpLocks/>
            </p:cNvGrpSpPr>
            <p:nvPr/>
          </p:nvGrpSpPr>
          <p:grpSpPr bwMode="auto">
            <a:xfrm>
              <a:off x="1804" y="2505"/>
              <a:ext cx="325" cy="320"/>
              <a:chOff x="1804" y="2505"/>
              <a:chExt cx="325" cy="320"/>
            </a:xfrm>
          </p:grpSpPr>
          <p:pic>
            <p:nvPicPr>
              <p:cNvPr id="16433" name="Picture 13" descr="Metallic edge Cinnamon Square Small"/>
              <p:cNvPicPr>
                <a:picLocks noChangeAspect="1" noChangeArrowheads="1"/>
              </p:cNvPicPr>
              <p:nvPr/>
            </p:nvPicPr>
            <p:blipFill>
              <a:blip r:embed="rId11" cstate="print"/>
              <a:srcRect/>
              <a:stretch>
                <a:fillRect/>
              </a:stretch>
            </p:blipFill>
            <p:spPr bwMode="auto">
              <a:xfrm>
                <a:off x="1804" y="2505"/>
                <a:ext cx="325" cy="320"/>
              </a:xfrm>
              <a:prstGeom prst="rect">
                <a:avLst/>
              </a:prstGeom>
              <a:noFill/>
              <a:ln w="9525">
                <a:noFill/>
                <a:miter lim="800000"/>
                <a:headEnd/>
                <a:tailEnd/>
              </a:ln>
            </p:spPr>
          </p:pic>
          <p:sp>
            <p:nvSpPr>
              <p:cNvPr id="722958" name="Rectangle 14"/>
              <p:cNvSpPr>
                <a:spLocks noChangeArrowheads="1"/>
              </p:cNvSpPr>
              <p:nvPr/>
            </p:nvSpPr>
            <p:spPr bwMode="auto">
              <a:xfrm>
                <a:off x="1856" y="2537"/>
                <a:ext cx="223" cy="250"/>
              </a:xfrm>
              <a:prstGeom prst="rect">
                <a:avLst/>
              </a:prstGeom>
              <a:noFill/>
              <a:ln w="12700" algn="ctr">
                <a:noFill/>
                <a:miter lim="800000"/>
                <a:headEnd/>
                <a:tailEnd/>
              </a:ln>
              <a:effectLst/>
            </p:spPr>
            <p:txBody>
              <a:bodyPr wrap="none">
                <a:spAutoFit/>
              </a:bodyPr>
              <a:lstStyle/>
              <a:p>
                <a:pPr algn="ctr" eaLnBrk="0" hangingPunct="0">
                  <a:defRPr/>
                </a:pPr>
                <a:r>
                  <a:rPr lang="en-US" sz="2000" dirty="0">
                    <a:effectLst>
                      <a:outerShdw blurRad="38100" dist="38100" dir="2700000" algn="tl">
                        <a:srgbClr val="000000"/>
                      </a:outerShdw>
                    </a:effectLst>
                    <a:latin typeface="Segoe Semibold" pitchFamily="34" charset="0"/>
                  </a:rPr>
                  <a:t>A</a:t>
                </a:r>
              </a:p>
            </p:txBody>
          </p:sp>
        </p:grpSp>
        <p:grpSp>
          <p:nvGrpSpPr>
            <p:cNvPr id="16427" name="Group 15"/>
            <p:cNvGrpSpPr>
              <a:grpSpLocks/>
            </p:cNvGrpSpPr>
            <p:nvPr/>
          </p:nvGrpSpPr>
          <p:grpSpPr bwMode="auto">
            <a:xfrm>
              <a:off x="1519" y="2505"/>
              <a:ext cx="325" cy="320"/>
              <a:chOff x="1519" y="2505"/>
              <a:chExt cx="325" cy="320"/>
            </a:xfrm>
          </p:grpSpPr>
          <p:pic>
            <p:nvPicPr>
              <p:cNvPr id="16431" name="Picture 16" descr="Metallic edge Gold Square Small"/>
              <p:cNvPicPr>
                <a:picLocks noChangeAspect="1" noChangeArrowheads="1"/>
              </p:cNvPicPr>
              <p:nvPr/>
            </p:nvPicPr>
            <p:blipFill>
              <a:blip r:embed="rId12" cstate="print"/>
              <a:srcRect/>
              <a:stretch>
                <a:fillRect/>
              </a:stretch>
            </p:blipFill>
            <p:spPr bwMode="auto">
              <a:xfrm>
                <a:off x="1519" y="2505"/>
                <a:ext cx="325" cy="320"/>
              </a:xfrm>
              <a:prstGeom prst="rect">
                <a:avLst/>
              </a:prstGeom>
              <a:noFill/>
              <a:ln w="9525">
                <a:noFill/>
                <a:miter lim="800000"/>
                <a:headEnd/>
                <a:tailEnd/>
              </a:ln>
            </p:spPr>
          </p:pic>
          <p:sp>
            <p:nvSpPr>
              <p:cNvPr id="722961" name="Rectangle 17"/>
              <p:cNvSpPr>
                <a:spLocks noChangeArrowheads="1"/>
              </p:cNvSpPr>
              <p:nvPr/>
            </p:nvSpPr>
            <p:spPr bwMode="auto">
              <a:xfrm>
                <a:off x="1570" y="2537"/>
                <a:ext cx="213" cy="250"/>
              </a:xfrm>
              <a:prstGeom prst="rect">
                <a:avLst/>
              </a:prstGeom>
              <a:noFill/>
              <a:ln w="12700" algn="ctr">
                <a:noFill/>
                <a:miter lim="800000"/>
                <a:headEnd/>
                <a:tailEnd/>
              </a:ln>
              <a:effectLst/>
            </p:spPr>
            <p:txBody>
              <a:bodyPr wrap="none">
                <a:spAutoFit/>
              </a:bodyPr>
              <a:lstStyle/>
              <a:p>
                <a:pPr algn="ctr" eaLnBrk="0" hangingPunct="0">
                  <a:defRPr/>
                </a:pPr>
                <a:r>
                  <a:rPr lang="en-US" sz="2000">
                    <a:effectLst>
                      <a:outerShdw blurRad="38100" dist="38100" dir="2700000" algn="tl">
                        <a:srgbClr val="000000"/>
                      </a:outerShdw>
                    </a:effectLst>
                    <a:latin typeface="Segoe Semibold" pitchFamily="34" charset="0"/>
                  </a:rPr>
                  <a:t>B</a:t>
                </a:r>
              </a:p>
            </p:txBody>
          </p:sp>
        </p:grpSp>
        <p:grpSp>
          <p:nvGrpSpPr>
            <p:cNvPr id="16428" name="Group 18"/>
            <p:cNvGrpSpPr>
              <a:grpSpLocks/>
            </p:cNvGrpSpPr>
            <p:nvPr/>
          </p:nvGrpSpPr>
          <p:grpSpPr bwMode="auto">
            <a:xfrm>
              <a:off x="1237" y="2505"/>
              <a:ext cx="325" cy="320"/>
              <a:chOff x="1237" y="2505"/>
              <a:chExt cx="325" cy="320"/>
            </a:xfrm>
          </p:grpSpPr>
          <p:pic>
            <p:nvPicPr>
              <p:cNvPr id="16429" name="Picture 19" descr="Metallic edge Turquoise Square Small"/>
              <p:cNvPicPr>
                <a:picLocks noChangeAspect="1" noChangeArrowheads="1"/>
              </p:cNvPicPr>
              <p:nvPr/>
            </p:nvPicPr>
            <p:blipFill>
              <a:blip r:embed="rId13" cstate="print"/>
              <a:srcRect/>
              <a:stretch>
                <a:fillRect/>
              </a:stretch>
            </p:blipFill>
            <p:spPr bwMode="auto">
              <a:xfrm>
                <a:off x="1237" y="2505"/>
                <a:ext cx="325" cy="320"/>
              </a:xfrm>
              <a:prstGeom prst="rect">
                <a:avLst/>
              </a:prstGeom>
              <a:noFill/>
              <a:ln w="9525">
                <a:noFill/>
                <a:miter lim="800000"/>
                <a:headEnd/>
                <a:tailEnd/>
              </a:ln>
            </p:spPr>
          </p:pic>
          <p:sp>
            <p:nvSpPr>
              <p:cNvPr id="722964" name="Rectangle 20"/>
              <p:cNvSpPr>
                <a:spLocks noChangeArrowheads="1"/>
              </p:cNvSpPr>
              <p:nvPr/>
            </p:nvSpPr>
            <p:spPr bwMode="auto">
              <a:xfrm>
                <a:off x="1297" y="2537"/>
                <a:ext cx="213" cy="250"/>
              </a:xfrm>
              <a:prstGeom prst="rect">
                <a:avLst/>
              </a:prstGeom>
              <a:noFill/>
              <a:ln w="12700" algn="ctr">
                <a:noFill/>
                <a:miter lim="800000"/>
                <a:headEnd/>
                <a:tailEnd/>
              </a:ln>
              <a:effectLst/>
            </p:spPr>
            <p:txBody>
              <a:bodyPr wrap="none">
                <a:spAutoFit/>
              </a:bodyPr>
              <a:lstStyle/>
              <a:p>
                <a:pPr algn="ctr" eaLnBrk="0" hangingPunct="0">
                  <a:defRPr/>
                </a:pPr>
                <a:r>
                  <a:rPr lang="en-US" sz="2000">
                    <a:effectLst>
                      <a:outerShdw blurRad="38100" dist="38100" dir="2700000" algn="tl">
                        <a:srgbClr val="000000"/>
                      </a:outerShdw>
                    </a:effectLst>
                    <a:latin typeface="Segoe Semibold" pitchFamily="34" charset="0"/>
                  </a:rPr>
                  <a:t>C</a:t>
                </a:r>
              </a:p>
            </p:txBody>
          </p:sp>
        </p:grpSp>
      </p:grpSp>
      <p:pic>
        <p:nvPicPr>
          <p:cNvPr id="16404" name="Picture 14" descr="ShinyGreen2"/>
          <p:cNvPicPr>
            <a:picLocks noChangeAspect="1" noChangeArrowheads="1"/>
          </p:cNvPicPr>
          <p:nvPr/>
        </p:nvPicPr>
        <p:blipFill>
          <a:blip r:embed="rId14" cstate="print"/>
          <a:srcRect/>
          <a:stretch>
            <a:fillRect/>
          </a:stretch>
        </p:blipFill>
        <p:spPr bwMode="auto">
          <a:xfrm>
            <a:off x="5486400" y="2619375"/>
            <a:ext cx="2092325" cy="2444750"/>
          </a:xfrm>
          <a:prstGeom prst="rect">
            <a:avLst/>
          </a:prstGeom>
          <a:noFill/>
          <a:ln w="9525">
            <a:noFill/>
            <a:miter lim="800000"/>
            <a:headEnd/>
            <a:tailEnd/>
          </a:ln>
        </p:spPr>
      </p:pic>
      <p:grpSp>
        <p:nvGrpSpPr>
          <p:cNvPr id="16405" name="Group 21"/>
          <p:cNvGrpSpPr>
            <a:grpSpLocks/>
          </p:cNvGrpSpPr>
          <p:nvPr/>
        </p:nvGrpSpPr>
        <p:grpSpPr bwMode="auto">
          <a:xfrm flipH="1">
            <a:off x="5773738" y="3976688"/>
            <a:ext cx="1416050" cy="508000"/>
            <a:chOff x="1237" y="2505"/>
            <a:chExt cx="892" cy="320"/>
          </a:xfrm>
        </p:grpSpPr>
        <p:grpSp>
          <p:nvGrpSpPr>
            <p:cNvPr id="16417" name="Group 22"/>
            <p:cNvGrpSpPr>
              <a:grpSpLocks/>
            </p:cNvGrpSpPr>
            <p:nvPr/>
          </p:nvGrpSpPr>
          <p:grpSpPr bwMode="auto">
            <a:xfrm>
              <a:off x="1804" y="2505"/>
              <a:ext cx="325" cy="320"/>
              <a:chOff x="1804" y="2505"/>
              <a:chExt cx="325" cy="320"/>
            </a:xfrm>
          </p:grpSpPr>
          <p:pic>
            <p:nvPicPr>
              <p:cNvPr id="16424" name="Picture 23" descr="Metallic edge Cinnamon Square Small"/>
              <p:cNvPicPr>
                <a:picLocks noChangeAspect="1" noChangeArrowheads="1"/>
              </p:cNvPicPr>
              <p:nvPr/>
            </p:nvPicPr>
            <p:blipFill>
              <a:blip r:embed="rId11" cstate="print"/>
              <a:srcRect/>
              <a:stretch>
                <a:fillRect/>
              </a:stretch>
            </p:blipFill>
            <p:spPr bwMode="auto">
              <a:xfrm>
                <a:off x="1804" y="2505"/>
                <a:ext cx="325" cy="320"/>
              </a:xfrm>
              <a:prstGeom prst="rect">
                <a:avLst/>
              </a:prstGeom>
              <a:noFill/>
              <a:ln w="9525">
                <a:noFill/>
                <a:miter lim="800000"/>
                <a:headEnd/>
                <a:tailEnd/>
              </a:ln>
            </p:spPr>
          </p:pic>
          <p:sp>
            <p:nvSpPr>
              <p:cNvPr id="722968" name="Rectangle 24"/>
              <p:cNvSpPr>
                <a:spLocks noChangeArrowheads="1"/>
              </p:cNvSpPr>
              <p:nvPr/>
            </p:nvSpPr>
            <p:spPr bwMode="auto">
              <a:xfrm>
                <a:off x="1856" y="2537"/>
                <a:ext cx="223" cy="250"/>
              </a:xfrm>
              <a:prstGeom prst="rect">
                <a:avLst/>
              </a:prstGeom>
              <a:noFill/>
              <a:ln w="12700" algn="ctr">
                <a:noFill/>
                <a:miter lim="800000"/>
                <a:headEnd/>
                <a:tailEnd/>
              </a:ln>
              <a:effectLst/>
            </p:spPr>
            <p:txBody>
              <a:bodyPr wrap="none">
                <a:spAutoFit/>
              </a:bodyPr>
              <a:lstStyle/>
              <a:p>
                <a:pPr algn="ctr" eaLnBrk="0" hangingPunct="0">
                  <a:defRPr/>
                </a:pPr>
                <a:r>
                  <a:rPr lang="en-US" sz="2000" dirty="0">
                    <a:effectLst>
                      <a:outerShdw blurRad="38100" dist="38100" dir="2700000" algn="tl">
                        <a:srgbClr val="000000"/>
                      </a:outerShdw>
                    </a:effectLst>
                    <a:latin typeface="Segoe Semibold" pitchFamily="34" charset="0"/>
                  </a:rPr>
                  <a:t>A</a:t>
                </a:r>
              </a:p>
            </p:txBody>
          </p:sp>
        </p:grpSp>
        <p:grpSp>
          <p:nvGrpSpPr>
            <p:cNvPr id="16418" name="Group 25"/>
            <p:cNvGrpSpPr>
              <a:grpSpLocks/>
            </p:cNvGrpSpPr>
            <p:nvPr/>
          </p:nvGrpSpPr>
          <p:grpSpPr bwMode="auto">
            <a:xfrm>
              <a:off x="1519" y="2505"/>
              <a:ext cx="325" cy="320"/>
              <a:chOff x="1519" y="2505"/>
              <a:chExt cx="325" cy="320"/>
            </a:xfrm>
          </p:grpSpPr>
          <p:pic>
            <p:nvPicPr>
              <p:cNvPr id="16422" name="Picture 26" descr="Metallic edge Gold Square Small"/>
              <p:cNvPicPr>
                <a:picLocks noChangeAspect="1" noChangeArrowheads="1"/>
              </p:cNvPicPr>
              <p:nvPr/>
            </p:nvPicPr>
            <p:blipFill>
              <a:blip r:embed="rId12" cstate="print"/>
              <a:srcRect/>
              <a:stretch>
                <a:fillRect/>
              </a:stretch>
            </p:blipFill>
            <p:spPr bwMode="auto">
              <a:xfrm>
                <a:off x="1519" y="2505"/>
                <a:ext cx="325" cy="320"/>
              </a:xfrm>
              <a:prstGeom prst="rect">
                <a:avLst/>
              </a:prstGeom>
              <a:noFill/>
              <a:ln w="9525">
                <a:noFill/>
                <a:miter lim="800000"/>
                <a:headEnd/>
                <a:tailEnd/>
              </a:ln>
            </p:spPr>
          </p:pic>
          <p:sp>
            <p:nvSpPr>
              <p:cNvPr id="722971" name="Rectangle 27"/>
              <p:cNvSpPr>
                <a:spLocks noChangeArrowheads="1"/>
              </p:cNvSpPr>
              <p:nvPr/>
            </p:nvSpPr>
            <p:spPr bwMode="auto">
              <a:xfrm>
                <a:off x="1570" y="2537"/>
                <a:ext cx="213" cy="250"/>
              </a:xfrm>
              <a:prstGeom prst="rect">
                <a:avLst/>
              </a:prstGeom>
              <a:noFill/>
              <a:ln w="12700" algn="ctr">
                <a:noFill/>
                <a:miter lim="800000"/>
                <a:headEnd/>
                <a:tailEnd/>
              </a:ln>
              <a:effectLst/>
            </p:spPr>
            <p:txBody>
              <a:bodyPr wrap="none">
                <a:spAutoFit/>
              </a:bodyPr>
              <a:lstStyle/>
              <a:p>
                <a:pPr algn="ctr" eaLnBrk="0" hangingPunct="0">
                  <a:defRPr/>
                </a:pPr>
                <a:r>
                  <a:rPr lang="en-US" sz="2000">
                    <a:effectLst>
                      <a:outerShdw blurRad="38100" dist="38100" dir="2700000" algn="tl">
                        <a:srgbClr val="000000"/>
                      </a:outerShdw>
                    </a:effectLst>
                    <a:latin typeface="Segoe Semibold" pitchFamily="34" charset="0"/>
                  </a:rPr>
                  <a:t>B</a:t>
                </a:r>
              </a:p>
            </p:txBody>
          </p:sp>
        </p:grpSp>
        <p:grpSp>
          <p:nvGrpSpPr>
            <p:cNvPr id="16419" name="Group 28"/>
            <p:cNvGrpSpPr>
              <a:grpSpLocks/>
            </p:cNvGrpSpPr>
            <p:nvPr/>
          </p:nvGrpSpPr>
          <p:grpSpPr bwMode="auto">
            <a:xfrm>
              <a:off x="1237" y="2505"/>
              <a:ext cx="325" cy="320"/>
              <a:chOff x="1237" y="2505"/>
              <a:chExt cx="325" cy="320"/>
            </a:xfrm>
          </p:grpSpPr>
          <p:pic>
            <p:nvPicPr>
              <p:cNvPr id="16420" name="Picture 29" descr="Metallic edge Turquoise Square Small"/>
              <p:cNvPicPr>
                <a:picLocks noChangeAspect="1" noChangeArrowheads="1"/>
              </p:cNvPicPr>
              <p:nvPr/>
            </p:nvPicPr>
            <p:blipFill>
              <a:blip r:embed="rId13" cstate="print"/>
              <a:srcRect/>
              <a:stretch>
                <a:fillRect/>
              </a:stretch>
            </p:blipFill>
            <p:spPr bwMode="auto">
              <a:xfrm>
                <a:off x="1237" y="2505"/>
                <a:ext cx="325" cy="320"/>
              </a:xfrm>
              <a:prstGeom prst="rect">
                <a:avLst/>
              </a:prstGeom>
              <a:noFill/>
              <a:ln w="9525">
                <a:noFill/>
                <a:miter lim="800000"/>
                <a:headEnd/>
                <a:tailEnd/>
              </a:ln>
            </p:spPr>
          </p:pic>
          <p:sp>
            <p:nvSpPr>
              <p:cNvPr id="722974" name="Rectangle 30"/>
              <p:cNvSpPr>
                <a:spLocks noChangeArrowheads="1"/>
              </p:cNvSpPr>
              <p:nvPr/>
            </p:nvSpPr>
            <p:spPr bwMode="auto">
              <a:xfrm>
                <a:off x="1297" y="2537"/>
                <a:ext cx="213" cy="250"/>
              </a:xfrm>
              <a:prstGeom prst="rect">
                <a:avLst/>
              </a:prstGeom>
              <a:noFill/>
              <a:ln w="12700" algn="ctr">
                <a:noFill/>
                <a:miter lim="800000"/>
                <a:headEnd/>
                <a:tailEnd/>
              </a:ln>
              <a:effectLst/>
            </p:spPr>
            <p:txBody>
              <a:bodyPr wrap="none">
                <a:spAutoFit/>
              </a:bodyPr>
              <a:lstStyle/>
              <a:p>
                <a:pPr algn="ctr" eaLnBrk="0" hangingPunct="0">
                  <a:defRPr/>
                </a:pPr>
                <a:r>
                  <a:rPr lang="en-US" sz="2000">
                    <a:effectLst>
                      <a:outerShdw blurRad="38100" dist="38100" dir="2700000" algn="tl">
                        <a:srgbClr val="000000"/>
                      </a:outerShdw>
                    </a:effectLst>
                    <a:latin typeface="Segoe Semibold" pitchFamily="34" charset="0"/>
                  </a:rPr>
                  <a:t>C</a:t>
                </a:r>
              </a:p>
            </p:txBody>
          </p:sp>
        </p:grpSp>
      </p:grpSp>
      <p:sp>
        <p:nvSpPr>
          <p:cNvPr id="57" name="Text Box 15"/>
          <p:cNvSpPr txBox="1">
            <a:spLocks noChangeArrowheads="1"/>
          </p:cNvSpPr>
          <p:nvPr/>
        </p:nvSpPr>
        <p:spPr bwMode="auto">
          <a:xfrm>
            <a:off x="5233988" y="3013075"/>
            <a:ext cx="2540000" cy="400050"/>
          </a:xfrm>
          <a:prstGeom prst="rect">
            <a:avLst/>
          </a:prstGeom>
          <a:noFill/>
          <a:ln w="12700" algn="ctr">
            <a:noFill/>
            <a:miter lim="800000"/>
            <a:headEnd/>
            <a:tailEnd/>
          </a:ln>
          <a:effectLst/>
        </p:spPr>
        <p:txBody>
          <a:bodyPr>
            <a:spAutoFit/>
          </a:bodyPr>
          <a:lstStyle/>
          <a:p>
            <a:pPr algn="ctr" eaLnBrk="0" hangingPunct="0">
              <a:defRPr/>
            </a:pPr>
            <a:r>
              <a:rPr lang="en-US" sz="2000" dirty="0">
                <a:effectLst>
                  <a:outerShdw blurRad="38100" dist="38100" dir="2700000" algn="tl">
                    <a:srgbClr val="000000"/>
                  </a:outerShdw>
                </a:effectLst>
                <a:latin typeface="Segoe Semibold" pitchFamily="34" charset="0"/>
              </a:rPr>
              <a:t>Endpoints</a:t>
            </a:r>
          </a:p>
        </p:txBody>
      </p:sp>
      <p:grpSp>
        <p:nvGrpSpPr>
          <p:cNvPr id="16407" name="Group 31"/>
          <p:cNvGrpSpPr>
            <a:grpSpLocks/>
          </p:cNvGrpSpPr>
          <p:nvPr/>
        </p:nvGrpSpPr>
        <p:grpSpPr bwMode="auto">
          <a:xfrm flipH="1">
            <a:off x="5773738" y="3376613"/>
            <a:ext cx="1416050" cy="508000"/>
            <a:chOff x="1237" y="2505"/>
            <a:chExt cx="892" cy="320"/>
          </a:xfrm>
        </p:grpSpPr>
        <p:grpSp>
          <p:nvGrpSpPr>
            <p:cNvPr id="16408" name="Group 32"/>
            <p:cNvGrpSpPr>
              <a:grpSpLocks/>
            </p:cNvGrpSpPr>
            <p:nvPr/>
          </p:nvGrpSpPr>
          <p:grpSpPr bwMode="auto">
            <a:xfrm>
              <a:off x="1804" y="2505"/>
              <a:ext cx="325" cy="320"/>
              <a:chOff x="1804" y="2505"/>
              <a:chExt cx="325" cy="320"/>
            </a:xfrm>
          </p:grpSpPr>
          <p:pic>
            <p:nvPicPr>
              <p:cNvPr id="16415" name="Picture 33" descr="Metallic edge Cinnamon Square Small"/>
              <p:cNvPicPr>
                <a:picLocks noChangeAspect="1" noChangeArrowheads="1"/>
              </p:cNvPicPr>
              <p:nvPr/>
            </p:nvPicPr>
            <p:blipFill>
              <a:blip r:embed="rId11" cstate="print"/>
              <a:srcRect/>
              <a:stretch>
                <a:fillRect/>
              </a:stretch>
            </p:blipFill>
            <p:spPr bwMode="auto">
              <a:xfrm>
                <a:off x="1804" y="2505"/>
                <a:ext cx="325" cy="320"/>
              </a:xfrm>
              <a:prstGeom prst="rect">
                <a:avLst/>
              </a:prstGeom>
              <a:noFill/>
              <a:ln w="9525">
                <a:noFill/>
                <a:miter lim="800000"/>
                <a:headEnd/>
                <a:tailEnd/>
              </a:ln>
            </p:spPr>
          </p:pic>
          <p:sp>
            <p:nvSpPr>
              <p:cNvPr id="722978" name="Rectangle 34"/>
              <p:cNvSpPr>
                <a:spLocks noChangeArrowheads="1"/>
              </p:cNvSpPr>
              <p:nvPr/>
            </p:nvSpPr>
            <p:spPr bwMode="auto">
              <a:xfrm>
                <a:off x="1856" y="2537"/>
                <a:ext cx="223" cy="250"/>
              </a:xfrm>
              <a:prstGeom prst="rect">
                <a:avLst/>
              </a:prstGeom>
              <a:noFill/>
              <a:ln w="12700" algn="ctr">
                <a:noFill/>
                <a:miter lim="800000"/>
                <a:headEnd/>
                <a:tailEnd/>
              </a:ln>
              <a:effectLst/>
            </p:spPr>
            <p:txBody>
              <a:bodyPr wrap="none">
                <a:spAutoFit/>
              </a:bodyPr>
              <a:lstStyle/>
              <a:p>
                <a:pPr algn="ctr" eaLnBrk="0" hangingPunct="0">
                  <a:defRPr/>
                </a:pPr>
                <a:r>
                  <a:rPr lang="en-US" sz="2000">
                    <a:effectLst>
                      <a:outerShdw blurRad="38100" dist="38100" dir="2700000" algn="tl">
                        <a:srgbClr val="000000"/>
                      </a:outerShdw>
                    </a:effectLst>
                    <a:latin typeface="Segoe Semibold" pitchFamily="34" charset="0"/>
                  </a:rPr>
                  <a:t>A</a:t>
                </a:r>
              </a:p>
            </p:txBody>
          </p:sp>
        </p:grpSp>
        <p:grpSp>
          <p:nvGrpSpPr>
            <p:cNvPr id="16409" name="Group 35"/>
            <p:cNvGrpSpPr>
              <a:grpSpLocks/>
            </p:cNvGrpSpPr>
            <p:nvPr/>
          </p:nvGrpSpPr>
          <p:grpSpPr bwMode="auto">
            <a:xfrm>
              <a:off x="1519" y="2505"/>
              <a:ext cx="325" cy="320"/>
              <a:chOff x="1519" y="2505"/>
              <a:chExt cx="325" cy="320"/>
            </a:xfrm>
          </p:grpSpPr>
          <p:sp>
            <p:nvSpPr>
              <p:cNvPr id="722981" name="Rectangle 37"/>
              <p:cNvSpPr>
                <a:spLocks noChangeArrowheads="1"/>
              </p:cNvSpPr>
              <p:nvPr/>
            </p:nvSpPr>
            <p:spPr bwMode="auto">
              <a:xfrm>
                <a:off x="1570" y="2537"/>
                <a:ext cx="213" cy="250"/>
              </a:xfrm>
              <a:prstGeom prst="rect">
                <a:avLst/>
              </a:prstGeom>
              <a:noFill/>
              <a:ln w="12700" algn="ctr">
                <a:noFill/>
                <a:miter lim="800000"/>
                <a:headEnd/>
                <a:tailEnd/>
              </a:ln>
              <a:effectLst/>
            </p:spPr>
            <p:txBody>
              <a:bodyPr wrap="none">
                <a:spAutoFit/>
              </a:bodyPr>
              <a:lstStyle/>
              <a:p>
                <a:pPr algn="ctr" eaLnBrk="0" hangingPunct="0">
                  <a:defRPr/>
                </a:pPr>
                <a:r>
                  <a:rPr lang="en-US" sz="2000">
                    <a:effectLst>
                      <a:outerShdw blurRad="38100" dist="38100" dir="2700000" algn="tl">
                        <a:srgbClr val="000000"/>
                      </a:outerShdw>
                    </a:effectLst>
                    <a:latin typeface="Segoe Semibold" pitchFamily="34" charset="0"/>
                  </a:rPr>
                  <a:t>B</a:t>
                </a:r>
              </a:p>
            </p:txBody>
          </p:sp>
          <p:pic>
            <p:nvPicPr>
              <p:cNvPr id="16414" name="Picture 36" descr="Metallic edge Gold Square Small"/>
              <p:cNvPicPr>
                <a:picLocks noChangeAspect="1" noChangeArrowheads="1"/>
              </p:cNvPicPr>
              <p:nvPr/>
            </p:nvPicPr>
            <p:blipFill>
              <a:blip r:embed="rId12" cstate="print"/>
              <a:srcRect/>
              <a:stretch>
                <a:fillRect/>
              </a:stretch>
            </p:blipFill>
            <p:spPr bwMode="auto">
              <a:xfrm>
                <a:off x="1519" y="2505"/>
                <a:ext cx="325" cy="320"/>
              </a:xfrm>
              <a:prstGeom prst="rect">
                <a:avLst/>
              </a:prstGeom>
              <a:noFill/>
              <a:ln w="9525">
                <a:noFill/>
                <a:miter lim="800000"/>
                <a:headEnd/>
                <a:tailEnd/>
              </a:ln>
            </p:spPr>
          </p:pic>
        </p:grpSp>
        <p:grpSp>
          <p:nvGrpSpPr>
            <p:cNvPr id="16410" name="Group 38"/>
            <p:cNvGrpSpPr>
              <a:grpSpLocks/>
            </p:cNvGrpSpPr>
            <p:nvPr/>
          </p:nvGrpSpPr>
          <p:grpSpPr bwMode="auto">
            <a:xfrm>
              <a:off x="1237" y="2505"/>
              <a:ext cx="325" cy="320"/>
              <a:chOff x="1237" y="2505"/>
              <a:chExt cx="325" cy="320"/>
            </a:xfrm>
          </p:grpSpPr>
          <p:pic>
            <p:nvPicPr>
              <p:cNvPr id="16411" name="Picture 39" descr="Metallic edge Turquoise Square Small"/>
              <p:cNvPicPr>
                <a:picLocks noChangeAspect="1" noChangeArrowheads="1"/>
              </p:cNvPicPr>
              <p:nvPr/>
            </p:nvPicPr>
            <p:blipFill>
              <a:blip r:embed="rId13" cstate="print"/>
              <a:srcRect/>
              <a:stretch>
                <a:fillRect/>
              </a:stretch>
            </p:blipFill>
            <p:spPr bwMode="auto">
              <a:xfrm>
                <a:off x="1237" y="2505"/>
                <a:ext cx="325" cy="320"/>
              </a:xfrm>
              <a:prstGeom prst="rect">
                <a:avLst/>
              </a:prstGeom>
              <a:noFill/>
              <a:ln w="9525">
                <a:noFill/>
                <a:miter lim="800000"/>
                <a:headEnd/>
                <a:tailEnd/>
              </a:ln>
            </p:spPr>
          </p:pic>
          <p:sp>
            <p:nvSpPr>
              <p:cNvPr id="722984" name="Rectangle 40"/>
              <p:cNvSpPr>
                <a:spLocks noChangeArrowheads="1"/>
              </p:cNvSpPr>
              <p:nvPr/>
            </p:nvSpPr>
            <p:spPr bwMode="auto">
              <a:xfrm>
                <a:off x="1297" y="2537"/>
                <a:ext cx="213" cy="250"/>
              </a:xfrm>
              <a:prstGeom prst="rect">
                <a:avLst/>
              </a:prstGeom>
              <a:noFill/>
              <a:ln w="12700" algn="ctr">
                <a:noFill/>
                <a:miter lim="800000"/>
                <a:headEnd/>
                <a:tailEnd/>
              </a:ln>
              <a:effectLst/>
            </p:spPr>
            <p:txBody>
              <a:bodyPr wrap="none">
                <a:spAutoFit/>
              </a:bodyPr>
              <a:lstStyle/>
              <a:p>
                <a:pPr algn="ctr" eaLnBrk="0" hangingPunct="0">
                  <a:defRPr/>
                </a:pPr>
                <a:r>
                  <a:rPr lang="en-US" sz="2000" dirty="0">
                    <a:effectLst>
                      <a:outerShdw blurRad="38100" dist="38100" dir="2700000" algn="tl">
                        <a:srgbClr val="000000"/>
                      </a:outerShdw>
                    </a:effectLst>
                    <a:latin typeface="Segoe Semibold" pitchFamily="34" charset="0"/>
                  </a:rPr>
                  <a:t>C</a:t>
                </a:r>
              </a:p>
            </p:txBody>
          </p:sp>
        </p:grpSp>
      </p:gr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81000" y="228600"/>
            <a:ext cx="8382000" cy="1244600"/>
          </a:xfrm>
        </p:spPr>
        <p:txBody>
          <a:bodyPr/>
          <a:lstStyle/>
          <a:p>
            <a:pPr eaLnBrk="1" hangingPunct="1"/>
            <a:r>
              <a:rPr lang="en-US" sz="3200" dirty="0" smtClean="0"/>
              <a:t>WCF </a:t>
            </a:r>
            <a:r>
              <a:rPr lang="hr-HR" sz="3200" dirty="0" smtClean="0"/>
              <a:t>Arhitektura</a:t>
            </a:r>
            <a:r>
              <a:rPr lang="en-US" sz="3200" dirty="0" smtClean="0"/>
              <a:t>: Messaging Runtime</a:t>
            </a:r>
            <a:endParaRPr lang="en-US" sz="2000" dirty="0" smtClean="0">
              <a:solidFill>
                <a:schemeClr val="accent1"/>
              </a:solidFill>
            </a:endParaRPr>
          </a:p>
        </p:txBody>
      </p:sp>
      <p:sp>
        <p:nvSpPr>
          <p:cNvPr id="1028" name="Rectangle 60"/>
          <p:cNvSpPr>
            <a:spLocks noChangeArrowheads="1"/>
          </p:cNvSpPr>
          <p:nvPr/>
        </p:nvSpPr>
        <p:spPr bwMode="auto">
          <a:xfrm>
            <a:off x="0" y="5815013"/>
            <a:ext cx="9144000" cy="552450"/>
          </a:xfrm>
          <a:prstGeom prst="rect">
            <a:avLst/>
          </a:prstGeom>
          <a:gradFill rotWithShape="0">
            <a:gsLst>
              <a:gs pos="0">
                <a:schemeClr val="tx1">
                  <a:alpha val="50000"/>
                </a:schemeClr>
              </a:gs>
              <a:gs pos="100000">
                <a:schemeClr val="hlink">
                  <a:alpha val="70000"/>
                </a:schemeClr>
              </a:gs>
            </a:gsLst>
            <a:lin ang="18900000" scaled="1"/>
          </a:gradFill>
          <a:ln w="12700" algn="ctr">
            <a:noFill/>
            <a:miter lim="800000"/>
            <a:headEnd/>
            <a:tailEnd/>
          </a:ln>
        </p:spPr>
        <p:txBody>
          <a:bodyPr wrap="none" anchor="ctr"/>
          <a:lstStyle/>
          <a:p>
            <a:endParaRPr lang="en-US"/>
          </a:p>
        </p:txBody>
      </p:sp>
      <p:sp>
        <p:nvSpPr>
          <p:cNvPr id="1029" name="Rectangle 61"/>
          <p:cNvSpPr>
            <a:spLocks noChangeArrowheads="1"/>
          </p:cNvSpPr>
          <p:nvPr/>
        </p:nvSpPr>
        <p:spPr bwMode="auto">
          <a:xfrm>
            <a:off x="0" y="3627438"/>
            <a:ext cx="9144000" cy="2190750"/>
          </a:xfrm>
          <a:prstGeom prst="rect">
            <a:avLst/>
          </a:prstGeom>
          <a:gradFill rotWithShape="0">
            <a:gsLst>
              <a:gs pos="0">
                <a:schemeClr val="tx1">
                  <a:alpha val="50000"/>
                </a:schemeClr>
              </a:gs>
              <a:gs pos="100000">
                <a:schemeClr val="accent1">
                  <a:alpha val="70000"/>
                </a:schemeClr>
              </a:gs>
            </a:gsLst>
            <a:lin ang="18900000" scaled="1"/>
          </a:gradFill>
          <a:ln w="12700" algn="ctr">
            <a:noFill/>
            <a:miter lim="800000"/>
            <a:headEnd/>
            <a:tailEnd/>
          </a:ln>
        </p:spPr>
        <p:txBody>
          <a:bodyPr wrap="none" anchor="ctr"/>
          <a:lstStyle/>
          <a:p>
            <a:endParaRPr lang="en-US"/>
          </a:p>
        </p:txBody>
      </p:sp>
      <p:sp>
        <p:nvSpPr>
          <p:cNvPr id="1030" name="Rectangle 62"/>
          <p:cNvSpPr>
            <a:spLocks noChangeArrowheads="1"/>
          </p:cNvSpPr>
          <p:nvPr/>
        </p:nvSpPr>
        <p:spPr bwMode="auto">
          <a:xfrm>
            <a:off x="0" y="1725613"/>
            <a:ext cx="9144000" cy="1908175"/>
          </a:xfrm>
          <a:prstGeom prst="rect">
            <a:avLst/>
          </a:prstGeom>
          <a:gradFill rotWithShape="0">
            <a:gsLst>
              <a:gs pos="0">
                <a:schemeClr val="tx1">
                  <a:alpha val="50000"/>
                </a:schemeClr>
              </a:gs>
              <a:gs pos="100000">
                <a:schemeClr val="accent2">
                  <a:alpha val="70000"/>
                </a:schemeClr>
              </a:gs>
            </a:gsLst>
            <a:lin ang="18900000" scaled="1"/>
          </a:gradFill>
          <a:ln w="12700" algn="ctr">
            <a:noFill/>
            <a:miter lim="800000"/>
            <a:headEnd/>
            <a:tailEnd/>
          </a:ln>
        </p:spPr>
        <p:txBody>
          <a:bodyPr wrap="none" anchor="ctr"/>
          <a:lstStyle/>
          <a:p>
            <a:endParaRPr lang="en-US"/>
          </a:p>
        </p:txBody>
      </p:sp>
      <p:cxnSp>
        <p:nvCxnSpPr>
          <p:cNvPr id="1031" name="AutoShape 63"/>
          <p:cNvCxnSpPr>
            <a:cxnSpLocks noChangeShapeType="1"/>
          </p:cNvCxnSpPr>
          <p:nvPr/>
        </p:nvCxnSpPr>
        <p:spPr bwMode="auto">
          <a:xfrm rot="5400000">
            <a:off x="1825625" y="3551238"/>
            <a:ext cx="317500" cy="0"/>
          </a:xfrm>
          <a:prstGeom prst="straightConnector1">
            <a:avLst/>
          </a:prstGeom>
          <a:noFill/>
          <a:ln w="50800">
            <a:solidFill>
              <a:srgbClr val="F7E993"/>
            </a:solidFill>
            <a:round/>
            <a:headEnd/>
            <a:tailEnd/>
          </a:ln>
        </p:spPr>
      </p:cxnSp>
      <p:cxnSp>
        <p:nvCxnSpPr>
          <p:cNvPr id="1032" name="AutoShape 64"/>
          <p:cNvCxnSpPr>
            <a:cxnSpLocks noChangeShapeType="1"/>
          </p:cNvCxnSpPr>
          <p:nvPr/>
        </p:nvCxnSpPr>
        <p:spPr bwMode="auto">
          <a:xfrm rot="5400000">
            <a:off x="1820862" y="4446588"/>
            <a:ext cx="327025" cy="0"/>
          </a:xfrm>
          <a:prstGeom prst="straightConnector1">
            <a:avLst/>
          </a:prstGeom>
          <a:noFill/>
          <a:ln w="50800">
            <a:solidFill>
              <a:srgbClr val="F7E993"/>
            </a:solidFill>
            <a:round/>
            <a:headEnd/>
            <a:tailEnd/>
          </a:ln>
        </p:spPr>
      </p:cxnSp>
      <p:cxnSp>
        <p:nvCxnSpPr>
          <p:cNvPr id="1033" name="AutoShape 65"/>
          <p:cNvCxnSpPr>
            <a:cxnSpLocks noChangeShapeType="1"/>
          </p:cNvCxnSpPr>
          <p:nvPr/>
        </p:nvCxnSpPr>
        <p:spPr bwMode="auto">
          <a:xfrm rot="5400000">
            <a:off x="1816100" y="5351463"/>
            <a:ext cx="336550" cy="0"/>
          </a:xfrm>
          <a:prstGeom prst="straightConnector1">
            <a:avLst/>
          </a:prstGeom>
          <a:noFill/>
          <a:ln w="50800">
            <a:solidFill>
              <a:srgbClr val="F7E993"/>
            </a:solidFill>
            <a:round/>
            <a:headEnd/>
            <a:tailEnd/>
          </a:ln>
        </p:spPr>
      </p:cxnSp>
      <p:cxnSp>
        <p:nvCxnSpPr>
          <p:cNvPr id="1034" name="AutoShape 66"/>
          <p:cNvCxnSpPr>
            <a:cxnSpLocks noChangeShapeType="1"/>
          </p:cNvCxnSpPr>
          <p:nvPr/>
        </p:nvCxnSpPr>
        <p:spPr bwMode="auto">
          <a:xfrm rot="5400000">
            <a:off x="5980113" y="3529013"/>
            <a:ext cx="317500" cy="0"/>
          </a:xfrm>
          <a:prstGeom prst="straightConnector1">
            <a:avLst/>
          </a:prstGeom>
          <a:noFill/>
          <a:ln w="50800">
            <a:solidFill>
              <a:srgbClr val="F7E993"/>
            </a:solidFill>
            <a:round/>
            <a:headEnd/>
            <a:tailEnd/>
          </a:ln>
        </p:spPr>
      </p:cxnSp>
      <p:cxnSp>
        <p:nvCxnSpPr>
          <p:cNvPr id="1035" name="AutoShape 67"/>
          <p:cNvCxnSpPr>
            <a:cxnSpLocks noChangeShapeType="1"/>
          </p:cNvCxnSpPr>
          <p:nvPr/>
        </p:nvCxnSpPr>
        <p:spPr bwMode="auto">
          <a:xfrm rot="5400000">
            <a:off x="5986462" y="4435476"/>
            <a:ext cx="327025" cy="0"/>
          </a:xfrm>
          <a:prstGeom prst="straightConnector1">
            <a:avLst/>
          </a:prstGeom>
          <a:noFill/>
          <a:ln w="50800">
            <a:solidFill>
              <a:srgbClr val="F7E993"/>
            </a:solidFill>
            <a:round/>
            <a:headEnd/>
            <a:tailEnd/>
          </a:ln>
        </p:spPr>
      </p:cxnSp>
      <p:cxnSp>
        <p:nvCxnSpPr>
          <p:cNvPr id="1036" name="AutoShape 68"/>
          <p:cNvCxnSpPr>
            <a:cxnSpLocks noChangeShapeType="1"/>
          </p:cNvCxnSpPr>
          <p:nvPr/>
        </p:nvCxnSpPr>
        <p:spPr bwMode="auto">
          <a:xfrm rot="5400000">
            <a:off x="5981700" y="5340350"/>
            <a:ext cx="336550" cy="0"/>
          </a:xfrm>
          <a:prstGeom prst="straightConnector1">
            <a:avLst/>
          </a:prstGeom>
          <a:noFill/>
          <a:ln w="50800">
            <a:solidFill>
              <a:srgbClr val="F7E993"/>
            </a:solidFill>
            <a:round/>
            <a:headEnd/>
            <a:tailEnd/>
          </a:ln>
        </p:spPr>
      </p:cxnSp>
      <p:graphicFrame>
        <p:nvGraphicFramePr>
          <p:cNvPr id="1026" name="Object 69"/>
          <p:cNvGraphicFramePr>
            <a:graphicFrameLocks noChangeAspect="1"/>
          </p:cNvGraphicFramePr>
          <p:nvPr/>
        </p:nvGraphicFramePr>
        <p:xfrm>
          <a:off x="4168775" y="5202238"/>
          <a:ext cx="901700" cy="593725"/>
        </p:xfrm>
        <a:graphic>
          <a:graphicData uri="http://schemas.openxmlformats.org/presentationml/2006/ole">
            <mc:AlternateContent xmlns:mc="http://schemas.openxmlformats.org/markup-compatibility/2006">
              <mc:Choice xmlns:v="urn:schemas-microsoft-com:vml" Requires="v">
                <p:oleObj spid="_x0000_s1033" name="Visio" r:id="rId4" imgW="1367790" imgH="1041559" progId="Visio.Drawing.11">
                  <p:embed/>
                </p:oleObj>
              </mc:Choice>
              <mc:Fallback>
                <p:oleObj name="Visio" r:id="rId4" imgW="1367790" imgH="1041559" progId="Visio.Drawing.11">
                  <p:embed/>
                  <p:pic>
                    <p:nvPicPr>
                      <p:cNvPr id="0" name="Object 6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8775" y="5202238"/>
                        <a:ext cx="901700" cy="593725"/>
                      </a:xfrm>
                      <a:prstGeom prst="rect">
                        <a:avLst/>
                      </a:prstGeom>
                      <a:noFill/>
                      <a:ln>
                        <a:noFill/>
                      </a:ln>
                      <a:effectLst/>
                      <a:extLst>
                        <a:ext uri="{909E8E84-426E-40DD-AFC4-6F175D3DCCD1}">
                          <a14:hiddenFill xmlns:a14="http://schemas.microsoft.com/office/drawing/2010/main">
                            <a:gradFill rotWithShape="0">
                              <a:gsLst>
                                <a:gs pos="0">
                                  <a:schemeClr val="bg1"/>
                                </a:gs>
                                <a:gs pos="50000">
                                  <a:schemeClr val="accent1"/>
                                </a:gs>
                                <a:gs pos="100000">
                                  <a:schemeClr val="bg1"/>
                                </a:gs>
                              </a:gsLst>
                              <a:lin ang="2700000" scaled="1"/>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37" name="Group 71"/>
          <p:cNvGrpSpPr>
            <a:grpSpLocks/>
          </p:cNvGrpSpPr>
          <p:nvPr/>
        </p:nvGrpSpPr>
        <p:grpSpPr bwMode="auto">
          <a:xfrm>
            <a:off x="1096963" y="5451475"/>
            <a:ext cx="1752600" cy="717550"/>
            <a:chOff x="691" y="3434"/>
            <a:chExt cx="1104" cy="452"/>
          </a:xfrm>
        </p:grpSpPr>
        <p:pic>
          <p:nvPicPr>
            <p:cNvPr id="1067" name="Picture 72" descr="TransparentRoundedRectangle-Green"/>
            <p:cNvPicPr>
              <a:picLocks noChangeArrowheads="1"/>
            </p:cNvPicPr>
            <p:nvPr/>
          </p:nvPicPr>
          <p:blipFill>
            <a:blip r:embed="rId6" cstate="print"/>
            <a:srcRect/>
            <a:stretch>
              <a:fillRect/>
            </a:stretch>
          </p:blipFill>
          <p:spPr bwMode="auto">
            <a:xfrm>
              <a:off x="691" y="3434"/>
              <a:ext cx="1104" cy="452"/>
            </a:xfrm>
            <a:prstGeom prst="rect">
              <a:avLst/>
            </a:prstGeom>
            <a:noFill/>
            <a:ln w="9525">
              <a:noFill/>
              <a:miter lim="800000"/>
              <a:headEnd/>
              <a:tailEnd/>
            </a:ln>
          </p:spPr>
        </p:pic>
        <p:sp>
          <p:nvSpPr>
            <p:cNvPr id="1068" name="Rectangle 73"/>
            <p:cNvSpPr>
              <a:spLocks noChangeArrowheads="1"/>
            </p:cNvSpPr>
            <p:nvPr/>
          </p:nvSpPr>
          <p:spPr bwMode="auto">
            <a:xfrm>
              <a:off x="791" y="3570"/>
              <a:ext cx="896" cy="189"/>
            </a:xfrm>
            <a:prstGeom prst="rect">
              <a:avLst/>
            </a:prstGeom>
            <a:noFill/>
            <a:ln w="12700" algn="ctr">
              <a:noFill/>
              <a:miter lim="800000"/>
              <a:headEnd/>
              <a:tailEnd/>
            </a:ln>
          </p:spPr>
          <p:txBody>
            <a:bodyPr>
              <a:spAutoFit/>
            </a:bodyPr>
            <a:lstStyle/>
            <a:p>
              <a:pPr algn="ctr" eaLnBrk="0" hangingPunct="0">
                <a:lnSpc>
                  <a:spcPct val="85000"/>
                </a:lnSpc>
                <a:spcBef>
                  <a:spcPct val="20000"/>
                </a:spcBef>
              </a:pPr>
              <a:r>
                <a:rPr lang="en-US" sz="1600" b="1"/>
                <a:t>Transport</a:t>
              </a:r>
            </a:p>
          </p:txBody>
        </p:sp>
      </p:grpSp>
      <p:grpSp>
        <p:nvGrpSpPr>
          <p:cNvPr id="1038" name="Group 74"/>
          <p:cNvGrpSpPr>
            <a:grpSpLocks/>
          </p:cNvGrpSpPr>
          <p:nvPr/>
        </p:nvGrpSpPr>
        <p:grpSpPr bwMode="auto">
          <a:xfrm>
            <a:off x="1112838" y="4543425"/>
            <a:ext cx="1752600" cy="717550"/>
            <a:chOff x="691" y="3434"/>
            <a:chExt cx="1104" cy="452"/>
          </a:xfrm>
        </p:grpSpPr>
        <p:pic>
          <p:nvPicPr>
            <p:cNvPr id="1065" name="Picture 75" descr="TransparentRoundedRectangle-Green"/>
            <p:cNvPicPr>
              <a:picLocks noChangeArrowheads="1"/>
            </p:cNvPicPr>
            <p:nvPr/>
          </p:nvPicPr>
          <p:blipFill>
            <a:blip r:embed="rId6" cstate="print"/>
            <a:srcRect/>
            <a:stretch>
              <a:fillRect/>
            </a:stretch>
          </p:blipFill>
          <p:spPr bwMode="auto">
            <a:xfrm>
              <a:off x="691" y="3434"/>
              <a:ext cx="1104" cy="452"/>
            </a:xfrm>
            <a:prstGeom prst="rect">
              <a:avLst/>
            </a:prstGeom>
            <a:noFill/>
            <a:ln w="9525">
              <a:noFill/>
              <a:miter lim="800000"/>
              <a:headEnd/>
              <a:tailEnd/>
            </a:ln>
          </p:spPr>
        </p:pic>
        <p:sp>
          <p:nvSpPr>
            <p:cNvPr id="1066" name="Rectangle 76"/>
            <p:cNvSpPr>
              <a:spLocks noChangeArrowheads="1"/>
            </p:cNvSpPr>
            <p:nvPr/>
          </p:nvSpPr>
          <p:spPr bwMode="auto">
            <a:xfrm>
              <a:off x="791" y="3570"/>
              <a:ext cx="896" cy="189"/>
            </a:xfrm>
            <a:prstGeom prst="rect">
              <a:avLst/>
            </a:prstGeom>
            <a:noFill/>
            <a:ln w="12700" algn="ctr">
              <a:noFill/>
              <a:miter lim="800000"/>
              <a:headEnd/>
              <a:tailEnd/>
            </a:ln>
          </p:spPr>
          <p:txBody>
            <a:bodyPr>
              <a:spAutoFit/>
            </a:bodyPr>
            <a:lstStyle/>
            <a:p>
              <a:pPr algn="ctr" eaLnBrk="0" hangingPunct="0">
                <a:lnSpc>
                  <a:spcPct val="85000"/>
                </a:lnSpc>
                <a:spcBef>
                  <a:spcPct val="20000"/>
                </a:spcBef>
              </a:pPr>
              <a:r>
                <a:rPr lang="hr-HR" sz="1600" b="1" dirty="0" smtClean="0"/>
                <a:t>Enkoder</a:t>
              </a:r>
              <a:endParaRPr lang="en-US" sz="1600" b="1" dirty="0"/>
            </a:p>
          </p:txBody>
        </p:sp>
      </p:grpSp>
      <p:grpSp>
        <p:nvGrpSpPr>
          <p:cNvPr id="1039" name="Group 77"/>
          <p:cNvGrpSpPr>
            <a:grpSpLocks/>
          </p:cNvGrpSpPr>
          <p:nvPr/>
        </p:nvGrpSpPr>
        <p:grpSpPr bwMode="auto">
          <a:xfrm>
            <a:off x="1103313" y="3651250"/>
            <a:ext cx="1752600" cy="717550"/>
            <a:chOff x="691" y="3434"/>
            <a:chExt cx="1104" cy="452"/>
          </a:xfrm>
        </p:grpSpPr>
        <p:pic>
          <p:nvPicPr>
            <p:cNvPr id="1063" name="Picture 78" descr="TransparentRoundedRectangle-Green"/>
            <p:cNvPicPr>
              <a:picLocks noChangeArrowheads="1"/>
            </p:cNvPicPr>
            <p:nvPr/>
          </p:nvPicPr>
          <p:blipFill>
            <a:blip r:embed="rId6" cstate="print"/>
            <a:srcRect/>
            <a:stretch>
              <a:fillRect/>
            </a:stretch>
          </p:blipFill>
          <p:spPr bwMode="auto">
            <a:xfrm>
              <a:off x="691" y="3434"/>
              <a:ext cx="1104" cy="452"/>
            </a:xfrm>
            <a:prstGeom prst="rect">
              <a:avLst/>
            </a:prstGeom>
            <a:noFill/>
            <a:ln w="9525">
              <a:noFill/>
              <a:miter lim="800000"/>
              <a:headEnd/>
              <a:tailEnd/>
            </a:ln>
          </p:spPr>
        </p:pic>
        <p:sp>
          <p:nvSpPr>
            <p:cNvPr id="1064" name="Rectangle 79"/>
            <p:cNvSpPr>
              <a:spLocks noChangeArrowheads="1"/>
            </p:cNvSpPr>
            <p:nvPr/>
          </p:nvSpPr>
          <p:spPr bwMode="auto">
            <a:xfrm>
              <a:off x="791" y="3570"/>
              <a:ext cx="896" cy="189"/>
            </a:xfrm>
            <a:prstGeom prst="rect">
              <a:avLst/>
            </a:prstGeom>
            <a:noFill/>
            <a:ln w="12700" algn="ctr">
              <a:noFill/>
              <a:miter lim="800000"/>
              <a:headEnd/>
              <a:tailEnd/>
            </a:ln>
          </p:spPr>
          <p:txBody>
            <a:bodyPr>
              <a:spAutoFit/>
            </a:bodyPr>
            <a:lstStyle/>
            <a:p>
              <a:pPr algn="ctr" eaLnBrk="0" hangingPunct="0">
                <a:lnSpc>
                  <a:spcPct val="85000"/>
                </a:lnSpc>
                <a:spcBef>
                  <a:spcPct val="20000"/>
                </a:spcBef>
              </a:pPr>
              <a:r>
                <a:rPr lang="hr-HR" sz="1600" b="1" dirty="0" smtClean="0"/>
                <a:t>Protokoli</a:t>
              </a:r>
              <a:endParaRPr lang="en-US" sz="1600" b="1" dirty="0"/>
            </a:p>
          </p:txBody>
        </p:sp>
      </p:grpSp>
      <p:grpSp>
        <p:nvGrpSpPr>
          <p:cNvPr id="1040" name="Group 80"/>
          <p:cNvGrpSpPr>
            <a:grpSpLocks/>
          </p:cNvGrpSpPr>
          <p:nvPr/>
        </p:nvGrpSpPr>
        <p:grpSpPr bwMode="auto">
          <a:xfrm>
            <a:off x="5280025" y="5432425"/>
            <a:ext cx="1752600" cy="717550"/>
            <a:chOff x="691" y="3434"/>
            <a:chExt cx="1104" cy="452"/>
          </a:xfrm>
        </p:grpSpPr>
        <p:pic>
          <p:nvPicPr>
            <p:cNvPr id="1061" name="Picture 81" descr="TransparentRoundedRectangle-Green"/>
            <p:cNvPicPr>
              <a:picLocks noChangeArrowheads="1"/>
            </p:cNvPicPr>
            <p:nvPr/>
          </p:nvPicPr>
          <p:blipFill>
            <a:blip r:embed="rId6" cstate="print"/>
            <a:srcRect/>
            <a:stretch>
              <a:fillRect/>
            </a:stretch>
          </p:blipFill>
          <p:spPr bwMode="auto">
            <a:xfrm>
              <a:off x="691" y="3434"/>
              <a:ext cx="1104" cy="452"/>
            </a:xfrm>
            <a:prstGeom prst="rect">
              <a:avLst/>
            </a:prstGeom>
            <a:noFill/>
            <a:ln w="9525">
              <a:noFill/>
              <a:miter lim="800000"/>
              <a:headEnd/>
              <a:tailEnd/>
            </a:ln>
          </p:spPr>
        </p:pic>
        <p:sp>
          <p:nvSpPr>
            <p:cNvPr id="1062" name="Rectangle 82"/>
            <p:cNvSpPr>
              <a:spLocks noChangeArrowheads="1"/>
            </p:cNvSpPr>
            <p:nvPr/>
          </p:nvSpPr>
          <p:spPr bwMode="auto">
            <a:xfrm>
              <a:off x="791" y="3570"/>
              <a:ext cx="896" cy="189"/>
            </a:xfrm>
            <a:prstGeom prst="rect">
              <a:avLst/>
            </a:prstGeom>
            <a:noFill/>
            <a:ln w="12700" algn="ctr">
              <a:noFill/>
              <a:miter lim="800000"/>
              <a:headEnd/>
              <a:tailEnd/>
            </a:ln>
          </p:spPr>
          <p:txBody>
            <a:bodyPr>
              <a:spAutoFit/>
            </a:bodyPr>
            <a:lstStyle/>
            <a:p>
              <a:pPr algn="ctr" eaLnBrk="0" hangingPunct="0">
                <a:lnSpc>
                  <a:spcPct val="85000"/>
                </a:lnSpc>
                <a:spcBef>
                  <a:spcPct val="20000"/>
                </a:spcBef>
              </a:pPr>
              <a:r>
                <a:rPr lang="en-US" sz="1600" b="1"/>
                <a:t>Transport</a:t>
              </a:r>
            </a:p>
          </p:txBody>
        </p:sp>
      </p:grpSp>
      <p:grpSp>
        <p:nvGrpSpPr>
          <p:cNvPr id="1041" name="Group 83"/>
          <p:cNvGrpSpPr>
            <a:grpSpLocks/>
          </p:cNvGrpSpPr>
          <p:nvPr/>
        </p:nvGrpSpPr>
        <p:grpSpPr bwMode="auto">
          <a:xfrm>
            <a:off x="5295900" y="4524375"/>
            <a:ext cx="1752600" cy="717550"/>
            <a:chOff x="691" y="3434"/>
            <a:chExt cx="1104" cy="452"/>
          </a:xfrm>
        </p:grpSpPr>
        <p:pic>
          <p:nvPicPr>
            <p:cNvPr id="1059" name="Picture 84" descr="TransparentRoundedRectangle-Green"/>
            <p:cNvPicPr>
              <a:picLocks noChangeArrowheads="1"/>
            </p:cNvPicPr>
            <p:nvPr/>
          </p:nvPicPr>
          <p:blipFill>
            <a:blip r:embed="rId6" cstate="print"/>
            <a:srcRect/>
            <a:stretch>
              <a:fillRect/>
            </a:stretch>
          </p:blipFill>
          <p:spPr bwMode="auto">
            <a:xfrm>
              <a:off x="691" y="3434"/>
              <a:ext cx="1104" cy="452"/>
            </a:xfrm>
            <a:prstGeom prst="rect">
              <a:avLst/>
            </a:prstGeom>
            <a:noFill/>
            <a:ln w="9525">
              <a:noFill/>
              <a:miter lim="800000"/>
              <a:headEnd/>
              <a:tailEnd/>
            </a:ln>
          </p:spPr>
        </p:pic>
        <p:sp>
          <p:nvSpPr>
            <p:cNvPr id="1060" name="Rectangle 85"/>
            <p:cNvSpPr>
              <a:spLocks noChangeArrowheads="1"/>
            </p:cNvSpPr>
            <p:nvPr/>
          </p:nvSpPr>
          <p:spPr bwMode="auto">
            <a:xfrm>
              <a:off x="791" y="3570"/>
              <a:ext cx="896" cy="189"/>
            </a:xfrm>
            <a:prstGeom prst="rect">
              <a:avLst/>
            </a:prstGeom>
            <a:noFill/>
            <a:ln w="12700" algn="ctr">
              <a:noFill/>
              <a:miter lim="800000"/>
              <a:headEnd/>
              <a:tailEnd/>
            </a:ln>
          </p:spPr>
          <p:txBody>
            <a:bodyPr>
              <a:spAutoFit/>
            </a:bodyPr>
            <a:lstStyle/>
            <a:p>
              <a:pPr algn="ctr" eaLnBrk="0" hangingPunct="0">
                <a:lnSpc>
                  <a:spcPct val="85000"/>
                </a:lnSpc>
                <a:spcBef>
                  <a:spcPct val="20000"/>
                </a:spcBef>
              </a:pPr>
              <a:r>
                <a:rPr lang="hr-HR" sz="1600" b="1" dirty="0" smtClean="0"/>
                <a:t>Enkoder</a:t>
              </a:r>
              <a:endParaRPr lang="en-US" sz="1600" b="1" dirty="0"/>
            </a:p>
          </p:txBody>
        </p:sp>
      </p:grpSp>
      <p:grpSp>
        <p:nvGrpSpPr>
          <p:cNvPr id="1042" name="Group 86"/>
          <p:cNvGrpSpPr>
            <a:grpSpLocks/>
          </p:cNvGrpSpPr>
          <p:nvPr/>
        </p:nvGrpSpPr>
        <p:grpSpPr bwMode="auto">
          <a:xfrm>
            <a:off x="5286375" y="3632200"/>
            <a:ext cx="1752600" cy="717550"/>
            <a:chOff x="691" y="3434"/>
            <a:chExt cx="1104" cy="452"/>
          </a:xfrm>
        </p:grpSpPr>
        <p:pic>
          <p:nvPicPr>
            <p:cNvPr id="1057" name="Picture 87" descr="TransparentRoundedRectangle-Green"/>
            <p:cNvPicPr>
              <a:picLocks noChangeArrowheads="1"/>
            </p:cNvPicPr>
            <p:nvPr/>
          </p:nvPicPr>
          <p:blipFill>
            <a:blip r:embed="rId6" cstate="print"/>
            <a:srcRect/>
            <a:stretch>
              <a:fillRect/>
            </a:stretch>
          </p:blipFill>
          <p:spPr bwMode="auto">
            <a:xfrm>
              <a:off x="691" y="3434"/>
              <a:ext cx="1104" cy="452"/>
            </a:xfrm>
            <a:prstGeom prst="rect">
              <a:avLst/>
            </a:prstGeom>
            <a:noFill/>
            <a:ln w="9525">
              <a:noFill/>
              <a:miter lim="800000"/>
              <a:headEnd/>
              <a:tailEnd/>
            </a:ln>
          </p:spPr>
        </p:pic>
        <p:sp>
          <p:nvSpPr>
            <p:cNvPr id="1058" name="Rectangle 88"/>
            <p:cNvSpPr>
              <a:spLocks noChangeArrowheads="1"/>
            </p:cNvSpPr>
            <p:nvPr/>
          </p:nvSpPr>
          <p:spPr bwMode="auto">
            <a:xfrm>
              <a:off x="791" y="3570"/>
              <a:ext cx="896" cy="189"/>
            </a:xfrm>
            <a:prstGeom prst="rect">
              <a:avLst/>
            </a:prstGeom>
            <a:noFill/>
            <a:ln w="12700" algn="ctr">
              <a:noFill/>
              <a:miter lim="800000"/>
              <a:headEnd/>
              <a:tailEnd/>
            </a:ln>
          </p:spPr>
          <p:txBody>
            <a:bodyPr>
              <a:spAutoFit/>
            </a:bodyPr>
            <a:lstStyle/>
            <a:p>
              <a:pPr algn="ctr" eaLnBrk="0" hangingPunct="0">
                <a:lnSpc>
                  <a:spcPct val="85000"/>
                </a:lnSpc>
                <a:spcBef>
                  <a:spcPct val="20000"/>
                </a:spcBef>
              </a:pPr>
              <a:r>
                <a:rPr lang="hr-HR" sz="1600" b="1" dirty="0" smtClean="0"/>
                <a:t>Protokoli</a:t>
              </a:r>
              <a:endParaRPr lang="en-US" sz="1600" b="1" dirty="0"/>
            </a:p>
          </p:txBody>
        </p:sp>
      </p:grpSp>
      <p:pic>
        <p:nvPicPr>
          <p:cNvPr id="1043" name="Picture 89" descr="silver edge - sapphire square"/>
          <p:cNvPicPr>
            <a:picLocks noChangeArrowheads="1"/>
          </p:cNvPicPr>
          <p:nvPr/>
        </p:nvPicPr>
        <p:blipFill>
          <a:blip r:embed="rId7" cstate="print"/>
          <a:srcRect/>
          <a:stretch>
            <a:fillRect/>
          </a:stretch>
        </p:blipFill>
        <p:spPr bwMode="auto">
          <a:xfrm>
            <a:off x="941388" y="1952625"/>
            <a:ext cx="2057400" cy="1525588"/>
          </a:xfrm>
          <a:prstGeom prst="rect">
            <a:avLst/>
          </a:prstGeom>
          <a:noFill/>
          <a:ln w="9525">
            <a:noFill/>
            <a:miter lim="800000"/>
            <a:headEnd/>
            <a:tailEnd/>
          </a:ln>
        </p:spPr>
      </p:pic>
      <p:sp>
        <p:nvSpPr>
          <p:cNvPr id="763994" name="Text Box 90"/>
          <p:cNvSpPr txBox="1">
            <a:spLocks noChangeArrowheads="1"/>
          </p:cNvSpPr>
          <p:nvPr/>
        </p:nvSpPr>
        <p:spPr bwMode="auto">
          <a:xfrm>
            <a:off x="952176" y="2454275"/>
            <a:ext cx="2004075" cy="523220"/>
          </a:xfrm>
          <a:prstGeom prst="rect">
            <a:avLst/>
          </a:prstGeom>
          <a:noFill/>
          <a:ln w="12700" algn="ctr">
            <a:noFill/>
            <a:miter lim="800000"/>
            <a:headEnd/>
            <a:tailEnd/>
          </a:ln>
          <a:effectLst/>
        </p:spPr>
        <p:txBody>
          <a:bodyPr wrap="none">
            <a:spAutoFit/>
          </a:bodyPr>
          <a:lstStyle/>
          <a:p>
            <a:pPr algn="ctr" eaLnBrk="0" hangingPunct="0">
              <a:defRPr/>
            </a:pPr>
            <a:r>
              <a:rPr lang="hr-HR" sz="2800" dirty="0" smtClean="0">
                <a:effectLst>
                  <a:outerShdw blurRad="38100" dist="38100" dir="2700000" algn="tl">
                    <a:srgbClr val="000000"/>
                  </a:outerShdw>
                </a:effectLst>
                <a:latin typeface="Segoe Semibold" pitchFamily="34" charset="0"/>
              </a:rPr>
              <a:t>Konzument</a:t>
            </a:r>
            <a:endParaRPr lang="en-US" sz="2800" dirty="0">
              <a:effectLst>
                <a:outerShdw blurRad="38100" dist="38100" dir="2700000" algn="tl">
                  <a:srgbClr val="000000"/>
                </a:outerShdw>
              </a:effectLst>
              <a:latin typeface="Segoe Semibold" pitchFamily="34" charset="0"/>
            </a:endParaRPr>
          </a:p>
        </p:txBody>
      </p:sp>
      <p:cxnSp>
        <p:nvCxnSpPr>
          <p:cNvPr id="1045" name="AutoShape 91"/>
          <p:cNvCxnSpPr>
            <a:cxnSpLocks noChangeShapeType="1"/>
          </p:cNvCxnSpPr>
          <p:nvPr/>
        </p:nvCxnSpPr>
        <p:spPr bwMode="auto">
          <a:xfrm rot="5400000">
            <a:off x="5988050" y="2714625"/>
            <a:ext cx="317500" cy="0"/>
          </a:xfrm>
          <a:prstGeom prst="straightConnector1">
            <a:avLst/>
          </a:prstGeom>
          <a:noFill/>
          <a:ln w="50800">
            <a:solidFill>
              <a:srgbClr val="F7E993"/>
            </a:solidFill>
            <a:round/>
            <a:headEnd/>
            <a:tailEnd/>
          </a:ln>
        </p:spPr>
      </p:cxnSp>
      <p:pic>
        <p:nvPicPr>
          <p:cNvPr id="1046" name="Picture 92" descr="silver edge - rose square"/>
          <p:cNvPicPr>
            <a:picLocks noChangeAspect="1" noChangeArrowheads="1"/>
          </p:cNvPicPr>
          <p:nvPr/>
        </p:nvPicPr>
        <p:blipFill>
          <a:blip r:embed="rId8" cstate="print"/>
          <a:srcRect/>
          <a:stretch>
            <a:fillRect/>
          </a:stretch>
        </p:blipFill>
        <p:spPr bwMode="auto">
          <a:xfrm>
            <a:off x="4987925" y="2741613"/>
            <a:ext cx="2373313" cy="665162"/>
          </a:xfrm>
          <a:prstGeom prst="rect">
            <a:avLst/>
          </a:prstGeom>
          <a:noFill/>
          <a:ln w="9525">
            <a:noFill/>
            <a:miter lim="800000"/>
            <a:headEnd/>
            <a:tailEnd/>
          </a:ln>
        </p:spPr>
      </p:pic>
      <p:sp>
        <p:nvSpPr>
          <p:cNvPr id="763997" name="Text Box 93"/>
          <p:cNvSpPr txBox="1">
            <a:spLocks noChangeArrowheads="1"/>
          </p:cNvSpPr>
          <p:nvPr/>
        </p:nvSpPr>
        <p:spPr bwMode="auto">
          <a:xfrm>
            <a:off x="5311775" y="2859088"/>
            <a:ext cx="1652588" cy="457200"/>
          </a:xfrm>
          <a:prstGeom prst="rect">
            <a:avLst/>
          </a:prstGeom>
          <a:noFill/>
          <a:ln w="12700" algn="ctr">
            <a:noFill/>
            <a:miter lim="800000"/>
            <a:headEnd/>
            <a:tailEnd/>
          </a:ln>
          <a:effectLst/>
        </p:spPr>
        <p:txBody>
          <a:bodyPr wrap="none">
            <a:spAutoFit/>
          </a:bodyPr>
          <a:lstStyle/>
          <a:p>
            <a:pPr algn="ctr" eaLnBrk="0" hangingPunct="0">
              <a:defRPr/>
            </a:pPr>
            <a:r>
              <a:rPr lang="en-US" sz="2400">
                <a:effectLst>
                  <a:outerShdw blurRad="38100" dist="38100" dir="2700000" algn="tl">
                    <a:srgbClr val="000000"/>
                  </a:outerShdw>
                </a:effectLst>
                <a:latin typeface="Segoe Semibold" pitchFamily="34" charset="0"/>
              </a:rPr>
              <a:t>Dispatcher</a:t>
            </a:r>
          </a:p>
        </p:txBody>
      </p:sp>
      <p:pic>
        <p:nvPicPr>
          <p:cNvPr id="1048" name="Picture 94" descr="silver edge - rose square"/>
          <p:cNvPicPr>
            <a:picLocks noChangeAspect="1" noChangeArrowheads="1"/>
          </p:cNvPicPr>
          <p:nvPr/>
        </p:nvPicPr>
        <p:blipFill>
          <a:blip r:embed="rId8" cstate="print"/>
          <a:srcRect/>
          <a:stretch>
            <a:fillRect/>
          </a:stretch>
        </p:blipFill>
        <p:spPr bwMode="auto">
          <a:xfrm>
            <a:off x="4984750" y="2049463"/>
            <a:ext cx="2373313" cy="665162"/>
          </a:xfrm>
          <a:prstGeom prst="rect">
            <a:avLst/>
          </a:prstGeom>
          <a:noFill/>
          <a:ln w="9525">
            <a:noFill/>
            <a:miter lim="800000"/>
            <a:headEnd/>
            <a:tailEnd/>
          </a:ln>
        </p:spPr>
      </p:pic>
      <p:sp>
        <p:nvSpPr>
          <p:cNvPr id="763999" name="Text Box 95"/>
          <p:cNvSpPr txBox="1">
            <a:spLocks noChangeArrowheads="1"/>
          </p:cNvSpPr>
          <p:nvPr/>
        </p:nvSpPr>
        <p:spPr bwMode="auto">
          <a:xfrm>
            <a:off x="5617735" y="2166938"/>
            <a:ext cx="1040671" cy="461665"/>
          </a:xfrm>
          <a:prstGeom prst="rect">
            <a:avLst/>
          </a:prstGeom>
          <a:noFill/>
          <a:ln w="12700" algn="ctr">
            <a:noFill/>
            <a:miter lim="800000"/>
            <a:headEnd/>
            <a:tailEnd/>
          </a:ln>
          <a:effectLst/>
        </p:spPr>
        <p:txBody>
          <a:bodyPr wrap="none">
            <a:spAutoFit/>
          </a:bodyPr>
          <a:lstStyle/>
          <a:p>
            <a:pPr algn="ctr" eaLnBrk="0" hangingPunct="0">
              <a:defRPr/>
            </a:pPr>
            <a:r>
              <a:rPr lang="hr-HR" sz="2400" dirty="0" smtClean="0">
                <a:effectLst>
                  <a:outerShdw blurRad="38100" dist="38100" dir="2700000" algn="tl">
                    <a:srgbClr val="000000"/>
                  </a:outerShdw>
                </a:effectLst>
                <a:latin typeface="Segoe Semibold" pitchFamily="34" charset="0"/>
              </a:rPr>
              <a:t>Servis</a:t>
            </a:r>
            <a:endParaRPr lang="en-US" sz="2400" dirty="0">
              <a:effectLst>
                <a:outerShdw blurRad="38100" dist="38100" dir="2700000" algn="tl">
                  <a:srgbClr val="000000"/>
                </a:outerShdw>
              </a:effectLst>
              <a:latin typeface="Segoe Semibold" pitchFamily="34" charset="0"/>
            </a:endParaRPr>
          </a:p>
        </p:txBody>
      </p:sp>
      <p:sp>
        <p:nvSpPr>
          <p:cNvPr id="1050" name="Line 96"/>
          <p:cNvSpPr>
            <a:spLocks noChangeShapeType="1"/>
          </p:cNvSpPr>
          <p:nvPr/>
        </p:nvSpPr>
        <p:spPr bwMode="auto">
          <a:xfrm>
            <a:off x="2787650" y="5802313"/>
            <a:ext cx="2506663" cy="0"/>
          </a:xfrm>
          <a:prstGeom prst="line">
            <a:avLst/>
          </a:prstGeom>
          <a:noFill/>
          <a:ln w="38100">
            <a:solidFill>
              <a:srgbClr val="FFFF99"/>
            </a:solidFill>
            <a:round/>
            <a:headEnd/>
            <a:tailEnd/>
          </a:ln>
        </p:spPr>
        <p:txBody>
          <a:bodyPr wrap="none" anchor="ctr"/>
          <a:lstStyle/>
          <a:p>
            <a:endParaRPr lang="en-US"/>
          </a:p>
        </p:txBody>
      </p:sp>
      <p:sp>
        <p:nvSpPr>
          <p:cNvPr id="1051" name="AutoShape 97"/>
          <p:cNvSpPr>
            <a:spLocks/>
          </p:cNvSpPr>
          <p:nvPr/>
        </p:nvSpPr>
        <p:spPr bwMode="auto">
          <a:xfrm>
            <a:off x="7402513" y="3613150"/>
            <a:ext cx="282575" cy="2189163"/>
          </a:xfrm>
          <a:prstGeom prst="rightBrace">
            <a:avLst>
              <a:gd name="adj1" fmla="val 64560"/>
              <a:gd name="adj2" fmla="val 50000"/>
            </a:avLst>
          </a:prstGeom>
          <a:noFill/>
          <a:ln w="38100">
            <a:solidFill>
              <a:schemeClr val="tx1"/>
            </a:solidFill>
            <a:round/>
            <a:headEnd/>
            <a:tailEnd/>
          </a:ln>
        </p:spPr>
        <p:txBody>
          <a:bodyPr wrap="none" anchor="ctr"/>
          <a:lstStyle/>
          <a:p>
            <a:endParaRPr lang="en-US"/>
          </a:p>
        </p:txBody>
      </p:sp>
      <p:sp>
        <p:nvSpPr>
          <p:cNvPr id="1052" name="AutoShape 98"/>
          <p:cNvSpPr>
            <a:spLocks/>
          </p:cNvSpPr>
          <p:nvPr/>
        </p:nvSpPr>
        <p:spPr bwMode="auto">
          <a:xfrm>
            <a:off x="7397750" y="2071688"/>
            <a:ext cx="282575" cy="1522412"/>
          </a:xfrm>
          <a:prstGeom prst="rightBrace">
            <a:avLst>
              <a:gd name="adj1" fmla="val 44897"/>
              <a:gd name="adj2" fmla="val 50000"/>
            </a:avLst>
          </a:prstGeom>
          <a:noFill/>
          <a:ln w="38100">
            <a:solidFill>
              <a:schemeClr val="tx1"/>
            </a:solidFill>
            <a:round/>
            <a:headEnd/>
            <a:tailEnd/>
          </a:ln>
        </p:spPr>
        <p:txBody>
          <a:bodyPr wrap="none" anchor="ctr"/>
          <a:lstStyle/>
          <a:p>
            <a:endParaRPr lang="en-US"/>
          </a:p>
        </p:txBody>
      </p:sp>
      <p:sp>
        <p:nvSpPr>
          <p:cNvPr id="1053" name="AutoShape 99"/>
          <p:cNvSpPr>
            <a:spLocks/>
          </p:cNvSpPr>
          <p:nvPr/>
        </p:nvSpPr>
        <p:spPr bwMode="auto">
          <a:xfrm>
            <a:off x="7413625" y="5826125"/>
            <a:ext cx="282575" cy="506413"/>
          </a:xfrm>
          <a:prstGeom prst="rightBrace">
            <a:avLst>
              <a:gd name="adj1" fmla="val 14934"/>
              <a:gd name="adj2" fmla="val 50000"/>
            </a:avLst>
          </a:prstGeom>
          <a:noFill/>
          <a:ln w="38100">
            <a:solidFill>
              <a:schemeClr val="tx1"/>
            </a:solidFill>
            <a:round/>
            <a:headEnd/>
            <a:tailEnd/>
          </a:ln>
        </p:spPr>
        <p:txBody>
          <a:bodyPr wrap="none" anchor="ctr"/>
          <a:lstStyle/>
          <a:p>
            <a:endParaRPr lang="en-US"/>
          </a:p>
        </p:txBody>
      </p:sp>
      <p:sp>
        <p:nvSpPr>
          <p:cNvPr id="1054" name="Text Box 102"/>
          <p:cNvSpPr txBox="1">
            <a:spLocks noChangeArrowheads="1"/>
          </p:cNvSpPr>
          <p:nvPr/>
        </p:nvSpPr>
        <p:spPr bwMode="auto">
          <a:xfrm>
            <a:off x="7559675" y="2230438"/>
            <a:ext cx="1584325" cy="1187450"/>
          </a:xfrm>
          <a:prstGeom prst="rect">
            <a:avLst/>
          </a:prstGeom>
          <a:noFill/>
          <a:ln w="12700" algn="ctr">
            <a:noFill/>
            <a:miter lim="800000"/>
            <a:headEnd/>
            <a:tailEnd/>
          </a:ln>
        </p:spPr>
        <p:txBody>
          <a:bodyPr wrap="none">
            <a:spAutoFit/>
          </a:bodyPr>
          <a:lstStyle/>
          <a:p>
            <a:pPr algn="ctr"/>
            <a:r>
              <a:rPr lang="en-US" sz="2400" b="1"/>
              <a:t>Contract</a:t>
            </a:r>
          </a:p>
          <a:p>
            <a:pPr algn="ctr"/>
            <a:r>
              <a:rPr lang="en-US" sz="2400" b="1"/>
              <a:t>and</a:t>
            </a:r>
            <a:br>
              <a:rPr lang="en-US" sz="2400" b="1"/>
            </a:br>
            <a:r>
              <a:rPr lang="en-US" sz="2400" b="1"/>
              <a:t>Behaviors</a:t>
            </a:r>
          </a:p>
        </p:txBody>
      </p:sp>
      <p:sp>
        <p:nvSpPr>
          <p:cNvPr id="1055" name="Text Box 103"/>
          <p:cNvSpPr txBox="1">
            <a:spLocks noChangeArrowheads="1"/>
          </p:cNvSpPr>
          <p:nvPr/>
        </p:nvSpPr>
        <p:spPr bwMode="auto">
          <a:xfrm>
            <a:off x="7788275" y="4462463"/>
            <a:ext cx="1300163" cy="457200"/>
          </a:xfrm>
          <a:prstGeom prst="rect">
            <a:avLst/>
          </a:prstGeom>
          <a:noFill/>
          <a:ln w="12700" algn="ctr">
            <a:noFill/>
            <a:miter lim="800000"/>
            <a:headEnd/>
            <a:tailEnd/>
          </a:ln>
        </p:spPr>
        <p:txBody>
          <a:bodyPr wrap="none">
            <a:spAutoFit/>
          </a:bodyPr>
          <a:lstStyle/>
          <a:p>
            <a:pPr algn="ctr"/>
            <a:r>
              <a:rPr lang="en-US" sz="2400" b="1"/>
              <a:t>Binding</a:t>
            </a:r>
          </a:p>
        </p:txBody>
      </p:sp>
      <p:sp>
        <p:nvSpPr>
          <p:cNvPr id="1056" name="Text Box 104"/>
          <p:cNvSpPr txBox="1">
            <a:spLocks noChangeArrowheads="1"/>
          </p:cNvSpPr>
          <p:nvPr/>
        </p:nvSpPr>
        <p:spPr bwMode="auto">
          <a:xfrm>
            <a:off x="7759700" y="5857875"/>
            <a:ext cx="1328738" cy="457200"/>
          </a:xfrm>
          <a:prstGeom prst="rect">
            <a:avLst/>
          </a:prstGeom>
          <a:noFill/>
          <a:ln w="12700" algn="ctr">
            <a:noFill/>
            <a:miter lim="800000"/>
            <a:headEnd/>
            <a:tailEnd/>
          </a:ln>
        </p:spPr>
        <p:txBody>
          <a:bodyPr wrap="none">
            <a:spAutoFit/>
          </a:bodyPr>
          <a:lstStyle/>
          <a:p>
            <a:pPr algn="ctr"/>
            <a:r>
              <a:rPr lang="en-US" sz="2400" b="1"/>
              <a:t>Address</a:t>
            </a: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Brushed Blue Rectangle Long Rounded"/>
          <p:cNvPicPr>
            <a:picLocks noChangeAspect="1" noChangeArrowheads="1"/>
          </p:cNvPicPr>
          <p:nvPr/>
        </p:nvPicPr>
        <p:blipFill>
          <a:blip r:embed="rId3" cstate="print"/>
          <a:srcRect/>
          <a:stretch>
            <a:fillRect/>
          </a:stretch>
        </p:blipFill>
        <p:spPr bwMode="auto">
          <a:xfrm>
            <a:off x="574675" y="1425575"/>
            <a:ext cx="8293100" cy="785813"/>
          </a:xfrm>
          <a:prstGeom prst="rect">
            <a:avLst/>
          </a:prstGeom>
          <a:noFill/>
          <a:ln w="9525">
            <a:noFill/>
            <a:miter lim="800000"/>
            <a:headEnd/>
            <a:tailEnd/>
          </a:ln>
        </p:spPr>
      </p:pic>
      <p:pic>
        <p:nvPicPr>
          <p:cNvPr id="45059" name="Picture 3" descr="Brushed Blue Rectangle Long Rounded"/>
          <p:cNvPicPr>
            <a:picLocks noChangeAspect="1" noChangeArrowheads="1"/>
          </p:cNvPicPr>
          <p:nvPr/>
        </p:nvPicPr>
        <p:blipFill>
          <a:blip r:embed="rId3" cstate="print"/>
          <a:srcRect/>
          <a:stretch>
            <a:fillRect/>
          </a:stretch>
        </p:blipFill>
        <p:spPr bwMode="auto">
          <a:xfrm>
            <a:off x="574675" y="5813425"/>
            <a:ext cx="8293100" cy="785813"/>
          </a:xfrm>
          <a:prstGeom prst="rect">
            <a:avLst/>
          </a:prstGeom>
          <a:noFill/>
          <a:ln w="9525">
            <a:noFill/>
            <a:miter lim="800000"/>
            <a:headEnd/>
            <a:tailEnd/>
          </a:ln>
        </p:spPr>
      </p:pic>
      <p:pic>
        <p:nvPicPr>
          <p:cNvPr id="45060" name="Picture 4" descr="Brushed Blue Rectangle Long Rounded"/>
          <p:cNvPicPr>
            <a:picLocks noChangeAspect="1" noChangeArrowheads="1"/>
          </p:cNvPicPr>
          <p:nvPr/>
        </p:nvPicPr>
        <p:blipFill>
          <a:blip r:embed="rId3" cstate="print"/>
          <a:srcRect/>
          <a:stretch>
            <a:fillRect/>
          </a:stretch>
        </p:blipFill>
        <p:spPr bwMode="auto">
          <a:xfrm>
            <a:off x="574675" y="4346575"/>
            <a:ext cx="8293100" cy="1522413"/>
          </a:xfrm>
          <a:prstGeom prst="rect">
            <a:avLst/>
          </a:prstGeom>
          <a:noFill/>
          <a:ln w="9525">
            <a:noFill/>
            <a:miter lim="800000"/>
            <a:headEnd/>
            <a:tailEnd/>
          </a:ln>
        </p:spPr>
      </p:pic>
      <p:pic>
        <p:nvPicPr>
          <p:cNvPr id="45061" name="Picture 5" descr="Brushed Blue Rectangle Long Rounded"/>
          <p:cNvPicPr>
            <a:picLocks noChangeAspect="1" noChangeArrowheads="1"/>
          </p:cNvPicPr>
          <p:nvPr/>
        </p:nvPicPr>
        <p:blipFill>
          <a:blip r:embed="rId3" cstate="print"/>
          <a:srcRect/>
          <a:stretch>
            <a:fillRect/>
          </a:stretch>
        </p:blipFill>
        <p:spPr bwMode="auto">
          <a:xfrm>
            <a:off x="574675" y="2909888"/>
            <a:ext cx="8293100" cy="1522412"/>
          </a:xfrm>
          <a:prstGeom prst="rect">
            <a:avLst/>
          </a:prstGeom>
          <a:noFill/>
          <a:ln w="9525">
            <a:noFill/>
            <a:miter lim="800000"/>
            <a:headEnd/>
            <a:tailEnd/>
          </a:ln>
        </p:spPr>
      </p:pic>
      <p:sp>
        <p:nvSpPr>
          <p:cNvPr id="626694" name="Text Box 6"/>
          <p:cNvSpPr txBox="1">
            <a:spLocks noChangeArrowheads="1"/>
          </p:cNvSpPr>
          <p:nvPr/>
        </p:nvSpPr>
        <p:spPr bwMode="auto">
          <a:xfrm>
            <a:off x="2619375" y="1516063"/>
            <a:ext cx="3771900" cy="519112"/>
          </a:xfrm>
          <a:prstGeom prst="rect">
            <a:avLst/>
          </a:prstGeom>
          <a:noFill/>
          <a:ln w="12700" algn="ctr">
            <a:noFill/>
            <a:miter lim="800000"/>
            <a:headEnd/>
            <a:tailEnd/>
          </a:ln>
          <a:effectLst/>
        </p:spPr>
        <p:txBody>
          <a:bodyPr>
            <a:spAutoFit/>
          </a:bodyPr>
          <a:lstStyle/>
          <a:p>
            <a:pPr algn="ctr">
              <a:defRPr/>
            </a:pPr>
            <a:r>
              <a:rPr lang="en-US" sz="2800" b="1" i="1">
                <a:effectLst>
                  <a:outerShdw blurRad="38100" dist="38100" dir="2700000" algn="tl">
                    <a:srgbClr val="000000"/>
                  </a:outerShdw>
                </a:effectLst>
                <a:latin typeface="Segoe Semibold" pitchFamily="34" charset="0"/>
              </a:rPr>
              <a:t>Application</a:t>
            </a:r>
            <a:endParaRPr lang="en-US" sz="2000" i="1">
              <a:effectLst>
                <a:outerShdw blurRad="38100" dist="38100" dir="2700000" algn="tl">
                  <a:srgbClr val="000000"/>
                </a:outerShdw>
              </a:effectLst>
              <a:latin typeface="Segoe Semibold" pitchFamily="34" charset="0"/>
            </a:endParaRPr>
          </a:p>
        </p:txBody>
      </p:sp>
      <p:sp>
        <p:nvSpPr>
          <p:cNvPr id="626695" name="Rectangle 7"/>
          <p:cNvSpPr>
            <a:spLocks noChangeArrowheads="1"/>
          </p:cNvSpPr>
          <p:nvPr/>
        </p:nvSpPr>
        <p:spPr bwMode="auto">
          <a:xfrm>
            <a:off x="698500" y="3324225"/>
            <a:ext cx="1739900" cy="333375"/>
          </a:xfrm>
          <a:prstGeom prst="rect">
            <a:avLst/>
          </a:prstGeom>
          <a:noFill/>
          <a:ln w="9525">
            <a:noFill/>
            <a:miter lim="800000"/>
            <a:headEnd/>
            <a:tailEnd/>
          </a:ln>
          <a:effectLst/>
        </p:spPr>
        <p:txBody>
          <a:bodyPr wrap="none" anchor="ctr"/>
          <a:lstStyle/>
          <a:p>
            <a:pPr>
              <a:defRPr/>
            </a:pPr>
            <a:r>
              <a:rPr lang="en-US" sz="2400" b="1" i="1">
                <a:effectLst>
                  <a:outerShdw blurRad="38100" dist="38100" dir="2700000" algn="tl">
                    <a:srgbClr val="000000"/>
                  </a:outerShdw>
                </a:effectLst>
                <a:latin typeface="Segoe Semibold" pitchFamily="34" charset="0"/>
              </a:rPr>
              <a:t>Service Model</a:t>
            </a:r>
          </a:p>
        </p:txBody>
      </p:sp>
      <p:sp>
        <p:nvSpPr>
          <p:cNvPr id="626696" name="Rectangle 8"/>
          <p:cNvSpPr>
            <a:spLocks noChangeArrowheads="1"/>
          </p:cNvSpPr>
          <p:nvPr/>
        </p:nvSpPr>
        <p:spPr bwMode="auto">
          <a:xfrm>
            <a:off x="700088" y="4568825"/>
            <a:ext cx="1739900" cy="333375"/>
          </a:xfrm>
          <a:prstGeom prst="rect">
            <a:avLst/>
          </a:prstGeom>
          <a:noFill/>
          <a:ln w="9525">
            <a:noFill/>
            <a:miter lim="800000"/>
            <a:headEnd/>
            <a:tailEnd/>
          </a:ln>
          <a:effectLst/>
        </p:spPr>
        <p:txBody>
          <a:bodyPr wrap="none" anchor="ctr"/>
          <a:lstStyle/>
          <a:p>
            <a:pPr>
              <a:defRPr/>
            </a:pPr>
            <a:r>
              <a:rPr lang="en-US" sz="2400" b="1" i="1">
                <a:effectLst>
                  <a:outerShdw blurRad="38100" dist="38100" dir="2700000" algn="tl">
                    <a:srgbClr val="000000"/>
                  </a:outerShdw>
                </a:effectLst>
                <a:latin typeface="Segoe Semibold" pitchFamily="34" charset="0"/>
              </a:rPr>
              <a:t>Messaging</a:t>
            </a:r>
          </a:p>
        </p:txBody>
      </p:sp>
      <p:sp>
        <p:nvSpPr>
          <p:cNvPr id="626697" name="Rectangle 9"/>
          <p:cNvSpPr>
            <a:spLocks noChangeArrowheads="1"/>
          </p:cNvSpPr>
          <p:nvPr/>
        </p:nvSpPr>
        <p:spPr bwMode="auto">
          <a:xfrm>
            <a:off x="609600" y="6018213"/>
            <a:ext cx="2592388" cy="361950"/>
          </a:xfrm>
          <a:prstGeom prst="rect">
            <a:avLst/>
          </a:prstGeom>
          <a:noFill/>
          <a:ln w="9525">
            <a:noFill/>
            <a:miter lim="800000"/>
            <a:headEnd/>
            <a:tailEnd/>
          </a:ln>
          <a:effectLst/>
        </p:spPr>
        <p:txBody>
          <a:bodyPr wrap="none" anchor="ctr"/>
          <a:lstStyle/>
          <a:p>
            <a:pPr>
              <a:lnSpc>
                <a:spcPct val="80000"/>
              </a:lnSpc>
              <a:defRPr/>
            </a:pPr>
            <a:r>
              <a:rPr lang="en-US" sz="2000" b="1" i="1">
                <a:effectLst>
                  <a:outerShdw blurRad="38100" dist="38100" dir="2700000" algn="tl">
                    <a:srgbClr val="000000"/>
                  </a:outerShdw>
                </a:effectLst>
                <a:latin typeface="Segoe Semibold" pitchFamily="34" charset="0"/>
              </a:rPr>
              <a:t>Hosting </a:t>
            </a:r>
          </a:p>
          <a:p>
            <a:pPr>
              <a:lnSpc>
                <a:spcPct val="80000"/>
              </a:lnSpc>
              <a:defRPr/>
            </a:pPr>
            <a:r>
              <a:rPr lang="en-US" sz="2000" b="1" i="1">
                <a:effectLst>
                  <a:outerShdw blurRad="38100" dist="38100" dir="2700000" algn="tl">
                    <a:srgbClr val="000000"/>
                  </a:outerShdw>
                </a:effectLst>
                <a:latin typeface="Segoe Semibold" pitchFamily="34" charset="0"/>
              </a:rPr>
              <a:t>Environments</a:t>
            </a:r>
          </a:p>
        </p:txBody>
      </p:sp>
      <p:grpSp>
        <p:nvGrpSpPr>
          <p:cNvPr id="2" name="Group 10"/>
          <p:cNvGrpSpPr>
            <a:grpSpLocks/>
          </p:cNvGrpSpPr>
          <p:nvPr/>
        </p:nvGrpSpPr>
        <p:grpSpPr bwMode="auto">
          <a:xfrm>
            <a:off x="3267075" y="5970588"/>
            <a:ext cx="1000125" cy="468312"/>
            <a:chOff x="1479" y="3904"/>
            <a:chExt cx="777" cy="295"/>
          </a:xfrm>
        </p:grpSpPr>
        <p:grpSp>
          <p:nvGrpSpPr>
            <p:cNvPr id="3" name="Group 11"/>
            <p:cNvGrpSpPr>
              <a:grpSpLocks noChangeAspect="1"/>
            </p:cNvGrpSpPr>
            <p:nvPr/>
          </p:nvGrpSpPr>
          <p:grpSpPr bwMode="auto">
            <a:xfrm>
              <a:off x="1479" y="3904"/>
              <a:ext cx="777" cy="291"/>
              <a:chOff x="1324" y="2902"/>
              <a:chExt cx="1379" cy="738"/>
            </a:xfrm>
          </p:grpSpPr>
          <p:sp>
            <p:nvSpPr>
              <p:cNvPr id="45154" name="AutoShape 12"/>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45155" name="Picture 13" descr="transparent white capsule"/>
              <p:cNvPicPr>
                <a:picLocks noChangeAspect="1" noChangeArrowheads="1"/>
              </p:cNvPicPr>
              <p:nvPr/>
            </p:nvPicPr>
            <p:blipFill>
              <a:blip r:embed="rId4" cstate="print"/>
              <a:srcRect/>
              <a:stretch>
                <a:fillRect/>
              </a:stretch>
            </p:blipFill>
            <p:spPr bwMode="auto">
              <a:xfrm>
                <a:off x="1324" y="2902"/>
                <a:ext cx="1379" cy="738"/>
              </a:xfrm>
              <a:prstGeom prst="rect">
                <a:avLst/>
              </a:prstGeom>
              <a:noFill/>
              <a:ln w="9525">
                <a:noFill/>
                <a:miter lim="800000"/>
                <a:headEnd/>
                <a:tailEnd/>
              </a:ln>
            </p:spPr>
          </p:pic>
        </p:grpSp>
        <p:sp>
          <p:nvSpPr>
            <p:cNvPr id="626702" name="AutoShape 14"/>
            <p:cNvSpPr>
              <a:spLocks noChangeArrowheads="1"/>
            </p:cNvSpPr>
            <p:nvPr/>
          </p:nvSpPr>
          <p:spPr bwMode="auto">
            <a:xfrm>
              <a:off x="1597" y="3911"/>
              <a:ext cx="544" cy="288"/>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ASP.NET</a:t>
              </a:r>
            </a:p>
          </p:txBody>
        </p:sp>
      </p:grpSp>
      <p:grpSp>
        <p:nvGrpSpPr>
          <p:cNvPr id="4" name="Group 15"/>
          <p:cNvGrpSpPr>
            <a:grpSpLocks/>
          </p:cNvGrpSpPr>
          <p:nvPr/>
        </p:nvGrpSpPr>
        <p:grpSpPr bwMode="auto">
          <a:xfrm>
            <a:off x="4259263" y="5970588"/>
            <a:ext cx="1000125" cy="468312"/>
            <a:chOff x="1479" y="3904"/>
            <a:chExt cx="777" cy="295"/>
          </a:xfrm>
        </p:grpSpPr>
        <p:grpSp>
          <p:nvGrpSpPr>
            <p:cNvPr id="5" name="Group 16"/>
            <p:cNvGrpSpPr>
              <a:grpSpLocks noChangeAspect="1"/>
            </p:cNvGrpSpPr>
            <p:nvPr/>
          </p:nvGrpSpPr>
          <p:grpSpPr bwMode="auto">
            <a:xfrm>
              <a:off x="1479" y="3904"/>
              <a:ext cx="777" cy="291"/>
              <a:chOff x="1324" y="2902"/>
              <a:chExt cx="1379" cy="738"/>
            </a:xfrm>
          </p:grpSpPr>
          <p:sp>
            <p:nvSpPr>
              <p:cNvPr id="45150" name="AutoShape 17"/>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45151" name="Picture 18" descr="transparent white capsule"/>
              <p:cNvPicPr>
                <a:picLocks noChangeAspect="1" noChangeArrowheads="1"/>
              </p:cNvPicPr>
              <p:nvPr/>
            </p:nvPicPr>
            <p:blipFill>
              <a:blip r:embed="rId4" cstate="print"/>
              <a:srcRect/>
              <a:stretch>
                <a:fillRect/>
              </a:stretch>
            </p:blipFill>
            <p:spPr bwMode="auto">
              <a:xfrm>
                <a:off x="1324" y="2902"/>
                <a:ext cx="1379" cy="738"/>
              </a:xfrm>
              <a:prstGeom prst="rect">
                <a:avLst/>
              </a:prstGeom>
              <a:noFill/>
              <a:ln w="9525">
                <a:noFill/>
                <a:miter lim="800000"/>
                <a:headEnd/>
                <a:tailEnd/>
              </a:ln>
            </p:spPr>
          </p:pic>
        </p:grpSp>
        <p:sp>
          <p:nvSpPr>
            <p:cNvPr id="626707" name="AutoShape 19"/>
            <p:cNvSpPr>
              <a:spLocks noChangeArrowheads="1"/>
            </p:cNvSpPr>
            <p:nvPr/>
          </p:nvSpPr>
          <p:spPr bwMode="auto">
            <a:xfrm>
              <a:off x="1597" y="3911"/>
              <a:ext cx="544" cy="288"/>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WPF</a:t>
              </a:r>
            </a:p>
          </p:txBody>
        </p:sp>
      </p:grpSp>
      <p:grpSp>
        <p:nvGrpSpPr>
          <p:cNvPr id="6" name="Group 20"/>
          <p:cNvGrpSpPr>
            <a:grpSpLocks/>
          </p:cNvGrpSpPr>
          <p:nvPr/>
        </p:nvGrpSpPr>
        <p:grpSpPr bwMode="auto">
          <a:xfrm>
            <a:off x="5246688" y="5970588"/>
            <a:ext cx="1233487" cy="468312"/>
            <a:chOff x="1479" y="3904"/>
            <a:chExt cx="777" cy="295"/>
          </a:xfrm>
        </p:grpSpPr>
        <p:grpSp>
          <p:nvGrpSpPr>
            <p:cNvPr id="7" name="Group 21"/>
            <p:cNvGrpSpPr>
              <a:grpSpLocks noChangeAspect="1"/>
            </p:cNvGrpSpPr>
            <p:nvPr/>
          </p:nvGrpSpPr>
          <p:grpSpPr bwMode="auto">
            <a:xfrm>
              <a:off x="1479" y="3904"/>
              <a:ext cx="777" cy="291"/>
              <a:chOff x="1324" y="2902"/>
              <a:chExt cx="1379" cy="738"/>
            </a:xfrm>
          </p:grpSpPr>
          <p:sp>
            <p:nvSpPr>
              <p:cNvPr id="45146" name="AutoShape 22"/>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45147" name="Picture 23" descr="transparent white capsule"/>
              <p:cNvPicPr>
                <a:picLocks noChangeAspect="1" noChangeArrowheads="1"/>
              </p:cNvPicPr>
              <p:nvPr/>
            </p:nvPicPr>
            <p:blipFill>
              <a:blip r:embed="rId4" cstate="print"/>
              <a:srcRect/>
              <a:stretch>
                <a:fillRect/>
              </a:stretch>
            </p:blipFill>
            <p:spPr bwMode="auto">
              <a:xfrm>
                <a:off x="1324" y="2902"/>
                <a:ext cx="1379" cy="738"/>
              </a:xfrm>
              <a:prstGeom prst="rect">
                <a:avLst/>
              </a:prstGeom>
              <a:noFill/>
              <a:ln w="9525">
                <a:noFill/>
                <a:miter lim="800000"/>
                <a:headEnd/>
                <a:tailEnd/>
              </a:ln>
            </p:spPr>
          </p:pic>
        </p:grpSp>
        <p:sp>
          <p:nvSpPr>
            <p:cNvPr id="626712" name="AutoShape 24"/>
            <p:cNvSpPr>
              <a:spLocks noChangeArrowheads="1"/>
            </p:cNvSpPr>
            <p:nvPr/>
          </p:nvSpPr>
          <p:spPr bwMode="auto">
            <a:xfrm>
              <a:off x="1597" y="3911"/>
              <a:ext cx="544" cy="288"/>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WinForm</a:t>
              </a:r>
            </a:p>
          </p:txBody>
        </p:sp>
      </p:grpSp>
      <p:grpSp>
        <p:nvGrpSpPr>
          <p:cNvPr id="8" name="Group 25"/>
          <p:cNvGrpSpPr>
            <a:grpSpLocks/>
          </p:cNvGrpSpPr>
          <p:nvPr/>
        </p:nvGrpSpPr>
        <p:grpSpPr bwMode="auto">
          <a:xfrm>
            <a:off x="6453188" y="5970588"/>
            <a:ext cx="1233487" cy="468312"/>
            <a:chOff x="1479" y="3904"/>
            <a:chExt cx="777" cy="295"/>
          </a:xfrm>
        </p:grpSpPr>
        <p:grpSp>
          <p:nvGrpSpPr>
            <p:cNvPr id="9" name="Group 26"/>
            <p:cNvGrpSpPr>
              <a:grpSpLocks noChangeAspect="1"/>
            </p:cNvGrpSpPr>
            <p:nvPr/>
          </p:nvGrpSpPr>
          <p:grpSpPr bwMode="auto">
            <a:xfrm>
              <a:off x="1479" y="3904"/>
              <a:ext cx="777" cy="291"/>
              <a:chOff x="1324" y="2902"/>
              <a:chExt cx="1379" cy="738"/>
            </a:xfrm>
          </p:grpSpPr>
          <p:sp>
            <p:nvSpPr>
              <p:cNvPr id="45142" name="AutoShape 27"/>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45143" name="Picture 28" descr="transparent white capsule"/>
              <p:cNvPicPr>
                <a:picLocks noChangeAspect="1" noChangeArrowheads="1"/>
              </p:cNvPicPr>
              <p:nvPr/>
            </p:nvPicPr>
            <p:blipFill>
              <a:blip r:embed="rId4" cstate="print"/>
              <a:srcRect/>
              <a:stretch>
                <a:fillRect/>
              </a:stretch>
            </p:blipFill>
            <p:spPr bwMode="auto">
              <a:xfrm>
                <a:off x="1324" y="2902"/>
                <a:ext cx="1379" cy="738"/>
              </a:xfrm>
              <a:prstGeom prst="rect">
                <a:avLst/>
              </a:prstGeom>
              <a:noFill/>
              <a:ln w="9525">
                <a:noFill/>
                <a:miter lim="800000"/>
                <a:headEnd/>
                <a:tailEnd/>
              </a:ln>
            </p:spPr>
          </p:pic>
        </p:grpSp>
        <p:sp>
          <p:nvSpPr>
            <p:cNvPr id="626717" name="AutoShape 29"/>
            <p:cNvSpPr>
              <a:spLocks noChangeArrowheads="1"/>
            </p:cNvSpPr>
            <p:nvPr/>
          </p:nvSpPr>
          <p:spPr bwMode="auto">
            <a:xfrm>
              <a:off x="1597" y="3911"/>
              <a:ext cx="544" cy="288"/>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NT Service</a:t>
              </a:r>
            </a:p>
          </p:txBody>
        </p:sp>
      </p:grpSp>
      <p:grpSp>
        <p:nvGrpSpPr>
          <p:cNvPr id="10" name="Group 30"/>
          <p:cNvGrpSpPr>
            <a:grpSpLocks/>
          </p:cNvGrpSpPr>
          <p:nvPr/>
        </p:nvGrpSpPr>
        <p:grpSpPr bwMode="auto">
          <a:xfrm>
            <a:off x="7670800" y="5970588"/>
            <a:ext cx="1000125" cy="468312"/>
            <a:chOff x="1479" y="3904"/>
            <a:chExt cx="777" cy="295"/>
          </a:xfrm>
        </p:grpSpPr>
        <p:grpSp>
          <p:nvGrpSpPr>
            <p:cNvPr id="11" name="Group 31"/>
            <p:cNvGrpSpPr>
              <a:grpSpLocks noChangeAspect="1"/>
            </p:cNvGrpSpPr>
            <p:nvPr/>
          </p:nvGrpSpPr>
          <p:grpSpPr bwMode="auto">
            <a:xfrm>
              <a:off x="1479" y="3904"/>
              <a:ext cx="777" cy="291"/>
              <a:chOff x="1324" y="2902"/>
              <a:chExt cx="1379" cy="738"/>
            </a:xfrm>
          </p:grpSpPr>
          <p:sp>
            <p:nvSpPr>
              <p:cNvPr id="45138" name="AutoShape 32"/>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45139" name="Picture 33" descr="transparent white capsule"/>
              <p:cNvPicPr>
                <a:picLocks noChangeAspect="1" noChangeArrowheads="1"/>
              </p:cNvPicPr>
              <p:nvPr/>
            </p:nvPicPr>
            <p:blipFill>
              <a:blip r:embed="rId4" cstate="print"/>
              <a:srcRect/>
              <a:stretch>
                <a:fillRect/>
              </a:stretch>
            </p:blipFill>
            <p:spPr bwMode="auto">
              <a:xfrm>
                <a:off x="1324" y="2902"/>
                <a:ext cx="1379" cy="738"/>
              </a:xfrm>
              <a:prstGeom prst="rect">
                <a:avLst/>
              </a:prstGeom>
              <a:noFill/>
              <a:ln w="9525">
                <a:noFill/>
                <a:miter lim="800000"/>
                <a:headEnd/>
                <a:tailEnd/>
              </a:ln>
            </p:spPr>
          </p:pic>
        </p:grpSp>
        <p:sp>
          <p:nvSpPr>
            <p:cNvPr id="626722" name="AutoShape 34"/>
            <p:cNvSpPr>
              <a:spLocks noChangeArrowheads="1"/>
            </p:cNvSpPr>
            <p:nvPr/>
          </p:nvSpPr>
          <p:spPr bwMode="auto">
            <a:xfrm>
              <a:off x="1597" y="3911"/>
              <a:ext cx="544" cy="288"/>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COM+</a:t>
              </a:r>
            </a:p>
          </p:txBody>
        </p:sp>
      </p:grpSp>
      <p:pic>
        <p:nvPicPr>
          <p:cNvPr id="45071" name="Picture 35" descr="TransparentRoundedRectangle-DarkGreen"/>
          <p:cNvPicPr>
            <a:picLocks noChangeArrowheads="1"/>
          </p:cNvPicPr>
          <p:nvPr/>
        </p:nvPicPr>
        <p:blipFill>
          <a:blip r:embed="rId5" cstate="print"/>
          <a:srcRect/>
          <a:stretch>
            <a:fillRect/>
          </a:stretch>
        </p:blipFill>
        <p:spPr bwMode="auto">
          <a:xfrm>
            <a:off x="6192838" y="5106988"/>
            <a:ext cx="1133475" cy="622300"/>
          </a:xfrm>
          <a:prstGeom prst="rect">
            <a:avLst/>
          </a:prstGeom>
          <a:noFill/>
          <a:ln w="9525">
            <a:noFill/>
            <a:miter lim="800000"/>
            <a:headEnd/>
            <a:tailEnd/>
          </a:ln>
        </p:spPr>
      </p:pic>
      <p:pic>
        <p:nvPicPr>
          <p:cNvPr id="45072" name="Picture 36" descr="TransparentRoundedRectangle-DarkGreen"/>
          <p:cNvPicPr>
            <a:picLocks noChangeArrowheads="1"/>
          </p:cNvPicPr>
          <p:nvPr/>
        </p:nvPicPr>
        <p:blipFill>
          <a:blip r:embed="rId5" cstate="print"/>
          <a:srcRect/>
          <a:stretch>
            <a:fillRect/>
          </a:stretch>
        </p:blipFill>
        <p:spPr bwMode="auto">
          <a:xfrm>
            <a:off x="4897438" y="5106988"/>
            <a:ext cx="1133475" cy="622300"/>
          </a:xfrm>
          <a:prstGeom prst="rect">
            <a:avLst/>
          </a:prstGeom>
          <a:noFill/>
          <a:ln w="9525">
            <a:noFill/>
            <a:miter lim="800000"/>
            <a:headEnd/>
            <a:tailEnd/>
          </a:ln>
        </p:spPr>
      </p:pic>
      <p:pic>
        <p:nvPicPr>
          <p:cNvPr id="45073" name="Picture 37" descr="TransparentRoundedRectangle-DarkGreen"/>
          <p:cNvPicPr>
            <a:picLocks noChangeArrowheads="1"/>
          </p:cNvPicPr>
          <p:nvPr/>
        </p:nvPicPr>
        <p:blipFill>
          <a:blip r:embed="rId5" cstate="print"/>
          <a:srcRect/>
          <a:stretch>
            <a:fillRect/>
          </a:stretch>
        </p:blipFill>
        <p:spPr bwMode="auto">
          <a:xfrm>
            <a:off x="3659188" y="5106988"/>
            <a:ext cx="1133475" cy="622300"/>
          </a:xfrm>
          <a:prstGeom prst="rect">
            <a:avLst/>
          </a:prstGeom>
          <a:noFill/>
          <a:ln w="9525">
            <a:noFill/>
            <a:miter lim="800000"/>
            <a:headEnd/>
            <a:tailEnd/>
          </a:ln>
        </p:spPr>
      </p:pic>
      <p:sp>
        <p:nvSpPr>
          <p:cNvPr id="626726" name="AutoShape 38"/>
          <p:cNvSpPr>
            <a:spLocks noChangeArrowheads="1"/>
          </p:cNvSpPr>
          <p:nvPr/>
        </p:nvSpPr>
        <p:spPr bwMode="auto">
          <a:xfrm>
            <a:off x="4975225" y="5267325"/>
            <a:ext cx="955675" cy="282575"/>
          </a:xfrm>
          <a:prstGeom prst="roundRect">
            <a:avLst>
              <a:gd name="adj" fmla="val 8009"/>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TCP</a:t>
            </a:r>
          </a:p>
          <a:p>
            <a:pPr algn="ctr">
              <a:lnSpc>
                <a:spcPct val="80000"/>
              </a:lnSpc>
              <a:defRPr/>
            </a:pPr>
            <a:r>
              <a:rPr lang="en-US" sz="1400" b="1">
                <a:effectLst>
                  <a:outerShdw blurRad="38100" dist="38100" dir="2700000" algn="tl">
                    <a:srgbClr val="000000"/>
                  </a:outerShdw>
                </a:effectLst>
              </a:rPr>
              <a:t>Channel</a:t>
            </a:r>
          </a:p>
        </p:txBody>
      </p:sp>
      <p:sp>
        <p:nvSpPr>
          <p:cNvPr id="626727" name="AutoShape 39"/>
          <p:cNvSpPr>
            <a:spLocks noChangeArrowheads="1"/>
          </p:cNvSpPr>
          <p:nvPr/>
        </p:nvSpPr>
        <p:spPr bwMode="auto">
          <a:xfrm>
            <a:off x="3748088" y="5270500"/>
            <a:ext cx="955675" cy="282575"/>
          </a:xfrm>
          <a:prstGeom prst="roundRect">
            <a:avLst>
              <a:gd name="adj" fmla="val 8009"/>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HTTP</a:t>
            </a:r>
          </a:p>
          <a:p>
            <a:pPr algn="ctr">
              <a:lnSpc>
                <a:spcPct val="80000"/>
              </a:lnSpc>
              <a:defRPr/>
            </a:pPr>
            <a:r>
              <a:rPr lang="en-US" sz="1400" b="1">
                <a:effectLst>
                  <a:outerShdw blurRad="38100" dist="38100" dir="2700000" algn="tl">
                    <a:srgbClr val="000000"/>
                  </a:outerShdw>
                </a:effectLst>
              </a:rPr>
              <a:t>Channel</a:t>
            </a:r>
          </a:p>
        </p:txBody>
      </p:sp>
      <p:sp>
        <p:nvSpPr>
          <p:cNvPr id="626728" name="AutoShape 40"/>
          <p:cNvSpPr>
            <a:spLocks noChangeArrowheads="1"/>
          </p:cNvSpPr>
          <p:nvPr/>
        </p:nvSpPr>
        <p:spPr bwMode="auto">
          <a:xfrm>
            <a:off x="6267450" y="5276850"/>
            <a:ext cx="955675" cy="274638"/>
          </a:xfrm>
          <a:prstGeom prst="roundRect">
            <a:avLst>
              <a:gd name="adj" fmla="val 8009"/>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Queue</a:t>
            </a:r>
          </a:p>
          <a:p>
            <a:pPr algn="ctr">
              <a:lnSpc>
                <a:spcPct val="80000"/>
              </a:lnSpc>
              <a:defRPr/>
            </a:pPr>
            <a:r>
              <a:rPr lang="en-US" sz="1400" b="1">
                <a:effectLst>
                  <a:outerShdw blurRad="38100" dist="38100" dir="2700000" algn="tl">
                    <a:srgbClr val="000000"/>
                  </a:outerShdw>
                </a:effectLst>
              </a:rPr>
              <a:t>Channel</a:t>
            </a:r>
          </a:p>
        </p:txBody>
      </p:sp>
      <p:pic>
        <p:nvPicPr>
          <p:cNvPr id="45077" name="Picture 41" descr="TransparentRoundedRectangle-Green"/>
          <p:cNvPicPr>
            <a:picLocks noChangeArrowheads="1"/>
          </p:cNvPicPr>
          <p:nvPr/>
        </p:nvPicPr>
        <p:blipFill>
          <a:blip r:embed="rId6" cstate="print"/>
          <a:srcRect/>
          <a:stretch>
            <a:fillRect/>
          </a:stretch>
        </p:blipFill>
        <p:spPr bwMode="auto">
          <a:xfrm>
            <a:off x="5432425" y="4494213"/>
            <a:ext cx="1133475" cy="622300"/>
          </a:xfrm>
          <a:prstGeom prst="rect">
            <a:avLst/>
          </a:prstGeom>
          <a:noFill/>
          <a:ln w="9525">
            <a:noFill/>
            <a:miter lim="800000"/>
            <a:headEnd/>
            <a:tailEnd/>
          </a:ln>
        </p:spPr>
      </p:pic>
      <p:pic>
        <p:nvPicPr>
          <p:cNvPr id="45078" name="Picture 42" descr="TransparentRoundedRectangle-Green"/>
          <p:cNvPicPr>
            <a:picLocks noChangeArrowheads="1"/>
          </p:cNvPicPr>
          <p:nvPr/>
        </p:nvPicPr>
        <p:blipFill>
          <a:blip r:embed="rId6" cstate="print"/>
          <a:srcRect/>
          <a:stretch>
            <a:fillRect/>
          </a:stretch>
        </p:blipFill>
        <p:spPr bwMode="auto">
          <a:xfrm>
            <a:off x="4208463" y="4494213"/>
            <a:ext cx="1133475" cy="622300"/>
          </a:xfrm>
          <a:prstGeom prst="rect">
            <a:avLst/>
          </a:prstGeom>
          <a:noFill/>
          <a:ln w="9525">
            <a:noFill/>
            <a:miter lim="800000"/>
            <a:headEnd/>
            <a:tailEnd/>
          </a:ln>
        </p:spPr>
      </p:pic>
      <p:sp>
        <p:nvSpPr>
          <p:cNvPr id="626731" name="AutoShape 43"/>
          <p:cNvSpPr>
            <a:spLocks noChangeArrowheads="1"/>
          </p:cNvSpPr>
          <p:nvPr/>
        </p:nvSpPr>
        <p:spPr bwMode="auto">
          <a:xfrm>
            <a:off x="4286250" y="4675188"/>
            <a:ext cx="955675" cy="274637"/>
          </a:xfrm>
          <a:prstGeom prst="roundRect">
            <a:avLst>
              <a:gd name="adj" fmla="val 8009"/>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t>Secure</a:t>
            </a:r>
          </a:p>
          <a:p>
            <a:pPr algn="ctr">
              <a:lnSpc>
                <a:spcPct val="80000"/>
              </a:lnSpc>
              <a:defRPr/>
            </a:pPr>
            <a:r>
              <a:rPr lang="en-US" sz="1400" b="1"/>
              <a:t>Channel</a:t>
            </a:r>
          </a:p>
        </p:txBody>
      </p:sp>
      <p:sp>
        <p:nvSpPr>
          <p:cNvPr id="626732" name="AutoShape 44"/>
          <p:cNvSpPr>
            <a:spLocks noChangeArrowheads="1"/>
          </p:cNvSpPr>
          <p:nvPr/>
        </p:nvSpPr>
        <p:spPr bwMode="auto">
          <a:xfrm>
            <a:off x="5513388" y="4678363"/>
            <a:ext cx="955675" cy="274637"/>
          </a:xfrm>
          <a:prstGeom prst="roundRect">
            <a:avLst>
              <a:gd name="adj" fmla="val 8009"/>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Reliable</a:t>
            </a:r>
          </a:p>
          <a:p>
            <a:pPr algn="ctr">
              <a:lnSpc>
                <a:spcPct val="80000"/>
              </a:lnSpc>
              <a:defRPr/>
            </a:pPr>
            <a:r>
              <a:rPr lang="en-US" sz="1400" b="1">
                <a:effectLst>
                  <a:outerShdw blurRad="38100" dist="38100" dir="2700000" algn="tl">
                    <a:srgbClr val="000000"/>
                  </a:outerShdw>
                </a:effectLst>
              </a:rPr>
              <a:t>Channel</a:t>
            </a:r>
          </a:p>
        </p:txBody>
      </p:sp>
      <p:grpSp>
        <p:nvGrpSpPr>
          <p:cNvPr id="12" name="Group 45"/>
          <p:cNvGrpSpPr>
            <a:grpSpLocks/>
          </p:cNvGrpSpPr>
          <p:nvPr/>
        </p:nvGrpSpPr>
        <p:grpSpPr bwMode="auto">
          <a:xfrm>
            <a:off x="7216775" y="3078163"/>
            <a:ext cx="1233488" cy="585787"/>
            <a:chOff x="580" y="2469"/>
            <a:chExt cx="777" cy="416"/>
          </a:xfrm>
        </p:grpSpPr>
        <p:grpSp>
          <p:nvGrpSpPr>
            <p:cNvPr id="13" name="Group 46"/>
            <p:cNvGrpSpPr>
              <a:grpSpLocks noChangeAspect="1"/>
            </p:cNvGrpSpPr>
            <p:nvPr/>
          </p:nvGrpSpPr>
          <p:grpSpPr bwMode="auto">
            <a:xfrm>
              <a:off x="580" y="2469"/>
              <a:ext cx="777" cy="416"/>
              <a:chOff x="1324" y="2902"/>
              <a:chExt cx="1379" cy="738"/>
            </a:xfrm>
          </p:grpSpPr>
          <p:sp>
            <p:nvSpPr>
              <p:cNvPr id="45134" name="AutoShape 47"/>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45135" name="Picture 48" descr="transparent white capsule"/>
              <p:cNvPicPr>
                <a:picLocks noChangeAspect="1" noChangeArrowheads="1"/>
              </p:cNvPicPr>
              <p:nvPr/>
            </p:nvPicPr>
            <p:blipFill>
              <a:blip r:embed="rId4" cstate="print"/>
              <a:srcRect/>
              <a:stretch>
                <a:fillRect/>
              </a:stretch>
            </p:blipFill>
            <p:spPr bwMode="auto">
              <a:xfrm>
                <a:off x="1324" y="2902"/>
                <a:ext cx="1379" cy="738"/>
              </a:xfrm>
              <a:prstGeom prst="rect">
                <a:avLst/>
              </a:prstGeom>
              <a:noFill/>
              <a:ln w="9525">
                <a:noFill/>
                <a:miter lim="800000"/>
                <a:headEnd/>
                <a:tailEnd/>
              </a:ln>
            </p:spPr>
          </p:pic>
        </p:grpSp>
        <p:sp>
          <p:nvSpPr>
            <p:cNvPr id="626737" name="AutoShape 49"/>
            <p:cNvSpPr>
              <a:spLocks noChangeArrowheads="1"/>
            </p:cNvSpPr>
            <p:nvPr/>
          </p:nvSpPr>
          <p:spPr bwMode="auto">
            <a:xfrm>
              <a:off x="703" y="2546"/>
              <a:ext cx="544" cy="290"/>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Instance </a:t>
              </a:r>
              <a:br>
                <a:rPr lang="en-US" sz="1400" b="1">
                  <a:effectLst>
                    <a:outerShdw blurRad="38100" dist="38100" dir="2700000" algn="tl">
                      <a:srgbClr val="000000"/>
                    </a:outerShdw>
                  </a:effectLst>
                </a:rPr>
              </a:br>
              <a:r>
                <a:rPr lang="en-US" sz="1400" b="1">
                  <a:effectLst>
                    <a:outerShdw blurRad="38100" dist="38100" dir="2700000" algn="tl">
                      <a:srgbClr val="000000"/>
                    </a:outerShdw>
                  </a:effectLst>
                </a:rPr>
                <a:t>Behavior</a:t>
              </a:r>
            </a:p>
          </p:txBody>
        </p:sp>
      </p:grpSp>
      <p:grpSp>
        <p:nvGrpSpPr>
          <p:cNvPr id="14" name="Group 50"/>
          <p:cNvGrpSpPr>
            <a:grpSpLocks/>
          </p:cNvGrpSpPr>
          <p:nvPr/>
        </p:nvGrpSpPr>
        <p:grpSpPr bwMode="auto">
          <a:xfrm>
            <a:off x="3354388" y="3717925"/>
            <a:ext cx="1233487" cy="585788"/>
            <a:chOff x="1368" y="2469"/>
            <a:chExt cx="777" cy="416"/>
          </a:xfrm>
        </p:grpSpPr>
        <p:grpSp>
          <p:nvGrpSpPr>
            <p:cNvPr id="15" name="Group 51"/>
            <p:cNvGrpSpPr>
              <a:grpSpLocks noChangeAspect="1"/>
            </p:cNvGrpSpPr>
            <p:nvPr/>
          </p:nvGrpSpPr>
          <p:grpSpPr bwMode="auto">
            <a:xfrm>
              <a:off x="1368" y="2469"/>
              <a:ext cx="777" cy="416"/>
              <a:chOff x="1324" y="2902"/>
              <a:chExt cx="1379" cy="738"/>
            </a:xfrm>
          </p:grpSpPr>
          <p:sp>
            <p:nvSpPr>
              <p:cNvPr id="45130" name="AutoShape 52"/>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45131" name="Picture 53" descr="transparent white capsule"/>
              <p:cNvPicPr>
                <a:picLocks noChangeAspect="1" noChangeArrowheads="1"/>
              </p:cNvPicPr>
              <p:nvPr/>
            </p:nvPicPr>
            <p:blipFill>
              <a:blip r:embed="rId4" cstate="print"/>
              <a:srcRect/>
              <a:stretch>
                <a:fillRect/>
              </a:stretch>
            </p:blipFill>
            <p:spPr bwMode="auto">
              <a:xfrm>
                <a:off x="1324" y="2902"/>
                <a:ext cx="1379" cy="738"/>
              </a:xfrm>
              <a:prstGeom prst="rect">
                <a:avLst/>
              </a:prstGeom>
              <a:noFill/>
              <a:ln w="9525">
                <a:noFill/>
                <a:miter lim="800000"/>
                <a:headEnd/>
                <a:tailEnd/>
              </a:ln>
            </p:spPr>
          </p:pic>
        </p:grpSp>
        <p:sp>
          <p:nvSpPr>
            <p:cNvPr id="626742" name="AutoShape 54"/>
            <p:cNvSpPr>
              <a:spLocks noChangeArrowheads="1"/>
            </p:cNvSpPr>
            <p:nvPr/>
          </p:nvSpPr>
          <p:spPr bwMode="auto">
            <a:xfrm>
              <a:off x="1476" y="2546"/>
              <a:ext cx="544" cy="290"/>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Throttling </a:t>
              </a:r>
              <a:br>
                <a:rPr lang="en-US" sz="1400" b="1">
                  <a:effectLst>
                    <a:outerShdw blurRad="38100" dist="38100" dir="2700000" algn="tl">
                      <a:srgbClr val="000000"/>
                    </a:outerShdw>
                  </a:effectLst>
                </a:rPr>
              </a:br>
              <a:r>
                <a:rPr lang="en-US" sz="1400" b="1">
                  <a:effectLst>
                    <a:outerShdw blurRad="38100" dist="38100" dir="2700000" algn="tl">
                      <a:srgbClr val="000000"/>
                    </a:outerShdw>
                  </a:effectLst>
                </a:rPr>
                <a:t>Behavior</a:t>
              </a:r>
            </a:p>
          </p:txBody>
        </p:sp>
      </p:grpSp>
      <p:grpSp>
        <p:nvGrpSpPr>
          <p:cNvPr id="16" name="Group 55"/>
          <p:cNvGrpSpPr>
            <a:grpSpLocks/>
          </p:cNvGrpSpPr>
          <p:nvPr/>
        </p:nvGrpSpPr>
        <p:grpSpPr bwMode="auto">
          <a:xfrm>
            <a:off x="5953125" y="3717925"/>
            <a:ext cx="1233488" cy="585788"/>
            <a:chOff x="2855" y="2469"/>
            <a:chExt cx="777" cy="416"/>
          </a:xfrm>
        </p:grpSpPr>
        <p:grpSp>
          <p:nvGrpSpPr>
            <p:cNvPr id="17" name="Group 56"/>
            <p:cNvGrpSpPr>
              <a:grpSpLocks noChangeAspect="1"/>
            </p:cNvGrpSpPr>
            <p:nvPr/>
          </p:nvGrpSpPr>
          <p:grpSpPr bwMode="auto">
            <a:xfrm>
              <a:off x="2855" y="2469"/>
              <a:ext cx="777" cy="416"/>
              <a:chOff x="1324" y="2902"/>
              <a:chExt cx="1379" cy="738"/>
            </a:xfrm>
          </p:grpSpPr>
          <p:sp>
            <p:nvSpPr>
              <p:cNvPr id="45126" name="AutoShape 57"/>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45127" name="Picture 58" descr="transparent white capsule"/>
              <p:cNvPicPr>
                <a:picLocks noChangeAspect="1" noChangeArrowheads="1"/>
              </p:cNvPicPr>
              <p:nvPr/>
            </p:nvPicPr>
            <p:blipFill>
              <a:blip r:embed="rId4" cstate="print"/>
              <a:srcRect/>
              <a:stretch>
                <a:fillRect/>
              </a:stretch>
            </p:blipFill>
            <p:spPr bwMode="auto">
              <a:xfrm>
                <a:off x="1324" y="2902"/>
                <a:ext cx="1379" cy="738"/>
              </a:xfrm>
              <a:prstGeom prst="rect">
                <a:avLst/>
              </a:prstGeom>
              <a:noFill/>
              <a:ln w="9525">
                <a:noFill/>
                <a:miter lim="800000"/>
                <a:headEnd/>
                <a:tailEnd/>
              </a:ln>
            </p:spPr>
          </p:pic>
        </p:grpSp>
        <p:sp>
          <p:nvSpPr>
            <p:cNvPr id="626747" name="AutoShape 59"/>
            <p:cNvSpPr>
              <a:spLocks noChangeArrowheads="1"/>
            </p:cNvSpPr>
            <p:nvPr/>
          </p:nvSpPr>
          <p:spPr bwMode="auto">
            <a:xfrm>
              <a:off x="2945" y="2536"/>
              <a:ext cx="593" cy="290"/>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Type Integ. </a:t>
              </a:r>
            </a:p>
            <a:p>
              <a:pPr algn="ctr">
                <a:lnSpc>
                  <a:spcPct val="80000"/>
                </a:lnSpc>
                <a:defRPr/>
              </a:pPr>
              <a:r>
                <a:rPr lang="en-US" sz="1400" b="1">
                  <a:effectLst>
                    <a:outerShdw blurRad="38100" dist="38100" dir="2700000" algn="tl">
                      <a:srgbClr val="000000"/>
                    </a:outerShdw>
                  </a:effectLst>
                </a:rPr>
                <a:t>Behavior</a:t>
              </a:r>
            </a:p>
          </p:txBody>
        </p:sp>
      </p:grpSp>
      <p:grpSp>
        <p:nvGrpSpPr>
          <p:cNvPr id="18" name="Group 60"/>
          <p:cNvGrpSpPr>
            <a:grpSpLocks/>
          </p:cNvGrpSpPr>
          <p:nvPr/>
        </p:nvGrpSpPr>
        <p:grpSpPr bwMode="auto">
          <a:xfrm>
            <a:off x="4654550" y="3719513"/>
            <a:ext cx="1233488" cy="585787"/>
            <a:chOff x="4382" y="2469"/>
            <a:chExt cx="777" cy="416"/>
          </a:xfrm>
        </p:grpSpPr>
        <p:grpSp>
          <p:nvGrpSpPr>
            <p:cNvPr id="19" name="Group 61"/>
            <p:cNvGrpSpPr>
              <a:grpSpLocks noChangeAspect="1"/>
            </p:cNvGrpSpPr>
            <p:nvPr/>
          </p:nvGrpSpPr>
          <p:grpSpPr bwMode="auto">
            <a:xfrm>
              <a:off x="4382" y="2469"/>
              <a:ext cx="777" cy="416"/>
              <a:chOff x="1324" y="2902"/>
              <a:chExt cx="1379" cy="738"/>
            </a:xfrm>
          </p:grpSpPr>
          <p:sp>
            <p:nvSpPr>
              <p:cNvPr id="45122" name="AutoShape 62"/>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45123" name="Picture 63" descr="transparent white capsule"/>
              <p:cNvPicPr>
                <a:picLocks noChangeAspect="1" noChangeArrowheads="1"/>
              </p:cNvPicPr>
              <p:nvPr/>
            </p:nvPicPr>
            <p:blipFill>
              <a:blip r:embed="rId4" cstate="print"/>
              <a:srcRect/>
              <a:stretch>
                <a:fillRect/>
              </a:stretch>
            </p:blipFill>
            <p:spPr bwMode="auto">
              <a:xfrm>
                <a:off x="1324" y="2902"/>
                <a:ext cx="1379" cy="738"/>
              </a:xfrm>
              <a:prstGeom prst="rect">
                <a:avLst/>
              </a:prstGeom>
              <a:noFill/>
              <a:ln w="9525">
                <a:noFill/>
                <a:miter lim="800000"/>
                <a:headEnd/>
                <a:tailEnd/>
              </a:ln>
            </p:spPr>
          </p:pic>
        </p:grpSp>
        <p:sp>
          <p:nvSpPr>
            <p:cNvPr id="626752" name="AutoShape 64"/>
            <p:cNvSpPr>
              <a:spLocks noChangeArrowheads="1"/>
            </p:cNvSpPr>
            <p:nvPr/>
          </p:nvSpPr>
          <p:spPr bwMode="auto">
            <a:xfrm>
              <a:off x="4463" y="2545"/>
              <a:ext cx="593" cy="290"/>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Transaction</a:t>
              </a:r>
              <a:br>
                <a:rPr lang="en-US" sz="1400" b="1">
                  <a:effectLst>
                    <a:outerShdw blurRad="38100" dist="38100" dir="2700000" algn="tl">
                      <a:srgbClr val="000000"/>
                    </a:outerShdw>
                  </a:effectLst>
                </a:rPr>
              </a:br>
              <a:r>
                <a:rPr lang="en-US" sz="1400" b="1">
                  <a:effectLst>
                    <a:outerShdw blurRad="38100" dist="38100" dir="2700000" algn="tl">
                      <a:srgbClr val="000000"/>
                    </a:outerShdw>
                  </a:effectLst>
                </a:rPr>
                <a:t>Behavior</a:t>
              </a:r>
            </a:p>
          </p:txBody>
        </p:sp>
      </p:grpSp>
      <p:grpSp>
        <p:nvGrpSpPr>
          <p:cNvPr id="20" name="Group 65"/>
          <p:cNvGrpSpPr>
            <a:grpSpLocks/>
          </p:cNvGrpSpPr>
          <p:nvPr/>
        </p:nvGrpSpPr>
        <p:grpSpPr bwMode="auto">
          <a:xfrm>
            <a:off x="7224713" y="3717925"/>
            <a:ext cx="1233487" cy="585788"/>
            <a:chOff x="3566" y="2469"/>
            <a:chExt cx="777" cy="416"/>
          </a:xfrm>
        </p:grpSpPr>
        <p:grpSp>
          <p:nvGrpSpPr>
            <p:cNvPr id="21" name="Group 66"/>
            <p:cNvGrpSpPr>
              <a:grpSpLocks noChangeAspect="1"/>
            </p:cNvGrpSpPr>
            <p:nvPr/>
          </p:nvGrpSpPr>
          <p:grpSpPr bwMode="auto">
            <a:xfrm>
              <a:off x="3566" y="2469"/>
              <a:ext cx="777" cy="416"/>
              <a:chOff x="1324" y="2902"/>
              <a:chExt cx="1379" cy="738"/>
            </a:xfrm>
          </p:grpSpPr>
          <p:sp>
            <p:nvSpPr>
              <p:cNvPr id="45118" name="AutoShape 67"/>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45119" name="Picture 68" descr="transparent white capsule"/>
              <p:cNvPicPr>
                <a:picLocks noChangeAspect="1" noChangeArrowheads="1"/>
              </p:cNvPicPr>
              <p:nvPr/>
            </p:nvPicPr>
            <p:blipFill>
              <a:blip r:embed="rId4" cstate="print"/>
              <a:srcRect/>
              <a:stretch>
                <a:fillRect/>
              </a:stretch>
            </p:blipFill>
            <p:spPr bwMode="auto">
              <a:xfrm>
                <a:off x="1324" y="2902"/>
                <a:ext cx="1379" cy="738"/>
              </a:xfrm>
              <a:prstGeom prst="rect">
                <a:avLst/>
              </a:prstGeom>
              <a:noFill/>
              <a:ln w="9525">
                <a:noFill/>
                <a:miter lim="800000"/>
                <a:headEnd/>
                <a:tailEnd/>
              </a:ln>
            </p:spPr>
          </p:pic>
        </p:grpSp>
        <p:sp>
          <p:nvSpPr>
            <p:cNvPr id="626757" name="AutoShape 69"/>
            <p:cNvSpPr>
              <a:spLocks noChangeArrowheads="1"/>
            </p:cNvSpPr>
            <p:nvPr/>
          </p:nvSpPr>
          <p:spPr bwMode="auto">
            <a:xfrm>
              <a:off x="3647" y="2546"/>
              <a:ext cx="593" cy="290"/>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300" b="1">
                  <a:effectLst>
                    <a:outerShdw blurRad="38100" dist="38100" dir="2700000" algn="tl">
                      <a:srgbClr val="000000"/>
                    </a:outerShdw>
                  </a:effectLst>
                </a:rPr>
                <a:t>Concurrency</a:t>
              </a:r>
              <a:r>
                <a:rPr lang="en-US" sz="1400" b="1">
                  <a:effectLst>
                    <a:outerShdw blurRad="38100" dist="38100" dir="2700000" algn="tl">
                      <a:srgbClr val="000000"/>
                    </a:outerShdw>
                  </a:effectLst>
                </a:rPr>
                <a:t/>
              </a:r>
              <a:br>
                <a:rPr lang="en-US" sz="1400" b="1">
                  <a:effectLst>
                    <a:outerShdw blurRad="38100" dist="38100" dir="2700000" algn="tl">
                      <a:srgbClr val="000000"/>
                    </a:outerShdw>
                  </a:effectLst>
                </a:rPr>
              </a:br>
              <a:r>
                <a:rPr lang="en-US" sz="1400" b="1">
                  <a:effectLst>
                    <a:outerShdw blurRad="38100" dist="38100" dir="2700000" algn="tl">
                      <a:srgbClr val="000000"/>
                    </a:outerShdw>
                  </a:effectLst>
                </a:rPr>
                <a:t>Behavior</a:t>
              </a:r>
            </a:p>
          </p:txBody>
        </p:sp>
      </p:grpSp>
      <p:grpSp>
        <p:nvGrpSpPr>
          <p:cNvPr id="22" name="Group 70"/>
          <p:cNvGrpSpPr>
            <a:grpSpLocks/>
          </p:cNvGrpSpPr>
          <p:nvPr/>
        </p:nvGrpSpPr>
        <p:grpSpPr bwMode="auto">
          <a:xfrm>
            <a:off x="4676775" y="3062288"/>
            <a:ext cx="1233488" cy="585787"/>
            <a:chOff x="4382" y="2469"/>
            <a:chExt cx="777" cy="416"/>
          </a:xfrm>
        </p:grpSpPr>
        <p:grpSp>
          <p:nvGrpSpPr>
            <p:cNvPr id="23" name="Group 71"/>
            <p:cNvGrpSpPr>
              <a:grpSpLocks noChangeAspect="1"/>
            </p:cNvGrpSpPr>
            <p:nvPr/>
          </p:nvGrpSpPr>
          <p:grpSpPr bwMode="auto">
            <a:xfrm>
              <a:off x="4382" y="2469"/>
              <a:ext cx="777" cy="416"/>
              <a:chOff x="1324" y="2902"/>
              <a:chExt cx="1379" cy="738"/>
            </a:xfrm>
          </p:grpSpPr>
          <p:sp>
            <p:nvSpPr>
              <p:cNvPr id="45114" name="AutoShape 72"/>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45115" name="Picture 73" descr="transparent white capsule"/>
              <p:cNvPicPr>
                <a:picLocks noChangeAspect="1" noChangeArrowheads="1"/>
              </p:cNvPicPr>
              <p:nvPr/>
            </p:nvPicPr>
            <p:blipFill>
              <a:blip r:embed="rId4" cstate="print"/>
              <a:srcRect/>
              <a:stretch>
                <a:fillRect/>
              </a:stretch>
            </p:blipFill>
            <p:spPr bwMode="auto">
              <a:xfrm>
                <a:off x="1324" y="2902"/>
                <a:ext cx="1379" cy="738"/>
              </a:xfrm>
              <a:prstGeom prst="rect">
                <a:avLst/>
              </a:prstGeom>
              <a:noFill/>
              <a:ln w="9525">
                <a:noFill/>
                <a:miter lim="800000"/>
                <a:headEnd/>
                <a:tailEnd/>
              </a:ln>
            </p:spPr>
          </p:pic>
        </p:grpSp>
        <p:sp>
          <p:nvSpPr>
            <p:cNvPr id="626762" name="AutoShape 74"/>
            <p:cNvSpPr>
              <a:spLocks noChangeArrowheads="1"/>
            </p:cNvSpPr>
            <p:nvPr/>
          </p:nvSpPr>
          <p:spPr bwMode="auto">
            <a:xfrm>
              <a:off x="4463" y="2545"/>
              <a:ext cx="593" cy="290"/>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Error</a:t>
              </a:r>
              <a:br>
                <a:rPr lang="en-US" sz="1400" b="1">
                  <a:effectLst>
                    <a:outerShdw blurRad="38100" dist="38100" dir="2700000" algn="tl">
                      <a:srgbClr val="000000"/>
                    </a:outerShdw>
                  </a:effectLst>
                </a:rPr>
              </a:br>
              <a:r>
                <a:rPr lang="en-US" sz="1400" b="1">
                  <a:effectLst>
                    <a:outerShdw blurRad="38100" dist="38100" dir="2700000" algn="tl">
                      <a:srgbClr val="000000"/>
                    </a:outerShdw>
                  </a:effectLst>
                </a:rPr>
                <a:t>Behavior</a:t>
              </a:r>
            </a:p>
          </p:txBody>
        </p:sp>
      </p:grpSp>
      <p:grpSp>
        <p:nvGrpSpPr>
          <p:cNvPr id="24" name="Group 75"/>
          <p:cNvGrpSpPr>
            <a:grpSpLocks/>
          </p:cNvGrpSpPr>
          <p:nvPr/>
        </p:nvGrpSpPr>
        <p:grpSpPr bwMode="auto">
          <a:xfrm>
            <a:off x="5967413" y="3084513"/>
            <a:ext cx="1233487" cy="585787"/>
            <a:chOff x="4382" y="2469"/>
            <a:chExt cx="777" cy="416"/>
          </a:xfrm>
        </p:grpSpPr>
        <p:grpSp>
          <p:nvGrpSpPr>
            <p:cNvPr id="25" name="Group 76"/>
            <p:cNvGrpSpPr>
              <a:grpSpLocks noChangeAspect="1"/>
            </p:cNvGrpSpPr>
            <p:nvPr/>
          </p:nvGrpSpPr>
          <p:grpSpPr bwMode="auto">
            <a:xfrm>
              <a:off x="4382" y="2469"/>
              <a:ext cx="777" cy="416"/>
              <a:chOff x="1324" y="2902"/>
              <a:chExt cx="1379" cy="738"/>
            </a:xfrm>
          </p:grpSpPr>
          <p:sp>
            <p:nvSpPr>
              <p:cNvPr id="45110" name="AutoShape 77"/>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45111" name="Picture 78" descr="transparent white capsule"/>
              <p:cNvPicPr>
                <a:picLocks noChangeAspect="1" noChangeArrowheads="1"/>
              </p:cNvPicPr>
              <p:nvPr/>
            </p:nvPicPr>
            <p:blipFill>
              <a:blip r:embed="rId4" cstate="print"/>
              <a:srcRect/>
              <a:stretch>
                <a:fillRect/>
              </a:stretch>
            </p:blipFill>
            <p:spPr bwMode="auto">
              <a:xfrm>
                <a:off x="1324" y="2902"/>
                <a:ext cx="1379" cy="738"/>
              </a:xfrm>
              <a:prstGeom prst="rect">
                <a:avLst/>
              </a:prstGeom>
              <a:noFill/>
              <a:ln w="9525">
                <a:noFill/>
                <a:miter lim="800000"/>
                <a:headEnd/>
                <a:tailEnd/>
              </a:ln>
            </p:spPr>
          </p:pic>
        </p:grpSp>
        <p:sp>
          <p:nvSpPr>
            <p:cNvPr id="626767" name="AutoShape 79"/>
            <p:cNvSpPr>
              <a:spLocks noChangeArrowheads="1"/>
            </p:cNvSpPr>
            <p:nvPr/>
          </p:nvSpPr>
          <p:spPr bwMode="auto">
            <a:xfrm>
              <a:off x="4463" y="2545"/>
              <a:ext cx="593" cy="290"/>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Metadata</a:t>
              </a:r>
              <a:br>
                <a:rPr lang="en-US" sz="1400" b="1">
                  <a:effectLst>
                    <a:outerShdw blurRad="38100" dist="38100" dir="2700000" algn="tl">
                      <a:srgbClr val="000000"/>
                    </a:outerShdw>
                  </a:effectLst>
                </a:rPr>
              </a:br>
              <a:r>
                <a:rPr lang="en-US" sz="1400" b="1">
                  <a:effectLst>
                    <a:outerShdw blurRad="38100" dist="38100" dir="2700000" algn="tl">
                      <a:srgbClr val="000000"/>
                    </a:outerShdw>
                  </a:effectLst>
                </a:rPr>
                <a:t>Behavior</a:t>
              </a:r>
            </a:p>
          </p:txBody>
        </p:sp>
      </p:grpSp>
      <p:pic>
        <p:nvPicPr>
          <p:cNvPr id="45088" name="Picture 80" descr="TransparentRoundedRectangle-Orange"/>
          <p:cNvPicPr>
            <a:picLocks noChangeAspect="1" noChangeArrowheads="1"/>
          </p:cNvPicPr>
          <p:nvPr/>
        </p:nvPicPr>
        <p:blipFill>
          <a:blip r:embed="rId7" cstate="print"/>
          <a:srcRect/>
          <a:stretch>
            <a:fillRect/>
          </a:stretch>
        </p:blipFill>
        <p:spPr bwMode="auto">
          <a:xfrm>
            <a:off x="7359650" y="5108575"/>
            <a:ext cx="1133475" cy="623888"/>
          </a:xfrm>
          <a:prstGeom prst="rect">
            <a:avLst/>
          </a:prstGeom>
          <a:noFill/>
          <a:ln w="9525">
            <a:noFill/>
            <a:miter lim="800000"/>
            <a:headEnd/>
            <a:tailEnd/>
          </a:ln>
        </p:spPr>
      </p:pic>
      <p:pic>
        <p:nvPicPr>
          <p:cNvPr id="45089" name="Picture 81" descr="TransparentRoundedRectangle-Orange"/>
          <p:cNvPicPr>
            <a:picLocks noChangeAspect="1" noChangeArrowheads="1"/>
          </p:cNvPicPr>
          <p:nvPr/>
        </p:nvPicPr>
        <p:blipFill>
          <a:blip r:embed="rId7" cstate="print"/>
          <a:srcRect/>
          <a:stretch>
            <a:fillRect/>
          </a:stretch>
        </p:blipFill>
        <p:spPr bwMode="auto">
          <a:xfrm>
            <a:off x="7359650" y="4489450"/>
            <a:ext cx="1133475" cy="623888"/>
          </a:xfrm>
          <a:prstGeom prst="rect">
            <a:avLst/>
          </a:prstGeom>
          <a:noFill/>
          <a:ln w="9525">
            <a:noFill/>
            <a:miter lim="800000"/>
            <a:headEnd/>
            <a:tailEnd/>
          </a:ln>
        </p:spPr>
      </p:pic>
      <p:sp>
        <p:nvSpPr>
          <p:cNvPr id="626770" name="AutoShape 82"/>
          <p:cNvSpPr>
            <a:spLocks noChangeArrowheads="1"/>
          </p:cNvSpPr>
          <p:nvPr/>
        </p:nvSpPr>
        <p:spPr bwMode="auto">
          <a:xfrm>
            <a:off x="7310438" y="5260975"/>
            <a:ext cx="1254125" cy="322263"/>
          </a:xfrm>
          <a:prstGeom prst="roundRect">
            <a:avLst>
              <a:gd name="adj" fmla="val 8009"/>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Binary</a:t>
            </a:r>
          </a:p>
          <a:p>
            <a:pPr algn="ctr">
              <a:lnSpc>
                <a:spcPct val="80000"/>
              </a:lnSpc>
              <a:defRPr/>
            </a:pPr>
            <a:r>
              <a:rPr lang="en-US" sz="1400" b="1">
                <a:effectLst>
                  <a:outerShdw blurRad="38100" dist="38100" dir="2700000" algn="tl">
                    <a:srgbClr val="000000"/>
                  </a:outerShdw>
                </a:effectLst>
              </a:rPr>
              <a:t>Encoder</a:t>
            </a:r>
          </a:p>
        </p:txBody>
      </p:sp>
      <p:sp>
        <p:nvSpPr>
          <p:cNvPr id="626771" name="AutoShape 83"/>
          <p:cNvSpPr>
            <a:spLocks noChangeArrowheads="1"/>
          </p:cNvSpPr>
          <p:nvPr/>
        </p:nvSpPr>
        <p:spPr bwMode="auto">
          <a:xfrm>
            <a:off x="7488238" y="4645025"/>
            <a:ext cx="911225" cy="322263"/>
          </a:xfrm>
          <a:prstGeom prst="roundRect">
            <a:avLst>
              <a:gd name="adj" fmla="val 8009"/>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Text/XML</a:t>
            </a:r>
          </a:p>
          <a:p>
            <a:pPr algn="ctr">
              <a:lnSpc>
                <a:spcPct val="80000"/>
              </a:lnSpc>
              <a:defRPr/>
            </a:pPr>
            <a:r>
              <a:rPr lang="en-US" sz="1400" b="1">
                <a:effectLst>
                  <a:outerShdw blurRad="38100" dist="38100" dir="2700000" algn="tl">
                    <a:srgbClr val="000000"/>
                  </a:outerShdw>
                </a:effectLst>
              </a:rPr>
              <a:t>Encoder</a:t>
            </a:r>
          </a:p>
        </p:txBody>
      </p:sp>
      <p:pic>
        <p:nvPicPr>
          <p:cNvPr id="45092" name="Picture 84" descr="TransparentRoundedRectangle-DarkGreen"/>
          <p:cNvPicPr>
            <a:picLocks noChangeArrowheads="1"/>
          </p:cNvPicPr>
          <p:nvPr/>
        </p:nvPicPr>
        <p:blipFill>
          <a:blip r:embed="rId5" cstate="print"/>
          <a:srcRect/>
          <a:stretch>
            <a:fillRect/>
          </a:stretch>
        </p:blipFill>
        <p:spPr bwMode="auto">
          <a:xfrm>
            <a:off x="2368550" y="5106988"/>
            <a:ext cx="1133475" cy="622300"/>
          </a:xfrm>
          <a:prstGeom prst="rect">
            <a:avLst/>
          </a:prstGeom>
          <a:noFill/>
          <a:ln w="9525">
            <a:noFill/>
            <a:miter lim="800000"/>
            <a:headEnd/>
            <a:tailEnd/>
          </a:ln>
        </p:spPr>
      </p:pic>
      <p:sp>
        <p:nvSpPr>
          <p:cNvPr id="626773" name="AutoShape 85"/>
          <p:cNvSpPr>
            <a:spLocks noChangeArrowheads="1"/>
          </p:cNvSpPr>
          <p:nvPr/>
        </p:nvSpPr>
        <p:spPr bwMode="auto">
          <a:xfrm>
            <a:off x="2457450" y="5270500"/>
            <a:ext cx="955675" cy="282575"/>
          </a:xfrm>
          <a:prstGeom prst="roundRect">
            <a:avLst>
              <a:gd name="adj" fmla="val 8009"/>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a:t>
            </a:r>
          </a:p>
        </p:txBody>
      </p:sp>
      <p:pic>
        <p:nvPicPr>
          <p:cNvPr id="45094" name="Picture 86" descr="TransparentRoundedRectangle-Green"/>
          <p:cNvPicPr>
            <a:picLocks noChangeArrowheads="1"/>
          </p:cNvPicPr>
          <p:nvPr/>
        </p:nvPicPr>
        <p:blipFill>
          <a:blip r:embed="rId6" cstate="print"/>
          <a:srcRect/>
          <a:stretch>
            <a:fillRect/>
          </a:stretch>
        </p:blipFill>
        <p:spPr bwMode="auto">
          <a:xfrm>
            <a:off x="2941638" y="4494213"/>
            <a:ext cx="1133475" cy="622300"/>
          </a:xfrm>
          <a:prstGeom prst="rect">
            <a:avLst/>
          </a:prstGeom>
          <a:noFill/>
          <a:ln w="9525">
            <a:noFill/>
            <a:miter lim="800000"/>
            <a:headEnd/>
            <a:tailEnd/>
          </a:ln>
        </p:spPr>
      </p:pic>
      <p:sp>
        <p:nvSpPr>
          <p:cNvPr id="626775" name="AutoShape 87"/>
          <p:cNvSpPr>
            <a:spLocks noChangeArrowheads="1"/>
          </p:cNvSpPr>
          <p:nvPr/>
        </p:nvSpPr>
        <p:spPr bwMode="auto">
          <a:xfrm>
            <a:off x="3019425" y="4675188"/>
            <a:ext cx="955675" cy="274637"/>
          </a:xfrm>
          <a:prstGeom prst="roundRect">
            <a:avLst>
              <a:gd name="adj" fmla="val 8009"/>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t>…</a:t>
            </a:r>
          </a:p>
        </p:txBody>
      </p:sp>
      <p:grpSp>
        <p:nvGrpSpPr>
          <p:cNvPr id="26" name="Group 88"/>
          <p:cNvGrpSpPr>
            <a:grpSpLocks/>
          </p:cNvGrpSpPr>
          <p:nvPr/>
        </p:nvGrpSpPr>
        <p:grpSpPr bwMode="auto">
          <a:xfrm>
            <a:off x="3363913" y="3062288"/>
            <a:ext cx="1233487" cy="585787"/>
            <a:chOff x="4382" y="2469"/>
            <a:chExt cx="777" cy="416"/>
          </a:xfrm>
        </p:grpSpPr>
        <p:grpSp>
          <p:nvGrpSpPr>
            <p:cNvPr id="27" name="Group 89"/>
            <p:cNvGrpSpPr>
              <a:grpSpLocks noChangeAspect="1"/>
            </p:cNvGrpSpPr>
            <p:nvPr/>
          </p:nvGrpSpPr>
          <p:grpSpPr bwMode="auto">
            <a:xfrm>
              <a:off x="4382" y="2469"/>
              <a:ext cx="777" cy="416"/>
              <a:chOff x="1324" y="2902"/>
              <a:chExt cx="1379" cy="738"/>
            </a:xfrm>
          </p:grpSpPr>
          <p:sp>
            <p:nvSpPr>
              <p:cNvPr id="45106" name="AutoShape 90"/>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45107" name="Picture 91" descr="transparent white capsule"/>
              <p:cNvPicPr>
                <a:picLocks noChangeAspect="1" noChangeArrowheads="1"/>
              </p:cNvPicPr>
              <p:nvPr/>
            </p:nvPicPr>
            <p:blipFill>
              <a:blip r:embed="rId4" cstate="print"/>
              <a:srcRect/>
              <a:stretch>
                <a:fillRect/>
              </a:stretch>
            </p:blipFill>
            <p:spPr bwMode="auto">
              <a:xfrm>
                <a:off x="1324" y="2902"/>
                <a:ext cx="1379" cy="738"/>
              </a:xfrm>
              <a:prstGeom prst="rect">
                <a:avLst/>
              </a:prstGeom>
              <a:noFill/>
              <a:ln w="9525">
                <a:noFill/>
                <a:miter lim="800000"/>
                <a:headEnd/>
                <a:tailEnd/>
              </a:ln>
            </p:spPr>
          </p:pic>
        </p:grpSp>
        <p:sp>
          <p:nvSpPr>
            <p:cNvPr id="626780" name="AutoShape 92"/>
            <p:cNvSpPr>
              <a:spLocks noChangeArrowheads="1"/>
            </p:cNvSpPr>
            <p:nvPr/>
          </p:nvSpPr>
          <p:spPr bwMode="auto">
            <a:xfrm>
              <a:off x="4463" y="2545"/>
              <a:ext cx="593" cy="290"/>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a:t>
              </a:r>
            </a:p>
          </p:txBody>
        </p:sp>
      </p:grpSp>
      <p:sp>
        <p:nvSpPr>
          <p:cNvPr id="45097" name="Rectangle 93"/>
          <p:cNvSpPr>
            <a:spLocks noChangeArrowheads="1"/>
          </p:cNvSpPr>
          <p:nvPr/>
        </p:nvSpPr>
        <p:spPr bwMode="auto">
          <a:xfrm>
            <a:off x="349250" y="228600"/>
            <a:ext cx="8413750" cy="701675"/>
          </a:xfrm>
          <a:prstGeom prst="rect">
            <a:avLst/>
          </a:prstGeom>
          <a:noFill/>
          <a:ln w="9525" algn="ctr">
            <a:noFill/>
            <a:miter lim="800000"/>
            <a:headEnd/>
            <a:tailEnd/>
          </a:ln>
        </p:spPr>
        <p:txBody>
          <a:bodyPr>
            <a:spAutoFit/>
          </a:bodyPr>
          <a:lstStyle/>
          <a:p>
            <a:r>
              <a:rPr lang="en-US" sz="4000" b="1" dirty="0"/>
              <a:t>WCF </a:t>
            </a:r>
            <a:r>
              <a:rPr lang="hr-HR" sz="4000" b="1" dirty="0" smtClean="0"/>
              <a:t>globalno</a:t>
            </a:r>
            <a:endParaRPr lang="en-US" sz="4000" b="1" dirty="0"/>
          </a:p>
        </p:txBody>
      </p:sp>
      <p:grpSp>
        <p:nvGrpSpPr>
          <p:cNvPr id="28" name="Group 94"/>
          <p:cNvGrpSpPr>
            <a:grpSpLocks/>
          </p:cNvGrpSpPr>
          <p:nvPr/>
        </p:nvGrpSpPr>
        <p:grpSpPr bwMode="auto">
          <a:xfrm>
            <a:off x="2278063" y="5970588"/>
            <a:ext cx="1000125" cy="468312"/>
            <a:chOff x="1479" y="3904"/>
            <a:chExt cx="777" cy="295"/>
          </a:xfrm>
        </p:grpSpPr>
        <p:grpSp>
          <p:nvGrpSpPr>
            <p:cNvPr id="29" name="Group 95"/>
            <p:cNvGrpSpPr>
              <a:grpSpLocks noChangeAspect="1"/>
            </p:cNvGrpSpPr>
            <p:nvPr/>
          </p:nvGrpSpPr>
          <p:grpSpPr bwMode="auto">
            <a:xfrm>
              <a:off x="1479" y="3904"/>
              <a:ext cx="777" cy="291"/>
              <a:chOff x="1324" y="2902"/>
              <a:chExt cx="1379" cy="738"/>
            </a:xfrm>
          </p:grpSpPr>
          <p:sp>
            <p:nvSpPr>
              <p:cNvPr id="45102" name="AutoShape 96"/>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45103" name="Picture 97" descr="transparent white capsule"/>
              <p:cNvPicPr>
                <a:picLocks noChangeAspect="1" noChangeArrowheads="1"/>
              </p:cNvPicPr>
              <p:nvPr/>
            </p:nvPicPr>
            <p:blipFill>
              <a:blip r:embed="rId4" cstate="print"/>
              <a:srcRect/>
              <a:stretch>
                <a:fillRect/>
              </a:stretch>
            </p:blipFill>
            <p:spPr bwMode="auto">
              <a:xfrm>
                <a:off x="1324" y="2902"/>
                <a:ext cx="1379" cy="738"/>
              </a:xfrm>
              <a:prstGeom prst="rect">
                <a:avLst/>
              </a:prstGeom>
              <a:noFill/>
              <a:ln w="9525">
                <a:noFill/>
                <a:miter lim="800000"/>
                <a:headEnd/>
                <a:tailEnd/>
              </a:ln>
            </p:spPr>
          </p:pic>
        </p:grpSp>
        <p:sp>
          <p:nvSpPr>
            <p:cNvPr id="626786" name="AutoShape 98"/>
            <p:cNvSpPr>
              <a:spLocks noChangeArrowheads="1"/>
            </p:cNvSpPr>
            <p:nvPr/>
          </p:nvSpPr>
          <p:spPr bwMode="auto">
            <a:xfrm>
              <a:off x="1597" y="3911"/>
              <a:ext cx="544" cy="288"/>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WAS</a:t>
              </a:r>
            </a:p>
          </p:txBody>
        </p:sp>
      </p:grpSp>
      <p:pic>
        <p:nvPicPr>
          <p:cNvPr id="45099" name="Picture 99" descr="arrow 0 blue arrow 1"/>
          <p:cNvPicPr>
            <a:picLocks noChangeAspect="1" noChangeArrowheads="1"/>
          </p:cNvPicPr>
          <p:nvPr/>
        </p:nvPicPr>
        <p:blipFill>
          <a:blip r:embed="rId8" cstate="print"/>
          <a:srcRect/>
          <a:stretch>
            <a:fillRect/>
          </a:stretch>
        </p:blipFill>
        <p:spPr bwMode="auto">
          <a:xfrm>
            <a:off x="3624263" y="2146300"/>
            <a:ext cx="1895475" cy="992188"/>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hr-HR" dirty="0" smtClean="0"/>
              <a:t>Od objekata do servisa</a:t>
            </a:r>
            <a:endParaRPr lang="en-US" dirty="0" smtClean="0"/>
          </a:p>
        </p:txBody>
      </p:sp>
      <p:pic>
        <p:nvPicPr>
          <p:cNvPr id="598019" name="Picture 3" descr="Timeline"/>
          <p:cNvPicPr>
            <a:picLocks noChangeAspect="1" noChangeArrowheads="1"/>
          </p:cNvPicPr>
          <p:nvPr/>
        </p:nvPicPr>
        <p:blipFill>
          <a:blip r:embed="rId3" cstate="print"/>
          <a:srcRect/>
          <a:stretch>
            <a:fillRect/>
          </a:stretch>
        </p:blipFill>
        <p:spPr bwMode="auto">
          <a:xfrm>
            <a:off x="381000" y="1157288"/>
            <a:ext cx="1098550" cy="5805487"/>
          </a:xfrm>
          <a:prstGeom prst="rect">
            <a:avLst/>
          </a:prstGeom>
          <a:noFill/>
          <a:ln w="9525">
            <a:noFill/>
            <a:miter lim="800000"/>
            <a:headEnd/>
            <a:tailEnd/>
          </a:ln>
        </p:spPr>
      </p:pic>
      <p:sp>
        <p:nvSpPr>
          <p:cNvPr id="598020" name="Rectangle 4"/>
          <p:cNvSpPr>
            <a:spLocks noChangeArrowheads="1"/>
          </p:cNvSpPr>
          <p:nvPr/>
        </p:nvSpPr>
        <p:spPr bwMode="auto">
          <a:xfrm>
            <a:off x="2678113" y="2074863"/>
            <a:ext cx="3738562" cy="946150"/>
          </a:xfrm>
          <a:prstGeom prst="rect">
            <a:avLst/>
          </a:prstGeom>
          <a:noFill/>
          <a:ln w="9525" algn="ctr">
            <a:noFill/>
            <a:miter lim="800000"/>
            <a:headEnd/>
            <a:tailEnd/>
          </a:ln>
          <a:effectLst/>
        </p:spPr>
        <p:txBody>
          <a:bodyPr lIns="45705" tIns="45705" rIns="45705" bIns="45705">
            <a:spAutoFit/>
          </a:bodyPr>
          <a:lstStyle/>
          <a:p>
            <a:pPr marL="288925" indent="-288925">
              <a:lnSpc>
                <a:spcPct val="80000"/>
              </a:lnSpc>
              <a:spcBef>
                <a:spcPct val="20000"/>
              </a:spcBef>
              <a:buClr>
                <a:schemeClr val="tx2"/>
              </a:buClr>
              <a:buSzPct val="115000"/>
              <a:buFont typeface="Wingdings" pitchFamily="2" charset="2"/>
              <a:buBlip>
                <a:blip r:embed="rId4"/>
              </a:buBlip>
              <a:defRPr/>
            </a:pPr>
            <a:r>
              <a:rPr lang="en-US" sz="2000">
                <a:effectLst>
                  <a:outerShdw blurRad="38100" dist="38100" dir="2700000" algn="tl">
                    <a:srgbClr val="000000"/>
                  </a:outerShdw>
                </a:effectLst>
              </a:rPr>
              <a:t>Polymorphism</a:t>
            </a:r>
          </a:p>
          <a:p>
            <a:pPr marL="288925" indent="-288925">
              <a:lnSpc>
                <a:spcPct val="80000"/>
              </a:lnSpc>
              <a:spcBef>
                <a:spcPct val="20000"/>
              </a:spcBef>
              <a:buClr>
                <a:schemeClr val="tx2"/>
              </a:buClr>
              <a:buSzPct val="115000"/>
              <a:buFont typeface="Wingdings" pitchFamily="2" charset="2"/>
              <a:buBlip>
                <a:blip r:embed="rId4"/>
              </a:buBlip>
              <a:defRPr/>
            </a:pPr>
            <a:r>
              <a:rPr lang="en-US" sz="2000">
                <a:effectLst>
                  <a:outerShdw blurRad="38100" dist="38100" dir="2700000" algn="tl">
                    <a:srgbClr val="000000"/>
                  </a:outerShdw>
                </a:effectLst>
              </a:rPr>
              <a:t>Encapsulation</a:t>
            </a:r>
          </a:p>
          <a:p>
            <a:pPr marL="288925" indent="-288925">
              <a:lnSpc>
                <a:spcPct val="80000"/>
              </a:lnSpc>
              <a:spcBef>
                <a:spcPct val="20000"/>
              </a:spcBef>
              <a:buClr>
                <a:schemeClr val="tx2"/>
              </a:buClr>
              <a:buSzPct val="115000"/>
              <a:buFont typeface="Wingdings" pitchFamily="2" charset="2"/>
              <a:buBlip>
                <a:blip r:embed="rId4"/>
              </a:buBlip>
              <a:defRPr/>
            </a:pPr>
            <a:r>
              <a:rPr lang="en-US" sz="2000">
                <a:effectLst>
                  <a:outerShdw blurRad="38100" dist="38100" dir="2700000" algn="tl">
                    <a:srgbClr val="000000"/>
                  </a:outerShdw>
                </a:effectLst>
              </a:rPr>
              <a:t>Subclassing</a:t>
            </a:r>
          </a:p>
        </p:txBody>
      </p:sp>
      <p:sp>
        <p:nvSpPr>
          <p:cNvPr id="598021" name="Rectangle 5"/>
          <p:cNvSpPr>
            <a:spLocks noChangeArrowheads="1"/>
          </p:cNvSpPr>
          <p:nvPr/>
        </p:nvSpPr>
        <p:spPr bwMode="auto">
          <a:xfrm>
            <a:off x="3509963" y="5511800"/>
            <a:ext cx="3200400" cy="946150"/>
          </a:xfrm>
          <a:prstGeom prst="rect">
            <a:avLst/>
          </a:prstGeom>
          <a:noFill/>
          <a:ln w="9525" algn="ctr">
            <a:noFill/>
            <a:miter lim="800000"/>
            <a:headEnd/>
            <a:tailEnd/>
          </a:ln>
          <a:effectLst/>
        </p:spPr>
        <p:txBody>
          <a:bodyPr lIns="45705" tIns="45705" rIns="45705" bIns="45705">
            <a:spAutoFit/>
          </a:bodyPr>
          <a:lstStyle/>
          <a:p>
            <a:pPr marL="288925" indent="-288925">
              <a:lnSpc>
                <a:spcPct val="80000"/>
              </a:lnSpc>
              <a:spcBef>
                <a:spcPct val="20000"/>
              </a:spcBef>
              <a:buClr>
                <a:schemeClr val="tx2"/>
              </a:buClr>
              <a:buSzPct val="115000"/>
              <a:buFont typeface="Wingdings" pitchFamily="2" charset="2"/>
              <a:buBlip>
                <a:blip r:embed="rId4"/>
              </a:buBlip>
              <a:defRPr/>
            </a:pPr>
            <a:r>
              <a:rPr lang="en-US" sz="2000">
                <a:effectLst>
                  <a:outerShdw blurRad="38100" dist="38100" dir="2700000" algn="tl">
                    <a:srgbClr val="000000"/>
                  </a:outerShdw>
                </a:effectLst>
              </a:rPr>
              <a:t>Message-based</a:t>
            </a:r>
          </a:p>
          <a:p>
            <a:pPr marL="288925" indent="-288925">
              <a:lnSpc>
                <a:spcPct val="80000"/>
              </a:lnSpc>
              <a:spcBef>
                <a:spcPct val="20000"/>
              </a:spcBef>
              <a:buClr>
                <a:schemeClr val="tx2"/>
              </a:buClr>
              <a:buSzPct val="115000"/>
              <a:buFont typeface="Wingdings" pitchFamily="2" charset="2"/>
              <a:buBlip>
                <a:blip r:embed="rId4"/>
              </a:buBlip>
              <a:defRPr/>
            </a:pPr>
            <a:r>
              <a:rPr lang="en-US" sz="2000">
                <a:effectLst>
                  <a:outerShdw blurRad="38100" dist="38100" dir="2700000" algn="tl">
                    <a:srgbClr val="000000"/>
                  </a:outerShdw>
                </a:effectLst>
              </a:rPr>
              <a:t>Schema+Contract</a:t>
            </a:r>
          </a:p>
          <a:p>
            <a:pPr marL="288925" indent="-288925">
              <a:lnSpc>
                <a:spcPct val="80000"/>
              </a:lnSpc>
              <a:spcBef>
                <a:spcPct val="20000"/>
              </a:spcBef>
              <a:buClr>
                <a:schemeClr val="tx2"/>
              </a:buClr>
              <a:buSzPct val="115000"/>
              <a:buFont typeface="Wingdings" pitchFamily="2" charset="2"/>
              <a:buBlip>
                <a:blip r:embed="rId4"/>
              </a:buBlip>
              <a:defRPr/>
            </a:pPr>
            <a:r>
              <a:rPr lang="en-US" sz="2000">
                <a:effectLst>
                  <a:outerShdw blurRad="38100" dist="38100" dir="2700000" algn="tl">
                    <a:srgbClr val="000000"/>
                  </a:outerShdw>
                </a:effectLst>
              </a:rPr>
              <a:t>Binding via Policy</a:t>
            </a:r>
          </a:p>
        </p:txBody>
      </p:sp>
      <p:sp>
        <p:nvSpPr>
          <p:cNvPr id="598022" name="Text Box 6"/>
          <p:cNvSpPr txBox="1">
            <a:spLocks noChangeArrowheads="1"/>
          </p:cNvSpPr>
          <p:nvPr/>
        </p:nvSpPr>
        <p:spPr bwMode="auto">
          <a:xfrm>
            <a:off x="1014413" y="2433638"/>
            <a:ext cx="906462" cy="433387"/>
          </a:xfrm>
          <a:prstGeom prst="rect">
            <a:avLst/>
          </a:prstGeom>
          <a:noFill/>
          <a:ln w="9525" algn="ctr">
            <a:noFill/>
            <a:miter lim="800000"/>
            <a:headEnd/>
            <a:tailEnd/>
          </a:ln>
          <a:effectLst/>
        </p:spPr>
        <p:txBody>
          <a:bodyPr wrap="none" lIns="0" tIns="45705" rIns="0" bIns="45705">
            <a:spAutoFit/>
          </a:bodyPr>
          <a:lstStyle/>
          <a:p>
            <a:pPr eaLnBrk="0" hangingPunct="0">
              <a:lnSpc>
                <a:spcPct val="80000"/>
              </a:lnSpc>
              <a:defRPr/>
            </a:pPr>
            <a:r>
              <a:rPr lang="en-US" sz="2800">
                <a:effectLst>
                  <a:outerShdw blurRad="38100" dist="38100" dir="2700000" algn="tl">
                    <a:srgbClr val="000000"/>
                  </a:outerShdw>
                </a:effectLst>
              </a:rPr>
              <a:t>1980s</a:t>
            </a:r>
          </a:p>
        </p:txBody>
      </p:sp>
      <p:sp>
        <p:nvSpPr>
          <p:cNvPr id="598023" name="Text Box 7"/>
          <p:cNvSpPr txBox="1">
            <a:spLocks noChangeArrowheads="1"/>
          </p:cNvSpPr>
          <p:nvPr/>
        </p:nvSpPr>
        <p:spPr bwMode="auto">
          <a:xfrm>
            <a:off x="1184275" y="5889625"/>
            <a:ext cx="906463" cy="433388"/>
          </a:xfrm>
          <a:prstGeom prst="rect">
            <a:avLst/>
          </a:prstGeom>
          <a:noFill/>
          <a:ln w="9525" algn="ctr">
            <a:noFill/>
            <a:miter lim="800000"/>
            <a:headEnd/>
            <a:tailEnd/>
          </a:ln>
          <a:effectLst/>
        </p:spPr>
        <p:txBody>
          <a:bodyPr wrap="none" lIns="0" tIns="45705" rIns="0" bIns="45705">
            <a:spAutoFit/>
          </a:bodyPr>
          <a:lstStyle/>
          <a:p>
            <a:pPr eaLnBrk="0" hangingPunct="0">
              <a:lnSpc>
                <a:spcPct val="80000"/>
              </a:lnSpc>
              <a:defRPr/>
            </a:pPr>
            <a:r>
              <a:rPr lang="en-US" sz="2800">
                <a:effectLst>
                  <a:outerShdw blurRad="38100" dist="38100" dir="2700000" algn="tl">
                    <a:srgbClr val="000000"/>
                  </a:outerShdw>
                </a:effectLst>
              </a:rPr>
              <a:t>2000s</a:t>
            </a:r>
          </a:p>
        </p:txBody>
      </p:sp>
      <p:sp>
        <p:nvSpPr>
          <p:cNvPr id="598024" name="Line 8"/>
          <p:cNvSpPr>
            <a:spLocks noChangeShapeType="1"/>
          </p:cNvSpPr>
          <p:nvPr/>
        </p:nvSpPr>
        <p:spPr bwMode="auto">
          <a:xfrm>
            <a:off x="1146175" y="5867400"/>
            <a:ext cx="2205038" cy="0"/>
          </a:xfrm>
          <a:prstGeom prst="line">
            <a:avLst/>
          </a:prstGeom>
          <a:noFill/>
          <a:ln w="38100" cap="rnd">
            <a:solidFill>
              <a:srgbClr val="FFFFFF"/>
            </a:solidFill>
            <a:prstDash val="sysDot"/>
            <a:round/>
            <a:headEnd/>
            <a:tailEnd/>
          </a:ln>
        </p:spPr>
        <p:txBody>
          <a:bodyPr anchor="ctr"/>
          <a:lstStyle/>
          <a:p>
            <a:endParaRPr lang="en-US"/>
          </a:p>
        </p:txBody>
      </p:sp>
      <p:sp>
        <p:nvSpPr>
          <p:cNvPr id="598025" name="Line 9"/>
          <p:cNvSpPr>
            <a:spLocks noChangeShapeType="1"/>
          </p:cNvSpPr>
          <p:nvPr/>
        </p:nvSpPr>
        <p:spPr bwMode="auto">
          <a:xfrm>
            <a:off x="1108075" y="2312988"/>
            <a:ext cx="1136650" cy="0"/>
          </a:xfrm>
          <a:prstGeom prst="line">
            <a:avLst/>
          </a:prstGeom>
          <a:noFill/>
          <a:ln w="38100" cap="rnd">
            <a:solidFill>
              <a:srgbClr val="FFFFFF"/>
            </a:solidFill>
            <a:prstDash val="sysDot"/>
            <a:round/>
            <a:headEnd/>
            <a:tailEnd/>
          </a:ln>
        </p:spPr>
        <p:txBody>
          <a:bodyPr anchor="ctr"/>
          <a:lstStyle/>
          <a:p>
            <a:endParaRPr lang="en-US"/>
          </a:p>
        </p:txBody>
      </p:sp>
      <p:pic>
        <p:nvPicPr>
          <p:cNvPr id="598026" name="Picture 10" descr="Ball 4"/>
          <p:cNvPicPr>
            <a:picLocks noChangeAspect="1" noChangeArrowheads="1"/>
          </p:cNvPicPr>
          <p:nvPr/>
        </p:nvPicPr>
        <p:blipFill>
          <a:blip r:embed="rId5" cstate="print"/>
          <a:srcRect/>
          <a:stretch>
            <a:fillRect/>
          </a:stretch>
        </p:blipFill>
        <p:spPr bwMode="auto">
          <a:xfrm>
            <a:off x="487363" y="5484813"/>
            <a:ext cx="762000" cy="762000"/>
          </a:xfrm>
          <a:prstGeom prst="rect">
            <a:avLst/>
          </a:prstGeom>
          <a:noFill/>
          <a:ln w="9525">
            <a:noFill/>
            <a:miter lim="800000"/>
            <a:headEnd/>
            <a:tailEnd/>
          </a:ln>
        </p:spPr>
      </p:pic>
      <p:pic>
        <p:nvPicPr>
          <p:cNvPr id="598027" name="Picture 11" descr="Ball 2"/>
          <p:cNvPicPr>
            <a:picLocks noChangeAspect="1" noChangeArrowheads="1"/>
          </p:cNvPicPr>
          <p:nvPr/>
        </p:nvPicPr>
        <p:blipFill>
          <a:blip r:embed="rId6" cstate="print"/>
          <a:srcRect/>
          <a:stretch>
            <a:fillRect/>
          </a:stretch>
        </p:blipFill>
        <p:spPr bwMode="auto">
          <a:xfrm>
            <a:off x="450850" y="1887538"/>
            <a:ext cx="762000" cy="762000"/>
          </a:xfrm>
          <a:prstGeom prst="rect">
            <a:avLst/>
          </a:prstGeom>
          <a:noFill/>
          <a:ln w="9525">
            <a:noFill/>
            <a:miter lim="800000"/>
            <a:headEnd/>
            <a:tailEnd/>
          </a:ln>
        </p:spPr>
      </p:pic>
      <p:sp>
        <p:nvSpPr>
          <p:cNvPr id="598028" name="Line 12"/>
          <p:cNvSpPr>
            <a:spLocks noChangeShapeType="1"/>
          </p:cNvSpPr>
          <p:nvPr/>
        </p:nvSpPr>
        <p:spPr bwMode="auto">
          <a:xfrm>
            <a:off x="815975" y="4027488"/>
            <a:ext cx="1765300" cy="15875"/>
          </a:xfrm>
          <a:prstGeom prst="line">
            <a:avLst/>
          </a:prstGeom>
          <a:noFill/>
          <a:ln w="38100" cap="rnd">
            <a:solidFill>
              <a:srgbClr val="FFFFFF"/>
            </a:solidFill>
            <a:prstDash val="sysDot"/>
            <a:round/>
            <a:headEnd/>
            <a:tailEnd/>
          </a:ln>
        </p:spPr>
        <p:txBody>
          <a:bodyPr anchor="ctr"/>
          <a:lstStyle/>
          <a:p>
            <a:endParaRPr lang="en-US"/>
          </a:p>
        </p:txBody>
      </p:sp>
      <p:pic>
        <p:nvPicPr>
          <p:cNvPr id="598029" name="Picture 13"/>
          <p:cNvPicPr>
            <a:picLocks noChangeAspect="1" noChangeArrowheads="1"/>
          </p:cNvPicPr>
          <p:nvPr/>
        </p:nvPicPr>
        <p:blipFill>
          <a:blip r:embed="rId7" cstate="print"/>
          <a:srcRect/>
          <a:stretch>
            <a:fillRect/>
          </a:stretch>
        </p:blipFill>
        <p:spPr bwMode="auto">
          <a:xfrm>
            <a:off x="157163" y="3671888"/>
            <a:ext cx="755650" cy="755650"/>
          </a:xfrm>
          <a:prstGeom prst="rect">
            <a:avLst/>
          </a:prstGeom>
          <a:noFill/>
          <a:ln w="9525">
            <a:noFill/>
            <a:miter lim="800000"/>
            <a:headEnd/>
            <a:tailEnd/>
          </a:ln>
        </p:spPr>
      </p:pic>
      <p:sp>
        <p:nvSpPr>
          <p:cNvPr id="598030" name="Rectangle 14"/>
          <p:cNvSpPr>
            <a:spLocks noChangeArrowheads="1"/>
          </p:cNvSpPr>
          <p:nvPr/>
        </p:nvSpPr>
        <p:spPr bwMode="auto">
          <a:xfrm>
            <a:off x="2881313" y="3867150"/>
            <a:ext cx="3513137" cy="898525"/>
          </a:xfrm>
          <a:prstGeom prst="rect">
            <a:avLst/>
          </a:prstGeom>
          <a:noFill/>
          <a:ln w="9525" algn="ctr">
            <a:noFill/>
            <a:miter lim="800000"/>
            <a:headEnd/>
            <a:tailEnd/>
          </a:ln>
          <a:effectLst/>
        </p:spPr>
        <p:txBody>
          <a:bodyPr lIns="45705" tIns="45705" rIns="45705" bIns="45705">
            <a:spAutoFit/>
          </a:bodyPr>
          <a:lstStyle/>
          <a:p>
            <a:pPr marL="288925" indent="-288925">
              <a:lnSpc>
                <a:spcPct val="75000"/>
              </a:lnSpc>
              <a:spcBef>
                <a:spcPct val="20000"/>
              </a:spcBef>
              <a:buClr>
                <a:schemeClr val="tx2"/>
              </a:buClr>
              <a:buSzPct val="115000"/>
              <a:buFont typeface="Wingdings" pitchFamily="2" charset="2"/>
              <a:buBlip>
                <a:blip r:embed="rId4"/>
              </a:buBlip>
              <a:defRPr/>
            </a:pPr>
            <a:r>
              <a:rPr lang="en-US" sz="2000">
                <a:effectLst>
                  <a:outerShdw blurRad="38100" dist="38100" dir="2700000" algn="tl">
                    <a:srgbClr val="000000"/>
                  </a:outerShdw>
                </a:effectLst>
              </a:rPr>
              <a:t>Interface-based</a:t>
            </a:r>
          </a:p>
          <a:p>
            <a:pPr marL="288925" indent="-288925">
              <a:lnSpc>
                <a:spcPct val="75000"/>
              </a:lnSpc>
              <a:spcBef>
                <a:spcPct val="20000"/>
              </a:spcBef>
              <a:buClr>
                <a:schemeClr val="tx2"/>
              </a:buClr>
              <a:buSzPct val="115000"/>
              <a:buFont typeface="Wingdings" pitchFamily="2" charset="2"/>
              <a:buBlip>
                <a:blip r:embed="rId4"/>
              </a:buBlip>
              <a:defRPr/>
            </a:pPr>
            <a:r>
              <a:rPr lang="en-US" sz="2000">
                <a:effectLst>
                  <a:outerShdw blurRad="38100" dist="38100" dir="2700000" algn="tl">
                    <a:srgbClr val="000000"/>
                  </a:outerShdw>
                </a:effectLst>
              </a:rPr>
              <a:t>Dynamic Loading</a:t>
            </a:r>
          </a:p>
          <a:p>
            <a:pPr marL="288925" indent="-288925">
              <a:lnSpc>
                <a:spcPct val="75000"/>
              </a:lnSpc>
              <a:spcBef>
                <a:spcPct val="20000"/>
              </a:spcBef>
              <a:buClr>
                <a:schemeClr val="tx2"/>
              </a:buClr>
              <a:buSzPct val="115000"/>
              <a:buFont typeface="Wingdings" pitchFamily="2" charset="2"/>
              <a:buBlip>
                <a:blip r:embed="rId4"/>
              </a:buBlip>
              <a:defRPr/>
            </a:pPr>
            <a:r>
              <a:rPr lang="en-US" sz="2000">
                <a:effectLst>
                  <a:outerShdw blurRad="38100" dist="38100" dir="2700000" algn="tl">
                    <a:srgbClr val="000000"/>
                  </a:outerShdw>
                </a:effectLst>
              </a:rPr>
              <a:t>Runtime Metadata</a:t>
            </a:r>
          </a:p>
        </p:txBody>
      </p:sp>
      <p:sp>
        <p:nvSpPr>
          <p:cNvPr id="598031" name="Text Box 15"/>
          <p:cNvSpPr txBox="1">
            <a:spLocks noChangeArrowheads="1"/>
          </p:cNvSpPr>
          <p:nvPr/>
        </p:nvSpPr>
        <p:spPr bwMode="auto">
          <a:xfrm>
            <a:off x="879475" y="4127500"/>
            <a:ext cx="906463" cy="433388"/>
          </a:xfrm>
          <a:prstGeom prst="rect">
            <a:avLst/>
          </a:prstGeom>
          <a:noFill/>
          <a:ln w="9525" algn="ctr">
            <a:noFill/>
            <a:miter lim="800000"/>
            <a:headEnd/>
            <a:tailEnd/>
          </a:ln>
          <a:effectLst/>
        </p:spPr>
        <p:txBody>
          <a:bodyPr wrap="none" lIns="0" tIns="45705" rIns="0" bIns="45705">
            <a:spAutoFit/>
          </a:bodyPr>
          <a:lstStyle/>
          <a:p>
            <a:pPr eaLnBrk="0" hangingPunct="0">
              <a:lnSpc>
                <a:spcPct val="80000"/>
              </a:lnSpc>
              <a:defRPr/>
            </a:pPr>
            <a:r>
              <a:rPr lang="en-US" sz="2800">
                <a:effectLst>
                  <a:outerShdw blurRad="38100" dist="38100" dir="2700000" algn="tl">
                    <a:srgbClr val="000000"/>
                  </a:outerShdw>
                </a:effectLst>
              </a:rPr>
              <a:t>1990s</a:t>
            </a:r>
          </a:p>
        </p:txBody>
      </p:sp>
      <p:sp>
        <p:nvSpPr>
          <p:cNvPr id="598032" name="Text Box 16"/>
          <p:cNvSpPr txBox="1">
            <a:spLocks noChangeArrowheads="1"/>
          </p:cNvSpPr>
          <p:nvPr/>
        </p:nvSpPr>
        <p:spPr bwMode="auto">
          <a:xfrm>
            <a:off x="2522538" y="1584325"/>
            <a:ext cx="3270250" cy="531813"/>
          </a:xfrm>
          <a:prstGeom prst="rect">
            <a:avLst/>
          </a:prstGeom>
          <a:noFill/>
          <a:ln w="9525" algn="ctr">
            <a:noFill/>
            <a:miter lim="800000"/>
            <a:headEnd/>
            <a:tailEnd/>
          </a:ln>
          <a:effectLst/>
        </p:spPr>
        <p:txBody>
          <a:bodyPr wrap="none" lIns="0" tIns="45705" rIns="0" bIns="45705">
            <a:spAutoFit/>
          </a:bodyPr>
          <a:lstStyle/>
          <a:p>
            <a:pPr eaLnBrk="0" hangingPunct="0">
              <a:lnSpc>
                <a:spcPct val="80000"/>
              </a:lnSpc>
              <a:defRPr/>
            </a:pPr>
            <a:r>
              <a:rPr lang="en-US" sz="3600">
                <a:effectLst>
                  <a:outerShdw blurRad="38100" dist="38100" dir="2700000" algn="tl">
                    <a:srgbClr val="000000"/>
                  </a:outerShdw>
                </a:effectLst>
              </a:rPr>
              <a:t>Object-Oriented</a:t>
            </a:r>
          </a:p>
        </p:txBody>
      </p:sp>
      <p:sp>
        <p:nvSpPr>
          <p:cNvPr id="598033" name="Text Box 17"/>
          <p:cNvSpPr txBox="1">
            <a:spLocks noChangeArrowheads="1"/>
          </p:cNvSpPr>
          <p:nvPr/>
        </p:nvSpPr>
        <p:spPr bwMode="auto">
          <a:xfrm>
            <a:off x="3438525" y="5008563"/>
            <a:ext cx="3343275" cy="531812"/>
          </a:xfrm>
          <a:prstGeom prst="rect">
            <a:avLst/>
          </a:prstGeom>
          <a:noFill/>
          <a:ln w="9525" algn="ctr">
            <a:noFill/>
            <a:miter lim="800000"/>
            <a:headEnd/>
            <a:tailEnd/>
          </a:ln>
          <a:effectLst/>
        </p:spPr>
        <p:txBody>
          <a:bodyPr wrap="none" lIns="0" tIns="45705" rIns="0" bIns="45705">
            <a:spAutoFit/>
          </a:bodyPr>
          <a:lstStyle/>
          <a:p>
            <a:pPr eaLnBrk="0" hangingPunct="0">
              <a:lnSpc>
                <a:spcPct val="80000"/>
              </a:lnSpc>
              <a:defRPr/>
            </a:pPr>
            <a:r>
              <a:rPr lang="en-US" sz="3600">
                <a:effectLst>
                  <a:outerShdw blurRad="38100" dist="38100" dir="2700000" algn="tl">
                    <a:srgbClr val="000000"/>
                  </a:outerShdw>
                </a:effectLst>
              </a:rPr>
              <a:t>Service-Oriented</a:t>
            </a:r>
          </a:p>
        </p:txBody>
      </p:sp>
      <p:sp>
        <p:nvSpPr>
          <p:cNvPr id="598034" name="Text Box 18"/>
          <p:cNvSpPr txBox="1">
            <a:spLocks noChangeArrowheads="1"/>
          </p:cNvSpPr>
          <p:nvPr/>
        </p:nvSpPr>
        <p:spPr bwMode="auto">
          <a:xfrm>
            <a:off x="2798763" y="3348038"/>
            <a:ext cx="3735387" cy="531812"/>
          </a:xfrm>
          <a:prstGeom prst="rect">
            <a:avLst/>
          </a:prstGeom>
          <a:noFill/>
          <a:ln w="9525" algn="ctr">
            <a:noFill/>
            <a:miter lim="800000"/>
            <a:headEnd/>
            <a:tailEnd/>
          </a:ln>
          <a:effectLst/>
        </p:spPr>
        <p:txBody>
          <a:bodyPr wrap="none" lIns="0" tIns="45705" rIns="0" bIns="45705">
            <a:spAutoFit/>
          </a:bodyPr>
          <a:lstStyle/>
          <a:p>
            <a:pPr eaLnBrk="0" hangingPunct="0">
              <a:lnSpc>
                <a:spcPct val="80000"/>
              </a:lnSpc>
              <a:defRPr/>
            </a:pPr>
            <a:r>
              <a:rPr lang="en-US" sz="3600">
                <a:effectLst>
                  <a:outerShdw blurRad="38100" dist="38100" dir="2700000" algn="tl">
                    <a:srgbClr val="000000"/>
                  </a:outerShdw>
                </a:effectLst>
              </a:rPr>
              <a:t>Component-Based</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98019"/>
                                        </p:tgtEl>
                                        <p:attrNameLst>
                                          <p:attrName>style.visibility</p:attrName>
                                        </p:attrNameLst>
                                      </p:cBhvr>
                                      <p:to>
                                        <p:strVal val="visible"/>
                                      </p:to>
                                    </p:set>
                                    <p:animEffect transition="in" filter="wipe(up)">
                                      <p:cBhvr>
                                        <p:cTn id="7" dur="1000"/>
                                        <p:tgtEl>
                                          <p:spTgt spid="59801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598027"/>
                                        </p:tgtEl>
                                        <p:attrNameLst>
                                          <p:attrName>style.visibility</p:attrName>
                                        </p:attrNameLst>
                                      </p:cBhvr>
                                      <p:to>
                                        <p:strVal val="visible"/>
                                      </p:to>
                                    </p:set>
                                    <p:animEffect transition="in" filter="fade">
                                      <p:cBhvr>
                                        <p:cTn id="11" dur="1000"/>
                                        <p:tgtEl>
                                          <p:spTgt spid="59802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98022"/>
                                        </p:tgtEl>
                                        <p:attrNameLst>
                                          <p:attrName>style.visibility</p:attrName>
                                        </p:attrNameLst>
                                      </p:cBhvr>
                                      <p:to>
                                        <p:strVal val="visible"/>
                                      </p:to>
                                    </p:set>
                                    <p:animEffect transition="in" filter="fade">
                                      <p:cBhvr>
                                        <p:cTn id="14" dur="1000"/>
                                        <p:tgtEl>
                                          <p:spTgt spid="598022"/>
                                        </p:tgtEl>
                                      </p:cBhvr>
                                    </p:animEffect>
                                  </p:childTnLst>
                                </p:cTn>
                              </p:par>
                            </p:childTnLst>
                          </p:cTn>
                        </p:par>
                        <p:par>
                          <p:cTn id="15" fill="hold">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598025"/>
                                        </p:tgtEl>
                                        <p:attrNameLst>
                                          <p:attrName>style.visibility</p:attrName>
                                        </p:attrNameLst>
                                      </p:cBhvr>
                                      <p:to>
                                        <p:strVal val="visible"/>
                                      </p:to>
                                    </p:set>
                                    <p:animEffect transition="in" filter="wipe(left)">
                                      <p:cBhvr>
                                        <p:cTn id="18" dur="1000"/>
                                        <p:tgtEl>
                                          <p:spTgt spid="5980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98032"/>
                                        </p:tgtEl>
                                        <p:attrNameLst>
                                          <p:attrName>style.visibility</p:attrName>
                                        </p:attrNameLst>
                                      </p:cBhvr>
                                      <p:to>
                                        <p:strVal val="visible"/>
                                      </p:to>
                                    </p:set>
                                    <p:animEffect transition="in" filter="fade">
                                      <p:cBhvr>
                                        <p:cTn id="21" dur="1000"/>
                                        <p:tgtEl>
                                          <p:spTgt spid="598032"/>
                                        </p:tgtEl>
                                      </p:cBhvr>
                                    </p:animEffect>
                                  </p:childTnLst>
                                </p:cTn>
                              </p:par>
                            </p:childTnLst>
                          </p:cTn>
                        </p:par>
                        <p:par>
                          <p:cTn id="22" fill="hold">
                            <p:stCondLst>
                              <p:cond delay="3000"/>
                            </p:stCondLst>
                            <p:childTnLst>
                              <p:par>
                                <p:cTn id="23" presetID="22" presetClass="entr" presetSubtype="8" fill="hold" grpId="0" nodeType="afterEffect">
                                  <p:stCondLst>
                                    <p:cond delay="0"/>
                                  </p:stCondLst>
                                  <p:childTnLst>
                                    <p:set>
                                      <p:cBhvr>
                                        <p:cTn id="24" dur="1" fill="hold">
                                          <p:stCondLst>
                                            <p:cond delay="0"/>
                                          </p:stCondLst>
                                        </p:cTn>
                                        <p:tgtEl>
                                          <p:spTgt spid="598020"/>
                                        </p:tgtEl>
                                        <p:attrNameLst>
                                          <p:attrName>style.visibility</p:attrName>
                                        </p:attrNameLst>
                                      </p:cBhvr>
                                      <p:to>
                                        <p:strVal val="visible"/>
                                      </p:to>
                                    </p:set>
                                    <p:animEffect transition="in" filter="wipe(left)">
                                      <p:cBhvr>
                                        <p:cTn id="25" dur="1000"/>
                                        <p:tgtEl>
                                          <p:spTgt spid="598020"/>
                                        </p:tgtEl>
                                      </p:cBhvr>
                                    </p:animEffect>
                                  </p:childTnLst>
                                </p:cTn>
                              </p:par>
                            </p:childTnLst>
                          </p:cTn>
                        </p:par>
                        <p:par>
                          <p:cTn id="26" fill="hold">
                            <p:stCondLst>
                              <p:cond delay="4000"/>
                            </p:stCondLst>
                            <p:childTnLst>
                              <p:par>
                                <p:cTn id="27" presetID="10" presetClass="entr" presetSubtype="0" fill="hold" nodeType="afterEffect">
                                  <p:stCondLst>
                                    <p:cond delay="0"/>
                                  </p:stCondLst>
                                  <p:childTnLst>
                                    <p:set>
                                      <p:cBhvr>
                                        <p:cTn id="28" dur="1" fill="hold">
                                          <p:stCondLst>
                                            <p:cond delay="0"/>
                                          </p:stCondLst>
                                        </p:cTn>
                                        <p:tgtEl>
                                          <p:spTgt spid="598029"/>
                                        </p:tgtEl>
                                        <p:attrNameLst>
                                          <p:attrName>style.visibility</p:attrName>
                                        </p:attrNameLst>
                                      </p:cBhvr>
                                      <p:to>
                                        <p:strVal val="visible"/>
                                      </p:to>
                                    </p:set>
                                    <p:animEffect transition="in" filter="fade">
                                      <p:cBhvr>
                                        <p:cTn id="29" dur="1000"/>
                                        <p:tgtEl>
                                          <p:spTgt spid="59802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98031"/>
                                        </p:tgtEl>
                                        <p:attrNameLst>
                                          <p:attrName>style.visibility</p:attrName>
                                        </p:attrNameLst>
                                      </p:cBhvr>
                                      <p:to>
                                        <p:strVal val="visible"/>
                                      </p:to>
                                    </p:set>
                                    <p:animEffect transition="in" filter="fade">
                                      <p:cBhvr>
                                        <p:cTn id="32" dur="1000"/>
                                        <p:tgtEl>
                                          <p:spTgt spid="598031"/>
                                        </p:tgtEl>
                                      </p:cBhvr>
                                    </p:animEffect>
                                  </p:childTnLst>
                                </p:cTn>
                              </p:par>
                            </p:childTnLst>
                          </p:cTn>
                        </p:par>
                        <p:par>
                          <p:cTn id="33" fill="hold">
                            <p:stCondLst>
                              <p:cond delay="5000"/>
                            </p:stCondLst>
                            <p:childTnLst>
                              <p:par>
                                <p:cTn id="34" presetID="22" presetClass="entr" presetSubtype="8" fill="hold" grpId="0" nodeType="afterEffect">
                                  <p:stCondLst>
                                    <p:cond delay="0"/>
                                  </p:stCondLst>
                                  <p:childTnLst>
                                    <p:set>
                                      <p:cBhvr>
                                        <p:cTn id="35" dur="1" fill="hold">
                                          <p:stCondLst>
                                            <p:cond delay="0"/>
                                          </p:stCondLst>
                                        </p:cTn>
                                        <p:tgtEl>
                                          <p:spTgt spid="598028"/>
                                        </p:tgtEl>
                                        <p:attrNameLst>
                                          <p:attrName>style.visibility</p:attrName>
                                        </p:attrNameLst>
                                      </p:cBhvr>
                                      <p:to>
                                        <p:strVal val="visible"/>
                                      </p:to>
                                    </p:set>
                                    <p:animEffect transition="in" filter="wipe(left)">
                                      <p:cBhvr>
                                        <p:cTn id="36" dur="1000"/>
                                        <p:tgtEl>
                                          <p:spTgt spid="5980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98034"/>
                                        </p:tgtEl>
                                        <p:attrNameLst>
                                          <p:attrName>style.visibility</p:attrName>
                                        </p:attrNameLst>
                                      </p:cBhvr>
                                      <p:to>
                                        <p:strVal val="visible"/>
                                      </p:to>
                                    </p:set>
                                    <p:animEffect transition="in" filter="fade">
                                      <p:cBhvr>
                                        <p:cTn id="39" dur="1000"/>
                                        <p:tgtEl>
                                          <p:spTgt spid="598034"/>
                                        </p:tgtEl>
                                      </p:cBhvr>
                                    </p:animEffect>
                                  </p:childTnLst>
                                </p:cTn>
                              </p:par>
                            </p:childTnLst>
                          </p:cTn>
                        </p:par>
                        <p:par>
                          <p:cTn id="40" fill="hold">
                            <p:stCondLst>
                              <p:cond delay="6000"/>
                            </p:stCondLst>
                            <p:childTnLst>
                              <p:par>
                                <p:cTn id="41" presetID="22" presetClass="entr" presetSubtype="8" fill="hold" grpId="0" nodeType="afterEffect">
                                  <p:stCondLst>
                                    <p:cond delay="0"/>
                                  </p:stCondLst>
                                  <p:childTnLst>
                                    <p:set>
                                      <p:cBhvr>
                                        <p:cTn id="42" dur="1" fill="hold">
                                          <p:stCondLst>
                                            <p:cond delay="0"/>
                                          </p:stCondLst>
                                        </p:cTn>
                                        <p:tgtEl>
                                          <p:spTgt spid="598030"/>
                                        </p:tgtEl>
                                        <p:attrNameLst>
                                          <p:attrName>style.visibility</p:attrName>
                                        </p:attrNameLst>
                                      </p:cBhvr>
                                      <p:to>
                                        <p:strVal val="visible"/>
                                      </p:to>
                                    </p:set>
                                    <p:animEffect transition="in" filter="wipe(left)">
                                      <p:cBhvr>
                                        <p:cTn id="43" dur="1000"/>
                                        <p:tgtEl>
                                          <p:spTgt spid="598030"/>
                                        </p:tgtEl>
                                      </p:cBhvr>
                                    </p:animEffect>
                                  </p:childTnLst>
                                </p:cTn>
                              </p:par>
                            </p:childTnLst>
                          </p:cTn>
                        </p:par>
                        <p:par>
                          <p:cTn id="44" fill="hold">
                            <p:stCondLst>
                              <p:cond delay="7000"/>
                            </p:stCondLst>
                            <p:childTnLst>
                              <p:par>
                                <p:cTn id="45" presetID="10" presetClass="entr" presetSubtype="0" fill="hold" nodeType="afterEffect">
                                  <p:stCondLst>
                                    <p:cond delay="0"/>
                                  </p:stCondLst>
                                  <p:childTnLst>
                                    <p:set>
                                      <p:cBhvr>
                                        <p:cTn id="46" dur="1" fill="hold">
                                          <p:stCondLst>
                                            <p:cond delay="0"/>
                                          </p:stCondLst>
                                        </p:cTn>
                                        <p:tgtEl>
                                          <p:spTgt spid="598026"/>
                                        </p:tgtEl>
                                        <p:attrNameLst>
                                          <p:attrName>style.visibility</p:attrName>
                                        </p:attrNameLst>
                                      </p:cBhvr>
                                      <p:to>
                                        <p:strVal val="visible"/>
                                      </p:to>
                                    </p:set>
                                    <p:animEffect transition="in" filter="fade">
                                      <p:cBhvr>
                                        <p:cTn id="47" dur="1000"/>
                                        <p:tgtEl>
                                          <p:spTgt spid="59802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98023"/>
                                        </p:tgtEl>
                                        <p:attrNameLst>
                                          <p:attrName>style.visibility</p:attrName>
                                        </p:attrNameLst>
                                      </p:cBhvr>
                                      <p:to>
                                        <p:strVal val="visible"/>
                                      </p:to>
                                    </p:set>
                                    <p:animEffect transition="in" filter="fade">
                                      <p:cBhvr>
                                        <p:cTn id="50" dur="1000"/>
                                        <p:tgtEl>
                                          <p:spTgt spid="598023"/>
                                        </p:tgtEl>
                                      </p:cBhvr>
                                    </p:animEffect>
                                  </p:childTnLst>
                                </p:cTn>
                              </p:par>
                            </p:childTnLst>
                          </p:cTn>
                        </p:par>
                        <p:par>
                          <p:cTn id="51" fill="hold">
                            <p:stCondLst>
                              <p:cond delay="8000"/>
                            </p:stCondLst>
                            <p:childTnLst>
                              <p:par>
                                <p:cTn id="52" presetID="22" presetClass="entr" presetSubtype="8" fill="hold" grpId="0" nodeType="afterEffect">
                                  <p:stCondLst>
                                    <p:cond delay="0"/>
                                  </p:stCondLst>
                                  <p:childTnLst>
                                    <p:set>
                                      <p:cBhvr>
                                        <p:cTn id="53" dur="1" fill="hold">
                                          <p:stCondLst>
                                            <p:cond delay="0"/>
                                          </p:stCondLst>
                                        </p:cTn>
                                        <p:tgtEl>
                                          <p:spTgt spid="598024"/>
                                        </p:tgtEl>
                                        <p:attrNameLst>
                                          <p:attrName>style.visibility</p:attrName>
                                        </p:attrNameLst>
                                      </p:cBhvr>
                                      <p:to>
                                        <p:strVal val="visible"/>
                                      </p:to>
                                    </p:set>
                                    <p:animEffect transition="in" filter="wipe(left)">
                                      <p:cBhvr>
                                        <p:cTn id="54" dur="1000"/>
                                        <p:tgtEl>
                                          <p:spTgt spid="59802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98033"/>
                                        </p:tgtEl>
                                        <p:attrNameLst>
                                          <p:attrName>style.visibility</p:attrName>
                                        </p:attrNameLst>
                                      </p:cBhvr>
                                      <p:to>
                                        <p:strVal val="visible"/>
                                      </p:to>
                                    </p:set>
                                    <p:animEffect transition="in" filter="fade">
                                      <p:cBhvr>
                                        <p:cTn id="57" dur="1000"/>
                                        <p:tgtEl>
                                          <p:spTgt spid="598033"/>
                                        </p:tgtEl>
                                      </p:cBhvr>
                                    </p:animEffect>
                                  </p:childTnLst>
                                </p:cTn>
                              </p:par>
                            </p:childTnLst>
                          </p:cTn>
                        </p:par>
                        <p:par>
                          <p:cTn id="58" fill="hold">
                            <p:stCondLst>
                              <p:cond delay="9000"/>
                            </p:stCondLst>
                            <p:childTnLst>
                              <p:par>
                                <p:cTn id="59" presetID="22" presetClass="entr" presetSubtype="8" fill="hold" grpId="0" nodeType="afterEffect">
                                  <p:stCondLst>
                                    <p:cond delay="0"/>
                                  </p:stCondLst>
                                  <p:childTnLst>
                                    <p:set>
                                      <p:cBhvr>
                                        <p:cTn id="60" dur="1" fill="hold">
                                          <p:stCondLst>
                                            <p:cond delay="0"/>
                                          </p:stCondLst>
                                        </p:cTn>
                                        <p:tgtEl>
                                          <p:spTgt spid="598021"/>
                                        </p:tgtEl>
                                        <p:attrNameLst>
                                          <p:attrName>style.visibility</p:attrName>
                                        </p:attrNameLst>
                                      </p:cBhvr>
                                      <p:to>
                                        <p:strVal val="visible"/>
                                      </p:to>
                                    </p:set>
                                    <p:animEffect transition="in" filter="wipe(left)">
                                      <p:cBhvr>
                                        <p:cTn id="61" dur="1000"/>
                                        <p:tgtEl>
                                          <p:spTgt spid="598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20" grpId="0"/>
      <p:bldP spid="598021" grpId="0"/>
      <p:bldP spid="598022" grpId="0"/>
      <p:bldP spid="598023" grpId="0"/>
      <p:bldP spid="598024" grpId="0" animBg="1"/>
      <p:bldP spid="598025" grpId="0" animBg="1"/>
      <p:bldP spid="598028" grpId="0" animBg="1"/>
      <p:bldP spid="598030" grpId="0"/>
      <p:bldP spid="598031" grpId="0"/>
      <p:bldP spid="598032" grpId="0"/>
      <p:bldP spid="598033" grpId="0"/>
      <p:bldP spid="59803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hr-HR" dirty="0" smtClean="0"/>
              <a:t>UGOVORI - contracts</a:t>
            </a:r>
            <a:endParaRPr lang="en-US" dirty="0" smtClean="0"/>
          </a:p>
        </p:txBody>
      </p:sp>
      <p:sp>
        <p:nvSpPr>
          <p:cNvPr id="17411" name="Text Placeholder 2"/>
          <p:cNvSpPr>
            <a:spLocks noGrp="1"/>
          </p:cNvSpPr>
          <p:nvPr>
            <p:ph type="body" idx="1"/>
          </p:nvPr>
        </p:nvSpPr>
        <p:spPr/>
        <p:txBody>
          <a:bodyPr/>
          <a:lstStyle/>
          <a:p>
            <a:pPr eaLnBrk="1" hangingPunct="1"/>
            <a:r>
              <a:rPr lang="hr-HR" dirty="0" smtClean="0"/>
              <a:t>Što</a:t>
            </a:r>
            <a:endParaRPr lang="en-US" dirty="0" smtClean="0"/>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eaLnBrk="1" hangingPunct="1"/>
            <a:r>
              <a:rPr lang="hr-HR" dirty="0" smtClean="0"/>
              <a:t>Tri tipa ugovora</a:t>
            </a:r>
            <a:br>
              <a:rPr lang="hr-HR" dirty="0" smtClean="0"/>
            </a:br>
            <a:r>
              <a:rPr lang="hr-HR" dirty="0" smtClean="0"/>
              <a:t>		servis, podaci, poruka</a:t>
            </a:r>
            <a:endParaRPr lang="en-US" dirty="0" smtClean="0"/>
          </a:p>
        </p:txBody>
      </p:sp>
      <p:graphicFrame>
        <p:nvGraphicFramePr>
          <p:cNvPr id="4" name="Diagram 3"/>
          <p:cNvGraphicFramePr/>
          <p:nvPr>
            <p:extLst>
              <p:ext uri="{D42A27DB-BD31-4B8C-83A1-F6EECF244321}">
                <p14:modId xmlns:p14="http://schemas.microsoft.com/office/powerpoint/2010/main" val="3402103033"/>
              </p:ext>
            </p:extLst>
          </p:nvPr>
        </p:nvGraphicFramePr>
        <p:xfrm>
          <a:off x="457200" y="1700213"/>
          <a:ext cx="8229600" cy="44259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graphicEl>
                                              <a:dgm id="{5EED2564-2E67-4EC3-AEB9-8E13240ABB23}"/>
                                            </p:graphicEl>
                                          </p:spTgt>
                                        </p:tgtEl>
                                        <p:attrNameLst>
                                          <p:attrName>style.visibility</p:attrName>
                                        </p:attrNameLst>
                                      </p:cBhvr>
                                      <p:to>
                                        <p:strVal val="visible"/>
                                      </p:to>
                                    </p:set>
                                    <p:anim calcmode="lin" valueType="num">
                                      <p:cBhvr additive="base">
                                        <p:cTn id="7" dur="500" fill="hold"/>
                                        <p:tgtEl>
                                          <p:spTgt spid="4">
                                            <p:graphicEl>
                                              <a:dgm id="{5EED2564-2E67-4EC3-AEB9-8E13240ABB23}"/>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5EED2564-2E67-4EC3-AEB9-8E13240ABB23}"/>
                                            </p:graphic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graphicEl>
                                              <a:dgm id="{991128D8-C5E0-41E5-A610-862DF5754F41}"/>
                                            </p:graphicEl>
                                          </p:spTgt>
                                        </p:tgtEl>
                                        <p:attrNameLst>
                                          <p:attrName>style.visibility</p:attrName>
                                        </p:attrNameLst>
                                      </p:cBhvr>
                                      <p:to>
                                        <p:strVal val="visible"/>
                                      </p:to>
                                    </p:set>
                                    <p:anim calcmode="lin" valueType="num">
                                      <p:cBhvr additive="base">
                                        <p:cTn id="12" dur="500" fill="hold"/>
                                        <p:tgtEl>
                                          <p:spTgt spid="4">
                                            <p:graphicEl>
                                              <a:dgm id="{991128D8-C5E0-41E5-A610-862DF5754F41}"/>
                                            </p:graphic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graphicEl>
                                              <a:dgm id="{991128D8-C5E0-41E5-A610-862DF5754F41}"/>
                                            </p:graphic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
                                            <p:graphicEl>
                                              <a:dgm id="{1B5C4719-F7D5-4772-88C3-01B2E32A26CD}"/>
                                            </p:graphicEl>
                                          </p:spTgt>
                                        </p:tgtEl>
                                        <p:attrNameLst>
                                          <p:attrName>style.visibility</p:attrName>
                                        </p:attrNameLst>
                                      </p:cBhvr>
                                      <p:to>
                                        <p:strVal val="visible"/>
                                      </p:to>
                                    </p:set>
                                    <p:anim calcmode="lin" valueType="num">
                                      <p:cBhvr additive="base">
                                        <p:cTn id="17" dur="500" fill="hold"/>
                                        <p:tgtEl>
                                          <p:spTgt spid="4">
                                            <p:graphicEl>
                                              <a:dgm id="{1B5C4719-F7D5-4772-88C3-01B2E32A26CD}"/>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graphicEl>
                                              <a:dgm id="{1B5C4719-F7D5-4772-88C3-01B2E32A26CD}"/>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graphicEl>
                                              <a:dgm id="{D6AA4E4A-AB67-4EBC-9C44-D9EC98547C08}"/>
                                            </p:graphicEl>
                                          </p:spTgt>
                                        </p:tgtEl>
                                        <p:attrNameLst>
                                          <p:attrName>style.visibility</p:attrName>
                                        </p:attrNameLst>
                                      </p:cBhvr>
                                      <p:to>
                                        <p:strVal val="visible"/>
                                      </p:to>
                                    </p:set>
                                    <p:anim calcmode="lin" valueType="num">
                                      <p:cBhvr additive="base">
                                        <p:cTn id="23" dur="500" fill="hold"/>
                                        <p:tgtEl>
                                          <p:spTgt spid="4">
                                            <p:graphicEl>
                                              <a:dgm id="{D6AA4E4A-AB67-4EBC-9C44-D9EC98547C08}"/>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graphicEl>
                                              <a:dgm id="{D6AA4E4A-AB67-4EBC-9C44-D9EC98547C08}"/>
                                            </p:graphic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graphicEl>
                                              <a:dgm id="{C9F00B02-EA20-4A4A-BF84-FB1C519AF36E}"/>
                                            </p:graphicEl>
                                          </p:spTgt>
                                        </p:tgtEl>
                                        <p:attrNameLst>
                                          <p:attrName>style.visibility</p:attrName>
                                        </p:attrNameLst>
                                      </p:cBhvr>
                                      <p:to>
                                        <p:strVal val="visible"/>
                                      </p:to>
                                    </p:set>
                                    <p:anim calcmode="lin" valueType="num">
                                      <p:cBhvr additive="base">
                                        <p:cTn id="29" dur="500" fill="hold"/>
                                        <p:tgtEl>
                                          <p:spTgt spid="4">
                                            <p:graphicEl>
                                              <a:dgm id="{C9F00B02-EA20-4A4A-BF84-FB1C519AF36E}"/>
                                            </p:graphic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graphicEl>
                                              <a:dgm id="{C9F00B02-EA20-4A4A-BF84-FB1C519AF36E}"/>
                                            </p:graphic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
                                            <p:graphicEl>
                                              <a:dgm id="{22D86E0F-CCCD-47B3-9306-5CBBE9B388CD}"/>
                                            </p:graphicEl>
                                          </p:spTgt>
                                        </p:tgtEl>
                                        <p:attrNameLst>
                                          <p:attrName>style.visibility</p:attrName>
                                        </p:attrNameLst>
                                      </p:cBhvr>
                                      <p:to>
                                        <p:strVal val="visible"/>
                                      </p:to>
                                    </p:set>
                                    <p:anim calcmode="lin" valueType="num">
                                      <p:cBhvr additive="base">
                                        <p:cTn id="35" dur="500" fill="hold"/>
                                        <p:tgtEl>
                                          <p:spTgt spid="4">
                                            <p:graphicEl>
                                              <a:dgm id="{22D86E0F-CCCD-47B3-9306-5CBBE9B388CD}"/>
                                            </p:graphic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graphicEl>
                                              <a:dgm id="{22D86E0F-CCCD-47B3-9306-5CBBE9B388CD}"/>
                                            </p:graphic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
                                            <p:graphicEl>
                                              <a:dgm id="{87E03912-6255-4C8D-8034-0896770BB0BD}"/>
                                            </p:graphicEl>
                                          </p:spTgt>
                                        </p:tgtEl>
                                        <p:attrNameLst>
                                          <p:attrName>style.visibility</p:attrName>
                                        </p:attrNameLst>
                                      </p:cBhvr>
                                      <p:to>
                                        <p:strVal val="visible"/>
                                      </p:to>
                                    </p:set>
                                    <p:anim calcmode="lin" valueType="num">
                                      <p:cBhvr additive="base">
                                        <p:cTn id="41" dur="500" fill="hold"/>
                                        <p:tgtEl>
                                          <p:spTgt spid="4">
                                            <p:graphicEl>
                                              <a:dgm id="{87E03912-6255-4C8D-8034-0896770BB0BD}"/>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graphicEl>
                                              <a:dgm id="{87E03912-6255-4C8D-8034-0896770BB0BD}"/>
                                            </p:graphic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
                                            <p:graphicEl>
                                              <a:dgm id="{AB3170E8-3548-4E4A-8EED-26803D03CB7E}"/>
                                            </p:graphicEl>
                                          </p:spTgt>
                                        </p:tgtEl>
                                        <p:attrNameLst>
                                          <p:attrName>style.visibility</p:attrName>
                                        </p:attrNameLst>
                                      </p:cBhvr>
                                      <p:to>
                                        <p:strVal val="visible"/>
                                      </p:to>
                                    </p:set>
                                    <p:anim calcmode="lin" valueType="num">
                                      <p:cBhvr additive="base">
                                        <p:cTn id="47" dur="500" fill="hold"/>
                                        <p:tgtEl>
                                          <p:spTgt spid="4">
                                            <p:graphicEl>
                                              <a:dgm id="{AB3170E8-3548-4E4A-8EED-26803D03CB7E}"/>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graphicEl>
                                              <a:dgm id="{AB3170E8-3548-4E4A-8EED-26803D03CB7E}"/>
                                            </p:graphic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
                                            <p:graphicEl>
                                              <a:dgm id="{377CB23D-E5C0-4EDC-A465-CEE36A232DB6}"/>
                                            </p:graphicEl>
                                          </p:spTgt>
                                        </p:tgtEl>
                                        <p:attrNameLst>
                                          <p:attrName>style.visibility</p:attrName>
                                        </p:attrNameLst>
                                      </p:cBhvr>
                                      <p:to>
                                        <p:strVal val="visible"/>
                                      </p:to>
                                    </p:set>
                                    <p:anim calcmode="lin" valueType="num">
                                      <p:cBhvr additive="base">
                                        <p:cTn id="53" dur="500" fill="hold"/>
                                        <p:tgtEl>
                                          <p:spTgt spid="4">
                                            <p:graphicEl>
                                              <a:dgm id="{377CB23D-E5C0-4EDC-A465-CEE36A232DB6}"/>
                                            </p:graphic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graphicEl>
                                              <a:dgm id="{377CB23D-E5C0-4EDC-A465-CEE36A232DB6}"/>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88"/>
          <p:cNvSpPr>
            <a:spLocks noGrp="1" noChangeArrowheads="1"/>
          </p:cNvSpPr>
          <p:nvPr>
            <p:ph type="title"/>
          </p:nvPr>
        </p:nvSpPr>
        <p:spPr/>
        <p:txBody>
          <a:bodyPr/>
          <a:lstStyle/>
          <a:p>
            <a:pPr eaLnBrk="1" hangingPunct="1"/>
            <a:r>
              <a:rPr lang="hr-HR" dirty="0" smtClean="0"/>
              <a:t>Načini komunikacije</a:t>
            </a:r>
            <a:endParaRPr lang="en-US" dirty="0" smtClean="0"/>
          </a:p>
        </p:txBody>
      </p:sp>
      <p:sp>
        <p:nvSpPr>
          <p:cNvPr id="19459" name="Rectangle 89"/>
          <p:cNvSpPr>
            <a:spLocks noGrp="1" noChangeArrowheads="1"/>
          </p:cNvSpPr>
          <p:nvPr>
            <p:ph type="body" idx="1"/>
          </p:nvPr>
        </p:nvSpPr>
        <p:spPr>
          <a:xfrm>
            <a:off x="646113" y="4170363"/>
            <a:ext cx="7485062" cy="2416175"/>
          </a:xfrm>
        </p:spPr>
        <p:txBody>
          <a:bodyPr/>
          <a:lstStyle/>
          <a:p>
            <a:pPr eaLnBrk="1" hangingPunct="1">
              <a:lnSpc>
                <a:spcPct val="80000"/>
              </a:lnSpc>
            </a:pPr>
            <a:r>
              <a:rPr lang="en-US" sz="2400" dirty="0" smtClean="0"/>
              <a:t>One Way: </a:t>
            </a:r>
          </a:p>
          <a:p>
            <a:pPr lvl="1" eaLnBrk="1" hangingPunct="1">
              <a:lnSpc>
                <a:spcPct val="80000"/>
              </a:lnSpc>
            </a:pPr>
            <a:r>
              <a:rPr lang="hr-HR" sz="2000" dirty="0" smtClean="0"/>
              <a:t>Pošalji i zaboravi</a:t>
            </a:r>
            <a:endParaRPr lang="en-US" sz="2000" dirty="0" smtClean="0"/>
          </a:p>
          <a:p>
            <a:pPr eaLnBrk="1" hangingPunct="1">
              <a:lnSpc>
                <a:spcPct val="80000"/>
              </a:lnSpc>
            </a:pPr>
            <a:r>
              <a:rPr lang="en-US" sz="2400" dirty="0" smtClean="0"/>
              <a:t>Request-Reply</a:t>
            </a:r>
          </a:p>
          <a:p>
            <a:pPr lvl="1" eaLnBrk="1" hangingPunct="1">
              <a:lnSpc>
                <a:spcPct val="80000"/>
              </a:lnSpc>
            </a:pPr>
            <a:r>
              <a:rPr lang="hr-HR" sz="2000" dirty="0" smtClean="0"/>
              <a:t>Pošalji upit i čekaj na odgovor</a:t>
            </a:r>
            <a:endParaRPr lang="en-US" sz="2000" dirty="0" smtClean="0"/>
          </a:p>
          <a:p>
            <a:pPr eaLnBrk="1" hangingPunct="1">
              <a:lnSpc>
                <a:spcPct val="80000"/>
              </a:lnSpc>
            </a:pPr>
            <a:r>
              <a:rPr lang="en-US" sz="2400" dirty="0" smtClean="0"/>
              <a:t>Duplex</a:t>
            </a:r>
          </a:p>
          <a:p>
            <a:pPr lvl="1" eaLnBrk="1" hangingPunct="1">
              <a:lnSpc>
                <a:spcPct val="80000"/>
              </a:lnSpc>
            </a:pPr>
            <a:r>
              <a:rPr lang="hr-HR" sz="2000" dirty="0" smtClean="0"/>
              <a:t>Primi odgovor “kasnije” na drugom kanaliu </a:t>
            </a:r>
            <a:r>
              <a:rPr lang="en-US" sz="2000" dirty="0" smtClean="0"/>
              <a:t>(callback-style)</a:t>
            </a:r>
          </a:p>
        </p:txBody>
      </p:sp>
      <p:pic>
        <p:nvPicPr>
          <p:cNvPr id="19460" name="Picture 40" descr="silver edge - sapphire square"/>
          <p:cNvPicPr>
            <a:picLocks noChangeArrowheads="1"/>
          </p:cNvPicPr>
          <p:nvPr/>
        </p:nvPicPr>
        <p:blipFill>
          <a:blip r:embed="rId3" cstate="print"/>
          <a:srcRect/>
          <a:stretch>
            <a:fillRect/>
          </a:stretch>
        </p:blipFill>
        <p:spPr bwMode="auto">
          <a:xfrm>
            <a:off x="495300" y="1138238"/>
            <a:ext cx="2057400" cy="2925762"/>
          </a:xfrm>
          <a:prstGeom prst="rect">
            <a:avLst/>
          </a:prstGeom>
          <a:noFill/>
          <a:ln w="9525">
            <a:noFill/>
            <a:miter lim="800000"/>
            <a:headEnd/>
            <a:tailEnd/>
          </a:ln>
        </p:spPr>
      </p:pic>
      <p:pic>
        <p:nvPicPr>
          <p:cNvPr id="19461" name="Picture 41" descr="silver edge - rose square"/>
          <p:cNvPicPr>
            <a:picLocks noChangeAspect="1" noChangeArrowheads="1"/>
          </p:cNvPicPr>
          <p:nvPr/>
        </p:nvPicPr>
        <p:blipFill>
          <a:blip r:embed="rId4" cstate="print"/>
          <a:srcRect/>
          <a:stretch>
            <a:fillRect/>
          </a:stretch>
        </p:blipFill>
        <p:spPr bwMode="auto">
          <a:xfrm>
            <a:off x="6451600" y="1136650"/>
            <a:ext cx="2057400" cy="2924175"/>
          </a:xfrm>
          <a:prstGeom prst="rect">
            <a:avLst/>
          </a:prstGeom>
          <a:noFill/>
          <a:ln w="9525">
            <a:noFill/>
            <a:miter lim="800000"/>
            <a:headEnd/>
            <a:tailEnd/>
          </a:ln>
        </p:spPr>
      </p:pic>
      <p:sp>
        <p:nvSpPr>
          <p:cNvPr id="770090" name="Text Box 42"/>
          <p:cNvSpPr txBox="1">
            <a:spLocks noChangeArrowheads="1"/>
          </p:cNvSpPr>
          <p:nvPr/>
        </p:nvSpPr>
        <p:spPr bwMode="auto">
          <a:xfrm>
            <a:off x="506089" y="1739900"/>
            <a:ext cx="2004075" cy="523220"/>
          </a:xfrm>
          <a:prstGeom prst="rect">
            <a:avLst/>
          </a:prstGeom>
          <a:noFill/>
          <a:ln w="12700" algn="ctr">
            <a:noFill/>
            <a:miter lim="800000"/>
            <a:headEnd/>
            <a:tailEnd/>
          </a:ln>
          <a:effectLst/>
        </p:spPr>
        <p:txBody>
          <a:bodyPr wrap="none">
            <a:spAutoFit/>
          </a:bodyPr>
          <a:lstStyle/>
          <a:p>
            <a:pPr algn="ctr" eaLnBrk="0" hangingPunct="0">
              <a:defRPr/>
            </a:pPr>
            <a:r>
              <a:rPr lang="hr-HR" sz="2800" dirty="0" smtClean="0">
                <a:effectLst>
                  <a:outerShdw blurRad="38100" dist="38100" dir="2700000" algn="tl">
                    <a:srgbClr val="000000"/>
                  </a:outerShdw>
                </a:effectLst>
                <a:latin typeface="Segoe Semibold" pitchFamily="34" charset="0"/>
              </a:rPr>
              <a:t>Konzument</a:t>
            </a:r>
            <a:endParaRPr lang="en-US" sz="2800" dirty="0">
              <a:effectLst>
                <a:outerShdw blurRad="38100" dist="38100" dir="2700000" algn="tl">
                  <a:srgbClr val="000000"/>
                </a:outerShdw>
              </a:effectLst>
              <a:latin typeface="Segoe Semibold" pitchFamily="34" charset="0"/>
            </a:endParaRPr>
          </a:p>
        </p:txBody>
      </p:sp>
      <p:sp>
        <p:nvSpPr>
          <p:cNvPr id="770091" name="Text Box 43"/>
          <p:cNvSpPr txBox="1">
            <a:spLocks noChangeArrowheads="1"/>
          </p:cNvSpPr>
          <p:nvPr/>
        </p:nvSpPr>
        <p:spPr bwMode="auto">
          <a:xfrm>
            <a:off x="6893395" y="1739900"/>
            <a:ext cx="1183337" cy="523220"/>
          </a:xfrm>
          <a:prstGeom prst="rect">
            <a:avLst/>
          </a:prstGeom>
          <a:noFill/>
          <a:ln w="12700" algn="ctr">
            <a:noFill/>
            <a:miter lim="800000"/>
            <a:headEnd/>
            <a:tailEnd/>
          </a:ln>
          <a:effectLst/>
        </p:spPr>
        <p:txBody>
          <a:bodyPr wrap="none">
            <a:spAutoFit/>
          </a:bodyPr>
          <a:lstStyle/>
          <a:p>
            <a:pPr algn="ctr" eaLnBrk="0" hangingPunct="0">
              <a:defRPr/>
            </a:pPr>
            <a:r>
              <a:rPr lang="hr-HR" sz="2800" dirty="0" smtClean="0">
                <a:effectLst>
                  <a:outerShdw blurRad="38100" dist="38100" dir="2700000" algn="tl">
                    <a:srgbClr val="000000"/>
                  </a:outerShdw>
                </a:effectLst>
                <a:latin typeface="Segoe Semibold" pitchFamily="34" charset="0"/>
              </a:rPr>
              <a:t>Servis</a:t>
            </a:r>
            <a:endParaRPr lang="en-US" sz="2800" dirty="0">
              <a:effectLst>
                <a:outerShdw blurRad="38100" dist="38100" dir="2700000" algn="tl">
                  <a:srgbClr val="000000"/>
                </a:outerShdw>
              </a:effectLst>
              <a:latin typeface="Segoe Semibold" pitchFamily="34" charset="0"/>
            </a:endParaRPr>
          </a:p>
        </p:txBody>
      </p:sp>
      <p:sp>
        <p:nvSpPr>
          <p:cNvPr id="19464" name="Line 81"/>
          <p:cNvSpPr>
            <a:spLocks noChangeShapeType="1"/>
          </p:cNvSpPr>
          <p:nvPr/>
        </p:nvSpPr>
        <p:spPr bwMode="auto">
          <a:xfrm>
            <a:off x="2505075" y="1727200"/>
            <a:ext cx="3951288" cy="0"/>
          </a:xfrm>
          <a:prstGeom prst="line">
            <a:avLst/>
          </a:prstGeom>
          <a:noFill/>
          <a:ln w="76200">
            <a:solidFill>
              <a:srgbClr val="FFFF99"/>
            </a:solidFill>
            <a:round/>
            <a:headEnd/>
            <a:tailEnd type="triangle" w="med" len="med"/>
          </a:ln>
        </p:spPr>
        <p:txBody>
          <a:bodyPr wrap="none" anchor="ctr"/>
          <a:lstStyle/>
          <a:p>
            <a:endParaRPr lang="en-US"/>
          </a:p>
        </p:txBody>
      </p:sp>
      <p:sp>
        <p:nvSpPr>
          <p:cNvPr id="19465" name="Line 82"/>
          <p:cNvSpPr>
            <a:spLocks noChangeShapeType="1"/>
          </p:cNvSpPr>
          <p:nvPr/>
        </p:nvSpPr>
        <p:spPr bwMode="auto">
          <a:xfrm>
            <a:off x="2513013" y="2701925"/>
            <a:ext cx="3951287" cy="0"/>
          </a:xfrm>
          <a:prstGeom prst="line">
            <a:avLst/>
          </a:prstGeom>
          <a:noFill/>
          <a:ln w="76200">
            <a:solidFill>
              <a:srgbClr val="FFFF99"/>
            </a:solidFill>
            <a:round/>
            <a:headEnd/>
            <a:tailEnd type="triangle" w="med" len="med"/>
          </a:ln>
        </p:spPr>
        <p:txBody>
          <a:bodyPr wrap="none" anchor="ctr"/>
          <a:lstStyle/>
          <a:p>
            <a:endParaRPr lang="en-US"/>
          </a:p>
        </p:txBody>
      </p:sp>
      <p:sp>
        <p:nvSpPr>
          <p:cNvPr id="19466" name="Line 83"/>
          <p:cNvSpPr>
            <a:spLocks noChangeShapeType="1"/>
          </p:cNvSpPr>
          <p:nvPr/>
        </p:nvSpPr>
        <p:spPr bwMode="auto">
          <a:xfrm>
            <a:off x="2520950" y="3676650"/>
            <a:ext cx="3951288" cy="0"/>
          </a:xfrm>
          <a:prstGeom prst="line">
            <a:avLst/>
          </a:prstGeom>
          <a:noFill/>
          <a:ln w="76200">
            <a:solidFill>
              <a:srgbClr val="FFFF99"/>
            </a:solidFill>
            <a:round/>
            <a:headEnd/>
            <a:tailEnd type="triangle" w="med" len="med"/>
          </a:ln>
        </p:spPr>
        <p:txBody>
          <a:bodyPr wrap="none" anchor="ctr"/>
          <a:lstStyle/>
          <a:p>
            <a:endParaRPr lang="en-US"/>
          </a:p>
        </p:txBody>
      </p:sp>
      <p:sp>
        <p:nvSpPr>
          <p:cNvPr id="19467" name="Line 84"/>
          <p:cNvSpPr>
            <a:spLocks noChangeShapeType="1"/>
          </p:cNvSpPr>
          <p:nvPr/>
        </p:nvSpPr>
        <p:spPr bwMode="auto">
          <a:xfrm>
            <a:off x="2528888" y="3495675"/>
            <a:ext cx="3951287" cy="0"/>
          </a:xfrm>
          <a:prstGeom prst="line">
            <a:avLst/>
          </a:prstGeom>
          <a:noFill/>
          <a:ln w="76200">
            <a:solidFill>
              <a:srgbClr val="FFFF99"/>
            </a:solidFill>
            <a:round/>
            <a:headEnd type="triangle" w="med" len="med"/>
            <a:tailEnd/>
          </a:ln>
        </p:spPr>
        <p:txBody>
          <a:bodyPr wrap="none" anchor="ctr"/>
          <a:lstStyle/>
          <a:p>
            <a:endParaRPr lang="en-US"/>
          </a:p>
        </p:txBody>
      </p:sp>
      <p:sp>
        <p:nvSpPr>
          <p:cNvPr id="19468" name="Text Box 85"/>
          <p:cNvSpPr txBox="1">
            <a:spLocks noChangeArrowheads="1"/>
          </p:cNvSpPr>
          <p:nvPr/>
        </p:nvSpPr>
        <p:spPr bwMode="auto">
          <a:xfrm>
            <a:off x="3730625" y="1190625"/>
            <a:ext cx="1266825" cy="396875"/>
          </a:xfrm>
          <a:prstGeom prst="rect">
            <a:avLst/>
          </a:prstGeom>
          <a:noFill/>
          <a:ln w="12700" algn="ctr">
            <a:noFill/>
            <a:miter lim="800000"/>
            <a:headEnd/>
            <a:tailEnd/>
          </a:ln>
        </p:spPr>
        <p:txBody>
          <a:bodyPr wrap="none">
            <a:spAutoFit/>
          </a:bodyPr>
          <a:lstStyle/>
          <a:p>
            <a:r>
              <a:rPr lang="en-US" sz="2000" b="1"/>
              <a:t>One Way</a:t>
            </a:r>
          </a:p>
        </p:txBody>
      </p:sp>
      <p:sp>
        <p:nvSpPr>
          <p:cNvPr id="19469" name="Text Box 86"/>
          <p:cNvSpPr txBox="1">
            <a:spLocks noChangeArrowheads="1"/>
          </p:cNvSpPr>
          <p:nvPr/>
        </p:nvSpPr>
        <p:spPr bwMode="auto">
          <a:xfrm>
            <a:off x="3505200" y="2198688"/>
            <a:ext cx="1911350" cy="396875"/>
          </a:xfrm>
          <a:prstGeom prst="rect">
            <a:avLst/>
          </a:prstGeom>
          <a:noFill/>
          <a:ln w="12700" algn="ctr">
            <a:noFill/>
            <a:miter lim="800000"/>
            <a:headEnd/>
            <a:tailEnd/>
          </a:ln>
        </p:spPr>
        <p:txBody>
          <a:bodyPr wrap="none">
            <a:spAutoFit/>
          </a:bodyPr>
          <a:lstStyle/>
          <a:p>
            <a:r>
              <a:rPr lang="en-US" sz="2000" b="1"/>
              <a:t>Request-Reply</a:t>
            </a:r>
          </a:p>
        </p:txBody>
      </p:sp>
      <p:sp>
        <p:nvSpPr>
          <p:cNvPr id="19470" name="Text Box 87"/>
          <p:cNvSpPr txBox="1">
            <a:spLocks noChangeArrowheads="1"/>
          </p:cNvSpPr>
          <p:nvPr/>
        </p:nvSpPr>
        <p:spPr bwMode="auto">
          <a:xfrm>
            <a:off x="3557588" y="2973388"/>
            <a:ext cx="1838325" cy="396875"/>
          </a:xfrm>
          <a:prstGeom prst="rect">
            <a:avLst/>
          </a:prstGeom>
          <a:noFill/>
          <a:ln w="12700" algn="ctr">
            <a:noFill/>
            <a:miter lim="800000"/>
            <a:headEnd/>
            <a:tailEnd/>
          </a:ln>
        </p:spPr>
        <p:txBody>
          <a:bodyPr wrap="none">
            <a:spAutoFit/>
          </a:bodyPr>
          <a:lstStyle/>
          <a:p>
            <a:r>
              <a:rPr lang="en-US" sz="2000" b="1"/>
              <a:t>Duplex (Dual)</a:t>
            </a: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Windows communication foundation</a:t>
            </a:r>
            <a:endParaRPr lang="hr-HR" dirty="0"/>
          </a:p>
        </p:txBody>
      </p:sp>
      <p:sp>
        <p:nvSpPr>
          <p:cNvPr id="3" name="Text Placeholder 2"/>
          <p:cNvSpPr>
            <a:spLocks noGrp="1"/>
          </p:cNvSpPr>
          <p:nvPr>
            <p:ph type="body" idx="1"/>
          </p:nvPr>
        </p:nvSpPr>
        <p:spPr/>
        <p:txBody>
          <a:bodyPr>
            <a:normAutofit lnSpcReduction="10000"/>
          </a:bodyPr>
          <a:lstStyle/>
          <a:p>
            <a:r>
              <a:rPr lang="hr-HR" dirty="0" smtClean="0"/>
              <a:t>Creating a wcf </a:t>
            </a:r>
            <a:r>
              <a:rPr lang="hr-HR" dirty="0" smtClean="0"/>
              <a:t>service</a:t>
            </a:r>
          </a:p>
          <a:p>
            <a:r>
              <a:rPr lang="hr-HR" dirty="0"/>
              <a:t>Ivan cesar, polytechnic zagreb</a:t>
            </a:r>
          </a:p>
          <a:p>
            <a:endParaRPr lang="hr-HR" dirty="0"/>
          </a:p>
        </p:txBody>
      </p:sp>
    </p:spTree>
    <p:extLst>
      <p:ext uri="{BB962C8B-B14F-4D97-AF65-F5344CB8AC3E}">
        <p14:creationId xmlns:p14="http://schemas.microsoft.com/office/powerpoint/2010/main" val="41292071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Creating a wcf service in VS2015</a:t>
            </a:r>
            <a:endParaRPr lang="hr-HR" dirty="0"/>
          </a:p>
        </p:txBody>
      </p:sp>
      <p:sp>
        <p:nvSpPr>
          <p:cNvPr id="3" name="Content Placeholder 2"/>
          <p:cNvSpPr>
            <a:spLocks noGrp="1"/>
          </p:cNvSpPr>
          <p:nvPr>
            <p:ph idx="1"/>
          </p:nvPr>
        </p:nvSpPr>
        <p:spPr/>
        <p:txBody>
          <a:bodyPr>
            <a:normAutofit/>
          </a:bodyPr>
          <a:lstStyle/>
          <a:p>
            <a:r>
              <a:rPr lang="hr-HR" sz="2400" dirty="0" smtClean="0"/>
              <a:t>Create a new WCF project or add service to an existing project</a:t>
            </a:r>
          </a:p>
          <a:p>
            <a:r>
              <a:rPr lang="hr-HR" sz="2400" dirty="0" smtClean="0"/>
              <a:t>Create services and operations</a:t>
            </a:r>
          </a:p>
          <a:p>
            <a:r>
              <a:rPr lang="hr-HR" sz="2400" dirty="0" smtClean="0"/>
              <a:t>Create objects used for data transfer</a:t>
            </a:r>
          </a:p>
          <a:p>
            <a:r>
              <a:rPr lang="hr-HR" sz="2400" dirty="0" smtClean="0"/>
              <a:t>Configure web service</a:t>
            </a:r>
          </a:p>
          <a:p>
            <a:r>
              <a:rPr lang="hr-HR" sz="2400" dirty="0" smtClean="0"/>
              <a:t>Publish a WCF application</a:t>
            </a:r>
          </a:p>
          <a:p>
            <a:endParaRPr lang="hr-HR" sz="2400" dirty="0"/>
          </a:p>
        </p:txBody>
      </p:sp>
    </p:spTree>
    <p:extLst>
      <p:ext uri="{BB962C8B-B14F-4D97-AF65-F5344CB8AC3E}">
        <p14:creationId xmlns:p14="http://schemas.microsoft.com/office/powerpoint/2010/main" val="276002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Creating a wcf service in VS2015</a:t>
            </a:r>
            <a:endParaRPr lang="hr-HR" dirty="0"/>
          </a:p>
        </p:txBody>
      </p:sp>
      <p:sp>
        <p:nvSpPr>
          <p:cNvPr id="3" name="Content Placeholder 2"/>
          <p:cNvSpPr>
            <a:spLocks noGrp="1"/>
          </p:cNvSpPr>
          <p:nvPr>
            <p:ph idx="1"/>
          </p:nvPr>
        </p:nvSpPr>
        <p:spPr/>
        <p:txBody>
          <a:bodyPr>
            <a:normAutofit/>
          </a:bodyPr>
          <a:lstStyle/>
          <a:p>
            <a:r>
              <a:rPr lang="hr-HR" sz="2400" dirty="0" smtClean="0"/>
              <a:t>If we are creating a new WCF app, we can choose project type WCF service application</a:t>
            </a:r>
          </a:p>
          <a:p>
            <a:pPr lvl="1"/>
            <a:r>
              <a:rPr lang="hr-HR" sz="2200" dirty="0" smtClean="0"/>
              <a:t>Generally, it is better to separate WCF project from core project, such as web site or web app</a:t>
            </a:r>
          </a:p>
          <a:p>
            <a:pPr lvl="1"/>
            <a:r>
              <a:rPr lang="hr-HR" sz="2200" dirty="0" smtClean="0"/>
              <a:t>Improved horizontal scaling and load balancing</a:t>
            </a:r>
          </a:p>
          <a:p>
            <a:r>
              <a:rPr lang="hr-HR" sz="2400" dirty="0" smtClean="0"/>
              <a:t>Visual Studio automatically creates a simple demo service which can be used instantly</a:t>
            </a:r>
          </a:p>
          <a:p>
            <a:endParaRPr lang="hr-HR" sz="2400" dirty="0"/>
          </a:p>
        </p:txBody>
      </p:sp>
    </p:spTree>
    <p:extLst>
      <p:ext uri="{BB962C8B-B14F-4D97-AF65-F5344CB8AC3E}">
        <p14:creationId xmlns:p14="http://schemas.microsoft.com/office/powerpoint/2010/main" val="1085580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Creating a wcf service in VS2015</a:t>
            </a:r>
          </a:p>
        </p:txBody>
      </p:sp>
      <p:sp>
        <p:nvSpPr>
          <p:cNvPr id="3" name="Content Placeholder 2"/>
          <p:cNvSpPr>
            <a:spLocks noGrp="1"/>
          </p:cNvSpPr>
          <p:nvPr>
            <p:ph sz="half" idx="1"/>
          </p:nvPr>
        </p:nvSpPr>
        <p:spPr/>
        <p:txBody>
          <a:bodyPr>
            <a:normAutofit/>
          </a:bodyPr>
          <a:lstStyle/>
          <a:p>
            <a:r>
              <a:rPr lang="hr-HR" sz="2000" b="1" dirty="0" smtClean="0"/>
              <a:t>File *.svc</a:t>
            </a:r>
            <a:r>
              <a:rPr lang="hr-HR" sz="2000" dirty="0" smtClean="0"/>
              <a:t> serves as a markup file which only denotes which class will be used for our service</a:t>
            </a:r>
          </a:p>
          <a:p>
            <a:r>
              <a:rPr lang="hr-HR" sz="2000" b="1" dirty="0" smtClean="0"/>
              <a:t>File I*.cs</a:t>
            </a:r>
            <a:r>
              <a:rPr lang="hr-HR" sz="2000" dirty="0" smtClean="0"/>
              <a:t> is an interface which describes our service</a:t>
            </a:r>
          </a:p>
          <a:p>
            <a:r>
              <a:rPr lang="hr-HR" sz="2000" b="1" dirty="0"/>
              <a:t>File *.svc.cs</a:t>
            </a:r>
            <a:r>
              <a:rPr lang="hr-HR" sz="2000" dirty="0"/>
              <a:t> is a code-behind class which is implementation of our </a:t>
            </a:r>
            <a:r>
              <a:rPr lang="hr-HR" sz="2000" dirty="0" smtClean="0"/>
              <a:t>service, implements previously mentioned interface</a:t>
            </a:r>
            <a:endParaRPr lang="hr-HR" sz="2000" dirty="0"/>
          </a:p>
          <a:p>
            <a:endParaRPr lang="hr-HR" sz="20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996178" y="2787115"/>
            <a:ext cx="3233422" cy="2110706"/>
          </a:xfrm>
        </p:spPr>
      </p:pic>
    </p:spTree>
    <p:extLst>
      <p:ext uri="{BB962C8B-B14F-4D97-AF65-F5344CB8AC3E}">
        <p14:creationId xmlns:p14="http://schemas.microsoft.com/office/powerpoint/2010/main" val="1348811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Creating a wcf service in VS2015</a:t>
            </a:r>
          </a:p>
        </p:txBody>
      </p:sp>
      <p:sp>
        <p:nvSpPr>
          <p:cNvPr id="3" name="Content Placeholder 2"/>
          <p:cNvSpPr>
            <a:spLocks noGrp="1"/>
          </p:cNvSpPr>
          <p:nvPr>
            <p:ph sz="half" idx="1"/>
          </p:nvPr>
        </p:nvSpPr>
        <p:spPr/>
        <p:txBody>
          <a:bodyPr>
            <a:noAutofit/>
          </a:bodyPr>
          <a:lstStyle/>
          <a:p>
            <a:r>
              <a:rPr lang="hr-HR" sz="2000" b="1" dirty="0" smtClean="0"/>
              <a:t>ICalculationService </a:t>
            </a:r>
            <a:r>
              <a:rPr lang="hr-HR" sz="2000" dirty="0" smtClean="0"/>
              <a:t>is an interface</a:t>
            </a:r>
          </a:p>
          <a:p>
            <a:pPr lvl="1"/>
            <a:r>
              <a:rPr lang="hr-HR" sz="1800" dirty="0" smtClean="0"/>
              <a:t>Interface is a set of functionalities a class must implement</a:t>
            </a:r>
          </a:p>
          <a:p>
            <a:r>
              <a:rPr lang="hr-HR" sz="2000" dirty="0" smtClean="0"/>
              <a:t>In WCF context, it is a </a:t>
            </a:r>
            <a:r>
              <a:rPr lang="hr-HR" sz="2000" b="1" dirty="0" smtClean="0"/>
              <a:t>service contract</a:t>
            </a:r>
            <a:r>
              <a:rPr lang="hr-HR" sz="2000" dirty="0" smtClean="0"/>
              <a:t> with defined </a:t>
            </a:r>
            <a:r>
              <a:rPr lang="hr-HR" sz="2000" b="1" dirty="0" smtClean="0"/>
              <a:t>operations</a:t>
            </a:r>
            <a:endParaRPr lang="hr-HR" sz="2000" dirty="0" smtClean="0"/>
          </a:p>
          <a:p>
            <a:pPr lvl="1"/>
            <a:r>
              <a:rPr lang="hr-HR" sz="1800" dirty="0" smtClean="0"/>
              <a:t>Annotations [ServiceContract] and [OperationContract]</a:t>
            </a:r>
            <a:endParaRPr lang="hr-HR" sz="1800" dirty="0"/>
          </a:p>
          <a:p>
            <a:endParaRPr lang="hr-HR" sz="2000" dirty="0"/>
          </a:p>
        </p:txBody>
      </p:sp>
      <p:pic>
        <p:nvPicPr>
          <p:cNvPr id="6" name="Content Placeholder 5"/>
          <p:cNvPicPr>
            <a:picLocks noGrp="1" noChangeAspect="1"/>
          </p:cNvPicPr>
          <p:nvPr>
            <p:ph sz="half" idx="2"/>
          </p:nvPr>
        </p:nvPicPr>
        <p:blipFill>
          <a:blip r:embed="rId3"/>
          <a:stretch>
            <a:fillRect/>
          </a:stretch>
        </p:blipFill>
        <p:spPr>
          <a:xfrm>
            <a:off x="4528501" y="2838223"/>
            <a:ext cx="3589024" cy="2256292"/>
          </a:xfrm>
          <a:prstGeom prst="rect">
            <a:avLst/>
          </a:prstGeom>
        </p:spPr>
      </p:pic>
    </p:spTree>
    <p:extLst>
      <p:ext uri="{BB962C8B-B14F-4D97-AF65-F5344CB8AC3E}">
        <p14:creationId xmlns:p14="http://schemas.microsoft.com/office/powerpoint/2010/main" val="309897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Creating a wcf service in VS2015</a:t>
            </a:r>
          </a:p>
        </p:txBody>
      </p:sp>
      <p:sp>
        <p:nvSpPr>
          <p:cNvPr id="3" name="Content Placeholder 2"/>
          <p:cNvSpPr>
            <a:spLocks noGrp="1"/>
          </p:cNvSpPr>
          <p:nvPr>
            <p:ph sz="half" idx="1"/>
          </p:nvPr>
        </p:nvSpPr>
        <p:spPr/>
        <p:txBody>
          <a:bodyPr>
            <a:normAutofit/>
          </a:bodyPr>
          <a:lstStyle/>
          <a:p>
            <a:r>
              <a:rPr lang="hr-HR" sz="2800" b="1" dirty="0" smtClean="0"/>
              <a:t>CalculationService</a:t>
            </a:r>
            <a:r>
              <a:rPr lang="hr-HR" sz="2800" dirty="0" smtClean="0"/>
              <a:t> is a class which implements ICalculationService</a:t>
            </a:r>
          </a:p>
          <a:p>
            <a:pPr lvl="1"/>
            <a:r>
              <a:rPr lang="hr-HR" sz="2000" dirty="0" smtClean="0"/>
              <a:t>Contains the logic of a service</a:t>
            </a:r>
          </a:p>
          <a:p>
            <a:endParaRPr lang="hr-HR" sz="2800" dirty="0"/>
          </a:p>
        </p:txBody>
      </p:sp>
      <p:pic>
        <p:nvPicPr>
          <p:cNvPr id="7" name="Content Placeholder 6"/>
          <p:cNvPicPr>
            <a:picLocks noGrp="1" noChangeAspect="1"/>
          </p:cNvPicPr>
          <p:nvPr>
            <p:ph sz="half" idx="2"/>
          </p:nvPr>
        </p:nvPicPr>
        <p:blipFill>
          <a:blip r:embed="rId3"/>
          <a:stretch>
            <a:fillRect/>
          </a:stretch>
        </p:blipFill>
        <p:spPr>
          <a:xfrm>
            <a:off x="4270249" y="3478303"/>
            <a:ext cx="4376444" cy="2204040"/>
          </a:xfrm>
          <a:prstGeom prst="rect">
            <a:avLst/>
          </a:prstGeom>
        </p:spPr>
      </p:pic>
    </p:spTree>
    <p:extLst>
      <p:ext uri="{BB962C8B-B14F-4D97-AF65-F5344CB8AC3E}">
        <p14:creationId xmlns:p14="http://schemas.microsoft.com/office/powerpoint/2010/main" val="228134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Creating a wcf service in VS2015</a:t>
            </a:r>
            <a:endParaRPr lang="hr-HR" dirty="0"/>
          </a:p>
        </p:txBody>
      </p:sp>
      <p:sp>
        <p:nvSpPr>
          <p:cNvPr id="3" name="Content Placeholder 2"/>
          <p:cNvSpPr>
            <a:spLocks noGrp="1"/>
          </p:cNvSpPr>
          <p:nvPr>
            <p:ph idx="1"/>
          </p:nvPr>
        </p:nvSpPr>
        <p:spPr/>
        <p:txBody>
          <a:bodyPr>
            <a:noAutofit/>
          </a:bodyPr>
          <a:lstStyle/>
          <a:p>
            <a:r>
              <a:rPr lang="hr-HR" sz="2000" b="1" dirty="0" smtClean="0"/>
              <a:t>[ServiceContract]</a:t>
            </a:r>
            <a:r>
              <a:rPr lang="hr-HR" sz="2000" dirty="0" smtClean="0"/>
              <a:t> annotation can be further configured</a:t>
            </a:r>
          </a:p>
          <a:p>
            <a:pPr lvl="1"/>
            <a:r>
              <a:rPr lang="hr-HR" sz="2000" b="1" dirty="0" smtClean="0"/>
              <a:t>CallbackContract</a:t>
            </a:r>
            <a:r>
              <a:rPr lang="hr-HR" sz="2000" dirty="0" smtClean="0"/>
              <a:t> – used to notify calling service in duplex mode</a:t>
            </a:r>
          </a:p>
          <a:p>
            <a:pPr lvl="1"/>
            <a:r>
              <a:rPr lang="hr-HR" sz="2000" b="1" dirty="0" smtClean="0"/>
              <a:t>ConfigurationName</a:t>
            </a:r>
            <a:r>
              <a:rPr lang="hr-HR" sz="2000" dirty="0" smtClean="0"/>
              <a:t> – link service specification in XML config file</a:t>
            </a:r>
          </a:p>
          <a:p>
            <a:pPr lvl="1"/>
            <a:r>
              <a:rPr lang="hr-HR" sz="2000" b="1" dirty="0" smtClean="0"/>
              <a:t>Name, Namespace </a:t>
            </a:r>
            <a:r>
              <a:rPr lang="hr-HR" sz="2000" dirty="0" smtClean="0"/>
              <a:t>– controls naming when creating WSDL document</a:t>
            </a:r>
          </a:p>
          <a:p>
            <a:pPr lvl="1"/>
            <a:r>
              <a:rPr lang="hr-HR" sz="2000" b="1" dirty="0" smtClean="0"/>
              <a:t>ProtectionLevel</a:t>
            </a:r>
            <a:r>
              <a:rPr lang="hr-HR" sz="2000" dirty="0" smtClean="0"/>
              <a:t> – we can ensure that caller satisfies minimum protection requirements (sign, encrypt)</a:t>
            </a:r>
          </a:p>
          <a:p>
            <a:pPr lvl="1"/>
            <a:r>
              <a:rPr lang="hr-HR" sz="2000" b="1" dirty="0" smtClean="0"/>
              <a:t>SessionMode</a:t>
            </a:r>
            <a:r>
              <a:rPr lang="hr-HR" sz="2000" dirty="0" smtClean="0"/>
              <a:t> – enable or disable session</a:t>
            </a:r>
          </a:p>
        </p:txBody>
      </p:sp>
    </p:spTree>
    <p:extLst>
      <p:ext uri="{BB962C8B-B14F-4D97-AF65-F5344CB8AC3E}">
        <p14:creationId xmlns:p14="http://schemas.microsoft.com/office/powerpoint/2010/main" val="442610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sz="quarter"/>
          </p:nvPr>
        </p:nvSpPr>
        <p:spPr/>
        <p:txBody>
          <a:bodyPr/>
          <a:lstStyle/>
          <a:p>
            <a:pPr eaLnBrk="1" hangingPunct="1">
              <a:defRPr/>
            </a:pPr>
            <a:r>
              <a:rPr lang="hr-HR" dirty="0" smtClean="0"/>
              <a:t>Prisjetimo se: XML, SOAP, WSDL</a:t>
            </a:r>
            <a:r>
              <a:rPr lang="hr-HR" dirty="0"/>
              <a:t/>
            </a:r>
            <a:br>
              <a:rPr lang="hr-HR" dirty="0"/>
            </a:br>
            <a:endParaRPr lang="en-US" dirty="0"/>
          </a:p>
        </p:txBody>
      </p:sp>
      <p:sp>
        <p:nvSpPr>
          <p:cNvPr id="6" name="Subtitle 5"/>
          <p:cNvSpPr>
            <a:spLocks noGrp="1"/>
          </p:cNvSpPr>
          <p:nvPr>
            <p:ph type="subTitle" sz="quarter" idx="1"/>
          </p:nvPr>
        </p:nvSpPr>
        <p:spPr/>
        <p:txBody>
          <a:bodyPr/>
          <a:lstStyle/>
          <a:p>
            <a:pPr eaLnBrk="1" hangingPunct="1">
              <a:defRPr/>
            </a:pPr>
            <a:endParaRPr lang="hr-H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Creating a wcf service in VS2015</a:t>
            </a:r>
            <a:endParaRPr lang="hr-HR" dirty="0"/>
          </a:p>
        </p:txBody>
      </p:sp>
      <p:sp>
        <p:nvSpPr>
          <p:cNvPr id="3" name="Content Placeholder 2"/>
          <p:cNvSpPr>
            <a:spLocks noGrp="1"/>
          </p:cNvSpPr>
          <p:nvPr>
            <p:ph idx="1"/>
          </p:nvPr>
        </p:nvSpPr>
        <p:spPr/>
        <p:txBody>
          <a:bodyPr anchor="t">
            <a:noAutofit/>
          </a:bodyPr>
          <a:lstStyle/>
          <a:p>
            <a:r>
              <a:rPr lang="hr-HR" sz="2000" b="1" dirty="0" smtClean="0"/>
              <a:t>[OperationContract]</a:t>
            </a:r>
            <a:r>
              <a:rPr lang="hr-HR" sz="2000" dirty="0" smtClean="0"/>
              <a:t> annotation can be further configured</a:t>
            </a:r>
          </a:p>
          <a:p>
            <a:pPr lvl="1"/>
            <a:r>
              <a:rPr lang="hr-HR" sz="2000" dirty="0" smtClean="0"/>
              <a:t>Contains similar set of options as ServiceContract</a:t>
            </a:r>
          </a:p>
        </p:txBody>
      </p:sp>
    </p:spTree>
    <p:extLst>
      <p:ext uri="{BB962C8B-B14F-4D97-AF65-F5344CB8AC3E}">
        <p14:creationId xmlns:p14="http://schemas.microsoft.com/office/powerpoint/2010/main" val="36056969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Creating a wcf service in VS2015</a:t>
            </a:r>
          </a:p>
        </p:txBody>
      </p:sp>
      <p:sp>
        <p:nvSpPr>
          <p:cNvPr id="3" name="Content Placeholder 2"/>
          <p:cNvSpPr>
            <a:spLocks noGrp="1"/>
          </p:cNvSpPr>
          <p:nvPr>
            <p:ph idx="1"/>
          </p:nvPr>
        </p:nvSpPr>
        <p:spPr/>
        <p:txBody>
          <a:bodyPr anchor="t">
            <a:normAutofit/>
          </a:bodyPr>
          <a:lstStyle/>
          <a:p>
            <a:r>
              <a:rPr lang="hr-HR" sz="2400" dirty="0" smtClean="0"/>
              <a:t>Service behavior can be customized</a:t>
            </a:r>
          </a:p>
          <a:p>
            <a:pPr lvl="1"/>
            <a:r>
              <a:rPr lang="hr-HR" sz="2000" dirty="0" smtClean="0"/>
              <a:t>Define the concurrency mode (single or multiple)</a:t>
            </a:r>
          </a:p>
          <a:p>
            <a:pPr lvl="1"/>
            <a:r>
              <a:rPr lang="hr-HR" sz="2000" dirty="0" smtClean="0"/>
              <a:t>Define the instance context mode (per call, per session, singleton)</a:t>
            </a:r>
          </a:p>
          <a:p>
            <a:pPr lvl="1"/>
            <a:r>
              <a:rPr lang="hr-HR" sz="2000" dirty="0" smtClean="0"/>
              <a:t>Transaction options (isolation level, timeouts, …)</a:t>
            </a:r>
          </a:p>
          <a:p>
            <a:r>
              <a:rPr lang="hr-HR" sz="2200" dirty="0" smtClean="0"/>
              <a:t>Operation behavior can be customized</a:t>
            </a:r>
          </a:p>
          <a:p>
            <a:pPr lvl="1"/>
            <a:r>
              <a:rPr lang="hr-HR" sz="2000" dirty="0" smtClean="0"/>
              <a:t>Recycling options</a:t>
            </a:r>
          </a:p>
          <a:p>
            <a:pPr lvl="1"/>
            <a:r>
              <a:rPr lang="hr-HR" sz="2000" dirty="0" smtClean="0"/>
              <a:t>Transaction scope and flow</a:t>
            </a:r>
          </a:p>
          <a:p>
            <a:r>
              <a:rPr lang="hr-HR" sz="2200" dirty="0" smtClean="0"/>
              <a:t>These settings affect performance and processing</a:t>
            </a:r>
          </a:p>
        </p:txBody>
      </p:sp>
    </p:spTree>
    <p:extLst>
      <p:ext uri="{BB962C8B-B14F-4D97-AF65-F5344CB8AC3E}">
        <p14:creationId xmlns:p14="http://schemas.microsoft.com/office/powerpoint/2010/main" val="224172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Data transfer objects</a:t>
            </a:r>
            <a:endParaRPr lang="hr-HR" dirty="0"/>
          </a:p>
        </p:txBody>
      </p:sp>
      <p:sp>
        <p:nvSpPr>
          <p:cNvPr id="3" name="Content Placeholder 2"/>
          <p:cNvSpPr>
            <a:spLocks noGrp="1"/>
          </p:cNvSpPr>
          <p:nvPr>
            <p:ph idx="1"/>
          </p:nvPr>
        </p:nvSpPr>
        <p:spPr/>
        <p:txBody>
          <a:bodyPr>
            <a:normAutofit/>
          </a:bodyPr>
          <a:lstStyle/>
          <a:p>
            <a:r>
              <a:rPr lang="hr-HR" sz="2400" dirty="0" smtClean="0"/>
              <a:t>Services rarely return simple types (int, string, …)</a:t>
            </a:r>
          </a:p>
          <a:p>
            <a:r>
              <a:rPr lang="hr-HR" sz="2400" dirty="0" smtClean="0"/>
              <a:t>Services can accept complex parameters and return complex objects</a:t>
            </a:r>
          </a:p>
          <a:p>
            <a:pPr lvl="1"/>
            <a:r>
              <a:rPr lang="hr-HR" sz="2000" dirty="0" smtClean="0"/>
              <a:t>Method 1 (recommended): annotations with </a:t>
            </a:r>
            <a:r>
              <a:rPr lang="hr-HR" sz="2000" b="1" dirty="0" smtClean="0"/>
              <a:t>[DataContract]</a:t>
            </a:r>
            <a:r>
              <a:rPr lang="hr-HR" sz="2000" dirty="0" smtClean="0"/>
              <a:t> and </a:t>
            </a:r>
            <a:r>
              <a:rPr lang="hr-HR" sz="2000" b="1" dirty="0" smtClean="0"/>
              <a:t>[DataMember]</a:t>
            </a:r>
          </a:p>
          <a:p>
            <a:pPr lvl="1"/>
            <a:r>
              <a:rPr lang="hr-HR" sz="2000" dirty="0" smtClean="0"/>
              <a:t>Method 2: annotations with </a:t>
            </a:r>
            <a:r>
              <a:rPr lang="hr-HR" sz="2000" b="1" dirty="0" smtClean="0"/>
              <a:t>[Serializable]</a:t>
            </a:r>
          </a:p>
          <a:p>
            <a:pPr marL="457200" lvl="1" indent="0">
              <a:buNone/>
            </a:pPr>
            <a:endParaRPr lang="hr-HR" sz="2000" dirty="0"/>
          </a:p>
        </p:txBody>
      </p:sp>
    </p:spTree>
    <p:extLst>
      <p:ext uri="{BB962C8B-B14F-4D97-AF65-F5344CB8AC3E}">
        <p14:creationId xmlns:p14="http://schemas.microsoft.com/office/powerpoint/2010/main" val="3393808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configuration</a:t>
            </a:r>
            <a:endParaRPr lang="hr-HR" dirty="0"/>
          </a:p>
        </p:txBody>
      </p:sp>
      <p:sp>
        <p:nvSpPr>
          <p:cNvPr id="3" name="Content Placeholder 2"/>
          <p:cNvSpPr>
            <a:spLocks noGrp="1"/>
          </p:cNvSpPr>
          <p:nvPr>
            <p:ph idx="1"/>
          </p:nvPr>
        </p:nvSpPr>
        <p:spPr/>
        <p:txBody>
          <a:bodyPr>
            <a:normAutofit/>
          </a:bodyPr>
          <a:lstStyle/>
          <a:p>
            <a:r>
              <a:rPr lang="hr-HR" sz="2400" dirty="0" smtClean="0"/>
              <a:t>Modify web.config or app.config file</a:t>
            </a:r>
          </a:p>
          <a:p>
            <a:pPr lvl="1"/>
            <a:r>
              <a:rPr lang="hr-HR" sz="2000" dirty="0" smtClean="0"/>
              <a:t>XML file with detailed service configuration</a:t>
            </a:r>
          </a:p>
          <a:p>
            <a:r>
              <a:rPr lang="hr-HR" sz="2400" dirty="0" smtClean="0"/>
              <a:t>Service can be configured on two places</a:t>
            </a:r>
          </a:p>
          <a:p>
            <a:pPr lvl="1"/>
            <a:r>
              <a:rPr lang="hr-HR" sz="2000" dirty="0" smtClean="0"/>
              <a:t>In code, using attributes and annotations</a:t>
            </a:r>
          </a:p>
          <a:p>
            <a:pPr lvl="1"/>
            <a:r>
              <a:rPr lang="hr-HR" sz="2000" dirty="0" smtClean="0"/>
              <a:t>In config file, using XML</a:t>
            </a:r>
          </a:p>
          <a:p>
            <a:pPr lvl="1"/>
            <a:r>
              <a:rPr lang="hr-HR" sz="2000" dirty="0" smtClean="0"/>
              <a:t>Which one is better?</a:t>
            </a:r>
          </a:p>
          <a:p>
            <a:r>
              <a:rPr lang="hr-HR" sz="2200" dirty="0" smtClean="0"/>
              <a:t>Possibly the hardest part</a:t>
            </a:r>
          </a:p>
          <a:p>
            <a:pPr lvl="1"/>
            <a:r>
              <a:rPr lang="hr-HR" sz="2000" dirty="0" smtClean="0"/>
              <a:t>Fine tuning the service performance and behavior</a:t>
            </a:r>
          </a:p>
        </p:txBody>
      </p:sp>
    </p:spTree>
    <p:extLst>
      <p:ext uri="{BB962C8B-B14F-4D97-AF65-F5344CB8AC3E}">
        <p14:creationId xmlns:p14="http://schemas.microsoft.com/office/powerpoint/2010/main" val="357783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configuration</a:t>
            </a:r>
            <a:endParaRPr lang="hr-HR" dirty="0"/>
          </a:p>
        </p:txBody>
      </p:sp>
      <p:sp>
        <p:nvSpPr>
          <p:cNvPr id="3" name="Content Placeholder 2"/>
          <p:cNvSpPr>
            <a:spLocks noGrp="1"/>
          </p:cNvSpPr>
          <p:nvPr>
            <p:ph idx="1"/>
          </p:nvPr>
        </p:nvSpPr>
        <p:spPr/>
        <p:txBody>
          <a:bodyPr>
            <a:noAutofit/>
          </a:bodyPr>
          <a:lstStyle/>
          <a:p>
            <a:r>
              <a:rPr lang="hr-HR" sz="2000" dirty="0" smtClean="0"/>
              <a:t>Service behavior</a:t>
            </a:r>
          </a:p>
          <a:p>
            <a:pPr lvl="1"/>
            <a:r>
              <a:rPr lang="hr-HR" sz="1800" dirty="0" smtClean="0"/>
              <a:t>Endpoint behaviors (credentials, discovery, serialization, …)</a:t>
            </a:r>
          </a:p>
          <a:p>
            <a:pPr lvl="1"/>
            <a:r>
              <a:rPr lang="hr-HR" sz="1800" dirty="0" smtClean="0"/>
              <a:t>Service behaviors (credentials, metadata, throttling, auditing, …)</a:t>
            </a:r>
          </a:p>
          <a:p>
            <a:r>
              <a:rPr lang="hr-HR" sz="2000" dirty="0" smtClean="0"/>
              <a:t>Bindings</a:t>
            </a:r>
          </a:p>
          <a:p>
            <a:pPr lvl="1"/>
            <a:r>
              <a:rPr lang="hr-HR" sz="1800" dirty="0" smtClean="0"/>
              <a:t>httpBinding, wsHttpBinding, customBinding, …</a:t>
            </a:r>
          </a:p>
          <a:p>
            <a:r>
              <a:rPr lang="hr-HR" sz="2000" dirty="0" smtClean="0"/>
              <a:t>Service settings</a:t>
            </a:r>
          </a:p>
          <a:p>
            <a:pPr lvl="1"/>
            <a:r>
              <a:rPr lang="hr-HR" sz="1800" dirty="0" smtClean="0"/>
              <a:t>Endpoint (address, behavior, binding)</a:t>
            </a:r>
          </a:p>
          <a:p>
            <a:r>
              <a:rPr lang="hr-HR" sz="2000" dirty="0" smtClean="0"/>
              <a:t>Routing</a:t>
            </a:r>
          </a:p>
          <a:p>
            <a:r>
              <a:rPr lang="hr-HR" sz="2000" dirty="0" smtClean="0"/>
              <a:t>Protocol mapping</a:t>
            </a:r>
          </a:p>
        </p:txBody>
      </p:sp>
    </p:spTree>
    <p:extLst>
      <p:ext uri="{BB962C8B-B14F-4D97-AF65-F5344CB8AC3E}">
        <p14:creationId xmlns:p14="http://schemas.microsoft.com/office/powerpoint/2010/main" val="260782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bindings</a:t>
            </a:r>
            <a:endParaRPr lang="hr-HR" dirty="0"/>
          </a:p>
        </p:txBody>
      </p:sp>
      <p:sp>
        <p:nvSpPr>
          <p:cNvPr id="3" name="Content Placeholder 2"/>
          <p:cNvSpPr>
            <a:spLocks noGrp="1"/>
          </p:cNvSpPr>
          <p:nvPr>
            <p:ph idx="1"/>
          </p:nvPr>
        </p:nvSpPr>
        <p:spPr/>
        <p:txBody>
          <a:bodyPr anchor="t">
            <a:normAutofit lnSpcReduction="10000"/>
          </a:bodyPr>
          <a:lstStyle/>
          <a:p>
            <a:r>
              <a:rPr lang="hr-HR" dirty="0" smtClean="0"/>
              <a:t>BasicHttpBinding</a:t>
            </a:r>
          </a:p>
          <a:p>
            <a:pPr lvl="1"/>
            <a:r>
              <a:rPr lang="hr-HR" dirty="0" smtClean="0"/>
              <a:t>Easy to setup, no need for a server certificate</a:t>
            </a:r>
          </a:p>
          <a:p>
            <a:pPr lvl="1"/>
            <a:r>
              <a:rPr lang="hr-HR" dirty="0" smtClean="0"/>
              <a:t>Does not provide security by default</a:t>
            </a:r>
          </a:p>
          <a:p>
            <a:pPr lvl="1"/>
            <a:r>
              <a:rPr lang="hr-HR" dirty="0" smtClean="0"/>
              <a:t>SOAP version 1.1</a:t>
            </a:r>
          </a:p>
          <a:p>
            <a:r>
              <a:rPr lang="hr-HR" dirty="0" smtClean="0"/>
              <a:t>WsHttpBinding</a:t>
            </a:r>
          </a:p>
          <a:p>
            <a:pPr lvl="1"/>
            <a:r>
              <a:rPr lang="hr-HR" dirty="0" smtClean="0"/>
              <a:t>Harder to setup, requires server certificate</a:t>
            </a:r>
          </a:p>
          <a:p>
            <a:pPr lvl="1"/>
            <a:r>
              <a:rPr lang="hr-HR" dirty="0" smtClean="0"/>
              <a:t>Provides security by default</a:t>
            </a:r>
          </a:p>
          <a:p>
            <a:pPr lvl="1"/>
            <a:r>
              <a:rPr lang="hr-HR" dirty="0" smtClean="0"/>
              <a:t>SOAP version 1.2</a:t>
            </a:r>
          </a:p>
          <a:p>
            <a:pPr lvl="1"/>
            <a:r>
              <a:rPr lang="hr-HR" dirty="0" smtClean="0"/>
              <a:t>Supports WS-* standards</a:t>
            </a:r>
          </a:p>
          <a:p>
            <a:pPr lvl="2"/>
            <a:r>
              <a:rPr lang="hr-HR" dirty="0" smtClean="0"/>
              <a:t>Transactions, reliable messaging, etc…</a:t>
            </a:r>
            <a:endParaRPr lang="hr-HR" dirty="0"/>
          </a:p>
        </p:txBody>
      </p:sp>
    </p:spTree>
    <p:extLst>
      <p:ext uri="{BB962C8B-B14F-4D97-AF65-F5344CB8AC3E}">
        <p14:creationId xmlns:p14="http://schemas.microsoft.com/office/powerpoint/2010/main" val="311696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WCF – authentication and security</a:t>
            </a:r>
            <a:endParaRPr lang="hr-HR" dirty="0"/>
          </a:p>
        </p:txBody>
      </p:sp>
      <p:sp>
        <p:nvSpPr>
          <p:cNvPr id="3" name="Content Placeholder 2"/>
          <p:cNvSpPr>
            <a:spLocks noGrp="1"/>
          </p:cNvSpPr>
          <p:nvPr>
            <p:ph idx="1"/>
          </p:nvPr>
        </p:nvSpPr>
        <p:spPr/>
        <p:txBody>
          <a:bodyPr anchor="t">
            <a:normAutofit/>
          </a:bodyPr>
          <a:lstStyle/>
          <a:p>
            <a:r>
              <a:rPr lang="hr-HR" sz="2400" dirty="0" smtClean="0"/>
              <a:t>Nearly every application requires some sort of authentication and authorization, and security protocols</a:t>
            </a:r>
          </a:p>
          <a:p>
            <a:r>
              <a:rPr lang="hr-HR" sz="2400" dirty="0" smtClean="0"/>
              <a:t>In WCF, security is most commonly ensured in two ways:</a:t>
            </a:r>
          </a:p>
          <a:p>
            <a:pPr lvl="1"/>
            <a:r>
              <a:rPr lang="hr-HR" sz="2000" dirty="0" smtClean="0"/>
              <a:t>Transport security – using SSL</a:t>
            </a:r>
          </a:p>
          <a:p>
            <a:pPr lvl="1"/>
            <a:r>
              <a:rPr lang="hr-HR" sz="2000" dirty="0" smtClean="0"/>
              <a:t>Message security – by encrypting each message</a:t>
            </a:r>
          </a:p>
          <a:p>
            <a:r>
              <a:rPr lang="hr-HR" sz="2400" dirty="0" smtClean="0"/>
              <a:t>Every binding type except basicHttpBinding require server certificate to verify identity</a:t>
            </a:r>
            <a:endParaRPr lang="hr-HR" sz="2400" dirty="0"/>
          </a:p>
        </p:txBody>
      </p:sp>
    </p:spTree>
    <p:extLst>
      <p:ext uri="{BB962C8B-B14F-4D97-AF65-F5344CB8AC3E}">
        <p14:creationId xmlns:p14="http://schemas.microsoft.com/office/powerpoint/2010/main" val="297808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WCF – authentication and security</a:t>
            </a:r>
            <a:endParaRPr lang="hr-HR" dirty="0"/>
          </a:p>
        </p:txBody>
      </p:sp>
      <p:sp>
        <p:nvSpPr>
          <p:cNvPr id="3" name="Content Placeholder 2"/>
          <p:cNvSpPr>
            <a:spLocks noGrp="1"/>
          </p:cNvSpPr>
          <p:nvPr>
            <p:ph idx="1"/>
          </p:nvPr>
        </p:nvSpPr>
        <p:spPr/>
        <p:txBody>
          <a:bodyPr anchor="t">
            <a:normAutofit/>
          </a:bodyPr>
          <a:lstStyle/>
          <a:p>
            <a:r>
              <a:rPr lang="hr-HR" sz="2400" dirty="0" smtClean="0"/>
              <a:t>If basicHttpBinding is used, it is recommended to use at least SSL</a:t>
            </a:r>
          </a:p>
          <a:p>
            <a:pPr lvl="1"/>
            <a:r>
              <a:rPr lang="hr-HR" sz="2200" dirty="0" smtClean="0"/>
              <a:t>Otherwise, sensitive data is sent as plain text, visible to anyone ‘sniffing around’</a:t>
            </a:r>
          </a:p>
          <a:p>
            <a:r>
              <a:rPr lang="hr-HR" sz="2400" dirty="0" smtClean="0"/>
              <a:t>Possible to authenticate with username/password</a:t>
            </a:r>
          </a:p>
          <a:p>
            <a:r>
              <a:rPr lang="hr-HR" sz="2400" dirty="0" smtClean="0"/>
              <a:t>Idea: By sending username and password as parameters in each request</a:t>
            </a:r>
          </a:p>
          <a:p>
            <a:pPr lvl="1"/>
            <a:r>
              <a:rPr lang="hr-HR" sz="2200" dirty="0" smtClean="0"/>
              <a:t>NOT AN OPTION – data is sent as plain text</a:t>
            </a:r>
          </a:p>
        </p:txBody>
      </p:sp>
    </p:spTree>
    <p:extLst>
      <p:ext uri="{BB962C8B-B14F-4D97-AF65-F5344CB8AC3E}">
        <p14:creationId xmlns:p14="http://schemas.microsoft.com/office/powerpoint/2010/main" val="143351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WCF – authentication and security</a:t>
            </a:r>
            <a:endParaRPr lang="hr-HR" dirty="0"/>
          </a:p>
        </p:txBody>
      </p:sp>
      <p:sp>
        <p:nvSpPr>
          <p:cNvPr id="3" name="Content Placeholder 2"/>
          <p:cNvSpPr>
            <a:spLocks noGrp="1"/>
          </p:cNvSpPr>
          <p:nvPr>
            <p:ph idx="1"/>
          </p:nvPr>
        </p:nvSpPr>
        <p:spPr/>
        <p:txBody>
          <a:bodyPr anchor="t">
            <a:normAutofit/>
          </a:bodyPr>
          <a:lstStyle/>
          <a:p>
            <a:r>
              <a:rPr lang="hr-HR" sz="2800" dirty="0" smtClean="0"/>
              <a:t>If wsHttpBinding is used, it is possible to authenticate and secure communication on several ways</a:t>
            </a:r>
          </a:p>
          <a:p>
            <a:pPr lvl="1"/>
            <a:r>
              <a:rPr lang="hr-HR" sz="2400" dirty="0" smtClean="0"/>
              <a:t>Username and password</a:t>
            </a:r>
          </a:p>
          <a:p>
            <a:pPr lvl="1"/>
            <a:r>
              <a:rPr lang="hr-HR" sz="2400" dirty="0" smtClean="0"/>
              <a:t>Windows identity</a:t>
            </a:r>
          </a:p>
          <a:p>
            <a:pPr lvl="1"/>
            <a:r>
              <a:rPr lang="hr-HR" sz="2400" dirty="0" smtClean="0"/>
              <a:t>Certificate (client and server)</a:t>
            </a:r>
          </a:p>
        </p:txBody>
      </p:sp>
    </p:spTree>
    <p:extLst>
      <p:ext uri="{BB962C8B-B14F-4D97-AF65-F5344CB8AC3E}">
        <p14:creationId xmlns:p14="http://schemas.microsoft.com/office/powerpoint/2010/main" val="18222352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PUBLIshing wcf application</a:t>
            </a:r>
            <a:endParaRPr lang="hr-HR" dirty="0"/>
          </a:p>
        </p:txBody>
      </p:sp>
      <p:sp>
        <p:nvSpPr>
          <p:cNvPr id="3" name="Content Placeholder 2"/>
          <p:cNvSpPr>
            <a:spLocks noGrp="1"/>
          </p:cNvSpPr>
          <p:nvPr>
            <p:ph idx="1"/>
          </p:nvPr>
        </p:nvSpPr>
        <p:spPr/>
        <p:txBody>
          <a:bodyPr>
            <a:normAutofit/>
          </a:bodyPr>
          <a:lstStyle/>
          <a:p>
            <a:r>
              <a:rPr lang="hr-HR" sz="2000" dirty="0" smtClean="0"/>
              <a:t>General rules apply as for publishing „regular” ASP.NET application</a:t>
            </a:r>
          </a:p>
          <a:p>
            <a:r>
              <a:rPr lang="hr-HR" sz="2000" dirty="0" smtClean="0"/>
              <a:t>WCF app is deployed to IIS</a:t>
            </a:r>
          </a:p>
          <a:p>
            <a:pPr lvl="1"/>
            <a:r>
              <a:rPr lang="hr-HR" sz="1800" dirty="0" smtClean="0"/>
              <a:t>Possible differences between production environment and development environment</a:t>
            </a:r>
          </a:p>
          <a:p>
            <a:r>
              <a:rPr lang="hr-HR" sz="2000" dirty="0" smtClean="0"/>
              <a:t>It is common to use continuos integration systems</a:t>
            </a:r>
          </a:p>
          <a:p>
            <a:pPr lvl="1"/>
            <a:r>
              <a:rPr lang="hr-HR" sz="1800" dirty="0" smtClean="0"/>
              <a:t>Pull code from source control system</a:t>
            </a:r>
          </a:p>
          <a:p>
            <a:pPr lvl="1"/>
            <a:r>
              <a:rPr lang="hr-HR" sz="1800" dirty="0" smtClean="0"/>
              <a:t>Run tests</a:t>
            </a:r>
          </a:p>
          <a:p>
            <a:pPr lvl="1"/>
            <a:r>
              <a:rPr lang="hr-HR" sz="1800" dirty="0" smtClean="0"/>
              <a:t>Deploy to production server</a:t>
            </a:r>
          </a:p>
          <a:p>
            <a:r>
              <a:rPr lang="hr-HR" sz="2000" dirty="0" smtClean="0"/>
              <a:t>Cloud environments such as Azure, AWS, …</a:t>
            </a:r>
            <a:endParaRPr lang="hr-HR" sz="2000" dirty="0"/>
          </a:p>
        </p:txBody>
      </p:sp>
    </p:spTree>
    <p:extLst>
      <p:ext uri="{BB962C8B-B14F-4D97-AF65-F5344CB8AC3E}">
        <p14:creationId xmlns:p14="http://schemas.microsoft.com/office/powerpoint/2010/main" val="277271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defRPr/>
            </a:pPr>
            <a:r>
              <a:rPr lang="hr-HR"/>
              <a:t>Definicija	</a:t>
            </a:r>
            <a:endParaRPr lang="en-US"/>
          </a:p>
        </p:txBody>
      </p:sp>
      <p:sp>
        <p:nvSpPr>
          <p:cNvPr id="28675" name="Rectangle 3"/>
          <p:cNvSpPr>
            <a:spLocks noGrp="1" noChangeArrowheads="1"/>
          </p:cNvSpPr>
          <p:nvPr>
            <p:ph idx="1"/>
          </p:nvPr>
        </p:nvSpPr>
        <p:spPr/>
        <p:txBody>
          <a:bodyPr/>
          <a:lstStyle/>
          <a:p>
            <a:pPr eaLnBrk="1" hangingPunct="1">
              <a:defRPr/>
            </a:pPr>
            <a:r>
              <a:rPr lang="en-GB"/>
              <a:t>Simple Object Access Protocol je </a:t>
            </a:r>
            <a:r>
              <a:rPr lang="hr-HR"/>
              <a:t>W3C </a:t>
            </a:r>
            <a:r>
              <a:rPr lang="en-GB"/>
              <a:t>XML bazirani komunikacijski protokol za razmjenu poruka </a:t>
            </a:r>
            <a:r>
              <a:rPr lang="hr-HR"/>
              <a:t>između aplikacija</a:t>
            </a:r>
            <a:r>
              <a:rPr lang="en-GB"/>
              <a:t>. </a:t>
            </a:r>
            <a:endParaRPr lang="hr-HR"/>
          </a:p>
          <a:p>
            <a:pPr eaLnBrk="1" hangingPunct="1">
              <a:defRPr/>
            </a:pPr>
            <a:r>
              <a:rPr lang="hr-HR"/>
              <a:t>SOAP dokument = XML dokument</a:t>
            </a:r>
          </a:p>
          <a:p>
            <a:pPr eaLnBrk="1" hangingPunct="1">
              <a:defRPr/>
            </a:pPr>
            <a:r>
              <a:rPr lang="hr-HR"/>
              <a:t>Preuzima i sve prednosti XML standarda</a:t>
            </a:r>
          </a:p>
          <a:p>
            <a:pPr lvl="4" eaLnBrk="1" hangingPunct="1">
              <a:defRPr/>
            </a:pPr>
            <a:r>
              <a:rPr lang="hr-HR" sz="1600"/>
              <a:t>platformska neovisnost</a:t>
            </a:r>
          </a:p>
          <a:p>
            <a:pPr lvl="4" eaLnBrk="1" hangingPunct="1">
              <a:defRPr/>
            </a:pPr>
            <a:r>
              <a:rPr lang="hr-HR" sz="1600"/>
              <a:t>jezična neovisnost</a:t>
            </a:r>
          </a:p>
          <a:p>
            <a:pPr lvl="4" eaLnBrk="1" hangingPunct="1">
              <a:defRPr/>
            </a:pPr>
            <a:r>
              <a:rPr lang="hr-HR" sz="1600"/>
              <a:t>korištenje Interneta za transport</a:t>
            </a:r>
          </a:p>
          <a:p>
            <a:pPr lvl="4" eaLnBrk="1" hangingPunct="1">
              <a:defRPr/>
            </a:pPr>
            <a:r>
              <a:rPr lang="hr-HR" sz="1600"/>
              <a:t>proširivost</a:t>
            </a:r>
          </a:p>
          <a:p>
            <a:pPr lvl="4" eaLnBrk="1" hangingPunct="1">
              <a:defRPr/>
            </a:pPr>
            <a:r>
              <a:rPr lang="hr-HR" sz="1600"/>
              <a:t>otvoreni standard</a:t>
            </a:r>
          </a:p>
          <a:p>
            <a:pPr lvl="1" eaLnBrk="1" hangingPunct="1">
              <a:buFont typeface="Wingdings" pitchFamily="2" charset="2"/>
              <a:buNone/>
              <a:defRPr/>
            </a:pPr>
            <a:r>
              <a:rPr lang="hr-HR" sz="2400"/>
              <a:t>		</a:t>
            </a:r>
          </a:p>
          <a:p>
            <a:pPr lvl="1" eaLnBrk="1" hangingPunct="1">
              <a:buFont typeface="Wingdings" pitchFamily="2" charset="2"/>
              <a:buNone/>
              <a:defRPr/>
            </a:pPr>
            <a:endParaRPr lang="en-US" sz="2400"/>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Windows communication foundation</a:t>
            </a:r>
            <a:endParaRPr lang="hr-HR" dirty="0"/>
          </a:p>
        </p:txBody>
      </p:sp>
      <p:sp>
        <p:nvSpPr>
          <p:cNvPr id="3" name="Text Placeholder 2"/>
          <p:cNvSpPr>
            <a:spLocks noGrp="1"/>
          </p:cNvSpPr>
          <p:nvPr>
            <p:ph type="body" idx="1"/>
          </p:nvPr>
        </p:nvSpPr>
        <p:spPr/>
        <p:txBody>
          <a:bodyPr>
            <a:normAutofit lnSpcReduction="10000"/>
          </a:bodyPr>
          <a:lstStyle/>
          <a:p>
            <a:r>
              <a:rPr lang="hr-HR" dirty="0" smtClean="0"/>
              <a:t>CONSUMING a wcf </a:t>
            </a:r>
            <a:r>
              <a:rPr lang="hr-HR" dirty="0" smtClean="0"/>
              <a:t>service</a:t>
            </a:r>
          </a:p>
          <a:p>
            <a:r>
              <a:rPr lang="hr-HR" dirty="0"/>
              <a:t>Ivan cesar, polytechnic zagreb</a:t>
            </a:r>
          </a:p>
          <a:p>
            <a:endParaRPr lang="hr-HR" dirty="0"/>
          </a:p>
        </p:txBody>
      </p:sp>
    </p:spTree>
    <p:extLst>
      <p:ext uri="{BB962C8B-B14F-4D97-AF65-F5344CB8AC3E}">
        <p14:creationId xmlns:p14="http://schemas.microsoft.com/office/powerpoint/2010/main" val="27829654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Consuming wcf service</a:t>
            </a:r>
            <a:endParaRPr lang="hr-HR" dirty="0"/>
          </a:p>
        </p:txBody>
      </p:sp>
      <p:sp>
        <p:nvSpPr>
          <p:cNvPr id="3" name="Content Placeholder 2"/>
          <p:cNvSpPr>
            <a:spLocks noGrp="1"/>
          </p:cNvSpPr>
          <p:nvPr>
            <p:ph idx="1"/>
          </p:nvPr>
        </p:nvSpPr>
        <p:spPr/>
        <p:txBody>
          <a:bodyPr anchor="t">
            <a:normAutofit/>
          </a:bodyPr>
          <a:lstStyle/>
          <a:p>
            <a:r>
              <a:rPr lang="hr-HR" sz="2400" dirty="0" smtClean="0"/>
              <a:t>WCF service is based on SOAP protocol</a:t>
            </a:r>
          </a:p>
          <a:p>
            <a:pPr lvl="1"/>
            <a:r>
              <a:rPr lang="hr-HR" sz="2000" dirty="0" smtClean="0"/>
              <a:t>can be consumed by any form of application running on any form of platform or system, with the condition of supporting SOAP</a:t>
            </a:r>
          </a:p>
          <a:p>
            <a:pPr lvl="1"/>
            <a:r>
              <a:rPr lang="hr-HR" sz="2000" dirty="0" smtClean="0"/>
              <a:t>Exposes WSDL document describing all necessary settings of the service</a:t>
            </a:r>
          </a:p>
          <a:p>
            <a:r>
              <a:rPr lang="hr-HR" sz="2400" dirty="0" smtClean="0"/>
              <a:t>We will be using .NET in the following demonstrations since interoperability is maximized</a:t>
            </a:r>
            <a:endParaRPr lang="hr-HR" sz="2400" dirty="0"/>
          </a:p>
        </p:txBody>
      </p:sp>
    </p:spTree>
    <p:extLst>
      <p:ext uri="{BB962C8B-B14F-4D97-AF65-F5344CB8AC3E}">
        <p14:creationId xmlns:p14="http://schemas.microsoft.com/office/powerpoint/2010/main" val="3064976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Consuming wcf service</a:t>
            </a:r>
            <a:endParaRPr lang="hr-HR" dirty="0"/>
          </a:p>
        </p:txBody>
      </p:sp>
      <p:sp>
        <p:nvSpPr>
          <p:cNvPr id="3" name="Content Placeholder 2"/>
          <p:cNvSpPr>
            <a:spLocks noGrp="1"/>
          </p:cNvSpPr>
          <p:nvPr>
            <p:ph idx="1"/>
          </p:nvPr>
        </p:nvSpPr>
        <p:spPr/>
        <p:txBody>
          <a:bodyPr anchor="t">
            <a:normAutofit/>
          </a:bodyPr>
          <a:lstStyle/>
          <a:p>
            <a:r>
              <a:rPr lang="hr-HR" sz="2400" dirty="0" smtClean="0"/>
              <a:t>Step 1: Locate web service</a:t>
            </a:r>
          </a:p>
          <a:p>
            <a:pPr lvl="1"/>
            <a:r>
              <a:rPr lang="hr-HR" sz="2000" dirty="0" smtClean="0"/>
              <a:t>Usually, by locating WSDL document for the service</a:t>
            </a:r>
          </a:p>
          <a:p>
            <a:r>
              <a:rPr lang="hr-HR" sz="2400" dirty="0" smtClean="0"/>
              <a:t>Step 2: Generate classes</a:t>
            </a:r>
          </a:p>
          <a:p>
            <a:pPr lvl="1"/>
            <a:r>
              <a:rPr lang="hr-HR" sz="2000" dirty="0"/>
              <a:t>Generate data transfer classes</a:t>
            </a:r>
          </a:p>
          <a:p>
            <a:pPr lvl="1"/>
            <a:r>
              <a:rPr lang="hr-HR" sz="2000" dirty="0"/>
              <a:t>Generace client classes to connect to </a:t>
            </a:r>
            <a:r>
              <a:rPr lang="hr-HR" sz="2000" dirty="0" smtClean="0"/>
              <a:t>service</a:t>
            </a:r>
          </a:p>
          <a:p>
            <a:r>
              <a:rPr lang="hr-HR" sz="2200" dirty="0" smtClean="0"/>
              <a:t>Step 3: Configure endpoints</a:t>
            </a:r>
          </a:p>
          <a:p>
            <a:r>
              <a:rPr lang="hr-HR" sz="2200" dirty="0" smtClean="0"/>
              <a:t>Step 4: Use service</a:t>
            </a:r>
            <a:endParaRPr lang="hr-HR" sz="2200" dirty="0"/>
          </a:p>
        </p:txBody>
      </p:sp>
    </p:spTree>
    <p:extLst>
      <p:ext uri="{BB962C8B-B14F-4D97-AF65-F5344CB8AC3E}">
        <p14:creationId xmlns:p14="http://schemas.microsoft.com/office/powerpoint/2010/main" val="230931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Consuming wcf service</a:t>
            </a:r>
            <a:endParaRPr lang="hr-HR" dirty="0"/>
          </a:p>
        </p:txBody>
      </p:sp>
      <p:sp>
        <p:nvSpPr>
          <p:cNvPr id="3" name="Content Placeholder 2"/>
          <p:cNvSpPr>
            <a:spLocks noGrp="1"/>
          </p:cNvSpPr>
          <p:nvPr>
            <p:ph idx="1"/>
          </p:nvPr>
        </p:nvSpPr>
        <p:spPr/>
        <p:txBody>
          <a:bodyPr anchor="t">
            <a:normAutofit/>
          </a:bodyPr>
          <a:lstStyle/>
          <a:p>
            <a:r>
              <a:rPr lang="hr-HR" sz="2800" dirty="0" smtClean="0"/>
              <a:t>Web service is added as service reference in VS</a:t>
            </a:r>
          </a:p>
          <a:p>
            <a:r>
              <a:rPr lang="hr-HR" sz="2800" dirty="0" smtClean="0"/>
              <a:t>VS generates all required classes automatically</a:t>
            </a:r>
          </a:p>
          <a:p>
            <a:pPr lvl="1"/>
            <a:r>
              <a:rPr lang="hr-HR" sz="2400" dirty="0" smtClean="0"/>
              <a:t>Generated classes can be seen in object browser of a service reference</a:t>
            </a:r>
          </a:p>
          <a:p>
            <a:r>
              <a:rPr lang="hr-HR" sz="2800" dirty="0" smtClean="0"/>
              <a:t>Most important class is on with the suffix ‘…</a:t>
            </a:r>
            <a:r>
              <a:rPr lang="hr-HR" sz="2800" b="1" dirty="0" smtClean="0"/>
              <a:t>Client</a:t>
            </a:r>
            <a:r>
              <a:rPr lang="hr-HR" sz="2800" dirty="0" smtClean="0"/>
              <a:t>’</a:t>
            </a:r>
          </a:p>
          <a:p>
            <a:pPr lvl="1"/>
            <a:r>
              <a:rPr lang="hr-HR" sz="2400" dirty="0" smtClean="0"/>
              <a:t>It encapsulates all the methods exposed via web service</a:t>
            </a:r>
          </a:p>
        </p:txBody>
      </p:sp>
    </p:spTree>
    <p:extLst>
      <p:ext uri="{BB962C8B-B14F-4D97-AF65-F5344CB8AC3E}">
        <p14:creationId xmlns:p14="http://schemas.microsoft.com/office/powerpoint/2010/main" val="2199659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Consuming wcf service</a:t>
            </a:r>
            <a:endParaRPr lang="hr-HR" dirty="0"/>
          </a:p>
        </p:txBody>
      </p:sp>
      <p:sp>
        <p:nvSpPr>
          <p:cNvPr id="3" name="Content Placeholder 2"/>
          <p:cNvSpPr>
            <a:spLocks noGrp="1"/>
          </p:cNvSpPr>
          <p:nvPr>
            <p:ph idx="1"/>
          </p:nvPr>
        </p:nvSpPr>
        <p:spPr/>
        <p:txBody>
          <a:bodyPr anchor="t">
            <a:normAutofit/>
          </a:bodyPr>
          <a:lstStyle/>
          <a:p>
            <a:r>
              <a:rPr lang="hr-HR" sz="2800" dirty="0" smtClean="0"/>
              <a:t>Web service methods are called same as other C# methods</a:t>
            </a:r>
          </a:p>
          <a:p>
            <a:r>
              <a:rPr lang="hr-HR" sz="2800" dirty="0" smtClean="0"/>
              <a:t>Message processing and communication is hidden</a:t>
            </a:r>
          </a:p>
          <a:p>
            <a:pPr lvl="1"/>
            <a:r>
              <a:rPr lang="hr-HR" sz="2600" dirty="0" smtClean="0"/>
              <a:t>Large amount of classes used in communication implement various interfaces</a:t>
            </a:r>
          </a:p>
          <a:p>
            <a:pPr lvl="1"/>
            <a:r>
              <a:rPr lang="hr-HR" sz="2600" dirty="0" smtClean="0"/>
              <a:t>Nearly all segments of WCF mechanism can be extended and customized</a:t>
            </a:r>
          </a:p>
        </p:txBody>
      </p:sp>
    </p:spTree>
    <p:extLst>
      <p:ext uri="{BB962C8B-B14F-4D97-AF65-F5344CB8AC3E}">
        <p14:creationId xmlns:p14="http://schemas.microsoft.com/office/powerpoint/2010/main" val="2221966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Consuming wcf service</a:t>
            </a:r>
            <a:endParaRPr lang="hr-HR" dirty="0"/>
          </a:p>
        </p:txBody>
      </p:sp>
      <p:sp>
        <p:nvSpPr>
          <p:cNvPr id="3" name="Content Placeholder 2"/>
          <p:cNvSpPr>
            <a:spLocks noGrp="1"/>
          </p:cNvSpPr>
          <p:nvPr>
            <p:ph idx="1"/>
          </p:nvPr>
        </p:nvSpPr>
        <p:spPr/>
        <p:txBody>
          <a:bodyPr anchor="t">
            <a:normAutofit fontScale="92500" lnSpcReduction="20000"/>
          </a:bodyPr>
          <a:lstStyle/>
          <a:p>
            <a:r>
              <a:rPr lang="hr-HR" sz="2800" dirty="0" smtClean="0"/>
              <a:t>WCF supports fault processing</a:t>
            </a:r>
          </a:p>
          <a:p>
            <a:pPr lvl="1"/>
            <a:r>
              <a:rPr lang="hr-HR" sz="2600" dirty="0" smtClean="0"/>
              <a:t>An exception can occur on server while processing the request</a:t>
            </a:r>
          </a:p>
          <a:p>
            <a:pPr lvl="2"/>
            <a:r>
              <a:rPr lang="hr-HR" sz="2400" dirty="0" smtClean="0"/>
              <a:t>Exception is propagated as FaultException</a:t>
            </a:r>
          </a:p>
          <a:p>
            <a:pPr lvl="1"/>
            <a:r>
              <a:rPr lang="hr-HR" sz="2600" dirty="0" smtClean="0"/>
              <a:t>An exception can occur while establishing connection to server</a:t>
            </a:r>
          </a:p>
          <a:p>
            <a:pPr lvl="2"/>
            <a:r>
              <a:rPr lang="hr-HR" sz="2400" dirty="0" smtClean="0"/>
              <a:t>Exception can be of various types</a:t>
            </a:r>
          </a:p>
          <a:p>
            <a:pPr lvl="2"/>
            <a:r>
              <a:rPr lang="hr-HR" sz="2400" dirty="0" smtClean="0"/>
              <a:t>Client app should take care of error handling</a:t>
            </a:r>
          </a:p>
          <a:p>
            <a:pPr lvl="2"/>
            <a:r>
              <a:rPr lang="hr-HR" sz="2400" dirty="0" smtClean="0"/>
              <a:t>Mostly these exceptions are configuration exceptions</a:t>
            </a:r>
          </a:p>
        </p:txBody>
      </p:sp>
    </p:spTree>
    <p:extLst>
      <p:ext uri="{BB962C8B-B14F-4D97-AF65-F5344CB8AC3E}">
        <p14:creationId xmlns:p14="http://schemas.microsoft.com/office/powerpoint/2010/main" val="97163307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Consuming wcf service</a:t>
            </a:r>
            <a:endParaRPr lang="hr-HR" dirty="0"/>
          </a:p>
        </p:txBody>
      </p:sp>
      <p:sp>
        <p:nvSpPr>
          <p:cNvPr id="3" name="Content Placeholder 2"/>
          <p:cNvSpPr>
            <a:spLocks noGrp="1"/>
          </p:cNvSpPr>
          <p:nvPr>
            <p:ph sz="half" idx="1"/>
          </p:nvPr>
        </p:nvSpPr>
        <p:spPr/>
        <p:txBody>
          <a:bodyPr anchor="t">
            <a:normAutofit/>
          </a:bodyPr>
          <a:lstStyle/>
          <a:p>
            <a:r>
              <a:rPr lang="hr-HR" sz="2400" dirty="0" smtClean="0"/>
              <a:t>All service calls should be contained inside try-catch block</a:t>
            </a:r>
          </a:p>
          <a:p>
            <a:r>
              <a:rPr lang="hr-HR" sz="2400" dirty="0" smtClean="0"/>
              <a:t>Error can happen in many segments</a:t>
            </a:r>
          </a:p>
          <a:p>
            <a:pPr lvl="1"/>
            <a:r>
              <a:rPr lang="hr-HR" sz="2000" dirty="0" smtClean="0"/>
              <a:t>Communication</a:t>
            </a:r>
          </a:p>
          <a:p>
            <a:pPr lvl="1"/>
            <a:r>
              <a:rPr lang="hr-HR" sz="2000" dirty="0" smtClean="0"/>
              <a:t>Configuration</a:t>
            </a:r>
          </a:p>
          <a:p>
            <a:pPr lvl="1"/>
            <a:r>
              <a:rPr lang="hr-HR" sz="2000" dirty="0" smtClean="0"/>
              <a:t>While processing on server</a:t>
            </a:r>
            <a:endParaRPr lang="hr-HR" sz="2000" dirty="0"/>
          </a:p>
        </p:txBody>
      </p:sp>
      <p:pic>
        <p:nvPicPr>
          <p:cNvPr id="5" name="Content Placeholder 4"/>
          <p:cNvPicPr>
            <a:picLocks noGrp="1" noChangeAspect="1"/>
          </p:cNvPicPr>
          <p:nvPr>
            <p:ph sz="half" idx="2"/>
          </p:nvPr>
        </p:nvPicPr>
        <p:blipFill>
          <a:blip r:embed="rId3"/>
          <a:stretch>
            <a:fillRect/>
          </a:stretch>
        </p:blipFill>
        <p:spPr>
          <a:xfrm>
            <a:off x="4532812" y="2308337"/>
            <a:ext cx="3815532" cy="3080934"/>
          </a:xfrm>
          <a:prstGeom prst="rect">
            <a:avLst/>
          </a:prstGeom>
        </p:spPr>
      </p:pic>
    </p:spTree>
    <p:extLst>
      <p:ext uri="{BB962C8B-B14F-4D97-AF65-F5344CB8AC3E}">
        <p14:creationId xmlns:p14="http://schemas.microsoft.com/office/powerpoint/2010/main" val="149446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Consuming wcf service</a:t>
            </a:r>
            <a:endParaRPr lang="hr-HR" dirty="0"/>
          </a:p>
        </p:txBody>
      </p:sp>
      <p:sp>
        <p:nvSpPr>
          <p:cNvPr id="3" name="Content Placeholder 2"/>
          <p:cNvSpPr>
            <a:spLocks noGrp="1"/>
          </p:cNvSpPr>
          <p:nvPr>
            <p:ph idx="1"/>
          </p:nvPr>
        </p:nvSpPr>
        <p:spPr/>
        <p:txBody>
          <a:bodyPr anchor="t">
            <a:normAutofit/>
          </a:bodyPr>
          <a:lstStyle/>
          <a:p>
            <a:r>
              <a:rPr lang="hr-HR" sz="2800" dirty="0" smtClean="0"/>
              <a:t>Generaly, WCF services should be thaught of as ‘stateless’, ie., each request is independent</a:t>
            </a:r>
          </a:p>
          <a:p>
            <a:r>
              <a:rPr lang="hr-HR" sz="2800" dirty="0" smtClean="0"/>
              <a:t>Sometimes services should maintain state</a:t>
            </a:r>
          </a:p>
          <a:p>
            <a:pPr lvl="1"/>
            <a:r>
              <a:rPr lang="hr-HR" sz="2400" dirty="0" smtClean="0"/>
              <a:t>Services can implement session state</a:t>
            </a:r>
          </a:p>
          <a:p>
            <a:pPr lvl="1"/>
            <a:r>
              <a:rPr lang="hr-HR" sz="2400" dirty="0" smtClean="0"/>
              <a:t>Similar to ASP.NET session</a:t>
            </a:r>
          </a:p>
        </p:txBody>
      </p:sp>
    </p:spTree>
    <p:extLst>
      <p:ext uri="{BB962C8B-B14F-4D97-AF65-F5344CB8AC3E}">
        <p14:creationId xmlns:p14="http://schemas.microsoft.com/office/powerpoint/2010/main" val="239607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Consuming wcf service</a:t>
            </a:r>
            <a:endParaRPr lang="hr-HR" dirty="0"/>
          </a:p>
        </p:txBody>
      </p:sp>
      <p:sp>
        <p:nvSpPr>
          <p:cNvPr id="3" name="Content Placeholder 2"/>
          <p:cNvSpPr>
            <a:spLocks noGrp="1"/>
          </p:cNvSpPr>
          <p:nvPr>
            <p:ph idx="1"/>
          </p:nvPr>
        </p:nvSpPr>
        <p:spPr/>
        <p:txBody>
          <a:bodyPr anchor="t">
            <a:normAutofit/>
          </a:bodyPr>
          <a:lstStyle/>
          <a:p>
            <a:r>
              <a:rPr lang="en-GB" sz="2800" dirty="0" smtClean="0"/>
              <a:t>Most common architecture is client (WinForms, WPF) + WCF web service</a:t>
            </a:r>
          </a:p>
          <a:p>
            <a:r>
              <a:rPr lang="en-GB" sz="2800" dirty="0" smtClean="0"/>
              <a:t>Goal: make client responsive while fetching the data from web service</a:t>
            </a:r>
          </a:p>
          <a:p>
            <a:pPr lvl="1"/>
            <a:r>
              <a:rPr lang="en-GB" sz="2400" dirty="0" smtClean="0"/>
              <a:t>Web service calls are rarely instantaneous</a:t>
            </a:r>
            <a:endParaRPr lang="hr-HR" sz="2400" dirty="0" smtClean="0"/>
          </a:p>
          <a:p>
            <a:pPr lvl="1"/>
            <a:r>
              <a:rPr lang="hr-HR" sz="2400" dirty="0" smtClean="0"/>
              <a:t>Obvious solution: multithreading</a:t>
            </a:r>
          </a:p>
        </p:txBody>
      </p:sp>
    </p:spTree>
    <p:extLst>
      <p:ext uri="{BB962C8B-B14F-4D97-AF65-F5344CB8AC3E}">
        <p14:creationId xmlns:p14="http://schemas.microsoft.com/office/powerpoint/2010/main" val="1305651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 Task architecture</a:t>
            </a:r>
            <a:endParaRPr lang="en-GB" dirty="0"/>
          </a:p>
        </p:txBody>
      </p:sp>
      <p:sp>
        <p:nvSpPr>
          <p:cNvPr id="3" name="Content Placeholder 2"/>
          <p:cNvSpPr>
            <a:spLocks noGrp="1"/>
          </p:cNvSpPr>
          <p:nvPr>
            <p:ph idx="1"/>
          </p:nvPr>
        </p:nvSpPr>
        <p:spPr/>
        <p:txBody>
          <a:bodyPr anchor="t">
            <a:normAutofit/>
          </a:bodyPr>
          <a:lstStyle/>
          <a:p>
            <a:r>
              <a:rPr lang="hr-HR" sz="2400" dirty="0" smtClean="0"/>
              <a:t>C# introduces async methods and Task architecture to simplify multithreading</a:t>
            </a:r>
          </a:p>
          <a:p>
            <a:r>
              <a:rPr lang="hr-HR" sz="2400" dirty="0" smtClean="0"/>
              <a:t>Combination of async – await</a:t>
            </a:r>
          </a:p>
          <a:p>
            <a:r>
              <a:rPr lang="hr-HR" sz="2400" dirty="0" smtClean="0"/>
              <a:t>Task class and Task&lt;T&gt; class</a:t>
            </a:r>
          </a:p>
          <a:p>
            <a:pPr lvl="1"/>
            <a:r>
              <a:rPr lang="hr-HR" sz="2000" dirty="0" smtClean="0"/>
              <a:t>Task.Wait</a:t>
            </a:r>
          </a:p>
          <a:p>
            <a:pPr lvl="1"/>
            <a:r>
              <a:rPr lang="hr-HR" sz="2000" dirty="0" smtClean="0"/>
              <a:t>Task.WhenAll</a:t>
            </a:r>
          </a:p>
          <a:p>
            <a:pPr lvl="1"/>
            <a:r>
              <a:rPr lang="hr-HR" sz="2000" dirty="0" smtClean="0"/>
              <a:t>…</a:t>
            </a:r>
            <a:endParaRPr lang="en-GB" sz="2000" dirty="0"/>
          </a:p>
        </p:txBody>
      </p:sp>
    </p:spTree>
    <p:extLst>
      <p:ext uri="{BB962C8B-B14F-4D97-AF65-F5344CB8AC3E}">
        <p14:creationId xmlns:p14="http://schemas.microsoft.com/office/powerpoint/2010/main" val="468883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lang="hr-HR"/>
              <a:t>SOAP u akciji</a:t>
            </a:r>
            <a:endParaRPr lang="en-GB"/>
          </a:p>
        </p:txBody>
      </p:sp>
      <p:sp>
        <p:nvSpPr>
          <p:cNvPr id="63491" name="Rectangle 3"/>
          <p:cNvSpPr>
            <a:spLocks noGrp="1" noChangeArrowheads="1"/>
          </p:cNvSpPr>
          <p:nvPr>
            <p:ph idx="1"/>
          </p:nvPr>
        </p:nvSpPr>
        <p:spPr/>
        <p:txBody>
          <a:bodyPr/>
          <a:lstStyle/>
          <a:p>
            <a:pPr eaLnBrk="1" hangingPunct="1">
              <a:defRPr/>
            </a:pPr>
            <a:r>
              <a:rPr lang="hr-HR" dirty="0"/>
              <a:t>Potreba za komunikacijom između različitih aplikacija</a:t>
            </a:r>
          </a:p>
          <a:p>
            <a:pPr eaLnBrk="1" hangingPunct="1">
              <a:defRPr/>
            </a:pPr>
            <a:r>
              <a:rPr lang="hr-HR" dirty="0"/>
              <a:t>Aplikacije nisu unutar granica nekog IT sistema</a:t>
            </a:r>
          </a:p>
          <a:p>
            <a:pPr eaLnBrk="1" hangingPunct="1">
              <a:defRPr/>
            </a:pPr>
            <a:r>
              <a:rPr lang="hr-HR" dirty="0"/>
              <a:t>Udaljene aplikacije dostupne Internet protokolima</a:t>
            </a:r>
          </a:p>
          <a:p>
            <a:pPr eaLnBrk="1" hangingPunct="1">
              <a:defRPr/>
            </a:pPr>
            <a:endParaRPr lang="hr-HR" dirty="0"/>
          </a:p>
          <a:p>
            <a:pPr eaLnBrk="1" hangingPunct="1">
              <a:buFont typeface="Wingdings" pitchFamily="2" charset="2"/>
              <a:buNone/>
              <a:defRPr/>
            </a:pPr>
            <a:endParaRPr lang="hr-HR" dirty="0"/>
          </a:p>
          <a:p>
            <a:pPr eaLnBrk="1" hangingPunct="1">
              <a:defRPr/>
            </a:pPr>
            <a:endParaRPr lang="hr-HR" dirty="0"/>
          </a:p>
          <a:p>
            <a:pPr eaLnBrk="1" hangingPunct="1">
              <a:buFont typeface="Wingdings" pitchFamily="2" charset="2"/>
              <a:buNone/>
              <a:defRPr/>
            </a:pPr>
            <a:endParaRPr lang="hr-HR" dirty="0"/>
          </a:p>
          <a:p>
            <a:pPr eaLnBrk="1" hangingPunct="1">
              <a:defRPr/>
            </a:pPr>
            <a:endParaRPr lang="hr-HR" dirty="0"/>
          </a:p>
          <a:p>
            <a:pPr eaLnBrk="1" hangingPunct="1">
              <a:defRPr/>
            </a:pPr>
            <a:r>
              <a:rPr lang="hr-HR" dirty="0"/>
              <a:t>Kreiranje poruka </a:t>
            </a:r>
            <a:r>
              <a:rPr lang="hr-HR" sz="2000" dirty="0"/>
              <a:t>primjeri:  </a:t>
            </a:r>
            <a:r>
              <a:rPr lang="hr-HR" sz="2000" dirty="0">
                <a:hlinkClick r:id="rId3" action="ppaction://hlinkfile"/>
              </a:rPr>
              <a:t>SOAP request</a:t>
            </a:r>
            <a:r>
              <a:rPr lang="hr-HR" sz="2000" dirty="0"/>
              <a:t> :: </a:t>
            </a:r>
            <a:r>
              <a:rPr lang="hr-HR" sz="2000" dirty="0">
                <a:hlinkClick r:id="rId4" action="ppaction://hlinkfile"/>
              </a:rPr>
              <a:t>SOAP response</a:t>
            </a:r>
            <a:endParaRPr lang="en-GB" sz="2000" dirty="0"/>
          </a:p>
        </p:txBody>
      </p:sp>
      <p:sp>
        <p:nvSpPr>
          <p:cNvPr id="1031"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hr-HR"/>
          </a:p>
        </p:txBody>
      </p:sp>
      <p:graphicFrame>
        <p:nvGraphicFramePr>
          <p:cNvPr id="63492" name="Object 4"/>
          <p:cNvGraphicFramePr>
            <a:graphicFrameLocks noChangeAspect="1"/>
          </p:cNvGraphicFramePr>
          <p:nvPr/>
        </p:nvGraphicFramePr>
        <p:xfrm>
          <a:off x="500063" y="4214813"/>
          <a:ext cx="7920037" cy="1709737"/>
        </p:xfrm>
        <a:graphic>
          <a:graphicData uri="http://schemas.openxmlformats.org/presentationml/2006/ole">
            <mc:AlternateContent xmlns:mc="http://schemas.openxmlformats.org/markup-compatibility/2006">
              <mc:Choice xmlns:v="urn:schemas-microsoft-com:vml" Requires="v">
                <p:oleObj spid="_x0000_s38935" name="Visio" r:id="rId5" imgW="7031067" imgH="1514152" progId="Visio.Drawing.11">
                  <p:embed/>
                </p:oleObj>
              </mc:Choice>
              <mc:Fallback>
                <p:oleObj name="Visio" r:id="rId5" imgW="7031067" imgH="1514152" progId="Visio.Drawing.11">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063" y="4214813"/>
                        <a:ext cx="7920037" cy="1709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2" name="Rectangle 7"/>
          <p:cNvSpPr>
            <a:spLocks noChangeArrowheads="1"/>
          </p:cNvSpPr>
          <p:nvPr/>
        </p:nvSpPr>
        <p:spPr bwMode="auto">
          <a:xfrm>
            <a:off x="0" y="2803525"/>
            <a:ext cx="9144000" cy="0"/>
          </a:xfrm>
          <a:prstGeom prst="rect">
            <a:avLst/>
          </a:prstGeom>
          <a:noFill/>
          <a:ln w="9525">
            <a:noFill/>
            <a:miter lim="800000"/>
            <a:headEnd/>
            <a:tailEnd/>
          </a:ln>
        </p:spPr>
        <p:txBody>
          <a:bodyPr wrap="none" anchor="ctr">
            <a:spAutoFit/>
          </a:bodyPr>
          <a:lstStyle/>
          <a:p>
            <a:endParaRPr lang="hr-HR"/>
          </a:p>
        </p:txBody>
      </p:sp>
      <p:graphicFrame>
        <p:nvGraphicFramePr>
          <p:cNvPr id="63494" name="Object 6"/>
          <p:cNvGraphicFramePr>
            <a:graphicFrameLocks noChangeAspect="1"/>
          </p:cNvGraphicFramePr>
          <p:nvPr/>
        </p:nvGraphicFramePr>
        <p:xfrm>
          <a:off x="642938" y="4214813"/>
          <a:ext cx="7705725" cy="1830387"/>
        </p:xfrm>
        <a:graphic>
          <a:graphicData uri="http://schemas.openxmlformats.org/presentationml/2006/ole">
            <mc:AlternateContent xmlns:mc="http://schemas.openxmlformats.org/markup-compatibility/2006">
              <mc:Choice xmlns:v="urn:schemas-microsoft-com:vml" Requires="v">
                <p:oleObj spid="_x0000_s38936" name="Visio" r:id="rId7" imgW="7031067" imgH="1666246" progId="Visio.Drawing.11">
                  <p:embed/>
                </p:oleObj>
              </mc:Choice>
              <mc:Fallback>
                <p:oleObj name="Visio" r:id="rId7" imgW="7031067" imgH="1666246" progId="Visio.Drawing.11">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2938" y="4214813"/>
                        <a:ext cx="7705725" cy="1830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3" name="Rectangle 9"/>
          <p:cNvSpPr>
            <a:spLocks noChangeArrowheads="1"/>
          </p:cNvSpPr>
          <p:nvPr/>
        </p:nvSpPr>
        <p:spPr bwMode="auto">
          <a:xfrm>
            <a:off x="0" y="2803525"/>
            <a:ext cx="9144000" cy="0"/>
          </a:xfrm>
          <a:prstGeom prst="rect">
            <a:avLst/>
          </a:prstGeom>
          <a:noFill/>
          <a:ln w="9525">
            <a:noFill/>
            <a:miter lim="800000"/>
            <a:headEnd/>
            <a:tailEnd/>
          </a:ln>
        </p:spPr>
        <p:txBody>
          <a:bodyPr wrap="none" anchor="ctr">
            <a:spAutoFit/>
          </a:bodyPr>
          <a:lstStyle/>
          <a:p>
            <a:endParaRPr lang="hr-HR"/>
          </a:p>
        </p:txBody>
      </p:sp>
      <p:graphicFrame>
        <p:nvGraphicFramePr>
          <p:cNvPr id="63496" name="Object 8"/>
          <p:cNvGraphicFramePr>
            <a:graphicFrameLocks noChangeAspect="1"/>
          </p:cNvGraphicFramePr>
          <p:nvPr/>
        </p:nvGraphicFramePr>
        <p:xfrm>
          <a:off x="1000125" y="4357688"/>
          <a:ext cx="7667625" cy="1819275"/>
        </p:xfrm>
        <a:graphic>
          <a:graphicData uri="http://schemas.openxmlformats.org/presentationml/2006/ole">
            <mc:AlternateContent xmlns:mc="http://schemas.openxmlformats.org/markup-compatibility/2006">
              <mc:Choice xmlns:v="urn:schemas-microsoft-com:vml" Requires="v">
                <p:oleObj spid="_x0000_s38937" name="Visio" r:id="rId9" imgW="7031067" imgH="1666246" progId="Visio.Drawing.11">
                  <p:embed/>
                </p:oleObj>
              </mc:Choice>
              <mc:Fallback>
                <p:oleObj name="Visio" r:id="rId9" imgW="7031067" imgH="1666246" progId="Visio.Drawing.11">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0125" y="4357688"/>
                        <a:ext cx="7667625" cy="181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3492"/>
                                        </p:tgtEl>
                                        <p:attrNameLst>
                                          <p:attrName>style.visibility</p:attrName>
                                        </p:attrNameLst>
                                      </p:cBhvr>
                                      <p:to>
                                        <p:strVal val="visible"/>
                                      </p:to>
                                    </p:set>
                                    <p:animEffect transition="in" filter="strips(downRight)">
                                      <p:cBhvr>
                                        <p:cTn id="7" dur="500"/>
                                        <p:tgtEl>
                                          <p:spTgt spid="6349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63491">
                                            <p:txEl>
                                              <p:pRg st="8" end="8"/>
                                            </p:txEl>
                                          </p:spTgt>
                                        </p:tgtEl>
                                        <p:attrNameLst>
                                          <p:attrName>style.visibility</p:attrName>
                                        </p:attrNameLst>
                                      </p:cBhvr>
                                      <p:to>
                                        <p:strVal val="visible"/>
                                      </p:to>
                                    </p:set>
                                    <p:animEffect transition="in" filter="strips(downLeft)">
                                      <p:cBhvr>
                                        <p:cTn id="12" dur="500"/>
                                        <p:tgtEl>
                                          <p:spTgt spid="63491">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xit" presetSubtype="12" fill="hold" nodeType="clickEffect">
                                  <p:stCondLst>
                                    <p:cond delay="0"/>
                                  </p:stCondLst>
                                  <p:childTnLst>
                                    <p:animEffect transition="out" filter="strips(downLeft)">
                                      <p:cBhvr>
                                        <p:cTn id="16" dur="500"/>
                                        <p:tgtEl>
                                          <p:spTgt spid="63492"/>
                                        </p:tgtEl>
                                      </p:cBhvr>
                                    </p:animEffect>
                                    <p:set>
                                      <p:cBhvr>
                                        <p:cTn id="17" dur="1" fill="hold">
                                          <p:stCondLst>
                                            <p:cond delay="499"/>
                                          </p:stCondLst>
                                        </p:cTn>
                                        <p:tgtEl>
                                          <p:spTgt spid="63492"/>
                                        </p:tgtEl>
                                        <p:attrNameLst>
                                          <p:attrName>style.visibility</p:attrName>
                                        </p:attrNameLst>
                                      </p:cBhvr>
                                      <p:to>
                                        <p:strVal val="hidden"/>
                                      </p:to>
                                    </p:set>
                                  </p:childTnLst>
                                </p:cTn>
                              </p:par>
                              <p:par>
                                <p:cTn id="18" presetID="18" presetClass="entr" presetSubtype="6" fill="hold" nodeType="withEffect">
                                  <p:stCondLst>
                                    <p:cond delay="0"/>
                                  </p:stCondLst>
                                  <p:childTnLst>
                                    <p:set>
                                      <p:cBhvr>
                                        <p:cTn id="19" dur="1" fill="hold">
                                          <p:stCondLst>
                                            <p:cond delay="0"/>
                                          </p:stCondLst>
                                        </p:cTn>
                                        <p:tgtEl>
                                          <p:spTgt spid="63494"/>
                                        </p:tgtEl>
                                        <p:attrNameLst>
                                          <p:attrName>style.visibility</p:attrName>
                                        </p:attrNameLst>
                                      </p:cBhvr>
                                      <p:to>
                                        <p:strVal val="visible"/>
                                      </p:to>
                                    </p:set>
                                    <p:animEffect transition="in" filter="strips(downRight)">
                                      <p:cBhvr>
                                        <p:cTn id="20" dur="500"/>
                                        <p:tgtEl>
                                          <p:spTgt spid="63494"/>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xit" presetSubtype="12" fill="hold" nodeType="clickEffect">
                                  <p:stCondLst>
                                    <p:cond delay="0"/>
                                  </p:stCondLst>
                                  <p:childTnLst>
                                    <p:animEffect transition="out" filter="strips(downLeft)">
                                      <p:cBhvr>
                                        <p:cTn id="24" dur="500"/>
                                        <p:tgtEl>
                                          <p:spTgt spid="63494"/>
                                        </p:tgtEl>
                                      </p:cBhvr>
                                    </p:animEffect>
                                    <p:set>
                                      <p:cBhvr>
                                        <p:cTn id="25" dur="1" fill="hold">
                                          <p:stCondLst>
                                            <p:cond delay="499"/>
                                          </p:stCondLst>
                                        </p:cTn>
                                        <p:tgtEl>
                                          <p:spTgt spid="63494"/>
                                        </p:tgtEl>
                                        <p:attrNameLst>
                                          <p:attrName>style.visibility</p:attrName>
                                        </p:attrNameLst>
                                      </p:cBhvr>
                                      <p:to>
                                        <p:strVal val="hidden"/>
                                      </p:to>
                                    </p:set>
                                  </p:childTnLst>
                                </p:cTn>
                              </p:par>
                              <p:par>
                                <p:cTn id="26" presetID="18" presetClass="entr" presetSubtype="6" fill="hold" nodeType="withEffect">
                                  <p:stCondLst>
                                    <p:cond delay="0"/>
                                  </p:stCondLst>
                                  <p:childTnLst>
                                    <p:set>
                                      <p:cBhvr>
                                        <p:cTn id="27" dur="1" fill="hold">
                                          <p:stCondLst>
                                            <p:cond delay="0"/>
                                          </p:stCondLst>
                                        </p:cTn>
                                        <p:tgtEl>
                                          <p:spTgt spid="63496"/>
                                        </p:tgtEl>
                                        <p:attrNameLst>
                                          <p:attrName>style.visibility</p:attrName>
                                        </p:attrNameLst>
                                      </p:cBhvr>
                                      <p:to>
                                        <p:strVal val="visible"/>
                                      </p:to>
                                    </p:set>
                                    <p:animEffect transition="in" filter="strips(downRight)">
                                      <p:cBhvr>
                                        <p:cTn id="28" dur="500"/>
                                        <p:tgtEl>
                                          <p:spTgt spid="63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 Task architecture</a:t>
            </a:r>
            <a:endParaRPr lang="en-GB" dirty="0"/>
          </a:p>
        </p:txBody>
      </p:sp>
      <p:sp>
        <p:nvSpPr>
          <p:cNvPr id="3" name="Content Placeholder 2"/>
          <p:cNvSpPr>
            <a:spLocks noGrp="1"/>
          </p:cNvSpPr>
          <p:nvPr>
            <p:ph idx="1"/>
          </p:nvPr>
        </p:nvSpPr>
        <p:spPr/>
        <p:txBody>
          <a:bodyPr anchor="t">
            <a:normAutofit/>
          </a:bodyPr>
          <a:lstStyle/>
          <a:p>
            <a:r>
              <a:rPr lang="hr-HR" sz="2400" dirty="0" smtClean="0"/>
              <a:t>Important in scenarios when certain thread is ‘blocking’ in one way or another</a:t>
            </a:r>
          </a:p>
          <a:p>
            <a:pPr lvl="1"/>
            <a:r>
              <a:rPr lang="hr-HR" sz="2000" dirty="0" smtClean="0"/>
              <a:t>WinForms or WPF app – UI thread</a:t>
            </a:r>
          </a:p>
          <a:p>
            <a:pPr lvl="1"/>
            <a:r>
              <a:rPr lang="hr-HR" sz="2000" dirty="0" smtClean="0"/>
              <a:t>ASP.NET – limited number of worker threads</a:t>
            </a:r>
          </a:p>
          <a:p>
            <a:r>
              <a:rPr lang="hr-HR" sz="2400" dirty="0" smtClean="0"/>
              <a:t>Thread invokes a Task on (other) thread, and resumes after task is completed</a:t>
            </a:r>
          </a:p>
          <a:p>
            <a:pPr lvl="1"/>
            <a:r>
              <a:rPr lang="hr-HR" sz="2000" dirty="0" smtClean="0"/>
              <a:t>Thread is returned to thread pool while task is awaited</a:t>
            </a:r>
            <a:endParaRPr lang="en-GB" sz="2000" dirty="0"/>
          </a:p>
        </p:txBody>
      </p:sp>
    </p:spTree>
    <p:extLst>
      <p:ext uri="{BB962C8B-B14F-4D97-AF65-F5344CB8AC3E}">
        <p14:creationId xmlns:p14="http://schemas.microsoft.com/office/powerpoint/2010/main" val="1956248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 Task architecture</a:t>
            </a:r>
            <a:endParaRPr lang="en-GB" dirty="0"/>
          </a:p>
        </p:txBody>
      </p:sp>
      <p:sp>
        <p:nvSpPr>
          <p:cNvPr id="3" name="Content Placeholder 2"/>
          <p:cNvSpPr>
            <a:spLocks noGrp="1"/>
          </p:cNvSpPr>
          <p:nvPr>
            <p:ph idx="1"/>
          </p:nvPr>
        </p:nvSpPr>
        <p:spPr/>
        <p:txBody>
          <a:bodyPr anchor="t">
            <a:normAutofit lnSpcReduction="10000"/>
          </a:bodyPr>
          <a:lstStyle/>
          <a:p>
            <a:r>
              <a:rPr lang="hr-HR" sz="2400" dirty="0" smtClean="0"/>
              <a:t>C# allows methods to be marked as async</a:t>
            </a:r>
          </a:p>
          <a:p>
            <a:r>
              <a:rPr lang="hr-HR" sz="2400" dirty="0" smtClean="0"/>
              <a:t>These methods must return either:</a:t>
            </a:r>
          </a:p>
          <a:p>
            <a:pPr lvl="1"/>
            <a:r>
              <a:rPr lang="hr-HR" sz="2200" b="1" dirty="0" smtClean="0"/>
              <a:t>Task</a:t>
            </a:r>
            <a:r>
              <a:rPr lang="hr-HR" sz="2200" dirty="0" smtClean="0"/>
              <a:t> – used for methods which do not return result, but can be awaited</a:t>
            </a:r>
          </a:p>
          <a:p>
            <a:pPr lvl="1"/>
            <a:r>
              <a:rPr lang="hr-HR" sz="2200" b="1" dirty="0" smtClean="0"/>
              <a:t>Task&lt;Tresult&gt;</a:t>
            </a:r>
            <a:r>
              <a:rPr lang="hr-HR" sz="2200" dirty="0" smtClean="0"/>
              <a:t> - used for methods who do return result, can be awaited</a:t>
            </a:r>
          </a:p>
          <a:p>
            <a:pPr lvl="1"/>
            <a:r>
              <a:rPr lang="hr-HR" sz="2200" b="1" dirty="0" smtClean="0"/>
              <a:t>void</a:t>
            </a:r>
            <a:r>
              <a:rPr lang="hr-HR" sz="2200" dirty="0" smtClean="0"/>
              <a:t> – method which is async/void cannot be awaited, but some tasks inside can be awaited</a:t>
            </a:r>
          </a:p>
          <a:p>
            <a:pPr lvl="2"/>
            <a:r>
              <a:rPr lang="hr-HR" sz="2000" dirty="0" smtClean="0"/>
              <a:t>Designed for event handlers</a:t>
            </a:r>
            <a:endParaRPr lang="en-GB" sz="2000" dirty="0"/>
          </a:p>
        </p:txBody>
      </p:sp>
    </p:spTree>
    <p:extLst>
      <p:ext uri="{BB962C8B-B14F-4D97-AF65-F5344CB8AC3E}">
        <p14:creationId xmlns:p14="http://schemas.microsoft.com/office/powerpoint/2010/main" val="3744821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 task architecture</a:t>
            </a:r>
            <a:endParaRPr lang="en-GB" dirty="0"/>
          </a:p>
        </p:txBody>
      </p:sp>
      <p:sp>
        <p:nvSpPr>
          <p:cNvPr id="3" name="Flowchart: Process 2"/>
          <p:cNvSpPr/>
          <p:nvPr/>
        </p:nvSpPr>
        <p:spPr>
          <a:xfrm>
            <a:off x="1299754" y="2337824"/>
            <a:ext cx="1045029" cy="457627"/>
          </a:xfrm>
          <a:prstGeom prst="flowChartProcess">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fontAlgn="auto">
              <a:spcBef>
                <a:spcPts val="0"/>
              </a:spcBef>
              <a:spcAft>
                <a:spcPts val="0"/>
              </a:spcAft>
            </a:pPr>
            <a:r>
              <a:rPr lang="hr-HR" dirty="0" smtClean="0">
                <a:solidFill>
                  <a:prstClr val="white"/>
                </a:solidFill>
              </a:rPr>
              <a:t>await</a:t>
            </a:r>
            <a:endParaRPr lang="en-GB" dirty="0">
              <a:solidFill>
                <a:prstClr val="white"/>
              </a:solidFill>
            </a:endParaRPr>
          </a:p>
        </p:txBody>
      </p:sp>
      <p:sp>
        <p:nvSpPr>
          <p:cNvPr id="5" name="Flowchart: Process 4"/>
          <p:cNvSpPr/>
          <p:nvPr/>
        </p:nvSpPr>
        <p:spPr>
          <a:xfrm>
            <a:off x="3344092" y="2795451"/>
            <a:ext cx="2769325" cy="875211"/>
          </a:xfrm>
          <a:prstGeom prst="flowChartProcess">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fontAlgn="auto">
              <a:spcBef>
                <a:spcPts val="0"/>
              </a:spcBef>
              <a:spcAft>
                <a:spcPts val="0"/>
              </a:spcAft>
            </a:pPr>
            <a:r>
              <a:rPr lang="hr-HR" dirty="0" smtClean="0">
                <a:solidFill>
                  <a:prstClr val="white"/>
                </a:solidFill>
              </a:rPr>
              <a:t>Long running method, IO operation (awaitable)</a:t>
            </a:r>
            <a:endParaRPr lang="en-GB" dirty="0">
              <a:solidFill>
                <a:prstClr val="white"/>
              </a:solidFill>
            </a:endParaRPr>
          </a:p>
        </p:txBody>
      </p:sp>
      <p:cxnSp>
        <p:nvCxnSpPr>
          <p:cNvPr id="7" name="Elbow Connector 6"/>
          <p:cNvCxnSpPr>
            <a:stCxn id="3" idx="2"/>
            <a:endCxn id="5" idx="1"/>
          </p:cNvCxnSpPr>
          <p:nvPr/>
        </p:nvCxnSpPr>
        <p:spPr>
          <a:xfrm rot="16200000" flipH="1">
            <a:off x="2364377" y="2253342"/>
            <a:ext cx="437606" cy="1521823"/>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Flowchart: Process 12"/>
          <p:cNvSpPr/>
          <p:nvPr/>
        </p:nvSpPr>
        <p:spPr>
          <a:xfrm>
            <a:off x="783771" y="1880196"/>
            <a:ext cx="2246812" cy="4089530"/>
          </a:xfrm>
          <a:prstGeom prst="flowChartProcess">
            <a:avLst/>
          </a:prstGeom>
          <a:noFill/>
          <a:ln w="28575" cap="flat" cmpd="sng" algn="ctr">
            <a:solidFill>
              <a:srgbClr val="FFFF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t"/>
          <a:lstStyle/>
          <a:p>
            <a:pPr algn="ctr" fontAlgn="auto">
              <a:spcBef>
                <a:spcPts val="0"/>
              </a:spcBef>
              <a:spcAft>
                <a:spcPts val="0"/>
              </a:spcAft>
            </a:pPr>
            <a:r>
              <a:rPr lang="hr-HR" dirty="0" smtClean="0">
                <a:solidFill>
                  <a:prstClr val="white"/>
                </a:solidFill>
              </a:rPr>
              <a:t>async method</a:t>
            </a:r>
            <a:endParaRPr lang="en-GB" dirty="0">
              <a:solidFill>
                <a:prstClr val="white"/>
              </a:solidFill>
            </a:endParaRPr>
          </a:p>
        </p:txBody>
      </p:sp>
      <p:sp>
        <p:nvSpPr>
          <p:cNvPr id="14" name="Flowchart: Process 13"/>
          <p:cNvSpPr/>
          <p:nvPr/>
        </p:nvSpPr>
        <p:spPr>
          <a:xfrm>
            <a:off x="947056" y="4289293"/>
            <a:ext cx="1874521" cy="624197"/>
          </a:xfrm>
          <a:prstGeom prst="flowChartProcess">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fontAlgn="auto">
              <a:spcBef>
                <a:spcPts val="0"/>
              </a:spcBef>
              <a:spcAft>
                <a:spcPts val="0"/>
              </a:spcAft>
            </a:pPr>
            <a:r>
              <a:rPr lang="hr-HR" dirty="0" smtClean="0">
                <a:solidFill>
                  <a:prstClr val="white"/>
                </a:solidFill>
              </a:rPr>
              <a:t>Some other code…</a:t>
            </a:r>
            <a:endParaRPr lang="en-GB" dirty="0">
              <a:solidFill>
                <a:prstClr val="white"/>
              </a:solidFill>
            </a:endParaRPr>
          </a:p>
        </p:txBody>
      </p:sp>
      <p:cxnSp>
        <p:nvCxnSpPr>
          <p:cNvPr id="17" name="Elbow Connector 16"/>
          <p:cNvCxnSpPr>
            <a:stCxn id="5" idx="2"/>
            <a:endCxn id="14" idx="0"/>
          </p:cNvCxnSpPr>
          <p:nvPr/>
        </p:nvCxnSpPr>
        <p:spPr>
          <a:xfrm rot="5400000">
            <a:off x="2997221" y="2557758"/>
            <a:ext cx="618631" cy="2844438"/>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115076" y="3987682"/>
            <a:ext cx="1676677" cy="369332"/>
          </a:xfrm>
          <a:prstGeom prst="rect">
            <a:avLst/>
          </a:prstGeom>
          <a:noFill/>
        </p:spPr>
        <p:txBody>
          <a:bodyPr wrap="none" rtlCol="0">
            <a:spAutoFit/>
          </a:bodyPr>
          <a:lstStyle/>
          <a:p>
            <a:pPr fontAlgn="auto">
              <a:spcBef>
                <a:spcPts val="0"/>
              </a:spcBef>
              <a:spcAft>
                <a:spcPts val="0"/>
              </a:spcAft>
            </a:pPr>
            <a:r>
              <a:rPr lang="hr-HR" dirty="0" smtClean="0">
                <a:solidFill>
                  <a:prstClr val="white"/>
                </a:solidFill>
                <a:latin typeface="Calibri" panose="020F0502020204030204"/>
              </a:rPr>
              <a:t>returns to caller</a:t>
            </a:r>
            <a:endParaRPr lang="en-GB" dirty="0">
              <a:solidFill>
                <a:prstClr val="white"/>
              </a:solidFill>
              <a:latin typeface="Calibri" panose="020F0502020204030204"/>
            </a:endParaRPr>
          </a:p>
        </p:txBody>
      </p:sp>
      <p:sp>
        <p:nvSpPr>
          <p:cNvPr id="19" name="Rectangular Callout 18"/>
          <p:cNvSpPr/>
          <p:nvPr/>
        </p:nvSpPr>
        <p:spPr>
          <a:xfrm>
            <a:off x="5786846" y="4467497"/>
            <a:ext cx="2638697" cy="1384663"/>
          </a:xfrm>
          <a:prstGeom prst="wedgeRectCallout">
            <a:avLst>
              <a:gd name="adj1" fmla="val -68856"/>
              <a:gd name="adj2" fmla="val -108255"/>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fontAlgn="auto">
              <a:spcBef>
                <a:spcPts val="0"/>
              </a:spcBef>
              <a:spcAft>
                <a:spcPts val="0"/>
              </a:spcAft>
            </a:pPr>
            <a:r>
              <a:rPr lang="hr-HR" dirty="0" smtClean="0">
                <a:solidFill>
                  <a:prstClr val="white"/>
                </a:solidFill>
              </a:rPr>
              <a:t>At this point, thread can be used for other things (UI thread, or ASP.NET worker thread)</a:t>
            </a:r>
            <a:endParaRPr lang="en-GB" dirty="0">
              <a:solidFill>
                <a:prstClr val="white"/>
              </a:solidFill>
            </a:endParaRPr>
          </a:p>
        </p:txBody>
      </p:sp>
    </p:spTree>
    <p:extLst>
      <p:ext uri="{BB962C8B-B14F-4D97-AF65-F5344CB8AC3E}">
        <p14:creationId xmlns:p14="http://schemas.microsoft.com/office/powerpoint/2010/main" val="1818816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3" grpId="0" animBg="1"/>
      <p:bldP spid="14" grpId="0" animBg="1"/>
      <p:bldP spid="18" grpId="0"/>
      <p:bldP spid="19"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Wcf - recapitulation</a:t>
            </a:r>
            <a:endParaRPr lang="en-GB" dirty="0"/>
          </a:p>
        </p:txBody>
      </p:sp>
      <p:sp>
        <p:nvSpPr>
          <p:cNvPr id="3" name="Content Placeholder 2"/>
          <p:cNvSpPr>
            <a:spLocks noGrp="1"/>
          </p:cNvSpPr>
          <p:nvPr>
            <p:ph idx="1"/>
          </p:nvPr>
        </p:nvSpPr>
        <p:spPr/>
        <p:txBody>
          <a:bodyPr anchor="t">
            <a:normAutofit/>
          </a:bodyPr>
          <a:lstStyle/>
          <a:p>
            <a:r>
              <a:rPr lang="hr-HR" sz="2400" dirty="0" smtClean="0"/>
              <a:t>Basic concepts of WCF were presented</a:t>
            </a:r>
          </a:p>
          <a:p>
            <a:r>
              <a:rPr lang="hr-HR" sz="2400" dirty="0" smtClean="0"/>
              <a:t>Basic principles of creating a WCF service were explained</a:t>
            </a:r>
          </a:p>
          <a:p>
            <a:r>
              <a:rPr lang="hr-HR" sz="2400" dirty="0" smtClean="0"/>
              <a:t>Consuming WCF service was demonstrated</a:t>
            </a:r>
          </a:p>
          <a:p>
            <a:r>
              <a:rPr lang="hr-HR" sz="2400" dirty="0" smtClean="0"/>
              <a:t>async methods and Task architecture was briefly introduced</a:t>
            </a:r>
            <a:endParaRPr lang="en-GB" sz="2400" dirty="0"/>
          </a:p>
        </p:txBody>
      </p:sp>
    </p:spTree>
    <p:extLst>
      <p:ext uri="{BB962C8B-B14F-4D97-AF65-F5344CB8AC3E}">
        <p14:creationId xmlns:p14="http://schemas.microsoft.com/office/powerpoint/2010/main" val="350862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hr-HR" dirty="0" smtClean="0"/>
              <a:t>SERVICE CONTRACT</a:t>
            </a:r>
            <a:endParaRPr lang="en-US" dirty="0" smtClean="0"/>
          </a:p>
        </p:txBody>
      </p:sp>
      <p:sp>
        <p:nvSpPr>
          <p:cNvPr id="20483" name="Text Placeholder 2"/>
          <p:cNvSpPr>
            <a:spLocks noGrp="1"/>
          </p:cNvSpPr>
          <p:nvPr>
            <p:ph type="body" idx="1"/>
          </p:nvPr>
        </p:nvSpPr>
        <p:spPr/>
        <p:txBody>
          <a:bodyPr/>
          <a:lstStyle/>
          <a:p>
            <a:pPr eaLnBrk="1" hangingPunct="1"/>
            <a:r>
              <a:rPr lang="hr-HR" dirty="0" smtClean="0"/>
              <a:t>Što servis radi</a:t>
            </a:r>
            <a:r>
              <a:rPr lang="en-US" dirty="0" smtClean="0"/>
              <a:t>?</a:t>
            </a:r>
          </a:p>
        </p:txBody>
      </p:sp>
    </p:spTree>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Service Contract</a:t>
            </a:r>
          </a:p>
        </p:txBody>
      </p:sp>
      <p:sp>
        <p:nvSpPr>
          <p:cNvPr id="21507" name="Rectangle 3"/>
          <p:cNvSpPr>
            <a:spLocks noChangeArrowheads="1"/>
          </p:cNvSpPr>
          <p:nvPr/>
        </p:nvSpPr>
        <p:spPr bwMode="auto">
          <a:xfrm>
            <a:off x="342900" y="1317625"/>
            <a:ext cx="8394700" cy="4978400"/>
          </a:xfrm>
          <a:prstGeom prst="rect">
            <a:avLst/>
          </a:prstGeom>
          <a:solidFill>
            <a:srgbClr val="022C7E"/>
          </a:solidFill>
          <a:ln w="12700" algn="ctr">
            <a:solidFill>
              <a:srgbClr val="022C7E"/>
            </a:solidFill>
            <a:miter lim="800000"/>
            <a:headEnd/>
            <a:tailEnd/>
          </a:ln>
        </p:spPr>
        <p:txBody>
          <a:bodyPr wrap="none" anchor="ctr"/>
          <a:lstStyle/>
          <a:p>
            <a:pPr eaLnBrk="0" hangingPunct="0">
              <a:lnSpc>
                <a:spcPct val="85000"/>
              </a:lnSpc>
              <a:spcBef>
                <a:spcPct val="20000"/>
              </a:spcBef>
            </a:pPr>
            <a:r>
              <a:rPr lang="en-US" sz="2000">
                <a:latin typeface="Consolas" pitchFamily="49" charset="0"/>
              </a:rPr>
              <a:t>using System.ServiceModel; </a:t>
            </a:r>
          </a:p>
          <a:p>
            <a:pPr eaLnBrk="0" hangingPunct="0">
              <a:lnSpc>
                <a:spcPct val="85000"/>
              </a:lnSpc>
              <a:spcBef>
                <a:spcPct val="20000"/>
              </a:spcBef>
            </a:pPr>
            <a:endParaRPr lang="en-US" sz="2000">
              <a:latin typeface="Consolas" pitchFamily="49" charset="0"/>
            </a:endParaRPr>
          </a:p>
          <a:p>
            <a:pPr eaLnBrk="0" hangingPunct="0">
              <a:lnSpc>
                <a:spcPct val="85000"/>
              </a:lnSpc>
              <a:spcBef>
                <a:spcPct val="20000"/>
              </a:spcBef>
            </a:pPr>
            <a:r>
              <a:rPr lang="en-US" sz="2000">
                <a:solidFill>
                  <a:srgbClr val="FFFF00"/>
                </a:solidFill>
                <a:latin typeface="Consolas" pitchFamily="49" charset="0"/>
              </a:rPr>
              <a:t>[ServiceContract]</a:t>
            </a:r>
          </a:p>
          <a:p>
            <a:pPr eaLnBrk="0" hangingPunct="0">
              <a:lnSpc>
                <a:spcPct val="85000"/>
              </a:lnSpc>
              <a:spcBef>
                <a:spcPct val="20000"/>
              </a:spcBef>
            </a:pPr>
            <a:r>
              <a:rPr lang="en-US" sz="2000">
                <a:latin typeface="Consolas" pitchFamily="49" charset="0"/>
              </a:rPr>
              <a:t>public interface ICalculate </a:t>
            </a:r>
          </a:p>
          <a:p>
            <a:pPr eaLnBrk="0" hangingPunct="0">
              <a:lnSpc>
                <a:spcPct val="85000"/>
              </a:lnSpc>
              <a:spcBef>
                <a:spcPct val="20000"/>
              </a:spcBef>
            </a:pPr>
            <a:r>
              <a:rPr lang="en-US" sz="2000">
                <a:latin typeface="Consolas" pitchFamily="49" charset="0"/>
              </a:rPr>
              <a:t>{ </a:t>
            </a:r>
          </a:p>
          <a:p>
            <a:pPr eaLnBrk="0" hangingPunct="0">
              <a:lnSpc>
                <a:spcPct val="85000"/>
              </a:lnSpc>
              <a:spcBef>
                <a:spcPct val="20000"/>
              </a:spcBef>
            </a:pPr>
            <a:r>
              <a:rPr lang="en-US" sz="2000">
                <a:solidFill>
                  <a:srgbClr val="FFFF00"/>
                </a:solidFill>
                <a:latin typeface="Consolas" pitchFamily="49" charset="0"/>
              </a:rPr>
              <a:t>	[OperationContract] </a:t>
            </a:r>
          </a:p>
          <a:p>
            <a:pPr eaLnBrk="0" hangingPunct="0">
              <a:lnSpc>
                <a:spcPct val="85000"/>
              </a:lnSpc>
              <a:spcBef>
                <a:spcPct val="20000"/>
              </a:spcBef>
            </a:pPr>
            <a:r>
              <a:rPr lang="en-US" sz="2000">
                <a:latin typeface="Consolas" pitchFamily="49" charset="0"/>
              </a:rPr>
              <a:t>	double Add( double a, double b); </a:t>
            </a:r>
          </a:p>
          <a:p>
            <a:pPr eaLnBrk="0" hangingPunct="0">
              <a:lnSpc>
                <a:spcPct val="85000"/>
              </a:lnSpc>
              <a:spcBef>
                <a:spcPct val="20000"/>
              </a:spcBef>
            </a:pPr>
            <a:r>
              <a:rPr lang="en-US" sz="2000">
                <a:solidFill>
                  <a:srgbClr val="FFFF00"/>
                </a:solidFill>
                <a:latin typeface="Consolas" pitchFamily="49" charset="0"/>
              </a:rPr>
              <a:t>	[OperationContract] </a:t>
            </a:r>
          </a:p>
          <a:p>
            <a:pPr eaLnBrk="0" hangingPunct="0">
              <a:lnSpc>
                <a:spcPct val="85000"/>
              </a:lnSpc>
              <a:spcBef>
                <a:spcPct val="20000"/>
              </a:spcBef>
            </a:pPr>
            <a:r>
              <a:rPr lang="en-US" sz="2000">
                <a:latin typeface="Consolas" pitchFamily="49" charset="0"/>
              </a:rPr>
              <a:t>	double Subtract( double a, double b); </a:t>
            </a:r>
          </a:p>
          <a:p>
            <a:pPr eaLnBrk="0" hangingPunct="0">
              <a:lnSpc>
                <a:spcPct val="85000"/>
              </a:lnSpc>
              <a:spcBef>
                <a:spcPct val="20000"/>
              </a:spcBef>
            </a:pPr>
            <a:r>
              <a:rPr lang="en-US" sz="2000">
                <a:latin typeface="Consolas" pitchFamily="49" charset="0"/>
              </a:rPr>
              <a:t>} </a:t>
            </a:r>
          </a:p>
        </p:txBody>
      </p:sp>
    </p:spTree>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Service Contract: OneWay</a:t>
            </a:r>
          </a:p>
        </p:txBody>
      </p:sp>
      <p:sp>
        <p:nvSpPr>
          <p:cNvPr id="22531" name="Rectangle 3"/>
          <p:cNvSpPr>
            <a:spLocks noChangeArrowheads="1"/>
          </p:cNvSpPr>
          <p:nvPr/>
        </p:nvSpPr>
        <p:spPr bwMode="auto">
          <a:xfrm>
            <a:off x="342900" y="1317625"/>
            <a:ext cx="8394700" cy="4978400"/>
          </a:xfrm>
          <a:prstGeom prst="rect">
            <a:avLst/>
          </a:prstGeom>
          <a:solidFill>
            <a:srgbClr val="022C7E"/>
          </a:solidFill>
          <a:ln w="12700" algn="ctr">
            <a:solidFill>
              <a:srgbClr val="022C7E"/>
            </a:solidFill>
            <a:miter lim="800000"/>
            <a:headEnd/>
            <a:tailEnd/>
          </a:ln>
        </p:spPr>
        <p:txBody>
          <a:bodyPr wrap="none" anchor="ctr"/>
          <a:lstStyle/>
          <a:p>
            <a:pPr eaLnBrk="0" hangingPunct="0">
              <a:lnSpc>
                <a:spcPct val="85000"/>
              </a:lnSpc>
              <a:spcBef>
                <a:spcPct val="20000"/>
              </a:spcBef>
            </a:pPr>
            <a:r>
              <a:rPr lang="en-US" sz="2000">
                <a:latin typeface="Consolas" pitchFamily="49" charset="0"/>
              </a:rPr>
              <a:t>[ServiceContract]</a:t>
            </a:r>
          </a:p>
          <a:p>
            <a:pPr eaLnBrk="0" hangingPunct="0">
              <a:lnSpc>
                <a:spcPct val="85000"/>
              </a:lnSpc>
              <a:spcBef>
                <a:spcPct val="20000"/>
              </a:spcBef>
            </a:pPr>
            <a:r>
              <a:rPr lang="en-US" sz="2000">
                <a:latin typeface="Consolas" pitchFamily="49" charset="0"/>
              </a:rPr>
              <a:t>public interface IOneWayCalculator</a:t>
            </a:r>
          </a:p>
          <a:p>
            <a:pPr eaLnBrk="0" hangingPunct="0">
              <a:lnSpc>
                <a:spcPct val="85000"/>
              </a:lnSpc>
              <a:spcBef>
                <a:spcPct val="20000"/>
              </a:spcBef>
            </a:pPr>
            <a:r>
              <a:rPr lang="en-US" sz="2000">
                <a:latin typeface="Consolas" pitchFamily="49" charset="0"/>
              </a:rPr>
              <a:t>{</a:t>
            </a:r>
          </a:p>
          <a:p>
            <a:pPr eaLnBrk="0" hangingPunct="0">
              <a:lnSpc>
                <a:spcPct val="85000"/>
              </a:lnSpc>
              <a:spcBef>
                <a:spcPct val="20000"/>
              </a:spcBef>
            </a:pPr>
            <a:r>
              <a:rPr lang="en-US" sz="2000">
                <a:latin typeface="Consolas" pitchFamily="49" charset="0"/>
              </a:rPr>
              <a:t>    [OperationContract(</a:t>
            </a:r>
            <a:r>
              <a:rPr lang="en-US" sz="2000" b="1">
                <a:solidFill>
                  <a:srgbClr val="FFFF00"/>
                </a:solidFill>
                <a:latin typeface="Consolas" pitchFamily="49" charset="0"/>
              </a:rPr>
              <a:t>IsOneWay=true</a:t>
            </a:r>
            <a:r>
              <a:rPr lang="en-US" sz="2000">
                <a:latin typeface="Consolas" pitchFamily="49" charset="0"/>
              </a:rPr>
              <a:t>)]</a:t>
            </a:r>
          </a:p>
          <a:p>
            <a:pPr eaLnBrk="0" hangingPunct="0">
              <a:lnSpc>
                <a:spcPct val="85000"/>
              </a:lnSpc>
              <a:spcBef>
                <a:spcPct val="20000"/>
              </a:spcBef>
            </a:pPr>
            <a:r>
              <a:rPr lang="en-US" sz="2000">
                <a:latin typeface="Consolas" pitchFamily="49" charset="0"/>
              </a:rPr>
              <a:t>    void StoreProblem (ComplexProblem p);</a:t>
            </a:r>
          </a:p>
          <a:p>
            <a:pPr eaLnBrk="0" hangingPunct="0">
              <a:lnSpc>
                <a:spcPct val="85000"/>
              </a:lnSpc>
              <a:spcBef>
                <a:spcPct val="20000"/>
              </a:spcBef>
            </a:pPr>
            <a:r>
              <a:rPr lang="en-US" sz="2000">
                <a:latin typeface="Consolas" pitchFamily="49" charset="0"/>
              </a:rPr>
              <a:t>}</a:t>
            </a:r>
          </a:p>
        </p:txBody>
      </p:sp>
    </p:spTree>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Service Contract: Duplex Asymmetric</a:t>
            </a:r>
          </a:p>
        </p:txBody>
      </p:sp>
      <p:sp>
        <p:nvSpPr>
          <p:cNvPr id="23555" name="Rectangle 3"/>
          <p:cNvSpPr>
            <a:spLocks noChangeArrowheads="1"/>
          </p:cNvSpPr>
          <p:nvPr/>
        </p:nvSpPr>
        <p:spPr bwMode="auto">
          <a:xfrm>
            <a:off x="342900" y="1317625"/>
            <a:ext cx="8394700" cy="4978400"/>
          </a:xfrm>
          <a:prstGeom prst="rect">
            <a:avLst/>
          </a:prstGeom>
          <a:solidFill>
            <a:srgbClr val="022C7E"/>
          </a:solidFill>
          <a:ln w="12700" algn="ctr">
            <a:solidFill>
              <a:srgbClr val="022C7E"/>
            </a:solidFill>
            <a:miter lim="800000"/>
            <a:headEnd/>
            <a:tailEnd/>
          </a:ln>
        </p:spPr>
        <p:txBody>
          <a:bodyPr wrap="none" anchor="ctr"/>
          <a:lstStyle/>
          <a:p>
            <a:pPr eaLnBrk="0" hangingPunct="0">
              <a:lnSpc>
                <a:spcPct val="85000"/>
              </a:lnSpc>
              <a:spcBef>
                <a:spcPct val="20000"/>
              </a:spcBef>
            </a:pPr>
            <a:r>
              <a:rPr lang="en-US" sz="2000" b="1">
                <a:solidFill>
                  <a:srgbClr val="FFFF00"/>
                </a:solidFill>
                <a:latin typeface="Consolas" pitchFamily="49" charset="0"/>
              </a:rPr>
              <a:t>[ServiceContract(Session=true, </a:t>
            </a:r>
          </a:p>
          <a:p>
            <a:pPr eaLnBrk="0" hangingPunct="0">
              <a:lnSpc>
                <a:spcPct val="85000"/>
              </a:lnSpc>
              <a:spcBef>
                <a:spcPct val="20000"/>
              </a:spcBef>
            </a:pPr>
            <a:r>
              <a:rPr lang="en-US" sz="2000" b="1">
                <a:solidFill>
                  <a:srgbClr val="FFFF00"/>
                </a:solidFill>
                <a:latin typeface="Consolas" pitchFamily="49" charset="0"/>
              </a:rPr>
              <a:t>          </a:t>
            </a:r>
            <a:r>
              <a:rPr lang="en-US" sz="2000" b="1" noProof="1">
                <a:solidFill>
                  <a:srgbClr val="FFFF00"/>
                </a:solidFill>
                <a:latin typeface="Consolas" pitchFamily="49" charset="0"/>
              </a:rPr>
              <a:t>CallbackContract=typeof(ICalculator</a:t>
            </a:r>
            <a:r>
              <a:rPr lang="en-US" sz="2000" b="1">
                <a:solidFill>
                  <a:srgbClr val="FFFF00"/>
                </a:solidFill>
                <a:latin typeface="Consolas" pitchFamily="49" charset="0"/>
              </a:rPr>
              <a:t>Results</a:t>
            </a:r>
            <a:r>
              <a:rPr lang="en-US" sz="2000" b="1" noProof="1">
                <a:solidFill>
                  <a:srgbClr val="FFFF00"/>
                </a:solidFill>
                <a:latin typeface="Consolas" pitchFamily="49" charset="0"/>
              </a:rPr>
              <a:t>)</a:t>
            </a:r>
            <a:r>
              <a:rPr lang="en-US" sz="2000" b="1">
                <a:solidFill>
                  <a:srgbClr val="FFFF00"/>
                </a:solidFill>
                <a:latin typeface="Consolas" pitchFamily="49" charset="0"/>
              </a:rPr>
              <a:t>]</a:t>
            </a:r>
          </a:p>
          <a:p>
            <a:pPr eaLnBrk="0" hangingPunct="0">
              <a:lnSpc>
                <a:spcPct val="85000"/>
              </a:lnSpc>
              <a:spcBef>
                <a:spcPct val="20000"/>
              </a:spcBef>
            </a:pPr>
            <a:r>
              <a:rPr lang="en-US" sz="2000">
                <a:latin typeface="Consolas" pitchFamily="49" charset="0"/>
              </a:rPr>
              <a:t>public interface ICalculatorProblems</a:t>
            </a:r>
          </a:p>
          <a:p>
            <a:pPr eaLnBrk="0" hangingPunct="0">
              <a:lnSpc>
                <a:spcPct val="85000"/>
              </a:lnSpc>
              <a:spcBef>
                <a:spcPct val="20000"/>
              </a:spcBef>
            </a:pPr>
            <a:r>
              <a:rPr lang="en-US" sz="2000">
                <a:latin typeface="Consolas" pitchFamily="49" charset="0"/>
              </a:rPr>
              <a:t>{</a:t>
            </a:r>
          </a:p>
          <a:p>
            <a:pPr eaLnBrk="0" hangingPunct="0">
              <a:lnSpc>
                <a:spcPct val="85000"/>
              </a:lnSpc>
              <a:spcBef>
                <a:spcPct val="20000"/>
              </a:spcBef>
            </a:pPr>
            <a:r>
              <a:rPr lang="en-US" sz="2000">
                <a:latin typeface="Consolas" pitchFamily="49" charset="0"/>
              </a:rPr>
              <a:t>    [OperationContract(IsOneWay=true)]</a:t>
            </a:r>
          </a:p>
          <a:p>
            <a:pPr eaLnBrk="0" hangingPunct="0">
              <a:lnSpc>
                <a:spcPct val="85000"/>
              </a:lnSpc>
              <a:spcBef>
                <a:spcPct val="20000"/>
              </a:spcBef>
            </a:pPr>
            <a:r>
              <a:rPr lang="en-US" sz="2000">
                <a:latin typeface="Consolas" pitchFamily="49" charset="0"/>
              </a:rPr>
              <a:t>    void SolveProblem (ComplexProblem p);</a:t>
            </a:r>
          </a:p>
          <a:p>
            <a:pPr eaLnBrk="0" hangingPunct="0">
              <a:lnSpc>
                <a:spcPct val="85000"/>
              </a:lnSpc>
              <a:spcBef>
                <a:spcPct val="20000"/>
              </a:spcBef>
            </a:pPr>
            <a:r>
              <a:rPr lang="en-US" sz="2000">
                <a:latin typeface="Consolas" pitchFamily="49" charset="0"/>
              </a:rPr>
              <a:t>}</a:t>
            </a:r>
          </a:p>
          <a:p>
            <a:pPr eaLnBrk="0" hangingPunct="0">
              <a:lnSpc>
                <a:spcPct val="85000"/>
              </a:lnSpc>
              <a:spcBef>
                <a:spcPct val="20000"/>
              </a:spcBef>
            </a:pPr>
            <a:endParaRPr lang="en-US" sz="2000">
              <a:latin typeface="Consolas" pitchFamily="49" charset="0"/>
            </a:endParaRPr>
          </a:p>
          <a:p>
            <a:pPr eaLnBrk="0" hangingPunct="0">
              <a:lnSpc>
                <a:spcPct val="85000"/>
              </a:lnSpc>
              <a:spcBef>
                <a:spcPct val="20000"/>
              </a:spcBef>
            </a:pPr>
            <a:r>
              <a:rPr lang="en-US" sz="2000">
                <a:latin typeface="Consolas" pitchFamily="49" charset="0"/>
              </a:rPr>
              <a:t>public interface ICalculatorResults</a:t>
            </a:r>
          </a:p>
          <a:p>
            <a:pPr eaLnBrk="0" hangingPunct="0">
              <a:lnSpc>
                <a:spcPct val="85000"/>
              </a:lnSpc>
              <a:spcBef>
                <a:spcPct val="20000"/>
              </a:spcBef>
            </a:pPr>
            <a:r>
              <a:rPr lang="en-US" sz="2000">
                <a:latin typeface="Consolas" pitchFamily="49" charset="0"/>
              </a:rPr>
              <a:t>{</a:t>
            </a:r>
          </a:p>
          <a:p>
            <a:pPr eaLnBrk="0" hangingPunct="0">
              <a:lnSpc>
                <a:spcPct val="85000"/>
              </a:lnSpc>
              <a:spcBef>
                <a:spcPct val="20000"/>
              </a:spcBef>
            </a:pPr>
            <a:r>
              <a:rPr lang="en-US" sz="2000">
                <a:latin typeface="Consolas" pitchFamily="49" charset="0"/>
              </a:rPr>
              <a:t>    [OperationContract(IsOneWay=true)]</a:t>
            </a:r>
          </a:p>
          <a:p>
            <a:pPr eaLnBrk="0" hangingPunct="0">
              <a:lnSpc>
                <a:spcPct val="85000"/>
              </a:lnSpc>
              <a:spcBef>
                <a:spcPct val="20000"/>
              </a:spcBef>
            </a:pPr>
            <a:r>
              <a:rPr lang="en-US" sz="2000">
                <a:latin typeface="Consolas" pitchFamily="49" charset="0"/>
              </a:rPr>
              <a:t>    void Results(ComplexProblem p);</a:t>
            </a:r>
          </a:p>
          <a:p>
            <a:pPr eaLnBrk="0" hangingPunct="0">
              <a:lnSpc>
                <a:spcPct val="85000"/>
              </a:lnSpc>
              <a:spcBef>
                <a:spcPct val="20000"/>
              </a:spcBef>
            </a:pPr>
            <a:r>
              <a:rPr lang="en-US" sz="2000">
                <a:latin typeface="Consolas" pitchFamily="49" charset="0"/>
              </a:rPr>
              <a:t>}</a:t>
            </a:r>
          </a:p>
        </p:txBody>
      </p:sp>
    </p:spTree>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hr-HR" dirty="0" smtClean="0"/>
              <a:t>DATA CONTRACTS</a:t>
            </a:r>
            <a:endParaRPr lang="en-US" dirty="0" smtClean="0"/>
          </a:p>
        </p:txBody>
      </p:sp>
      <p:sp>
        <p:nvSpPr>
          <p:cNvPr id="26627" name="Text Placeholder 2"/>
          <p:cNvSpPr>
            <a:spLocks noGrp="1"/>
          </p:cNvSpPr>
          <p:nvPr>
            <p:ph type="body" idx="1"/>
          </p:nvPr>
        </p:nvSpPr>
        <p:spPr/>
        <p:txBody>
          <a:bodyPr/>
          <a:lstStyle/>
          <a:p>
            <a:pPr eaLnBrk="1" hangingPunct="1"/>
            <a:r>
              <a:rPr lang="hr-HR" dirty="0" smtClean="0"/>
              <a:t>Koji podaci, tipovi podataka će se razmjenjivati</a:t>
            </a:r>
            <a:r>
              <a:rPr lang="en-US" dirty="0" smtClean="0"/>
              <a:t>?</a:t>
            </a:r>
          </a:p>
        </p:txBody>
      </p:sp>
    </p:spTree>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Data Contract</a:t>
            </a:r>
          </a:p>
        </p:txBody>
      </p:sp>
      <p:sp>
        <p:nvSpPr>
          <p:cNvPr id="27651" name="Rectangle 3"/>
          <p:cNvSpPr>
            <a:spLocks noChangeArrowheads="1"/>
          </p:cNvSpPr>
          <p:nvPr/>
        </p:nvSpPr>
        <p:spPr bwMode="auto">
          <a:xfrm>
            <a:off x="342900" y="1317625"/>
            <a:ext cx="8394700" cy="4978400"/>
          </a:xfrm>
          <a:prstGeom prst="rect">
            <a:avLst/>
          </a:prstGeom>
          <a:solidFill>
            <a:srgbClr val="022C7E"/>
          </a:solidFill>
          <a:ln w="12700" algn="ctr">
            <a:solidFill>
              <a:srgbClr val="022C7E"/>
            </a:solidFill>
            <a:miter lim="800000"/>
            <a:headEnd/>
            <a:tailEnd/>
          </a:ln>
        </p:spPr>
        <p:txBody>
          <a:bodyPr wrap="none" anchor="ctr"/>
          <a:lstStyle/>
          <a:p>
            <a:pPr eaLnBrk="0" hangingPunct="0">
              <a:lnSpc>
                <a:spcPct val="85000"/>
              </a:lnSpc>
              <a:spcBef>
                <a:spcPct val="20000"/>
              </a:spcBef>
            </a:pPr>
            <a:r>
              <a:rPr lang="en-US" sz="2000" b="1">
                <a:solidFill>
                  <a:srgbClr val="FFFF00"/>
                </a:solidFill>
                <a:latin typeface="Consolas" pitchFamily="49" charset="0"/>
              </a:rPr>
              <a:t>[DataContract]</a:t>
            </a:r>
          </a:p>
          <a:p>
            <a:pPr eaLnBrk="0" hangingPunct="0">
              <a:lnSpc>
                <a:spcPct val="85000"/>
              </a:lnSpc>
              <a:spcBef>
                <a:spcPct val="20000"/>
              </a:spcBef>
            </a:pPr>
            <a:r>
              <a:rPr lang="en-US" sz="2000">
                <a:latin typeface="Consolas" pitchFamily="49" charset="0"/>
              </a:rPr>
              <a:t>public class ComplexNumber</a:t>
            </a:r>
          </a:p>
          <a:p>
            <a:pPr eaLnBrk="0" hangingPunct="0">
              <a:lnSpc>
                <a:spcPct val="85000"/>
              </a:lnSpc>
              <a:spcBef>
                <a:spcPct val="20000"/>
              </a:spcBef>
            </a:pPr>
            <a:r>
              <a:rPr lang="en-US" sz="2000">
                <a:latin typeface="Consolas" pitchFamily="49" charset="0"/>
              </a:rPr>
              <a:t>{</a:t>
            </a:r>
          </a:p>
          <a:p>
            <a:pPr eaLnBrk="0" hangingPunct="0">
              <a:lnSpc>
                <a:spcPct val="85000"/>
              </a:lnSpc>
              <a:spcBef>
                <a:spcPct val="20000"/>
              </a:spcBef>
            </a:pPr>
            <a:r>
              <a:rPr lang="en-US" sz="2000">
                <a:latin typeface="Consolas" pitchFamily="49" charset="0"/>
              </a:rPr>
              <a:t>    </a:t>
            </a:r>
            <a:r>
              <a:rPr lang="en-US" sz="2000" b="1">
                <a:solidFill>
                  <a:srgbClr val="FFFF00"/>
                </a:solidFill>
                <a:latin typeface="Consolas" pitchFamily="49" charset="0"/>
              </a:rPr>
              <a:t>[DataMember] </a:t>
            </a:r>
            <a:br>
              <a:rPr lang="en-US" sz="2000" b="1">
                <a:solidFill>
                  <a:srgbClr val="FFFF00"/>
                </a:solidFill>
                <a:latin typeface="Consolas" pitchFamily="49" charset="0"/>
              </a:rPr>
            </a:br>
            <a:r>
              <a:rPr lang="en-US" sz="2000" b="1">
                <a:solidFill>
                  <a:srgbClr val="FFFF00"/>
                </a:solidFill>
                <a:latin typeface="Consolas" pitchFamily="49" charset="0"/>
              </a:rPr>
              <a:t>    </a:t>
            </a:r>
            <a:r>
              <a:rPr lang="en-US" sz="2000">
                <a:latin typeface="Consolas" pitchFamily="49" charset="0"/>
              </a:rPr>
              <a:t>public double Real = 0.0D;</a:t>
            </a:r>
            <a:br>
              <a:rPr lang="en-US" sz="2000">
                <a:latin typeface="Consolas" pitchFamily="49" charset="0"/>
              </a:rPr>
            </a:br>
            <a:r>
              <a:rPr lang="en-US" sz="2000">
                <a:latin typeface="Consolas" pitchFamily="49" charset="0"/>
              </a:rPr>
              <a:t>    </a:t>
            </a:r>
            <a:r>
              <a:rPr lang="en-US" sz="2000" b="1">
                <a:solidFill>
                  <a:srgbClr val="FFFF00"/>
                </a:solidFill>
                <a:latin typeface="Consolas" pitchFamily="49" charset="0"/>
              </a:rPr>
              <a:t>[DataMember]</a:t>
            </a:r>
            <a:r>
              <a:rPr lang="en-US" sz="2000">
                <a:latin typeface="Consolas" pitchFamily="49" charset="0"/>
              </a:rPr>
              <a:t/>
            </a:r>
            <a:br>
              <a:rPr lang="en-US" sz="2000">
                <a:latin typeface="Consolas" pitchFamily="49" charset="0"/>
              </a:rPr>
            </a:br>
            <a:r>
              <a:rPr lang="en-US" sz="2000">
                <a:latin typeface="Consolas" pitchFamily="49" charset="0"/>
              </a:rPr>
              <a:t>    public double Imaginary = 0.0D;</a:t>
            </a:r>
          </a:p>
          <a:p>
            <a:pPr eaLnBrk="0" hangingPunct="0">
              <a:lnSpc>
                <a:spcPct val="85000"/>
              </a:lnSpc>
              <a:spcBef>
                <a:spcPct val="20000"/>
              </a:spcBef>
            </a:pPr>
            <a:r>
              <a:rPr lang="en-US" sz="2000">
                <a:latin typeface="Consolas" pitchFamily="49" charset="0"/>
              </a:rPr>
              <a:t>    </a:t>
            </a:r>
            <a:br>
              <a:rPr lang="en-US" sz="2000">
                <a:latin typeface="Consolas" pitchFamily="49" charset="0"/>
              </a:rPr>
            </a:br>
            <a:r>
              <a:rPr lang="en-US" sz="2000">
                <a:latin typeface="Consolas" pitchFamily="49" charset="0"/>
              </a:rPr>
              <a:t>    public ComplexNumber(double r, double i)</a:t>
            </a:r>
            <a:br>
              <a:rPr lang="en-US" sz="2000">
                <a:latin typeface="Consolas" pitchFamily="49" charset="0"/>
              </a:rPr>
            </a:br>
            <a:r>
              <a:rPr lang="en-US" sz="2000">
                <a:latin typeface="Consolas" pitchFamily="49" charset="0"/>
              </a:rPr>
              <a:t>    {</a:t>
            </a:r>
            <a:br>
              <a:rPr lang="en-US" sz="2000">
                <a:latin typeface="Consolas" pitchFamily="49" charset="0"/>
              </a:rPr>
            </a:br>
            <a:r>
              <a:rPr lang="en-US" sz="2000">
                <a:latin typeface="Consolas" pitchFamily="49" charset="0"/>
              </a:rPr>
              <a:t>        this.Real = r;</a:t>
            </a:r>
            <a:br>
              <a:rPr lang="en-US" sz="2000">
                <a:latin typeface="Consolas" pitchFamily="49" charset="0"/>
              </a:rPr>
            </a:br>
            <a:r>
              <a:rPr lang="en-US" sz="2000">
                <a:latin typeface="Consolas" pitchFamily="49" charset="0"/>
              </a:rPr>
              <a:t>        this.Imaginary = i;</a:t>
            </a:r>
            <a:br>
              <a:rPr lang="en-US" sz="2000">
                <a:latin typeface="Consolas" pitchFamily="49" charset="0"/>
              </a:rPr>
            </a:br>
            <a:r>
              <a:rPr lang="en-US" sz="2000">
                <a:latin typeface="Consolas" pitchFamily="49" charset="0"/>
              </a:rPr>
              <a:t>    }</a:t>
            </a:r>
          </a:p>
          <a:p>
            <a:pPr eaLnBrk="0" hangingPunct="0">
              <a:lnSpc>
                <a:spcPct val="85000"/>
              </a:lnSpc>
              <a:spcBef>
                <a:spcPct val="20000"/>
              </a:spcBef>
            </a:pPr>
            <a:r>
              <a:rPr lang="en-US" sz="2000">
                <a:latin typeface="Consolas" pitchFamily="49" charset="0"/>
              </a:rPr>
              <a:t>}</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hr-HR"/>
              <a:t>SOAP procesor</a:t>
            </a:r>
            <a:endParaRPr lang="en-GB"/>
          </a:p>
        </p:txBody>
      </p:sp>
      <p:sp>
        <p:nvSpPr>
          <p:cNvPr id="66563" name="Rectangle 3"/>
          <p:cNvSpPr>
            <a:spLocks noGrp="1" noChangeArrowheads="1"/>
          </p:cNvSpPr>
          <p:nvPr>
            <p:ph idx="1"/>
          </p:nvPr>
        </p:nvSpPr>
        <p:spPr/>
        <p:txBody>
          <a:bodyPr/>
          <a:lstStyle/>
          <a:p>
            <a:pPr eaLnBrk="1" hangingPunct="1">
              <a:defRPr/>
            </a:pPr>
            <a:r>
              <a:rPr lang="hr-HR"/>
              <a:t>SOAP poruka dolazi na web server u HTTP paketu</a:t>
            </a:r>
          </a:p>
          <a:p>
            <a:pPr eaLnBrk="1" hangingPunct="1">
              <a:defRPr/>
            </a:pPr>
            <a:r>
              <a:rPr lang="hr-HR"/>
              <a:t>Na osnovu podataka u HTTP paketu koji označuju da se prenosi SOAP poruka, ovi paketi se predaju aplikativnim modulima za rad sa SOAP dokumentima</a:t>
            </a:r>
          </a:p>
          <a:p>
            <a:pPr eaLnBrk="1" hangingPunct="1">
              <a:defRPr/>
            </a:pPr>
            <a:endParaRPr lang="en-GB"/>
          </a:p>
        </p:txBody>
      </p:sp>
      <p:sp>
        <p:nvSpPr>
          <p:cNvPr id="8196"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hr-HR"/>
          </a:p>
        </p:txBody>
      </p:sp>
      <p:pic>
        <p:nvPicPr>
          <p:cNvPr id="8197" name="Picture 6"/>
          <p:cNvPicPr>
            <a:picLocks noChangeAspect="1" noChangeArrowheads="1"/>
          </p:cNvPicPr>
          <p:nvPr/>
        </p:nvPicPr>
        <p:blipFill>
          <a:blip r:embed="rId2" cstate="print"/>
          <a:srcRect/>
          <a:stretch>
            <a:fillRect/>
          </a:stretch>
        </p:blipFill>
        <p:spPr bwMode="auto">
          <a:xfrm>
            <a:off x="1857375" y="4572000"/>
            <a:ext cx="5257800" cy="20351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Message contracts</a:t>
            </a:r>
          </a:p>
        </p:txBody>
      </p:sp>
      <p:sp>
        <p:nvSpPr>
          <p:cNvPr id="28675" name="Text Placeholder 2"/>
          <p:cNvSpPr>
            <a:spLocks noGrp="1"/>
          </p:cNvSpPr>
          <p:nvPr>
            <p:ph type="body" idx="1"/>
          </p:nvPr>
        </p:nvSpPr>
        <p:spPr/>
        <p:txBody>
          <a:bodyPr/>
          <a:lstStyle/>
          <a:p>
            <a:pPr eaLnBrk="1" hangingPunct="1"/>
            <a:r>
              <a:rPr lang="hr-HR" dirty="0" smtClean="0"/>
              <a:t>Mapiranje između nativnog tipa u SOAP omotnicu</a:t>
            </a:r>
            <a:endParaRPr lang="en-US" dirty="0" smtClean="0"/>
          </a:p>
        </p:txBody>
      </p:sp>
    </p:spTree>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Message Contract</a:t>
            </a:r>
          </a:p>
        </p:txBody>
      </p:sp>
      <p:sp>
        <p:nvSpPr>
          <p:cNvPr id="29699" name="Rectangle 3"/>
          <p:cNvSpPr>
            <a:spLocks noChangeArrowheads="1"/>
          </p:cNvSpPr>
          <p:nvPr/>
        </p:nvSpPr>
        <p:spPr bwMode="auto">
          <a:xfrm>
            <a:off x="342900" y="1317625"/>
            <a:ext cx="8394700" cy="4978400"/>
          </a:xfrm>
          <a:prstGeom prst="rect">
            <a:avLst/>
          </a:prstGeom>
          <a:solidFill>
            <a:srgbClr val="022C7E"/>
          </a:solidFill>
          <a:ln w="12700" algn="ctr">
            <a:solidFill>
              <a:srgbClr val="022C7E"/>
            </a:solidFill>
            <a:miter lim="800000"/>
            <a:headEnd/>
            <a:tailEnd/>
          </a:ln>
        </p:spPr>
        <p:txBody>
          <a:bodyPr wrap="none" anchor="ctr"/>
          <a:lstStyle/>
          <a:p>
            <a:pPr eaLnBrk="0" hangingPunct="0">
              <a:lnSpc>
                <a:spcPct val="85000"/>
              </a:lnSpc>
              <a:spcBef>
                <a:spcPct val="20000"/>
              </a:spcBef>
            </a:pPr>
            <a:r>
              <a:rPr lang="en-US" sz="2000" b="1" dirty="0">
                <a:solidFill>
                  <a:srgbClr val="FFFF00"/>
                </a:solidFill>
                <a:latin typeface="Consolas" pitchFamily="49" charset="0"/>
              </a:rPr>
              <a:t>[</a:t>
            </a:r>
            <a:r>
              <a:rPr lang="en-US" sz="2000" b="1" dirty="0" err="1">
                <a:solidFill>
                  <a:srgbClr val="FFFF00"/>
                </a:solidFill>
                <a:latin typeface="Consolas" pitchFamily="49" charset="0"/>
              </a:rPr>
              <a:t>MessageContract</a:t>
            </a:r>
            <a:r>
              <a:rPr lang="en-US" sz="2000" b="1" dirty="0">
                <a:solidFill>
                  <a:srgbClr val="FFFF00"/>
                </a:solidFill>
                <a:latin typeface="Consolas" pitchFamily="49" charset="0"/>
              </a:rPr>
              <a:t>]</a:t>
            </a:r>
          </a:p>
          <a:p>
            <a:pPr eaLnBrk="0" hangingPunct="0">
              <a:lnSpc>
                <a:spcPct val="85000"/>
              </a:lnSpc>
              <a:spcBef>
                <a:spcPct val="20000"/>
              </a:spcBef>
            </a:pPr>
            <a:r>
              <a:rPr lang="en-US" sz="2000" dirty="0">
                <a:latin typeface="Consolas" pitchFamily="49" charset="0"/>
              </a:rPr>
              <a:t>public class </a:t>
            </a:r>
            <a:r>
              <a:rPr lang="en-US" sz="2000" dirty="0" err="1">
                <a:latin typeface="Consolas" pitchFamily="49" charset="0"/>
              </a:rPr>
              <a:t>ComplexProblem</a:t>
            </a:r>
            <a:endParaRPr lang="en-US" sz="2000" dirty="0">
              <a:latin typeface="Consolas" pitchFamily="49" charset="0"/>
            </a:endParaRPr>
          </a:p>
          <a:p>
            <a:pPr eaLnBrk="0" hangingPunct="0">
              <a:lnSpc>
                <a:spcPct val="85000"/>
              </a:lnSpc>
              <a:spcBef>
                <a:spcPct val="20000"/>
              </a:spcBef>
            </a:pPr>
            <a:r>
              <a:rPr lang="en-US" sz="2000" dirty="0">
                <a:latin typeface="Consolas" pitchFamily="49" charset="0"/>
              </a:rPr>
              <a:t>{</a:t>
            </a:r>
          </a:p>
          <a:p>
            <a:pPr eaLnBrk="0" hangingPunct="0">
              <a:lnSpc>
                <a:spcPct val="85000"/>
              </a:lnSpc>
              <a:spcBef>
                <a:spcPct val="20000"/>
              </a:spcBef>
            </a:pPr>
            <a:r>
              <a:rPr lang="en-US" sz="2000" dirty="0">
                <a:latin typeface="Consolas" pitchFamily="49" charset="0"/>
              </a:rPr>
              <a:t>    </a:t>
            </a:r>
            <a:r>
              <a:rPr lang="en-US" sz="2000" b="1" dirty="0">
                <a:solidFill>
                  <a:srgbClr val="FFFF00"/>
                </a:solidFill>
                <a:latin typeface="Consolas" pitchFamily="49" charset="0"/>
              </a:rPr>
              <a:t>[</a:t>
            </a:r>
            <a:r>
              <a:rPr lang="en-US" sz="2000" b="1" dirty="0" err="1">
                <a:solidFill>
                  <a:srgbClr val="FFFF00"/>
                </a:solidFill>
                <a:latin typeface="Consolas" pitchFamily="49" charset="0"/>
              </a:rPr>
              <a:t>MessageHeader</a:t>
            </a:r>
            <a:r>
              <a:rPr lang="en-US" sz="2000" b="1" dirty="0">
                <a:solidFill>
                  <a:srgbClr val="FFFF00"/>
                </a:solidFill>
                <a:latin typeface="Consolas" pitchFamily="49" charset="0"/>
              </a:rPr>
              <a:t>] </a:t>
            </a:r>
            <a:br>
              <a:rPr lang="en-US" sz="2000" b="1" dirty="0">
                <a:solidFill>
                  <a:srgbClr val="FFFF00"/>
                </a:solidFill>
                <a:latin typeface="Consolas" pitchFamily="49" charset="0"/>
              </a:rPr>
            </a:br>
            <a:r>
              <a:rPr lang="en-US" sz="2000" b="1" dirty="0">
                <a:solidFill>
                  <a:srgbClr val="FFFF00"/>
                </a:solidFill>
                <a:latin typeface="Consolas" pitchFamily="49" charset="0"/>
              </a:rPr>
              <a:t>    </a:t>
            </a:r>
            <a:r>
              <a:rPr lang="en-US" sz="2000" dirty="0">
                <a:latin typeface="Consolas" pitchFamily="49" charset="0"/>
              </a:rPr>
              <a:t>public string operation;</a:t>
            </a:r>
          </a:p>
          <a:p>
            <a:pPr eaLnBrk="0" hangingPunct="0">
              <a:lnSpc>
                <a:spcPct val="85000"/>
              </a:lnSpc>
              <a:spcBef>
                <a:spcPct val="20000"/>
              </a:spcBef>
            </a:pPr>
            <a:r>
              <a:rPr lang="en-US" sz="2000" dirty="0">
                <a:latin typeface="Consolas" pitchFamily="49" charset="0"/>
              </a:rPr>
              <a:t>    </a:t>
            </a:r>
            <a:r>
              <a:rPr lang="en-US" sz="2000" b="1" dirty="0">
                <a:solidFill>
                  <a:srgbClr val="FFFF00"/>
                </a:solidFill>
                <a:latin typeface="Consolas" pitchFamily="49" charset="0"/>
              </a:rPr>
              <a:t>[</a:t>
            </a:r>
            <a:r>
              <a:rPr lang="en-US" sz="2000" b="1" dirty="0" err="1">
                <a:solidFill>
                  <a:srgbClr val="FFFF00"/>
                </a:solidFill>
                <a:latin typeface="Consolas" pitchFamily="49" charset="0"/>
              </a:rPr>
              <a:t>MessageBody</a:t>
            </a:r>
            <a:r>
              <a:rPr lang="en-US" sz="2000" b="1" dirty="0">
                <a:solidFill>
                  <a:srgbClr val="FFFF00"/>
                </a:solidFill>
                <a:latin typeface="Consolas" pitchFamily="49" charset="0"/>
              </a:rPr>
              <a:t>]</a:t>
            </a:r>
            <a:br>
              <a:rPr lang="en-US" sz="2000" b="1" dirty="0">
                <a:solidFill>
                  <a:srgbClr val="FFFF00"/>
                </a:solidFill>
                <a:latin typeface="Consolas" pitchFamily="49" charset="0"/>
              </a:rPr>
            </a:br>
            <a:r>
              <a:rPr lang="en-US" sz="2000" b="1" dirty="0">
                <a:solidFill>
                  <a:srgbClr val="FFFF00"/>
                </a:solidFill>
                <a:latin typeface="Consolas" pitchFamily="49" charset="0"/>
              </a:rPr>
              <a:t>    </a:t>
            </a:r>
            <a:r>
              <a:rPr lang="en-US" sz="2000" dirty="0">
                <a:latin typeface="Consolas" pitchFamily="49" charset="0"/>
              </a:rPr>
              <a:t>public </a:t>
            </a:r>
            <a:r>
              <a:rPr lang="en-US" sz="2000" dirty="0" err="1">
                <a:latin typeface="Consolas" pitchFamily="49" charset="0"/>
              </a:rPr>
              <a:t>ComplexNumber</a:t>
            </a:r>
            <a:r>
              <a:rPr lang="en-US" sz="2000" dirty="0">
                <a:latin typeface="Consolas" pitchFamily="49" charset="0"/>
              </a:rPr>
              <a:t> n1;</a:t>
            </a:r>
          </a:p>
          <a:p>
            <a:pPr eaLnBrk="0" hangingPunct="0">
              <a:lnSpc>
                <a:spcPct val="85000"/>
              </a:lnSpc>
              <a:spcBef>
                <a:spcPct val="20000"/>
              </a:spcBef>
            </a:pPr>
            <a:r>
              <a:rPr lang="en-US" sz="2000" dirty="0">
                <a:latin typeface="Consolas" pitchFamily="49" charset="0"/>
              </a:rPr>
              <a:t>    </a:t>
            </a:r>
            <a:r>
              <a:rPr lang="en-US" sz="2000" b="1" dirty="0">
                <a:solidFill>
                  <a:srgbClr val="FFFF00"/>
                </a:solidFill>
                <a:latin typeface="Consolas" pitchFamily="49" charset="0"/>
              </a:rPr>
              <a:t>[</a:t>
            </a:r>
            <a:r>
              <a:rPr lang="en-US" sz="2000" b="1" dirty="0" err="1">
                <a:solidFill>
                  <a:srgbClr val="FFFF00"/>
                </a:solidFill>
                <a:latin typeface="Consolas" pitchFamily="49" charset="0"/>
              </a:rPr>
              <a:t>MessageBody</a:t>
            </a:r>
            <a:r>
              <a:rPr lang="en-US" sz="2000" b="1" dirty="0">
                <a:solidFill>
                  <a:srgbClr val="FFFF00"/>
                </a:solidFill>
                <a:latin typeface="Consolas" pitchFamily="49" charset="0"/>
              </a:rPr>
              <a:t>]</a:t>
            </a:r>
            <a:br>
              <a:rPr lang="en-US" sz="2000" b="1" dirty="0">
                <a:solidFill>
                  <a:srgbClr val="FFFF00"/>
                </a:solidFill>
                <a:latin typeface="Consolas" pitchFamily="49" charset="0"/>
              </a:rPr>
            </a:br>
            <a:r>
              <a:rPr lang="en-US" sz="2000" b="1" dirty="0">
                <a:solidFill>
                  <a:srgbClr val="FFFF00"/>
                </a:solidFill>
                <a:latin typeface="Consolas" pitchFamily="49" charset="0"/>
              </a:rPr>
              <a:t>    </a:t>
            </a:r>
            <a:r>
              <a:rPr lang="en-US" sz="2000" dirty="0">
                <a:latin typeface="Consolas" pitchFamily="49" charset="0"/>
              </a:rPr>
              <a:t>public </a:t>
            </a:r>
            <a:r>
              <a:rPr lang="en-US" sz="2000" dirty="0" err="1">
                <a:latin typeface="Consolas" pitchFamily="49" charset="0"/>
              </a:rPr>
              <a:t>ComplexNumber</a:t>
            </a:r>
            <a:r>
              <a:rPr lang="en-US" sz="2000" dirty="0">
                <a:latin typeface="Consolas" pitchFamily="49" charset="0"/>
              </a:rPr>
              <a:t> n2;</a:t>
            </a:r>
          </a:p>
          <a:p>
            <a:pPr eaLnBrk="0" hangingPunct="0">
              <a:lnSpc>
                <a:spcPct val="85000"/>
              </a:lnSpc>
              <a:spcBef>
                <a:spcPct val="20000"/>
              </a:spcBef>
            </a:pPr>
            <a:r>
              <a:rPr lang="en-US" sz="2000" dirty="0">
                <a:latin typeface="Consolas" pitchFamily="49" charset="0"/>
              </a:rPr>
              <a:t>    </a:t>
            </a:r>
            <a:r>
              <a:rPr lang="en-US" sz="2000" b="1" dirty="0">
                <a:solidFill>
                  <a:srgbClr val="FFFF00"/>
                </a:solidFill>
                <a:latin typeface="Consolas" pitchFamily="49" charset="0"/>
              </a:rPr>
              <a:t>[</a:t>
            </a:r>
            <a:r>
              <a:rPr lang="en-US" sz="2000" b="1" dirty="0" err="1">
                <a:solidFill>
                  <a:srgbClr val="FFFF00"/>
                </a:solidFill>
                <a:latin typeface="Consolas" pitchFamily="49" charset="0"/>
              </a:rPr>
              <a:t>MessageBody</a:t>
            </a:r>
            <a:r>
              <a:rPr lang="en-US" sz="2000" b="1" dirty="0">
                <a:solidFill>
                  <a:srgbClr val="FFFF00"/>
                </a:solidFill>
                <a:latin typeface="Consolas" pitchFamily="49" charset="0"/>
              </a:rPr>
              <a:t>]</a:t>
            </a:r>
            <a:br>
              <a:rPr lang="en-US" sz="2000" b="1" dirty="0">
                <a:solidFill>
                  <a:srgbClr val="FFFF00"/>
                </a:solidFill>
                <a:latin typeface="Consolas" pitchFamily="49" charset="0"/>
              </a:rPr>
            </a:br>
            <a:r>
              <a:rPr lang="en-US" sz="2000" b="1" dirty="0">
                <a:solidFill>
                  <a:srgbClr val="FFFF00"/>
                </a:solidFill>
                <a:latin typeface="Consolas" pitchFamily="49" charset="0"/>
              </a:rPr>
              <a:t>    </a:t>
            </a:r>
            <a:r>
              <a:rPr lang="en-US" sz="2000" dirty="0">
                <a:latin typeface="Consolas" pitchFamily="49" charset="0"/>
              </a:rPr>
              <a:t>public </a:t>
            </a:r>
            <a:r>
              <a:rPr lang="en-US" sz="2000" dirty="0" err="1">
                <a:latin typeface="Consolas" pitchFamily="49" charset="0"/>
              </a:rPr>
              <a:t>ComplexNumber</a:t>
            </a:r>
            <a:r>
              <a:rPr lang="en-US" sz="2000" dirty="0">
                <a:latin typeface="Consolas" pitchFamily="49" charset="0"/>
              </a:rPr>
              <a:t> solution;</a:t>
            </a:r>
          </a:p>
          <a:p>
            <a:pPr eaLnBrk="0" hangingPunct="0">
              <a:lnSpc>
                <a:spcPct val="85000"/>
              </a:lnSpc>
              <a:spcBef>
                <a:spcPct val="20000"/>
              </a:spcBef>
            </a:pPr>
            <a:r>
              <a:rPr lang="en-US" sz="2000" dirty="0">
                <a:latin typeface="Consolas" pitchFamily="49" charset="0"/>
              </a:rPr>
              <a:t>    </a:t>
            </a:r>
            <a:br>
              <a:rPr lang="en-US" sz="2000" dirty="0">
                <a:latin typeface="Consolas" pitchFamily="49" charset="0"/>
              </a:rPr>
            </a:br>
            <a:r>
              <a:rPr lang="en-US" sz="2000" dirty="0">
                <a:latin typeface="Consolas" pitchFamily="49" charset="0"/>
              </a:rPr>
              <a:t>    // Constructors…</a:t>
            </a:r>
          </a:p>
          <a:p>
            <a:pPr eaLnBrk="0" hangingPunct="0">
              <a:lnSpc>
                <a:spcPct val="85000"/>
              </a:lnSpc>
              <a:spcBef>
                <a:spcPct val="20000"/>
              </a:spcBef>
            </a:pPr>
            <a:r>
              <a:rPr lang="en-US" sz="2000" dirty="0">
                <a:latin typeface="Consolas" pitchFamily="49" charset="0"/>
              </a:rPr>
              <a:t>}</a:t>
            </a:r>
          </a:p>
        </p:txBody>
      </p:sp>
    </p:spTree>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Bindings</a:t>
            </a:r>
            <a:r>
              <a:rPr lang="hr-HR" dirty="0" smtClean="0"/>
              <a:t> </a:t>
            </a:r>
            <a:endParaRPr lang="en-US" dirty="0" smtClean="0"/>
          </a:p>
        </p:txBody>
      </p:sp>
      <p:sp>
        <p:nvSpPr>
          <p:cNvPr id="30723" name="Text Placeholder 2"/>
          <p:cNvSpPr>
            <a:spLocks noGrp="1"/>
          </p:cNvSpPr>
          <p:nvPr>
            <p:ph type="body" idx="1"/>
          </p:nvPr>
        </p:nvSpPr>
        <p:spPr/>
        <p:txBody>
          <a:bodyPr/>
          <a:lstStyle/>
          <a:p>
            <a:pPr eaLnBrk="1" hangingPunct="1"/>
            <a:r>
              <a:rPr lang="hr-HR" dirty="0" smtClean="0"/>
              <a:t>Načini povezivanja</a:t>
            </a:r>
            <a:endParaRPr lang="en-US" dirty="0" smtClean="0"/>
          </a:p>
        </p:txBody>
      </p:sp>
    </p:spTree>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28600" y="304800"/>
            <a:ext cx="8915400" cy="750888"/>
          </a:xfrm>
        </p:spPr>
        <p:txBody>
          <a:bodyPr/>
          <a:lstStyle/>
          <a:p>
            <a:pPr eaLnBrk="1" hangingPunct="1"/>
            <a:r>
              <a:rPr lang="hr-HR" dirty="0" smtClean="0"/>
              <a:t>Povezivanje – binding elementi</a:t>
            </a:r>
            <a:endParaRPr lang="en-US" dirty="0" smtClean="0"/>
          </a:p>
        </p:txBody>
      </p:sp>
      <p:sp>
        <p:nvSpPr>
          <p:cNvPr id="31747" name="Rectangle 3"/>
          <p:cNvSpPr>
            <a:spLocks noChangeArrowheads="1"/>
          </p:cNvSpPr>
          <p:nvPr/>
        </p:nvSpPr>
        <p:spPr bwMode="auto">
          <a:xfrm>
            <a:off x="598488" y="3319463"/>
            <a:ext cx="2641600" cy="2868612"/>
          </a:xfrm>
          <a:prstGeom prst="rect">
            <a:avLst/>
          </a:prstGeom>
          <a:solidFill>
            <a:schemeClr val="bg2"/>
          </a:solidFill>
          <a:ln w="12700" algn="ctr">
            <a:solidFill>
              <a:srgbClr val="68AF45"/>
            </a:solidFill>
            <a:miter lim="800000"/>
            <a:headEnd/>
            <a:tailEnd/>
          </a:ln>
        </p:spPr>
        <p:txBody>
          <a:bodyPr wrap="none" anchor="ctr"/>
          <a:lstStyle/>
          <a:p>
            <a:pPr algn="ctr" eaLnBrk="0" hangingPunct="0">
              <a:lnSpc>
                <a:spcPct val="85000"/>
              </a:lnSpc>
              <a:spcBef>
                <a:spcPct val="20000"/>
              </a:spcBef>
            </a:pPr>
            <a:r>
              <a:rPr lang="en-US" sz="2400"/>
              <a:t>Transport</a:t>
            </a:r>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p:txBody>
      </p:sp>
      <p:sp>
        <p:nvSpPr>
          <p:cNvPr id="31748" name="AutoShape 4"/>
          <p:cNvSpPr>
            <a:spLocks noChangeArrowheads="1"/>
          </p:cNvSpPr>
          <p:nvPr/>
        </p:nvSpPr>
        <p:spPr bwMode="auto">
          <a:xfrm>
            <a:off x="2135188" y="4706938"/>
            <a:ext cx="914400" cy="600075"/>
          </a:xfrm>
          <a:prstGeom prst="rightArrow">
            <a:avLst>
              <a:gd name="adj1" fmla="val 71426"/>
              <a:gd name="adj2" fmla="val 38095"/>
            </a:avLst>
          </a:prstGeom>
          <a:gradFill rotWithShape="1">
            <a:gsLst>
              <a:gs pos="0">
                <a:schemeClr val="tx1"/>
              </a:gs>
              <a:gs pos="100000">
                <a:schemeClr val="accent1"/>
              </a:gs>
            </a:gsLst>
            <a:lin ang="18900000" scaled="1"/>
          </a:gradFill>
          <a:ln w="12700" algn="ctr">
            <a:solidFill>
              <a:srgbClr val="800000"/>
            </a:solidFill>
            <a:miter lim="800000"/>
            <a:headEnd/>
            <a:tailEnd/>
          </a:ln>
        </p:spPr>
        <p:txBody>
          <a:bodyPr wrap="none" anchor="ctr"/>
          <a:lstStyle/>
          <a:p>
            <a:pPr algn="ctr"/>
            <a:r>
              <a:rPr lang="en-US">
                <a:solidFill>
                  <a:srgbClr val="000000"/>
                </a:solidFill>
              </a:rPr>
              <a:t>IPC</a:t>
            </a:r>
          </a:p>
        </p:txBody>
      </p:sp>
      <p:sp>
        <p:nvSpPr>
          <p:cNvPr id="31749" name="AutoShape 5"/>
          <p:cNvSpPr>
            <a:spLocks noChangeArrowheads="1"/>
          </p:cNvSpPr>
          <p:nvPr/>
        </p:nvSpPr>
        <p:spPr bwMode="auto">
          <a:xfrm>
            <a:off x="788988" y="4706938"/>
            <a:ext cx="914400" cy="600075"/>
          </a:xfrm>
          <a:prstGeom prst="rightArrow">
            <a:avLst>
              <a:gd name="adj1" fmla="val 71426"/>
              <a:gd name="adj2" fmla="val 38095"/>
            </a:avLst>
          </a:prstGeom>
          <a:gradFill rotWithShape="1">
            <a:gsLst>
              <a:gs pos="0">
                <a:schemeClr val="tx1"/>
              </a:gs>
              <a:gs pos="100000">
                <a:schemeClr val="accent1"/>
              </a:gs>
            </a:gsLst>
            <a:lin ang="18900000" scaled="1"/>
          </a:gradFill>
          <a:ln w="12700" algn="ctr">
            <a:solidFill>
              <a:srgbClr val="800000"/>
            </a:solidFill>
            <a:miter lim="800000"/>
            <a:headEnd/>
            <a:tailEnd/>
          </a:ln>
        </p:spPr>
        <p:txBody>
          <a:bodyPr wrap="none" anchor="ctr"/>
          <a:lstStyle/>
          <a:p>
            <a:pPr algn="ctr"/>
            <a:r>
              <a:rPr lang="en-US">
                <a:solidFill>
                  <a:srgbClr val="000000"/>
                </a:solidFill>
              </a:rPr>
              <a:t>MSMQ</a:t>
            </a:r>
          </a:p>
        </p:txBody>
      </p:sp>
      <p:sp>
        <p:nvSpPr>
          <p:cNvPr id="31750" name="AutoShape 6"/>
          <p:cNvSpPr>
            <a:spLocks noChangeArrowheads="1"/>
          </p:cNvSpPr>
          <p:nvPr/>
        </p:nvSpPr>
        <p:spPr bwMode="auto">
          <a:xfrm>
            <a:off x="1462088" y="5491163"/>
            <a:ext cx="914400" cy="600075"/>
          </a:xfrm>
          <a:prstGeom prst="rightArrow">
            <a:avLst>
              <a:gd name="adj1" fmla="val 71426"/>
              <a:gd name="adj2" fmla="val 38095"/>
            </a:avLst>
          </a:prstGeom>
          <a:gradFill rotWithShape="1">
            <a:gsLst>
              <a:gs pos="0">
                <a:schemeClr val="tx1"/>
              </a:gs>
              <a:gs pos="100000">
                <a:schemeClr val="accent1"/>
              </a:gs>
            </a:gsLst>
            <a:lin ang="18900000" scaled="1"/>
          </a:gradFill>
          <a:ln w="12700" algn="ctr">
            <a:solidFill>
              <a:srgbClr val="800000"/>
            </a:solidFill>
            <a:miter lim="800000"/>
            <a:headEnd/>
            <a:tailEnd/>
          </a:ln>
        </p:spPr>
        <p:txBody>
          <a:bodyPr wrap="none" anchor="ctr"/>
          <a:lstStyle/>
          <a:p>
            <a:pPr algn="ctr"/>
            <a:r>
              <a:rPr lang="en-US">
                <a:solidFill>
                  <a:srgbClr val="000000"/>
                </a:solidFill>
              </a:rPr>
              <a:t>Custom</a:t>
            </a:r>
          </a:p>
        </p:txBody>
      </p:sp>
      <p:sp>
        <p:nvSpPr>
          <p:cNvPr id="31751" name="AutoShape 7"/>
          <p:cNvSpPr>
            <a:spLocks noChangeArrowheads="1"/>
          </p:cNvSpPr>
          <p:nvPr/>
        </p:nvSpPr>
        <p:spPr bwMode="auto">
          <a:xfrm>
            <a:off x="788988" y="3922713"/>
            <a:ext cx="914400" cy="600075"/>
          </a:xfrm>
          <a:prstGeom prst="rightArrow">
            <a:avLst>
              <a:gd name="adj1" fmla="val 71426"/>
              <a:gd name="adj2" fmla="val 38095"/>
            </a:avLst>
          </a:prstGeom>
          <a:gradFill rotWithShape="1">
            <a:gsLst>
              <a:gs pos="0">
                <a:schemeClr val="tx1"/>
              </a:gs>
              <a:gs pos="100000">
                <a:schemeClr val="accent1"/>
              </a:gs>
            </a:gsLst>
            <a:lin ang="18900000" scaled="1"/>
          </a:gradFill>
          <a:ln w="12700" algn="ctr">
            <a:solidFill>
              <a:srgbClr val="800000"/>
            </a:solidFill>
            <a:miter lim="800000"/>
            <a:headEnd/>
            <a:tailEnd/>
          </a:ln>
        </p:spPr>
        <p:txBody>
          <a:bodyPr wrap="none" anchor="ctr"/>
          <a:lstStyle/>
          <a:p>
            <a:pPr algn="ctr"/>
            <a:r>
              <a:rPr lang="en-US">
                <a:solidFill>
                  <a:srgbClr val="000000"/>
                </a:solidFill>
              </a:rPr>
              <a:t>TCP</a:t>
            </a:r>
          </a:p>
        </p:txBody>
      </p:sp>
      <p:sp>
        <p:nvSpPr>
          <p:cNvPr id="31752" name="AutoShape 8"/>
          <p:cNvSpPr>
            <a:spLocks noChangeArrowheads="1"/>
          </p:cNvSpPr>
          <p:nvPr/>
        </p:nvSpPr>
        <p:spPr bwMode="auto">
          <a:xfrm>
            <a:off x="2135188" y="3922713"/>
            <a:ext cx="914400" cy="600075"/>
          </a:xfrm>
          <a:prstGeom prst="rightArrow">
            <a:avLst>
              <a:gd name="adj1" fmla="val 71426"/>
              <a:gd name="adj2" fmla="val 38095"/>
            </a:avLst>
          </a:prstGeom>
          <a:gradFill rotWithShape="1">
            <a:gsLst>
              <a:gs pos="0">
                <a:schemeClr val="tx1"/>
              </a:gs>
              <a:gs pos="100000">
                <a:schemeClr val="accent1"/>
              </a:gs>
            </a:gsLst>
            <a:lin ang="18900000" scaled="1"/>
          </a:gradFill>
          <a:ln w="12700" algn="ctr">
            <a:solidFill>
              <a:srgbClr val="800000"/>
            </a:solidFill>
            <a:miter lim="800000"/>
            <a:headEnd/>
            <a:tailEnd/>
          </a:ln>
        </p:spPr>
        <p:txBody>
          <a:bodyPr wrap="none" anchor="ctr"/>
          <a:lstStyle/>
          <a:p>
            <a:pPr algn="ctr"/>
            <a:r>
              <a:rPr lang="en-US">
                <a:solidFill>
                  <a:srgbClr val="000000"/>
                </a:solidFill>
              </a:rPr>
              <a:t>HTTP</a:t>
            </a:r>
          </a:p>
        </p:txBody>
      </p:sp>
      <p:sp>
        <p:nvSpPr>
          <p:cNvPr id="31753" name="Rectangle 9"/>
          <p:cNvSpPr>
            <a:spLocks noChangeArrowheads="1"/>
          </p:cNvSpPr>
          <p:nvPr/>
        </p:nvSpPr>
        <p:spPr bwMode="auto">
          <a:xfrm>
            <a:off x="5716588" y="3357563"/>
            <a:ext cx="2641600" cy="2868612"/>
          </a:xfrm>
          <a:prstGeom prst="rect">
            <a:avLst/>
          </a:prstGeom>
          <a:solidFill>
            <a:schemeClr val="bg2"/>
          </a:solidFill>
          <a:ln w="12700" algn="ctr">
            <a:solidFill>
              <a:srgbClr val="68AF45"/>
            </a:solidFill>
            <a:miter lim="800000"/>
            <a:headEnd/>
            <a:tailEnd/>
          </a:ln>
        </p:spPr>
        <p:txBody>
          <a:bodyPr wrap="none" anchor="ctr"/>
          <a:lstStyle/>
          <a:p>
            <a:pPr algn="ctr" eaLnBrk="0" hangingPunct="0">
              <a:lnSpc>
                <a:spcPct val="85000"/>
              </a:lnSpc>
              <a:spcBef>
                <a:spcPct val="20000"/>
              </a:spcBef>
            </a:pPr>
            <a:r>
              <a:rPr lang="en-US" sz="2400"/>
              <a:t>Protocol</a:t>
            </a:r>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p:txBody>
      </p:sp>
      <p:sp>
        <p:nvSpPr>
          <p:cNvPr id="31754" name="Rectangle 10"/>
          <p:cNvSpPr>
            <a:spLocks noChangeArrowheads="1"/>
          </p:cNvSpPr>
          <p:nvPr/>
        </p:nvSpPr>
        <p:spPr bwMode="auto">
          <a:xfrm>
            <a:off x="3709988" y="3370263"/>
            <a:ext cx="1485900" cy="2868612"/>
          </a:xfrm>
          <a:prstGeom prst="rect">
            <a:avLst/>
          </a:prstGeom>
          <a:solidFill>
            <a:schemeClr val="bg2"/>
          </a:solidFill>
          <a:ln w="12700" algn="ctr">
            <a:solidFill>
              <a:srgbClr val="68AF45"/>
            </a:solidFill>
            <a:miter lim="800000"/>
            <a:headEnd/>
            <a:tailEnd/>
          </a:ln>
        </p:spPr>
        <p:txBody>
          <a:bodyPr wrap="none" anchor="ctr"/>
          <a:lstStyle/>
          <a:p>
            <a:pPr algn="ctr" eaLnBrk="0" hangingPunct="0">
              <a:lnSpc>
                <a:spcPct val="85000"/>
              </a:lnSpc>
              <a:spcBef>
                <a:spcPct val="20000"/>
              </a:spcBef>
            </a:pPr>
            <a:r>
              <a:rPr lang="en-US" sz="2400"/>
              <a:t>Encoders</a:t>
            </a:r>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p:txBody>
      </p:sp>
      <p:sp>
        <p:nvSpPr>
          <p:cNvPr id="31755" name="AutoShape 11"/>
          <p:cNvSpPr>
            <a:spLocks noChangeArrowheads="1"/>
          </p:cNvSpPr>
          <p:nvPr/>
        </p:nvSpPr>
        <p:spPr bwMode="auto">
          <a:xfrm>
            <a:off x="7162800" y="4706938"/>
            <a:ext cx="1143000" cy="600075"/>
          </a:xfrm>
          <a:prstGeom prst="rightArrow">
            <a:avLst>
              <a:gd name="adj1" fmla="val 71426"/>
              <a:gd name="adj2" fmla="val 47619"/>
            </a:avLst>
          </a:prstGeom>
          <a:gradFill rotWithShape="1">
            <a:gsLst>
              <a:gs pos="0">
                <a:schemeClr val="tx1"/>
              </a:gs>
              <a:gs pos="100000">
                <a:srgbClr val="FF3300"/>
              </a:gs>
            </a:gsLst>
            <a:lin ang="18900000" scaled="1"/>
          </a:gradFill>
          <a:ln w="12700" algn="ctr">
            <a:solidFill>
              <a:srgbClr val="800000"/>
            </a:solidFill>
            <a:miter lim="800000"/>
            <a:headEnd/>
            <a:tailEnd/>
          </a:ln>
        </p:spPr>
        <p:txBody>
          <a:bodyPr wrap="none" anchor="ctr"/>
          <a:lstStyle/>
          <a:p>
            <a:pPr algn="ctr"/>
            <a:r>
              <a:rPr lang="en-US">
                <a:solidFill>
                  <a:srgbClr val="000000"/>
                </a:solidFill>
              </a:rPr>
              <a:t>.NET</a:t>
            </a:r>
          </a:p>
        </p:txBody>
      </p:sp>
      <p:sp>
        <p:nvSpPr>
          <p:cNvPr id="31756" name="AutoShape 12"/>
          <p:cNvSpPr>
            <a:spLocks noChangeArrowheads="1"/>
          </p:cNvSpPr>
          <p:nvPr/>
        </p:nvSpPr>
        <p:spPr bwMode="auto">
          <a:xfrm>
            <a:off x="5816600" y="4706938"/>
            <a:ext cx="1143000" cy="600075"/>
          </a:xfrm>
          <a:prstGeom prst="rightArrow">
            <a:avLst>
              <a:gd name="adj1" fmla="val 71426"/>
              <a:gd name="adj2" fmla="val 47619"/>
            </a:avLst>
          </a:prstGeom>
          <a:gradFill rotWithShape="1">
            <a:gsLst>
              <a:gs pos="0">
                <a:schemeClr val="tx1"/>
              </a:gs>
              <a:gs pos="100000">
                <a:srgbClr val="FF3300"/>
              </a:gs>
            </a:gsLst>
            <a:lin ang="18900000" scaled="1"/>
          </a:gradFill>
          <a:ln w="12700" algn="ctr">
            <a:solidFill>
              <a:srgbClr val="800000"/>
            </a:solidFill>
            <a:miter lim="800000"/>
            <a:headEnd/>
            <a:tailEnd/>
          </a:ln>
        </p:spPr>
        <p:txBody>
          <a:bodyPr wrap="none" anchor="ctr"/>
          <a:lstStyle/>
          <a:p>
            <a:pPr algn="ctr"/>
            <a:r>
              <a:rPr lang="en-US">
                <a:solidFill>
                  <a:srgbClr val="000000"/>
                </a:solidFill>
              </a:rPr>
              <a:t>TX</a:t>
            </a:r>
          </a:p>
        </p:txBody>
      </p:sp>
      <p:sp>
        <p:nvSpPr>
          <p:cNvPr id="31757" name="AutoShape 13"/>
          <p:cNvSpPr>
            <a:spLocks noChangeArrowheads="1"/>
          </p:cNvSpPr>
          <p:nvPr/>
        </p:nvSpPr>
        <p:spPr bwMode="auto">
          <a:xfrm>
            <a:off x="6477000" y="5491163"/>
            <a:ext cx="1116013" cy="600075"/>
          </a:xfrm>
          <a:prstGeom prst="rightArrow">
            <a:avLst>
              <a:gd name="adj1" fmla="val 71426"/>
              <a:gd name="adj2" fmla="val 46495"/>
            </a:avLst>
          </a:prstGeom>
          <a:gradFill rotWithShape="1">
            <a:gsLst>
              <a:gs pos="0">
                <a:schemeClr val="tx1"/>
              </a:gs>
              <a:gs pos="100000">
                <a:srgbClr val="FF3300"/>
              </a:gs>
            </a:gsLst>
            <a:lin ang="18900000" scaled="1"/>
          </a:gradFill>
          <a:ln w="12700" algn="ctr">
            <a:solidFill>
              <a:srgbClr val="800000"/>
            </a:solidFill>
            <a:miter lim="800000"/>
            <a:headEnd/>
            <a:tailEnd/>
          </a:ln>
        </p:spPr>
        <p:txBody>
          <a:bodyPr wrap="none" anchor="ctr"/>
          <a:lstStyle/>
          <a:p>
            <a:pPr algn="ctr"/>
            <a:r>
              <a:rPr lang="en-US">
                <a:solidFill>
                  <a:srgbClr val="000000"/>
                </a:solidFill>
              </a:rPr>
              <a:t>Custom</a:t>
            </a:r>
          </a:p>
        </p:txBody>
      </p:sp>
      <p:sp>
        <p:nvSpPr>
          <p:cNvPr id="31758" name="AutoShape 14"/>
          <p:cNvSpPr>
            <a:spLocks noChangeArrowheads="1"/>
          </p:cNvSpPr>
          <p:nvPr/>
        </p:nvSpPr>
        <p:spPr bwMode="auto">
          <a:xfrm>
            <a:off x="5816600" y="3922713"/>
            <a:ext cx="1143000" cy="600075"/>
          </a:xfrm>
          <a:prstGeom prst="rightArrow">
            <a:avLst>
              <a:gd name="adj1" fmla="val 71426"/>
              <a:gd name="adj2" fmla="val 47619"/>
            </a:avLst>
          </a:prstGeom>
          <a:gradFill rotWithShape="1">
            <a:gsLst>
              <a:gs pos="0">
                <a:schemeClr val="tx1"/>
              </a:gs>
              <a:gs pos="100000">
                <a:srgbClr val="FF3300"/>
              </a:gs>
            </a:gsLst>
            <a:lin ang="18900000" scaled="1"/>
          </a:gradFill>
          <a:ln w="12700" algn="ctr">
            <a:solidFill>
              <a:srgbClr val="800000"/>
            </a:solidFill>
            <a:miter lim="800000"/>
            <a:headEnd/>
            <a:tailEnd/>
          </a:ln>
        </p:spPr>
        <p:txBody>
          <a:bodyPr wrap="none" anchor="ctr"/>
          <a:lstStyle/>
          <a:p>
            <a:pPr algn="ctr"/>
            <a:r>
              <a:rPr lang="en-US">
                <a:solidFill>
                  <a:srgbClr val="000000"/>
                </a:solidFill>
              </a:rPr>
              <a:t>Security</a:t>
            </a:r>
          </a:p>
        </p:txBody>
      </p:sp>
      <p:sp>
        <p:nvSpPr>
          <p:cNvPr id="31759" name="AutoShape 15"/>
          <p:cNvSpPr>
            <a:spLocks noChangeArrowheads="1"/>
          </p:cNvSpPr>
          <p:nvPr/>
        </p:nvSpPr>
        <p:spPr bwMode="auto">
          <a:xfrm>
            <a:off x="7162800" y="3922713"/>
            <a:ext cx="1143000" cy="600075"/>
          </a:xfrm>
          <a:prstGeom prst="rightArrow">
            <a:avLst>
              <a:gd name="adj1" fmla="val 71426"/>
              <a:gd name="adj2" fmla="val 47619"/>
            </a:avLst>
          </a:prstGeom>
          <a:gradFill rotWithShape="1">
            <a:gsLst>
              <a:gs pos="0">
                <a:schemeClr val="tx1"/>
              </a:gs>
              <a:gs pos="100000">
                <a:srgbClr val="FF3300"/>
              </a:gs>
            </a:gsLst>
            <a:lin ang="18900000" scaled="1"/>
          </a:gradFill>
          <a:ln w="12700" algn="ctr">
            <a:solidFill>
              <a:srgbClr val="800000"/>
            </a:solidFill>
            <a:miter lim="800000"/>
            <a:headEnd/>
            <a:tailEnd/>
          </a:ln>
        </p:spPr>
        <p:txBody>
          <a:bodyPr wrap="none" anchor="ctr"/>
          <a:lstStyle/>
          <a:p>
            <a:pPr algn="ctr"/>
            <a:r>
              <a:rPr lang="en-US">
                <a:solidFill>
                  <a:srgbClr val="000000"/>
                </a:solidFill>
              </a:rPr>
              <a:t>Reliability</a:t>
            </a:r>
          </a:p>
        </p:txBody>
      </p:sp>
      <p:sp>
        <p:nvSpPr>
          <p:cNvPr id="31760" name="Rectangle 16"/>
          <p:cNvSpPr>
            <a:spLocks noChangeArrowheads="1"/>
          </p:cNvSpPr>
          <p:nvPr/>
        </p:nvSpPr>
        <p:spPr bwMode="auto">
          <a:xfrm>
            <a:off x="2070100" y="1600200"/>
            <a:ext cx="5245100" cy="1365250"/>
          </a:xfrm>
          <a:prstGeom prst="rect">
            <a:avLst/>
          </a:prstGeom>
          <a:solidFill>
            <a:srgbClr val="7900F2"/>
          </a:solidFill>
          <a:ln w="12700" algn="ctr">
            <a:solidFill>
              <a:srgbClr val="68AF45"/>
            </a:solidFill>
            <a:miter lim="800000"/>
            <a:headEnd/>
            <a:tailEnd/>
          </a:ln>
        </p:spPr>
        <p:txBody>
          <a:bodyPr wrap="none" anchor="ctr"/>
          <a:lstStyle/>
          <a:p>
            <a:pPr algn="ctr" eaLnBrk="0" hangingPunct="0">
              <a:lnSpc>
                <a:spcPct val="85000"/>
              </a:lnSpc>
              <a:spcBef>
                <a:spcPct val="20000"/>
              </a:spcBef>
            </a:pPr>
            <a:r>
              <a:rPr lang="en-US" sz="2400"/>
              <a:t>Binding</a:t>
            </a:r>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p:txBody>
      </p:sp>
      <p:sp>
        <p:nvSpPr>
          <p:cNvPr id="31761" name="AutoShape 17"/>
          <p:cNvSpPr>
            <a:spLocks noChangeArrowheads="1"/>
          </p:cNvSpPr>
          <p:nvPr/>
        </p:nvSpPr>
        <p:spPr bwMode="auto">
          <a:xfrm>
            <a:off x="2286000" y="2093913"/>
            <a:ext cx="914400" cy="573087"/>
          </a:xfrm>
          <a:prstGeom prst="rightArrow">
            <a:avLst>
              <a:gd name="adj1" fmla="val 71426"/>
              <a:gd name="adj2" fmla="val 39889"/>
            </a:avLst>
          </a:prstGeom>
          <a:gradFill rotWithShape="1">
            <a:gsLst>
              <a:gs pos="0">
                <a:schemeClr val="tx1"/>
              </a:gs>
              <a:gs pos="100000">
                <a:schemeClr val="accent1"/>
              </a:gs>
            </a:gsLst>
            <a:lin ang="18900000" scaled="1"/>
          </a:gradFill>
          <a:ln w="12700" algn="ctr">
            <a:solidFill>
              <a:srgbClr val="800000"/>
            </a:solidFill>
            <a:miter lim="800000"/>
            <a:headEnd/>
            <a:tailEnd/>
          </a:ln>
        </p:spPr>
        <p:txBody>
          <a:bodyPr wrap="none" anchor="ctr"/>
          <a:lstStyle/>
          <a:p>
            <a:pPr algn="ctr"/>
            <a:r>
              <a:rPr lang="en-US">
                <a:solidFill>
                  <a:srgbClr val="000000"/>
                </a:solidFill>
              </a:rPr>
              <a:t>HTTP</a:t>
            </a:r>
          </a:p>
        </p:txBody>
      </p:sp>
      <p:sp>
        <p:nvSpPr>
          <p:cNvPr id="31762" name="AutoShape 18"/>
          <p:cNvSpPr>
            <a:spLocks noChangeArrowheads="1"/>
          </p:cNvSpPr>
          <p:nvPr/>
        </p:nvSpPr>
        <p:spPr bwMode="auto">
          <a:xfrm>
            <a:off x="6249988" y="2093913"/>
            <a:ext cx="1035050" cy="573087"/>
          </a:xfrm>
          <a:prstGeom prst="rightArrow">
            <a:avLst>
              <a:gd name="adj1" fmla="val 71426"/>
              <a:gd name="adj2" fmla="val 45152"/>
            </a:avLst>
          </a:prstGeom>
          <a:gradFill rotWithShape="1">
            <a:gsLst>
              <a:gs pos="0">
                <a:schemeClr val="tx1"/>
              </a:gs>
              <a:gs pos="100000">
                <a:srgbClr val="FF3300"/>
              </a:gs>
            </a:gsLst>
            <a:lin ang="18900000" scaled="1"/>
          </a:gradFill>
          <a:ln w="12700" algn="ctr">
            <a:solidFill>
              <a:srgbClr val="800000"/>
            </a:solidFill>
            <a:miter lim="800000"/>
            <a:headEnd/>
            <a:tailEnd/>
          </a:ln>
        </p:spPr>
        <p:txBody>
          <a:bodyPr wrap="none" anchor="ctr"/>
          <a:lstStyle/>
          <a:p>
            <a:pPr algn="ctr"/>
            <a:r>
              <a:rPr lang="en-US">
                <a:solidFill>
                  <a:srgbClr val="000000"/>
                </a:solidFill>
              </a:rPr>
              <a:t>TX</a:t>
            </a:r>
          </a:p>
        </p:txBody>
      </p:sp>
      <p:sp>
        <p:nvSpPr>
          <p:cNvPr id="31763" name="AutoShape 19"/>
          <p:cNvSpPr>
            <a:spLocks noChangeArrowheads="1"/>
          </p:cNvSpPr>
          <p:nvPr/>
        </p:nvSpPr>
        <p:spPr bwMode="auto">
          <a:xfrm>
            <a:off x="4025900" y="2093913"/>
            <a:ext cx="1035050" cy="573087"/>
          </a:xfrm>
          <a:prstGeom prst="rightArrow">
            <a:avLst>
              <a:gd name="adj1" fmla="val 71426"/>
              <a:gd name="adj2" fmla="val 45152"/>
            </a:avLst>
          </a:prstGeom>
          <a:gradFill rotWithShape="1">
            <a:gsLst>
              <a:gs pos="0">
                <a:schemeClr val="tx1"/>
              </a:gs>
              <a:gs pos="100000">
                <a:srgbClr val="FF3300"/>
              </a:gs>
            </a:gsLst>
            <a:lin ang="18900000" scaled="1"/>
          </a:gradFill>
          <a:ln w="12700" algn="ctr">
            <a:solidFill>
              <a:srgbClr val="800000"/>
            </a:solidFill>
            <a:miter lim="800000"/>
            <a:headEnd/>
            <a:tailEnd/>
          </a:ln>
        </p:spPr>
        <p:txBody>
          <a:bodyPr wrap="none" anchor="ctr"/>
          <a:lstStyle/>
          <a:p>
            <a:pPr algn="ctr"/>
            <a:r>
              <a:rPr lang="en-US">
                <a:solidFill>
                  <a:srgbClr val="000000"/>
                </a:solidFill>
              </a:rPr>
              <a:t>Security</a:t>
            </a:r>
          </a:p>
        </p:txBody>
      </p:sp>
      <p:sp>
        <p:nvSpPr>
          <p:cNvPr id="31764" name="AutoShape 20"/>
          <p:cNvSpPr>
            <a:spLocks noChangeArrowheads="1"/>
          </p:cNvSpPr>
          <p:nvPr/>
        </p:nvSpPr>
        <p:spPr bwMode="auto">
          <a:xfrm>
            <a:off x="5089525" y="2093913"/>
            <a:ext cx="1136650" cy="573087"/>
          </a:xfrm>
          <a:prstGeom prst="rightArrow">
            <a:avLst>
              <a:gd name="adj1" fmla="val 71426"/>
              <a:gd name="adj2" fmla="val 49585"/>
            </a:avLst>
          </a:prstGeom>
          <a:gradFill rotWithShape="1">
            <a:gsLst>
              <a:gs pos="0">
                <a:schemeClr val="tx1"/>
              </a:gs>
              <a:gs pos="100000">
                <a:srgbClr val="FF3300"/>
              </a:gs>
            </a:gsLst>
            <a:lin ang="18900000" scaled="1"/>
          </a:gradFill>
          <a:ln w="12700" algn="ctr">
            <a:solidFill>
              <a:srgbClr val="800000"/>
            </a:solidFill>
            <a:miter lim="800000"/>
            <a:headEnd/>
            <a:tailEnd/>
          </a:ln>
        </p:spPr>
        <p:txBody>
          <a:bodyPr wrap="none" anchor="ctr"/>
          <a:lstStyle/>
          <a:p>
            <a:pPr algn="ctr"/>
            <a:r>
              <a:rPr lang="en-US">
                <a:solidFill>
                  <a:srgbClr val="000000"/>
                </a:solidFill>
              </a:rPr>
              <a:t>Reliability</a:t>
            </a:r>
          </a:p>
        </p:txBody>
      </p:sp>
      <p:sp>
        <p:nvSpPr>
          <p:cNvPr id="31765" name="AutoShape 21"/>
          <p:cNvSpPr>
            <a:spLocks/>
          </p:cNvSpPr>
          <p:nvPr/>
        </p:nvSpPr>
        <p:spPr bwMode="auto">
          <a:xfrm rot="-5400000">
            <a:off x="5219700" y="1409700"/>
            <a:ext cx="215900" cy="2616200"/>
          </a:xfrm>
          <a:prstGeom prst="leftBrace">
            <a:avLst>
              <a:gd name="adj1" fmla="val 100980"/>
              <a:gd name="adj2" fmla="val 50000"/>
            </a:avLst>
          </a:prstGeom>
          <a:noFill/>
          <a:ln w="38100">
            <a:solidFill>
              <a:srgbClr val="00A7E1"/>
            </a:solidFill>
            <a:round/>
            <a:headEnd/>
            <a:tailEnd/>
          </a:ln>
        </p:spPr>
        <p:txBody>
          <a:bodyPr wrap="none" anchor="ctr"/>
          <a:lstStyle/>
          <a:p>
            <a:endParaRPr lang="en-US"/>
          </a:p>
        </p:txBody>
      </p:sp>
      <p:sp>
        <p:nvSpPr>
          <p:cNvPr id="31766" name="AutoShape 22"/>
          <p:cNvSpPr>
            <a:spLocks/>
          </p:cNvSpPr>
          <p:nvPr/>
        </p:nvSpPr>
        <p:spPr bwMode="auto">
          <a:xfrm rot="-5400000">
            <a:off x="3419475" y="2359025"/>
            <a:ext cx="317500" cy="755650"/>
          </a:xfrm>
          <a:prstGeom prst="leftBrace">
            <a:avLst>
              <a:gd name="adj1" fmla="val 19833"/>
              <a:gd name="adj2" fmla="val 50000"/>
            </a:avLst>
          </a:prstGeom>
          <a:noFill/>
          <a:ln w="38100">
            <a:solidFill>
              <a:srgbClr val="00A7E1"/>
            </a:solidFill>
            <a:round/>
            <a:headEnd/>
            <a:tailEnd/>
          </a:ln>
        </p:spPr>
        <p:txBody>
          <a:bodyPr wrap="none" anchor="ctr"/>
          <a:lstStyle/>
          <a:p>
            <a:endParaRPr lang="en-US"/>
          </a:p>
        </p:txBody>
      </p:sp>
      <p:sp>
        <p:nvSpPr>
          <p:cNvPr id="31767" name="AutoShape 23"/>
          <p:cNvSpPr>
            <a:spLocks/>
          </p:cNvSpPr>
          <p:nvPr/>
        </p:nvSpPr>
        <p:spPr bwMode="auto">
          <a:xfrm rot="-5400000">
            <a:off x="2486025" y="2314575"/>
            <a:ext cx="279400" cy="831850"/>
          </a:xfrm>
          <a:prstGeom prst="leftBrace">
            <a:avLst>
              <a:gd name="adj1" fmla="val 24811"/>
              <a:gd name="adj2" fmla="val 50000"/>
            </a:avLst>
          </a:prstGeom>
          <a:noFill/>
          <a:ln w="38100">
            <a:solidFill>
              <a:srgbClr val="00A7E1"/>
            </a:solidFill>
            <a:round/>
            <a:headEnd/>
            <a:tailEnd/>
          </a:ln>
        </p:spPr>
        <p:txBody>
          <a:bodyPr wrap="none" anchor="ctr"/>
          <a:lstStyle/>
          <a:p>
            <a:endParaRPr lang="en-US"/>
          </a:p>
        </p:txBody>
      </p:sp>
      <p:cxnSp>
        <p:nvCxnSpPr>
          <p:cNvPr id="31768" name="AutoShape 24"/>
          <p:cNvCxnSpPr>
            <a:cxnSpLocks noChangeShapeType="1"/>
            <a:stCxn id="31747" idx="0"/>
            <a:endCxn id="31767" idx="1"/>
          </p:cNvCxnSpPr>
          <p:nvPr/>
        </p:nvCxnSpPr>
        <p:spPr bwMode="auto">
          <a:xfrm rot="-5400000">
            <a:off x="2057400" y="2751138"/>
            <a:ext cx="430213" cy="706437"/>
          </a:xfrm>
          <a:prstGeom prst="curvedConnector3">
            <a:avLst>
              <a:gd name="adj1" fmla="val 52028"/>
            </a:avLst>
          </a:prstGeom>
          <a:noFill/>
          <a:ln w="38100">
            <a:solidFill>
              <a:srgbClr val="00A7E1"/>
            </a:solidFill>
            <a:round/>
            <a:headEnd/>
            <a:tailEnd/>
          </a:ln>
        </p:spPr>
      </p:cxnSp>
      <p:cxnSp>
        <p:nvCxnSpPr>
          <p:cNvPr id="31769" name="AutoShape 25"/>
          <p:cNvCxnSpPr>
            <a:cxnSpLocks noChangeShapeType="1"/>
            <a:stCxn id="31754" idx="0"/>
            <a:endCxn id="31766" idx="1"/>
          </p:cNvCxnSpPr>
          <p:nvPr/>
        </p:nvCxnSpPr>
        <p:spPr bwMode="auto">
          <a:xfrm rot="5400000" flipH="1">
            <a:off x="3787775" y="2705100"/>
            <a:ext cx="455613" cy="874713"/>
          </a:xfrm>
          <a:prstGeom prst="curvedConnector3">
            <a:avLst>
              <a:gd name="adj1" fmla="val 51917"/>
            </a:avLst>
          </a:prstGeom>
          <a:noFill/>
          <a:ln w="38100">
            <a:solidFill>
              <a:srgbClr val="00A7E1"/>
            </a:solidFill>
            <a:round/>
            <a:headEnd/>
            <a:tailEnd/>
          </a:ln>
        </p:spPr>
      </p:cxnSp>
      <p:cxnSp>
        <p:nvCxnSpPr>
          <p:cNvPr id="31770" name="AutoShape 26"/>
          <p:cNvCxnSpPr>
            <a:cxnSpLocks noChangeShapeType="1"/>
            <a:stCxn id="31753" idx="0"/>
            <a:endCxn id="31765" idx="1"/>
          </p:cNvCxnSpPr>
          <p:nvPr/>
        </p:nvCxnSpPr>
        <p:spPr bwMode="auto">
          <a:xfrm rot="5400000" flipH="1">
            <a:off x="5926137" y="2246313"/>
            <a:ext cx="512763" cy="1709738"/>
          </a:xfrm>
          <a:prstGeom prst="curvedConnector3">
            <a:avLst>
              <a:gd name="adj1" fmla="val 51704"/>
            </a:avLst>
          </a:prstGeom>
          <a:noFill/>
          <a:ln w="38100">
            <a:solidFill>
              <a:srgbClr val="00A7E1"/>
            </a:solidFill>
            <a:round/>
            <a:headEnd/>
            <a:tailEnd/>
          </a:ln>
        </p:spPr>
      </p:cxnSp>
      <p:sp>
        <p:nvSpPr>
          <p:cNvPr id="31771" name="AutoShape 27"/>
          <p:cNvSpPr>
            <a:spLocks noChangeArrowheads="1"/>
          </p:cNvSpPr>
          <p:nvPr/>
        </p:nvSpPr>
        <p:spPr bwMode="auto">
          <a:xfrm>
            <a:off x="3200400" y="2093913"/>
            <a:ext cx="838200" cy="573087"/>
          </a:xfrm>
          <a:prstGeom prst="rightArrow">
            <a:avLst>
              <a:gd name="adj1" fmla="val 71426"/>
              <a:gd name="adj2" fmla="val 36565"/>
            </a:avLst>
          </a:prstGeom>
          <a:gradFill rotWithShape="1">
            <a:gsLst>
              <a:gs pos="0">
                <a:schemeClr val="tx1"/>
              </a:gs>
              <a:gs pos="100000">
                <a:schemeClr val="bg1"/>
              </a:gs>
            </a:gsLst>
            <a:lin ang="18900000" scaled="1"/>
          </a:gradFill>
          <a:ln w="12700" algn="ctr">
            <a:solidFill>
              <a:srgbClr val="800000"/>
            </a:solidFill>
            <a:miter lim="800000"/>
            <a:headEnd/>
            <a:tailEnd/>
          </a:ln>
        </p:spPr>
        <p:txBody>
          <a:bodyPr wrap="none" anchor="ctr"/>
          <a:lstStyle/>
          <a:p>
            <a:pPr algn="ctr"/>
            <a:r>
              <a:rPr lang="en-US">
                <a:solidFill>
                  <a:srgbClr val="000000"/>
                </a:solidFill>
              </a:rPr>
              <a:t>Text</a:t>
            </a:r>
          </a:p>
        </p:txBody>
      </p:sp>
      <p:sp>
        <p:nvSpPr>
          <p:cNvPr id="31772" name="AutoShape 28"/>
          <p:cNvSpPr>
            <a:spLocks noChangeArrowheads="1"/>
          </p:cNvSpPr>
          <p:nvPr/>
        </p:nvSpPr>
        <p:spPr bwMode="auto">
          <a:xfrm>
            <a:off x="3962400" y="3962400"/>
            <a:ext cx="990600" cy="573088"/>
          </a:xfrm>
          <a:prstGeom prst="rightArrow">
            <a:avLst>
              <a:gd name="adj1" fmla="val 71426"/>
              <a:gd name="adj2" fmla="val 43213"/>
            </a:avLst>
          </a:prstGeom>
          <a:gradFill rotWithShape="1">
            <a:gsLst>
              <a:gs pos="0">
                <a:schemeClr val="tx1"/>
              </a:gs>
              <a:gs pos="100000">
                <a:schemeClr val="bg1"/>
              </a:gs>
            </a:gsLst>
            <a:lin ang="18900000" scaled="1"/>
          </a:gradFill>
          <a:ln w="12700" algn="ctr">
            <a:solidFill>
              <a:srgbClr val="800000"/>
            </a:solidFill>
            <a:miter lim="800000"/>
            <a:headEnd/>
            <a:tailEnd/>
          </a:ln>
        </p:spPr>
        <p:txBody>
          <a:bodyPr wrap="none" anchor="ctr"/>
          <a:lstStyle/>
          <a:p>
            <a:pPr algn="ctr"/>
            <a:r>
              <a:rPr lang="en-US">
                <a:solidFill>
                  <a:srgbClr val="000000"/>
                </a:solidFill>
              </a:rPr>
              <a:t>Text</a:t>
            </a:r>
          </a:p>
        </p:txBody>
      </p:sp>
      <p:sp>
        <p:nvSpPr>
          <p:cNvPr id="31773" name="AutoShape 29"/>
          <p:cNvSpPr>
            <a:spLocks noChangeArrowheads="1"/>
          </p:cNvSpPr>
          <p:nvPr/>
        </p:nvSpPr>
        <p:spPr bwMode="auto">
          <a:xfrm>
            <a:off x="3962400" y="4648200"/>
            <a:ext cx="990600" cy="573088"/>
          </a:xfrm>
          <a:prstGeom prst="rightArrow">
            <a:avLst>
              <a:gd name="adj1" fmla="val 71426"/>
              <a:gd name="adj2" fmla="val 43213"/>
            </a:avLst>
          </a:prstGeom>
          <a:gradFill rotWithShape="1">
            <a:gsLst>
              <a:gs pos="0">
                <a:schemeClr val="tx1"/>
              </a:gs>
              <a:gs pos="100000">
                <a:schemeClr val="bg1"/>
              </a:gs>
            </a:gsLst>
            <a:lin ang="18900000" scaled="1"/>
          </a:gradFill>
          <a:ln w="12700" algn="ctr">
            <a:solidFill>
              <a:srgbClr val="800000"/>
            </a:solidFill>
            <a:miter lim="800000"/>
            <a:headEnd/>
            <a:tailEnd/>
          </a:ln>
        </p:spPr>
        <p:txBody>
          <a:bodyPr wrap="none" anchor="ctr"/>
          <a:lstStyle/>
          <a:p>
            <a:pPr algn="ctr"/>
            <a:r>
              <a:rPr lang="en-US">
                <a:solidFill>
                  <a:srgbClr val="000000"/>
                </a:solidFill>
              </a:rPr>
              <a:t>Binary</a:t>
            </a:r>
          </a:p>
        </p:txBody>
      </p:sp>
      <p:sp>
        <p:nvSpPr>
          <p:cNvPr id="31774" name="AutoShape 30"/>
          <p:cNvSpPr>
            <a:spLocks noChangeArrowheads="1"/>
          </p:cNvSpPr>
          <p:nvPr/>
        </p:nvSpPr>
        <p:spPr bwMode="auto">
          <a:xfrm>
            <a:off x="3962400" y="5370513"/>
            <a:ext cx="990600" cy="573087"/>
          </a:xfrm>
          <a:prstGeom prst="rightArrow">
            <a:avLst>
              <a:gd name="adj1" fmla="val 71426"/>
              <a:gd name="adj2" fmla="val 43213"/>
            </a:avLst>
          </a:prstGeom>
          <a:gradFill rotWithShape="1">
            <a:gsLst>
              <a:gs pos="0">
                <a:schemeClr val="tx1"/>
              </a:gs>
              <a:gs pos="100000">
                <a:schemeClr val="bg1"/>
              </a:gs>
            </a:gsLst>
            <a:lin ang="18900000" scaled="1"/>
          </a:gradFill>
          <a:ln w="12700" algn="ctr">
            <a:solidFill>
              <a:srgbClr val="800000"/>
            </a:solidFill>
            <a:miter lim="800000"/>
            <a:headEnd/>
            <a:tailEnd/>
          </a:ln>
        </p:spPr>
        <p:txBody>
          <a:bodyPr wrap="none" anchor="ctr"/>
          <a:lstStyle/>
          <a:p>
            <a:pPr algn="ctr"/>
            <a:r>
              <a:rPr lang="en-US">
                <a:solidFill>
                  <a:srgbClr val="000000"/>
                </a:solidFill>
              </a:rPr>
              <a:t>Custom</a:t>
            </a:r>
          </a:p>
        </p:txBody>
      </p:sp>
    </p:spTree>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smtClean="0"/>
              <a:t>Standard</a:t>
            </a:r>
            <a:r>
              <a:rPr lang="hr-HR" dirty="0" smtClean="0"/>
              <a:t>ni</a:t>
            </a:r>
            <a:r>
              <a:rPr lang="en-US" dirty="0" smtClean="0"/>
              <a:t> </a:t>
            </a:r>
            <a:r>
              <a:rPr lang="hr-HR" dirty="0" smtClean="0"/>
              <a:t>načini povezivanja</a:t>
            </a:r>
            <a:endParaRPr lang="en-US" dirty="0" smtClean="0"/>
          </a:p>
        </p:txBody>
      </p:sp>
      <p:graphicFrame>
        <p:nvGraphicFramePr>
          <p:cNvPr id="779267" name="Group 3"/>
          <p:cNvGraphicFramePr>
            <a:graphicFrameLocks noGrp="1"/>
          </p:cNvGraphicFramePr>
          <p:nvPr>
            <p:ph idx="1"/>
          </p:nvPr>
        </p:nvGraphicFramePr>
        <p:xfrm>
          <a:off x="152400" y="1373188"/>
          <a:ext cx="8839200" cy="4722815"/>
        </p:xfrm>
        <a:graphic>
          <a:graphicData uri="http://schemas.openxmlformats.org/drawingml/2006/table">
            <a:tbl>
              <a:tblPr/>
              <a:tblGrid>
                <a:gridCol w="3048000"/>
                <a:gridCol w="1447800"/>
                <a:gridCol w="1219200"/>
                <a:gridCol w="1143000"/>
                <a:gridCol w="993775"/>
                <a:gridCol w="987425"/>
              </a:tblGrid>
              <a:tr h="473075">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0" i="0" u="none" strike="noStrike" cap="none" normalizeH="0" baseline="0" dirty="0" smtClean="0">
                          <a:ln>
                            <a:noFill/>
                          </a:ln>
                          <a:solidFill>
                            <a:schemeClr val="tx1"/>
                          </a:solidFill>
                          <a:effectLst/>
                          <a:latin typeface="Segoe" pitchFamily="34" charset="0"/>
                        </a:rPr>
                        <a:t>Binding </a:t>
                      </a:r>
                      <a:endParaRPr kumimoji="0" lang="en-US" sz="1800" b="1" i="0" u="none" strike="noStrike" cap="none" normalizeH="0" baseline="0" dirty="0" smtClean="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0" i="0" u="none" strike="noStrike" cap="none" normalizeH="0" baseline="0" smtClean="0">
                          <a:ln>
                            <a:noFill/>
                          </a:ln>
                          <a:solidFill>
                            <a:schemeClr val="tx1"/>
                          </a:solidFill>
                          <a:effectLst/>
                          <a:latin typeface="Segoe" pitchFamily="34" charset="0"/>
                        </a:rPr>
                        <a:t>Interop</a:t>
                      </a:r>
                      <a:endParaRPr kumimoji="0" lang="en-US" sz="1800" b="1" i="0" u="none" strike="noStrike" cap="none" normalizeH="0" baseline="0" smtClean="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0" i="0" u="none" strike="noStrike" cap="none" normalizeH="0" baseline="0" smtClean="0">
                          <a:ln>
                            <a:noFill/>
                          </a:ln>
                          <a:solidFill>
                            <a:schemeClr val="tx1"/>
                          </a:solidFill>
                          <a:effectLst/>
                          <a:latin typeface="Segoe" pitchFamily="34" charset="0"/>
                        </a:rPr>
                        <a:t>Security</a:t>
                      </a:r>
                      <a:endParaRPr kumimoji="0" lang="en-US" sz="1800" b="1" i="0" u="none" strike="noStrike" cap="none" normalizeH="0" baseline="0" smtClean="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0" i="0" u="none" strike="noStrike" cap="none" normalizeH="0" baseline="0" smtClean="0">
                          <a:ln>
                            <a:noFill/>
                          </a:ln>
                          <a:solidFill>
                            <a:schemeClr val="tx1"/>
                          </a:solidFill>
                          <a:effectLst/>
                          <a:latin typeface="Segoe" pitchFamily="34" charset="0"/>
                        </a:rPr>
                        <a:t>Session</a:t>
                      </a:r>
                      <a:endParaRPr kumimoji="0" lang="en-US" sz="1800" b="1" i="0" u="none" strike="noStrike" cap="none" normalizeH="0" baseline="0" smtClean="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0" i="0" u="none" strike="noStrike" cap="none" normalizeH="0" baseline="0" smtClean="0">
                          <a:ln>
                            <a:noFill/>
                          </a:ln>
                          <a:solidFill>
                            <a:schemeClr val="tx1"/>
                          </a:solidFill>
                          <a:effectLst/>
                          <a:latin typeface="Segoe" pitchFamily="34" charset="0"/>
                        </a:rPr>
                        <a:t>TX</a:t>
                      </a:r>
                      <a:endParaRPr kumimoji="0" lang="en-US" sz="1800" b="1" i="0" u="none" strike="noStrike" cap="none" normalizeH="0" baseline="0" smtClean="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0" i="0" u="none" strike="noStrike" cap="none" normalizeH="0" baseline="0" smtClean="0">
                          <a:ln>
                            <a:noFill/>
                          </a:ln>
                          <a:solidFill>
                            <a:schemeClr val="tx1"/>
                          </a:solidFill>
                          <a:effectLst/>
                          <a:latin typeface="Segoe" pitchFamily="34" charset="0"/>
                        </a:rPr>
                        <a:t>Duplex </a:t>
                      </a:r>
                      <a:endParaRPr kumimoji="0" lang="en-US" sz="1800" b="1" i="0" u="none" strike="noStrike" cap="none" normalizeH="0" baseline="0" smtClean="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r>
              <a:tr h="471488">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smtClean="0">
                          <a:ln>
                            <a:noFill/>
                          </a:ln>
                          <a:solidFill>
                            <a:schemeClr val="tx1"/>
                          </a:solidFill>
                          <a:effectLst/>
                          <a:latin typeface="Segoe" pitchFamily="34" charset="0"/>
                        </a:rPr>
                        <a:t>BasicHttpBinding </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smtClean="0">
                          <a:ln>
                            <a:noFill/>
                          </a:ln>
                          <a:solidFill>
                            <a:schemeClr val="tx1"/>
                          </a:solidFill>
                          <a:effectLst/>
                          <a:latin typeface="Segoe" pitchFamily="34" charset="0"/>
                        </a:rPr>
                        <a:t>BP 1.1</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smtClean="0">
                          <a:ln>
                            <a:noFill/>
                          </a:ln>
                          <a:solidFill>
                            <a:schemeClr val="tx1"/>
                          </a:solidFill>
                          <a:effectLst/>
                          <a:latin typeface="Segoe" pitchFamily="34" charset="0"/>
                        </a:rPr>
                        <a:t>N, T</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smtClean="0">
                          <a:ln>
                            <a:noFill/>
                          </a:ln>
                          <a:solidFill>
                            <a:schemeClr val="tx1"/>
                          </a:solidFill>
                          <a:effectLst/>
                          <a:latin typeface="Segoe" pitchFamily="34" charset="0"/>
                        </a:rPr>
                        <a:t>N</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smtClean="0">
                          <a:ln>
                            <a:noFill/>
                          </a:ln>
                          <a:solidFill>
                            <a:schemeClr val="tx1"/>
                          </a:solidFill>
                          <a:effectLst/>
                          <a:latin typeface="Segoe" pitchFamily="34" charset="0"/>
                        </a:rPr>
                        <a:t>N</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smtClean="0">
                          <a:ln>
                            <a:noFill/>
                          </a:ln>
                          <a:solidFill>
                            <a:schemeClr val="tx1"/>
                          </a:solidFill>
                          <a:effectLst/>
                          <a:latin typeface="Segoe" pitchFamily="34" charset="0"/>
                        </a:rPr>
                        <a:t>n/a</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r>
              <a:tr h="473075">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smtClean="0">
                          <a:ln>
                            <a:noFill/>
                          </a:ln>
                          <a:solidFill>
                            <a:schemeClr val="tx1"/>
                          </a:solidFill>
                          <a:effectLst/>
                          <a:latin typeface="Segoe" pitchFamily="34" charset="0"/>
                        </a:rPr>
                        <a:t>WSHttpBinding </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dirty="0" smtClean="0">
                          <a:ln>
                            <a:noFill/>
                          </a:ln>
                          <a:solidFill>
                            <a:schemeClr val="tx1"/>
                          </a:solidFill>
                          <a:effectLst/>
                          <a:latin typeface="Segoe" pitchFamily="34" charset="0"/>
                        </a:rPr>
                        <a:t>WS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smtClean="0">
                          <a:ln>
                            <a:noFill/>
                          </a:ln>
                          <a:solidFill>
                            <a:schemeClr val="tx1"/>
                          </a:solidFill>
                          <a:effectLst/>
                          <a:latin typeface="Segoe" pitchFamily="34" charset="0"/>
                        </a:rPr>
                        <a:t>M</a:t>
                      </a:r>
                      <a:r>
                        <a:rPr kumimoji="0" lang="en-US" sz="1800" b="1" i="0" u="none" strike="noStrike" cap="none" normalizeH="0" baseline="0" smtClean="0">
                          <a:ln>
                            <a:noFill/>
                          </a:ln>
                          <a:solidFill>
                            <a:schemeClr val="tx1"/>
                          </a:solidFill>
                          <a:effectLst/>
                          <a:latin typeface="Segoe" pitchFamily="34" charset="0"/>
                        </a:rPr>
                        <a:t>, T, X</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smtClean="0">
                          <a:ln>
                            <a:noFill/>
                          </a:ln>
                          <a:solidFill>
                            <a:schemeClr val="tx1"/>
                          </a:solidFill>
                          <a:effectLst/>
                          <a:latin typeface="Segoe" pitchFamily="34" charset="0"/>
                        </a:rPr>
                        <a:t>N</a:t>
                      </a:r>
                      <a:r>
                        <a:rPr kumimoji="0" lang="en-US" sz="1800" b="1" i="0" u="none" strike="noStrike" cap="none" normalizeH="0" baseline="0" smtClean="0">
                          <a:ln>
                            <a:noFill/>
                          </a:ln>
                          <a:solidFill>
                            <a:schemeClr val="tx1"/>
                          </a:solidFill>
                          <a:effectLst/>
                          <a:latin typeface="Segoe" pitchFamily="34" charset="0"/>
                        </a:rPr>
                        <a:t>, T, RS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smtClean="0">
                          <a:ln>
                            <a:noFill/>
                          </a:ln>
                          <a:solidFill>
                            <a:schemeClr val="tx1"/>
                          </a:solidFill>
                          <a:effectLst/>
                          <a:latin typeface="Segoe" pitchFamily="34" charset="0"/>
                        </a:rPr>
                        <a:t>N</a:t>
                      </a:r>
                      <a:r>
                        <a:rPr kumimoji="0" lang="en-US" sz="1800" b="1" i="0" u="none" strike="noStrike" cap="none" normalizeH="0" baseline="0" smtClean="0">
                          <a:ln>
                            <a:noFill/>
                          </a:ln>
                          <a:solidFill>
                            <a:schemeClr val="tx1"/>
                          </a:solidFill>
                          <a:effectLst/>
                          <a:latin typeface="Segoe" pitchFamily="34" charset="0"/>
                        </a:rPr>
                        <a:t>, Yes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smtClean="0">
                          <a:ln>
                            <a:noFill/>
                          </a:ln>
                          <a:solidFill>
                            <a:schemeClr val="tx1"/>
                          </a:solidFill>
                          <a:effectLst/>
                          <a:latin typeface="Segoe" pitchFamily="34" charset="0"/>
                        </a:rPr>
                        <a:t>n/a</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r>
              <a:tr h="471488">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smtClean="0">
                          <a:ln>
                            <a:noFill/>
                          </a:ln>
                          <a:solidFill>
                            <a:schemeClr val="tx1"/>
                          </a:solidFill>
                          <a:effectLst/>
                          <a:latin typeface="Segoe" pitchFamily="34" charset="0"/>
                        </a:rPr>
                        <a:t>WSDualHttpBinding </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smtClean="0">
                          <a:ln>
                            <a:noFill/>
                          </a:ln>
                          <a:solidFill>
                            <a:schemeClr val="tx1"/>
                          </a:solidFill>
                          <a:effectLst/>
                          <a:latin typeface="Segoe" pitchFamily="34" charset="0"/>
                        </a:rPr>
                        <a:t>WS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smtClean="0">
                          <a:ln>
                            <a:noFill/>
                          </a:ln>
                          <a:solidFill>
                            <a:schemeClr val="tx1"/>
                          </a:solidFill>
                          <a:effectLst/>
                          <a:latin typeface="Segoe" pitchFamily="34" charset="0"/>
                        </a:rPr>
                        <a:t>M</a:t>
                      </a:r>
                      <a:endParaRPr kumimoji="0" lang="en-US" sz="1800" b="1" i="0" u="none" strike="noStrike" cap="none" normalizeH="0" baseline="0" smtClean="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smtClean="0">
                          <a:ln>
                            <a:noFill/>
                          </a:ln>
                          <a:solidFill>
                            <a:schemeClr val="tx1"/>
                          </a:solidFill>
                          <a:effectLst/>
                          <a:latin typeface="Segoe" pitchFamily="34" charset="0"/>
                        </a:rPr>
                        <a:t>RS</a:t>
                      </a:r>
                      <a:endParaRPr kumimoji="0" lang="en-US" sz="1800" b="1" i="0" u="none" strike="noStrike" cap="none" normalizeH="0" baseline="0" smtClean="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smtClean="0">
                          <a:ln>
                            <a:noFill/>
                          </a:ln>
                          <a:solidFill>
                            <a:schemeClr val="tx1"/>
                          </a:solidFill>
                          <a:effectLst/>
                          <a:latin typeface="Segoe" pitchFamily="34" charset="0"/>
                        </a:rPr>
                        <a:t>N</a:t>
                      </a:r>
                      <a:r>
                        <a:rPr kumimoji="0" lang="en-US" sz="1800" b="1" i="0" u="none" strike="noStrike" cap="none" normalizeH="0" baseline="0" smtClean="0">
                          <a:ln>
                            <a:noFill/>
                          </a:ln>
                          <a:solidFill>
                            <a:schemeClr val="tx1"/>
                          </a:solidFill>
                          <a:effectLst/>
                          <a:latin typeface="Segoe" pitchFamily="34" charset="0"/>
                        </a:rPr>
                        <a:t>, Yes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smtClean="0">
                          <a:ln>
                            <a:noFill/>
                          </a:ln>
                          <a:solidFill>
                            <a:schemeClr val="tx1"/>
                          </a:solidFill>
                          <a:effectLst/>
                          <a:latin typeface="Segoe" pitchFamily="34" charset="0"/>
                        </a:rPr>
                        <a:t>Yes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r>
              <a:tr h="473075">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smtClean="0">
                          <a:ln>
                            <a:noFill/>
                          </a:ln>
                          <a:solidFill>
                            <a:schemeClr val="tx1"/>
                          </a:solidFill>
                          <a:effectLst/>
                          <a:latin typeface="Segoe" pitchFamily="34" charset="0"/>
                        </a:rPr>
                        <a:t>WSFederationBinding </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smtClean="0">
                          <a:ln>
                            <a:noFill/>
                          </a:ln>
                          <a:solidFill>
                            <a:schemeClr val="tx1"/>
                          </a:solidFill>
                          <a:effectLst/>
                          <a:latin typeface="Segoe" pitchFamily="34" charset="0"/>
                        </a:rPr>
                        <a:t>Federation</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smtClean="0">
                          <a:ln>
                            <a:noFill/>
                          </a:ln>
                          <a:solidFill>
                            <a:schemeClr val="tx1"/>
                          </a:solidFill>
                          <a:effectLst/>
                          <a:latin typeface="Segoe" pitchFamily="34" charset="0"/>
                        </a:rPr>
                        <a:t>M</a:t>
                      </a:r>
                      <a:endParaRPr kumimoji="0" lang="en-US" sz="1800" b="1" i="0" u="none" strike="noStrike" cap="none" normalizeH="0" baseline="0" smtClean="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smtClean="0">
                          <a:ln>
                            <a:noFill/>
                          </a:ln>
                          <a:solidFill>
                            <a:schemeClr val="tx1"/>
                          </a:solidFill>
                          <a:effectLst/>
                          <a:latin typeface="Segoe" pitchFamily="34" charset="0"/>
                        </a:rPr>
                        <a:t>N</a:t>
                      </a:r>
                      <a:r>
                        <a:rPr kumimoji="0" lang="en-US" sz="1800" b="1" i="0" u="none" strike="noStrike" cap="none" normalizeH="0" baseline="0" smtClean="0">
                          <a:ln>
                            <a:noFill/>
                          </a:ln>
                          <a:solidFill>
                            <a:schemeClr val="tx1"/>
                          </a:solidFill>
                          <a:effectLst/>
                          <a:latin typeface="Segoe" pitchFamily="34" charset="0"/>
                        </a:rPr>
                        <a:t>, RS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smtClean="0">
                          <a:ln>
                            <a:noFill/>
                          </a:ln>
                          <a:solidFill>
                            <a:schemeClr val="tx1"/>
                          </a:solidFill>
                          <a:effectLst/>
                          <a:latin typeface="Segoe" pitchFamily="34" charset="0"/>
                        </a:rPr>
                        <a:t>N</a:t>
                      </a:r>
                      <a:r>
                        <a:rPr kumimoji="0" lang="en-US" sz="1800" b="1" i="0" u="none" strike="noStrike" cap="none" normalizeH="0" baseline="0" smtClean="0">
                          <a:ln>
                            <a:noFill/>
                          </a:ln>
                          <a:solidFill>
                            <a:schemeClr val="tx1"/>
                          </a:solidFill>
                          <a:effectLst/>
                          <a:latin typeface="Segoe" pitchFamily="34" charset="0"/>
                        </a:rPr>
                        <a:t>, Yes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smtClean="0">
                          <a:ln>
                            <a:noFill/>
                          </a:ln>
                          <a:solidFill>
                            <a:schemeClr val="tx1"/>
                          </a:solidFill>
                          <a:effectLst/>
                          <a:latin typeface="Segoe" pitchFamily="34" charset="0"/>
                        </a:rPr>
                        <a:t>No</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r>
              <a:tr h="473075">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smtClean="0">
                          <a:ln>
                            <a:noFill/>
                          </a:ln>
                          <a:solidFill>
                            <a:schemeClr val="tx1"/>
                          </a:solidFill>
                          <a:effectLst/>
                          <a:latin typeface="Segoe" pitchFamily="34" charset="0"/>
                        </a:rPr>
                        <a:t>NetTcpBinding </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smtClean="0">
                          <a:ln>
                            <a:noFill/>
                          </a:ln>
                          <a:solidFill>
                            <a:schemeClr val="tx1"/>
                          </a:solidFill>
                          <a:effectLst/>
                          <a:latin typeface="Segoe" pitchFamily="34" charset="0"/>
                        </a:rPr>
                        <a:t>.NET</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smtClean="0">
                          <a:ln>
                            <a:noFill/>
                          </a:ln>
                          <a:solidFill>
                            <a:schemeClr val="tx1"/>
                          </a:solidFill>
                          <a:effectLst/>
                          <a:latin typeface="Segoe" pitchFamily="34" charset="0"/>
                        </a:rPr>
                        <a:t>T</a:t>
                      </a:r>
                      <a:r>
                        <a:rPr kumimoji="0" lang="en-US" sz="1800" b="1" i="0" u="none" strike="noStrike" cap="none" normalizeH="0" baseline="0" smtClean="0">
                          <a:ln>
                            <a:noFill/>
                          </a:ln>
                          <a:solidFill>
                            <a:schemeClr val="tx1"/>
                          </a:solidFill>
                          <a:effectLst/>
                          <a:latin typeface="Segoe" pitchFamily="34" charset="0"/>
                        </a:rPr>
                        <a:t>, M</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smtClean="0">
                          <a:ln>
                            <a:noFill/>
                          </a:ln>
                          <a:solidFill>
                            <a:schemeClr val="tx1"/>
                          </a:solidFill>
                          <a:effectLst/>
                          <a:latin typeface="Segoe" pitchFamily="34" charset="0"/>
                        </a:rPr>
                        <a:t>T</a:t>
                      </a:r>
                      <a:r>
                        <a:rPr kumimoji="0" lang="en-US" sz="1800" b="1" i="0" u="none" strike="noStrike" cap="none" normalizeH="0" baseline="0" smtClean="0">
                          <a:ln>
                            <a:noFill/>
                          </a:ln>
                          <a:solidFill>
                            <a:schemeClr val="tx1"/>
                          </a:solidFill>
                          <a:effectLst/>
                          <a:latin typeface="Segoe" pitchFamily="34" charset="0"/>
                        </a:rPr>
                        <a:t> ,RS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smtClean="0">
                          <a:ln>
                            <a:noFill/>
                          </a:ln>
                          <a:solidFill>
                            <a:schemeClr val="tx1"/>
                          </a:solidFill>
                          <a:effectLst/>
                          <a:latin typeface="Segoe" pitchFamily="34" charset="0"/>
                        </a:rPr>
                        <a:t>N</a:t>
                      </a:r>
                      <a:r>
                        <a:rPr kumimoji="0" lang="en-US" sz="1800" b="1" i="0" u="none" strike="noStrike" cap="none" normalizeH="0" baseline="0" smtClean="0">
                          <a:ln>
                            <a:noFill/>
                          </a:ln>
                          <a:solidFill>
                            <a:schemeClr val="tx1"/>
                          </a:solidFill>
                          <a:effectLst/>
                          <a:latin typeface="Segoe" pitchFamily="34" charset="0"/>
                        </a:rPr>
                        <a:t>, Yes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smtClean="0">
                          <a:ln>
                            <a:noFill/>
                          </a:ln>
                          <a:solidFill>
                            <a:schemeClr val="tx1"/>
                          </a:solidFill>
                          <a:effectLst/>
                          <a:latin typeface="Segoe" pitchFamily="34" charset="0"/>
                        </a:rPr>
                        <a:t>Yes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r>
              <a:tr h="471488">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smtClean="0">
                          <a:ln>
                            <a:noFill/>
                          </a:ln>
                          <a:solidFill>
                            <a:schemeClr val="tx1"/>
                          </a:solidFill>
                          <a:effectLst/>
                          <a:latin typeface="Segoe" pitchFamily="34" charset="0"/>
                        </a:rPr>
                        <a:t>NetNamedPipeBinding </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smtClean="0">
                          <a:ln>
                            <a:noFill/>
                          </a:ln>
                          <a:solidFill>
                            <a:schemeClr val="tx1"/>
                          </a:solidFill>
                          <a:effectLst/>
                          <a:latin typeface="Segoe" pitchFamily="34" charset="0"/>
                        </a:rPr>
                        <a:t>.NET</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smtClean="0">
                          <a:ln>
                            <a:noFill/>
                          </a:ln>
                          <a:solidFill>
                            <a:schemeClr val="tx1"/>
                          </a:solidFill>
                          <a:effectLst/>
                          <a:latin typeface="Segoe" pitchFamily="34" charset="0"/>
                        </a:rPr>
                        <a:t>T</a:t>
                      </a:r>
                      <a:endParaRPr kumimoji="0" lang="en-US" sz="1800" b="1" i="0" u="none" strike="noStrike" cap="none" normalizeH="0" baseline="0" smtClean="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smtClean="0">
                          <a:ln>
                            <a:noFill/>
                          </a:ln>
                          <a:solidFill>
                            <a:schemeClr val="tx1"/>
                          </a:solidFill>
                          <a:effectLst/>
                          <a:latin typeface="Segoe" pitchFamily="34" charset="0"/>
                        </a:rPr>
                        <a:t>T</a:t>
                      </a:r>
                      <a:r>
                        <a:rPr kumimoji="0" lang="en-US" sz="1800" b="1" i="0" u="none" strike="noStrike" cap="none" normalizeH="0" baseline="0" smtClean="0">
                          <a:ln>
                            <a:noFill/>
                          </a:ln>
                          <a:solidFill>
                            <a:schemeClr val="tx1"/>
                          </a:solidFill>
                          <a:effectLst/>
                          <a:latin typeface="Segoe" pitchFamily="34" charset="0"/>
                        </a:rPr>
                        <a:t>, N</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smtClean="0">
                          <a:ln>
                            <a:noFill/>
                          </a:ln>
                          <a:solidFill>
                            <a:schemeClr val="tx1"/>
                          </a:solidFill>
                          <a:effectLst/>
                          <a:latin typeface="Segoe" pitchFamily="34" charset="0"/>
                        </a:rPr>
                        <a:t>N</a:t>
                      </a:r>
                      <a:r>
                        <a:rPr kumimoji="0" lang="en-US" sz="1800" b="1" i="0" u="none" strike="noStrike" cap="none" normalizeH="0" baseline="0" smtClean="0">
                          <a:ln>
                            <a:noFill/>
                          </a:ln>
                          <a:solidFill>
                            <a:schemeClr val="tx1"/>
                          </a:solidFill>
                          <a:effectLst/>
                          <a:latin typeface="Segoe" pitchFamily="34" charset="0"/>
                        </a:rPr>
                        <a:t>, Yes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smtClean="0">
                          <a:ln>
                            <a:noFill/>
                          </a:ln>
                          <a:solidFill>
                            <a:schemeClr val="tx1"/>
                          </a:solidFill>
                          <a:effectLst/>
                          <a:latin typeface="Segoe" pitchFamily="34" charset="0"/>
                        </a:rPr>
                        <a:t>Yes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r>
              <a:tr h="471488">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smtClean="0">
                          <a:ln>
                            <a:noFill/>
                          </a:ln>
                          <a:solidFill>
                            <a:schemeClr val="tx1"/>
                          </a:solidFill>
                          <a:effectLst/>
                          <a:latin typeface="Segoe" pitchFamily="34" charset="0"/>
                        </a:rPr>
                        <a:t>NetPeerTcpBinding </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smtClean="0">
                          <a:ln>
                            <a:noFill/>
                          </a:ln>
                          <a:solidFill>
                            <a:schemeClr val="tx1"/>
                          </a:solidFill>
                          <a:effectLst/>
                          <a:latin typeface="Segoe" pitchFamily="34" charset="0"/>
                        </a:rPr>
                        <a:t>Peer</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smtClean="0">
                          <a:ln>
                            <a:noFill/>
                          </a:ln>
                          <a:solidFill>
                            <a:schemeClr val="tx1"/>
                          </a:solidFill>
                          <a:effectLst/>
                          <a:latin typeface="Segoe" pitchFamily="34" charset="0"/>
                        </a:rPr>
                        <a:t>T</a:t>
                      </a:r>
                      <a:endParaRPr kumimoji="0" lang="en-US" sz="1800" b="1" i="0" u="none" strike="noStrike" cap="none" normalizeH="0" baseline="0" smtClean="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smtClean="0">
                          <a:ln>
                            <a:noFill/>
                          </a:ln>
                          <a:solidFill>
                            <a:schemeClr val="tx1"/>
                          </a:solidFill>
                          <a:effectLst/>
                          <a:latin typeface="Segoe" pitchFamily="34" charset="0"/>
                        </a:rPr>
                        <a:t>N</a:t>
                      </a:r>
                      <a:endParaRPr kumimoji="0" lang="en-US" sz="1800" b="1" i="0" u="none" strike="noStrike" cap="none" normalizeH="0" baseline="0" smtClean="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smtClean="0">
                          <a:ln>
                            <a:noFill/>
                          </a:ln>
                          <a:solidFill>
                            <a:schemeClr val="tx1"/>
                          </a:solidFill>
                          <a:effectLst/>
                          <a:latin typeface="Segoe" pitchFamily="34" charset="0"/>
                        </a:rPr>
                        <a:t>N</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smtClean="0">
                          <a:ln>
                            <a:noFill/>
                          </a:ln>
                          <a:solidFill>
                            <a:schemeClr val="tx1"/>
                          </a:solidFill>
                          <a:effectLst/>
                          <a:latin typeface="Segoe" pitchFamily="34" charset="0"/>
                        </a:rPr>
                        <a:t>Yes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r>
              <a:tr h="471488">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smtClean="0">
                          <a:ln>
                            <a:noFill/>
                          </a:ln>
                          <a:solidFill>
                            <a:schemeClr val="tx1"/>
                          </a:solidFill>
                          <a:effectLst/>
                          <a:latin typeface="Segoe" pitchFamily="34" charset="0"/>
                        </a:rPr>
                        <a:t>NetMsmqBinding </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smtClean="0">
                          <a:ln>
                            <a:noFill/>
                          </a:ln>
                          <a:solidFill>
                            <a:schemeClr val="tx1"/>
                          </a:solidFill>
                          <a:effectLst/>
                          <a:latin typeface="Segoe" pitchFamily="34" charset="0"/>
                        </a:rPr>
                        <a:t>.NET</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smtClean="0">
                          <a:ln>
                            <a:noFill/>
                          </a:ln>
                          <a:solidFill>
                            <a:schemeClr val="tx1"/>
                          </a:solidFill>
                          <a:effectLst/>
                          <a:latin typeface="Segoe" pitchFamily="34" charset="0"/>
                        </a:rPr>
                        <a:t>T</a:t>
                      </a:r>
                      <a:r>
                        <a:rPr kumimoji="0" lang="en-US" sz="1800" b="1" i="0" u="none" strike="noStrike" cap="none" normalizeH="0" baseline="0" smtClean="0">
                          <a:ln>
                            <a:noFill/>
                          </a:ln>
                          <a:solidFill>
                            <a:schemeClr val="tx1"/>
                          </a:solidFill>
                          <a:effectLst/>
                          <a:latin typeface="Segoe" pitchFamily="34" charset="0"/>
                        </a:rPr>
                        <a:t>, M, X</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smtClean="0">
                          <a:ln>
                            <a:noFill/>
                          </a:ln>
                          <a:solidFill>
                            <a:schemeClr val="tx1"/>
                          </a:solidFill>
                          <a:effectLst/>
                          <a:latin typeface="Segoe" pitchFamily="34" charset="0"/>
                        </a:rPr>
                        <a:t>N</a:t>
                      </a:r>
                      <a:endParaRPr kumimoji="0" lang="en-US" sz="1800" b="1" i="0" u="none" strike="noStrike" cap="none" normalizeH="0" baseline="0" smtClean="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smtClean="0">
                          <a:ln>
                            <a:noFill/>
                          </a:ln>
                          <a:solidFill>
                            <a:schemeClr val="tx1"/>
                          </a:solidFill>
                          <a:effectLst/>
                          <a:latin typeface="Segoe" pitchFamily="34" charset="0"/>
                        </a:rPr>
                        <a:t>N</a:t>
                      </a:r>
                      <a:r>
                        <a:rPr kumimoji="0" lang="en-US" sz="1800" b="1" i="0" u="none" strike="noStrike" cap="none" normalizeH="0" baseline="0" smtClean="0">
                          <a:ln>
                            <a:noFill/>
                          </a:ln>
                          <a:solidFill>
                            <a:schemeClr val="tx1"/>
                          </a:solidFill>
                          <a:effectLst/>
                          <a:latin typeface="Segoe" pitchFamily="34" charset="0"/>
                        </a:rPr>
                        <a:t>, Yes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smtClean="0">
                          <a:ln>
                            <a:noFill/>
                          </a:ln>
                          <a:solidFill>
                            <a:schemeClr val="tx1"/>
                          </a:solidFill>
                          <a:effectLst/>
                          <a:latin typeface="Segoe" pitchFamily="34" charset="0"/>
                        </a:rPr>
                        <a:t>No</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r>
              <a:tr h="473075">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dirty="0" err="1" smtClean="0">
                          <a:ln>
                            <a:noFill/>
                          </a:ln>
                          <a:solidFill>
                            <a:schemeClr val="tx1"/>
                          </a:solidFill>
                          <a:effectLst/>
                          <a:latin typeface="Segoe" pitchFamily="34" charset="0"/>
                        </a:rPr>
                        <a:t>MsmqIntegrationBinding</a:t>
                      </a:r>
                      <a:r>
                        <a:rPr kumimoji="0" lang="en-US" sz="1800" b="1" i="0" u="none" strike="noStrike" cap="none" normalizeH="0" baseline="0" dirty="0" smtClean="0">
                          <a:ln>
                            <a:noFill/>
                          </a:ln>
                          <a:solidFill>
                            <a:schemeClr val="tx1"/>
                          </a:solidFill>
                          <a:effectLst/>
                          <a:latin typeface="Segoe" pitchFamily="34" charset="0"/>
                        </a:rPr>
                        <a:t> </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33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smtClean="0">
                          <a:ln>
                            <a:noFill/>
                          </a:ln>
                          <a:solidFill>
                            <a:schemeClr val="tx1"/>
                          </a:solidFill>
                          <a:effectLst/>
                          <a:latin typeface="Segoe" pitchFamily="34" charset="0"/>
                        </a:rPr>
                        <a:t>MSMQ</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33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smtClean="0">
                          <a:ln>
                            <a:noFill/>
                          </a:ln>
                          <a:solidFill>
                            <a:schemeClr val="tx1"/>
                          </a:solidFill>
                          <a:effectLst/>
                          <a:latin typeface="Segoe" pitchFamily="34" charset="0"/>
                        </a:rPr>
                        <a:t>T</a:t>
                      </a:r>
                      <a:endParaRPr kumimoji="0" lang="en-US" sz="1800" b="1" i="0" u="none" strike="noStrike" cap="none" normalizeH="0" baseline="0" smtClean="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33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smtClean="0">
                          <a:ln>
                            <a:noFill/>
                          </a:ln>
                          <a:solidFill>
                            <a:schemeClr val="tx1"/>
                          </a:solidFill>
                          <a:effectLst/>
                          <a:latin typeface="Segoe" pitchFamily="34" charset="0"/>
                        </a:rPr>
                        <a:t>N</a:t>
                      </a:r>
                      <a:endParaRPr kumimoji="0" lang="en-US" sz="1800" b="1" i="0" u="none" strike="noStrike" cap="none" normalizeH="0" baseline="0" smtClean="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33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smtClean="0">
                          <a:ln>
                            <a:noFill/>
                          </a:ln>
                          <a:solidFill>
                            <a:schemeClr val="tx1"/>
                          </a:solidFill>
                          <a:effectLst/>
                          <a:latin typeface="Segoe" pitchFamily="34" charset="0"/>
                        </a:rPr>
                        <a:t>N</a:t>
                      </a:r>
                      <a:r>
                        <a:rPr kumimoji="0" lang="en-US" sz="1800" b="1" i="0" u="none" strike="noStrike" cap="none" normalizeH="0" baseline="0" smtClean="0">
                          <a:ln>
                            <a:noFill/>
                          </a:ln>
                          <a:solidFill>
                            <a:schemeClr val="tx1"/>
                          </a:solidFill>
                          <a:effectLst/>
                          <a:latin typeface="Segoe" pitchFamily="34" charset="0"/>
                        </a:rPr>
                        <a:t>, Yes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33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smtClean="0">
                          <a:ln>
                            <a:noFill/>
                          </a:ln>
                          <a:solidFill>
                            <a:schemeClr val="tx1"/>
                          </a:solidFill>
                          <a:effectLst/>
                          <a:latin typeface="Segoe" pitchFamily="34" charset="0"/>
                        </a:rPr>
                        <a:t>n/a</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3300">
                        <a:alpha val="75000"/>
                      </a:srgbClr>
                    </a:solidFill>
                  </a:tcPr>
                </a:tc>
              </a:tr>
            </a:tbl>
          </a:graphicData>
        </a:graphic>
      </p:graphicFrame>
      <p:sp>
        <p:nvSpPr>
          <p:cNvPr id="32850" name="Text Box 96"/>
          <p:cNvSpPr txBox="1">
            <a:spLocks noChangeArrowheads="1"/>
          </p:cNvSpPr>
          <p:nvPr/>
        </p:nvSpPr>
        <p:spPr bwMode="auto">
          <a:xfrm>
            <a:off x="152400" y="6324600"/>
            <a:ext cx="8839200" cy="336550"/>
          </a:xfrm>
          <a:prstGeom prst="rect">
            <a:avLst/>
          </a:prstGeom>
          <a:noFill/>
          <a:ln w="9525" algn="ctr">
            <a:noFill/>
            <a:miter lim="800000"/>
            <a:headEnd/>
            <a:tailEnd/>
          </a:ln>
        </p:spPr>
        <p:txBody>
          <a:bodyPr lIns="91429" tIns="45714" rIns="91429" bIns="45714">
            <a:spAutoFit/>
          </a:bodyPr>
          <a:lstStyle/>
          <a:p>
            <a:pPr marL="209550" indent="-209550" algn="ctr">
              <a:spcBef>
                <a:spcPct val="50000"/>
              </a:spcBef>
              <a:buClr>
                <a:schemeClr val="tx1"/>
              </a:buClr>
            </a:pPr>
            <a:r>
              <a:rPr lang="en-US" sz="1600" b="1">
                <a:latin typeface="Segoe Semibold" pitchFamily="34" charset="0"/>
              </a:rPr>
              <a:t> N = None | T = Transport | M = Message | B = Both | RS = Reliable Sessions</a:t>
            </a:r>
          </a:p>
        </p:txBody>
      </p:sp>
    </p:spTree>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DEMO - BINDINGS</a:t>
            </a:r>
          </a:p>
        </p:txBody>
      </p:sp>
      <p:sp>
        <p:nvSpPr>
          <p:cNvPr id="35843" name="Text Placeholder 2"/>
          <p:cNvSpPr>
            <a:spLocks noGrp="1"/>
          </p:cNvSpPr>
          <p:nvPr>
            <p:ph type="body" idx="1"/>
          </p:nvPr>
        </p:nvSpPr>
        <p:spPr/>
        <p:txBody>
          <a:bodyPr/>
          <a:lstStyle/>
          <a:p>
            <a:pPr eaLnBrk="1" hangingPunct="1"/>
            <a:endParaRPr lang="en-US" smtClean="0"/>
          </a:p>
        </p:txBody>
      </p:sp>
    </p:spTree>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0530" name="Rectangle 2"/>
          <p:cNvSpPr>
            <a:spLocks noGrp="1" noChangeArrowheads="1"/>
          </p:cNvSpPr>
          <p:nvPr>
            <p:ph type="body" idx="4294967295"/>
          </p:nvPr>
        </p:nvSpPr>
        <p:spPr>
          <a:xfrm>
            <a:off x="342900" y="1731963"/>
            <a:ext cx="8562975" cy="4249737"/>
          </a:xfrm>
        </p:spPr>
        <p:txBody>
          <a:bodyPr/>
          <a:lstStyle/>
          <a:p>
            <a:pPr marL="477838" indent="-477838" eaLnBrk="1" hangingPunct="1">
              <a:lnSpc>
                <a:spcPct val="80000"/>
              </a:lnSpc>
            </a:pPr>
            <a:r>
              <a:rPr lang="en-US" smtClean="0"/>
              <a:t>Claims based end-to-end security</a:t>
            </a:r>
          </a:p>
          <a:p>
            <a:pPr marL="900113" lvl="1" indent="-420688" eaLnBrk="1" hangingPunct="1">
              <a:lnSpc>
                <a:spcPct val="80000"/>
              </a:lnSpc>
            </a:pPr>
            <a:r>
              <a:rPr lang="en-US" smtClean="0"/>
              <a:t>Secure end-to-end message exchanges</a:t>
            </a:r>
          </a:p>
          <a:p>
            <a:pPr marL="900113" lvl="1" indent="-420688" eaLnBrk="1" hangingPunct="1">
              <a:lnSpc>
                <a:spcPct val="80000"/>
              </a:lnSpc>
            </a:pPr>
            <a:r>
              <a:rPr lang="en-US" smtClean="0"/>
              <a:t>Secure access to resources</a:t>
            </a:r>
          </a:p>
          <a:p>
            <a:pPr marL="900113" lvl="1" indent="-420688" eaLnBrk="1" hangingPunct="1">
              <a:lnSpc>
                <a:spcPct val="80000"/>
              </a:lnSpc>
            </a:pPr>
            <a:r>
              <a:rPr lang="en-US" smtClean="0"/>
              <a:t>Record resource access requests</a:t>
            </a:r>
          </a:p>
          <a:p>
            <a:pPr marL="477838" indent="-477838" eaLnBrk="1" hangingPunct="1">
              <a:lnSpc>
                <a:spcPct val="80000"/>
              </a:lnSpc>
            </a:pPr>
            <a:r>
              <a:rPr lang="en-US" smtClean="0"/>
              <a:t>X509, Username/Password, Kerberos, SAML, custom credentials</a:t>
            </a:r>
          </a:p>
          <a:p>
            <a:pPr marL="477838" indent="-477838" eaLnBrk="1" hangingPunct="1">
              <a:lnSpc>
                <a:spcPct val="80000"/>
              </a:lnSpc>
            </a:pPr>
            <a:r>
              <a:rPr lang="en-US" smtClean="0"/>
              <a:t>Message security</a:t>
            </a:r>
          </a:p>
          <a:p>
            <a:pPr marL="900113" lvl="1" indent="-420688" eaLnBrk="1" hangingPunct="1">
              <a:lnSpc>
                <a:spcPct val="80000"/>
              </a:lnSpc>
            </a:pPr>
            <a:r>
              <a:rPr lang="en-US" smtClean="0"/>
              <a:t>Confidentiality and integrity</a:t>
            </a:r>
          </a:p>
          <a:p>
            <a:pPr marL="900113" lvl="1" indent="-420688" eaLnBrk="1" hangingPunct="1">
              <a:lnSpc>
                <a:spcPct val="80000"/>
              </a:lnSpc>
            </a:pPr>
            <a:r>
              <a:rPr lang="en-US" smtClean="0"/>
              <a:t>Transport or message level</a:t>
            </a:r>
          </a:p>
          <a:p>
            <a:pPr marL="477838" indent="-477838" eaLnBrk="1" hangingPunct="1">
              <a:lnSpc>
                <a:spcPct val="80000"/>
              </a:lnSpc>
            </a:pPr>
            <a:r>
              <a:rPr lang="en-US" smtClean="0"/>
              <a:t>Access to resources</a:t>
            </a:r>
          </a:p>
          <a:p>
            <a:pPr marL="900113" lvl="1" indent="-420688" eaLnBrk="1" hangingPunct="1">
              <a:lnSpc>
                <a:spcPct val="80000"/>
              </a:lnSpc>
            </a:pPr>
            <a:r>
              <a:rPr lang="en-US" smtClean="0"/>
              <a:t>Authentication and authorization</a:t>
            </a:r>
          </a:p>
        </p:txBody>
      </p:sp>
      <p:sp>
        <p:nvSpPr>
          <p:cNvPr id="34819" name="Rectangle 3"/>
          <p:cNvSpPr>
            <a:spLocks noChangeArrowheads="1"/>
          </p:cNvSpPr>
          <p:nvPr/>
        </p:nvSpPr>
        <p:spPr bwMode="auto">
          <a:xfrm>
            <a:off x="349250" y="228600"/>
            <a:ext cx="8413750" cy="1066800"/>
          </a:xfrm>
          <a:prstGeom prst="rect">
            <a:avLst/>
          </a:prstGeom>
          <a:noFill/>
          <a:ln w="9525" algn="ctr">
            <a:noFill/>
            <a:miter lim="800000"/>
            <a:headEnd/>
            <a:tailEnd/>
          </a:ln>
        </p:spPr>
        <p:txBody>
          <a:bodyPr>
            <a:spAutoFit/>
          </a:bodyPr>
          <a:lstStyle/>
          <a:p>
            <a:r>
              <a:rPr lang="hr-HR" sz="4000" b="1" dirty="0" smtClean="0"/>
              <a:t>Sigurnost</a:t>
            </a:r>
            <a:r>
              <a:rPr lang="en-US" sz="4000" b="1" dirty="0"/>
              <a:t/>
            </a:r>
            <a:br>
              <a:rPr lang="en-US" sz="4000" b="1" dirty="0"/>
            </a:br>
            <a:r>
              <a:rPr lang="en-US" sz="2400" b="1" i="1" dirty="0"/>
              <a:t>Security</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0530">
                                            <p:txEl>
                                              <p:pRg st="0" end="0"/>
                                            </p:txEl>
                                          </p:spTgt>
                                        </p:tgtEl>
                                        <p:attrNameLst>
                                          <p:attrName>style.visibility</p:attrName>
                                        </p:attrNameLst>
                                      </p:cBhvr>
                                      <p:to>
                                        <p:strVal val="visible"/>
                                      </p:to>
                                    </p:set>
                                    <p:animEffect transition="in" filter="fade">
                                      <p:cBhvr>
                                        <p:cTn id="7" dur="1000"/>
                                        <p:tgtEl>
                                          <p:spTgt spid="7905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90530">
                                            <p:txEl>
                                              <p:pRg st="1" end="1"/>
                                            </p:txEl>
                                          </p:spTgt>
                                        </p:tgtEl>
                                        <p:attrNameLst>
                                          <p:attrName>style.visibility</p:attrName>
                                        </p:attrNameLst>
                                      </p:cBhvr>
                                      <p:to>
                                        <p:strVal val="visible"/>
                                      </p:to>
                                    </p:set>
                                    <p:animEffect transition="in" filter="fade">
                                      <p:cBhvr>
                                        <p:cTn id="10" dur="1000"/>
                                        <p:tgtEl>
                                          <p:spTgt spid="79053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90530">
                                            <p:txEl>
                                              <p:pRg st="2" end="2"/>
                                            </p:txEl>
                                          </p:spTgt>
                                        </p:tgtEl>
                                        <p:attrNameLst>
                                          <p:attrName>style.visibility</p:attrName>
                                        </p:attrNameLst>
                                      </p:cBhvr>
                                      <p:to>
                                        <p:strVal val="visible"/>
                                      </p:to>
                                    </p:set>
                                    <p:animEffect transition="in" filter="fade">
                                      <p:cBhvr>
                                        <p:cTn id="13" dur="1000"/>
                                        <p:tgtEl>
                                          <p:spTgt spid="79053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90530">
                                            <p:txEl>
                                              <p:pRg st="3" end="3"/>
                                            </p:txEl>
                                          </p:spTgt>
                                        </p:tgtEl>
                                        <p:attrNameLst>
                                          <p:attrName>style.visibility</p:attrName>
                                        </p:attrNameLst>
                                      </p:cBhvr>
                                      <p:to>
                                        <p:strVal val="visible"/>
                                      </p:to>
                                    </p:set>
                                    <p:animEffect transition="in" filter="fade">
                                      <p:cBhvr>
                                        <p:cTn id="16" dur="1000"/>
                                        <p:tgtEl>
                                          <p:spTgt spid="790530">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90530">
                                            <p:txEl>
                                              <p:pRg st="4" end="4"/>
                                            </p:txEl>
                                          </p:spTgt>
                                        </p:tgtEl>
                                        <p:attrNameLst>
                                          <p:attrName>style.visibility</p:attrName>
                                        </p:attrNameLst>
                                      </p:cBhvr>
                                      <p:to>
                                        <p:strVal val="visible"/>
                                      </p:to>
                                    </p:set>
                                    <p:animEffect transition="in" filter="fade">
                                      <p:cBhvr>
                                        <p:cTn id="21" dur="1000"/>
                                        <p:tgtEl>
                                          <p:spTgt spid="790530">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90530">
                                            <p:txEl>
                                              <p:pRg st="5" end="5"/>
                                            </p:txEl>
                                          </p:spTgt>
                                        </p:tgtEl>
                                        <p:attrNameLst>
                                          <p:attrName>style.visibility</p:attrName>
                                        </p:attrNameLst>
                                      </p:cBhvr>
                                      <p:to>
                                        <p:strVal val="visible"/>
                                      </p:to>
                                    </p:set>
                                    <p:animEffect transition="in" filter="fade">
                                      <p:cBhvr>
                                        <p:cTn id="26" dur="1000"/>
                                        <p:tgtEl>
                                          <p:spTgt spid="790530">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90530">
                                            <p:txEl>
                                              <p:pRg st="6" end="6"/>
                                            </p:txEl>
                                          </p:spTgt>
                                        </p:tgtEl>
                                        <p:attrNameLst>
                                          <p:attrName>style.visibility</p:attrName>
                                        </p:attrNameLst>
                                      </p:cBhvr>
                                      <p:to>
                                        <p:strVal val="visible"/>
                                      </p:to>
                                    </p:set>
                                    <p:animEffect transition="in" filter="fade">
                                      <p:cBhvr>
                                        <p:cTn id="29" dur="1000"/>
                                        <p:tgtEl>
                                          <p:spTgt spid="790530">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90530">
                                            <p:txEl>
                                              <p:pRg st="7" end="7"/>
                                            </p:txEl>
                                          </p:spTgt>
                                        </p:tgtEl>
                                        <p:attrNameLst>
                                          <p:attrName>style.visibility</p:attrName>
                                        </p:attrNameLst>
                                      </p:cBhvr>
                                      <p:to>
                                        <p:strVal val="visible"/>
                                      </p:to>
                                    </p:set>
                                    <p:animEffect transition="in" filter="fade">
                                      <p:cBhvr>
                                        <p:cTn id="32" dur="1000"/>
                                        <p:tgtEl>
                                          <p:spTgt spid="790530">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90530">
                                            <p:txEl>
                                              <p:pRg st="8" end="8"/>
                                            </p:txEl>
                                          </p:spTgt>
                                        </p:tgtEl>
                                        <p:attrNameLst>
                                          <p:attrName>style.visibility</p:attrName>
                                        </p:attrNameLst>
                                      </p:cBhvr>
                                      <p:to>
                                        <p:strVal val="visible"/>
                                      </p:to>
                                    </p:set>
                                    <p:animEffect transition="in" filter="fade">
                                      <p:cBhvr>
                                        <p:cTn id="37" dur="1000"/>
                                        <p:tgtEl>
                                          <p:spTgt spid="790530">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90530">
                                            <p:txEl>
                                              <p:pRg st="9" end="9"/>
                                            </p:txEl>
                                          </p:spTgt>
                                        </p:tgtEl>
                                        <p:attrNameLst>
                                          <p:attrName>style.visibility</p:attrName>
                                        </p:attrNameLst>
                                      </p:cBhvr>
                                      <p:to>
                                        <p:strVal val="visible"/>
                                      </p:to>
                                    </p:set>
                                    <p:animEffect transition="in" filter="fade">
                                      <p:cBhvr>
                                        <p:cTn id="40" dur="1000"/>
                                        <p:tgtEl>
                                          <p:spTgt spid="79053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30" grpId="0" build="p"/>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Bindings &amp; Behaviors: Security</a:t>
            </a:r>
          </a:p>
        </p:txBody>
      </p:sp>
      <p:sp>
        <p:nvSpPr>
          <p:cNvPr id="33795" name="AutoShape 3"/>
          <p:cNvSpPr>
            <a:spLocks noChangeArrowheads="1"/>
          </p:cNvSpPr>
          <p:nvPr/>
        </p:nvSpPr>
        <p:spPr bwMode="auto">
          <a:xfrm>
            <a:off x="5721350" y="2047875"/>
            <a:ext cx="2660650" cy="1889125"/>
          </a:xfrm>
          <a:prstGeom prst="roundRect">
            <a:avLst>
              <a:gd name="adj" fmla="val 10171"/>
            </a:avLst>
          </a:prstGeom>
          <a:solidFill>
            <a:schemeClr val="accent1">
              <a:alpha val="65097"/>
            </a:schemeClr>
          </a:solidFill>
          <a:ln w="9525" algn="ctr">
            <a:noFill/>
            <a:round/>
            <a:headEnd/>
            <a:tailEnd/>
          </a:ln>
        </p:spPr>
        <p:txBody>
          <a:bodyPr wrap="none" anchorCtr="1"/>
          <a:lstStyle/>
          <a:p>
            <a:pPr algn="ctr"/>
            <a:r>
              <a:rPr lang="en-US" sz="2000" b="1">
                <a:solidFill>
                  <a:schemeClr val="bg2"/>
                </a:solidFill>
                <a:latin typeface="Arial" charset="0"/>
              </a:rPr>
              <a:t>Service</a:t>
            </a:r>
          </a:p>
        </p:txBody>
      </p:sp>
      <p:grpSp>
        <p:nvGrpSpPr>
          <p:cNvPr id="33796" name="Group 4"/>
          <p:cNvGrpSpPr>
            <a:grpSpLocks/>
          </p:cNvGrpSpPr>
          <p:nvPr/>
        </p:nvGrpSpPr>
        <p:grpSpPr bwMode="auto">
          <a:xfrm>
            <a:off x="4954588" y="2792413"/>
            <a:ext cx="1138237" cy="385762"/>
            <a:chOff x="3126" y="749"/>
            <a:chExt cx="717" cy="243"/>
          </a:xfrm>
        </p:grpSpPr>
        <p:sp>
          <p:nvSpPr>
            <p:cNvPr id="33821" name="AutoShape 5"/>
            <p:cNvSpPr>
              <a:spLocks noChangeArrowheads="1"/>
            </p:cNvSpPr>
            <p:nvPr/>
          </p:nvSpPr>
          <p:spPr bwMode="auto">
            <a:xfrm>
              <a:off x="3610" y="749"/>
              <a:ext cx="233" cy="243"/>
            </a:xfrm>
            <a:prstGeom prst="roundRect">
              <a:avLst>
                <a:gd name="adj" fmla="val 10171"/>
              </a:avLst>
            </a:prstGeom>
            <a:solidFill>
              <a:srgbClr val="00CC66"/>
            </a:solidFill>
            <a:ln w="9525">
              <a:noFill/>
              <a:round/>
              <a:headEnd/>
              <a:tailEnd/>
            </a:ln>
          </p:spPr>
          <p:txBody>
            <a:bodyPr wrap="none" anchor="b"/>
            <a:lstStyle/>
            <a:p>
              <a:pPr algn="ctr"/>
              <a:r>
                <a:rPr lang="en-US" sz="1600" b="1">
                  <a:solidFill>
                    <a:schemeClr val="bg1"/>
                  </a:solidFill>
                  <a:latin typeface="Arial" charset="0"/>
                </a:rPr>
                <a:t>C</a:t>
              </a:r>
            </a:p>
          </p:txBody>
        </p:sp>
        <p:sp>
          <p:nvSpPr>
            <p:cNvPr id="33822" name="AutoShape 6"/>
            <p:cNvSpPr>
              <a:spLocks noChangeArrowheads="1"/>
            </p:cNvSpPr>
            <p:nvPr/>
          </p:nvSpPr>
          <p:spPr bwMode="auto">
            <a:xfrm>
              <a:off x="3367" y="749"/>
              <a:ext cx="233" cy="243"/>
            </a:xfrm>
            <a:prstGeom prst="roundRect">
              <a:avLst>
                <a:gd name="adj" fmla="val 10171"/>
              </a:avLst>
            </a:prstGeom>
            <a:solidFill>
              <a:srgbClr val="7900F2"/>
            </a:solidFill>
            <a:ln w="9525">
              <a:noFill/>
              <a:round/>
              <a:headEnd/>
              <a:tailEnd/>
            </a:ln>
          </p:spPr>
          <p:txBody>
            <a:bodyPr wrap="none" anchor="b"/>
            <a:lstStyle/>
            <a:p>
              <a:pPr algn="ctr"/>
              <a:r>
                <a:rPr lang="en-US" sz="1600" b="1">
                  <a:solidFill>
                    <a:schemeClr val="bg1"/>
                  </a:solidFill>
                  <a:latin typeface="Arial" charset="0"/>
                </a:rPr>
                <a:t>B</a:t>
              </a:r>
            </a:p>
          </p:txBody>
        </p:sp>
        <p:sp>
          <p:nvSpPr>
            <p:cNvPr id="33823" name="AutoShape 7"/>
            <p:cNvSpPr>
              <a:spLocks noChangeArrowheads="1"/>
            </p:cNvSpPr>
            <p:nvPr/>
          </p:nvSpPr>
          <p:spPr bwMode="auto">
            <a:xfrm>
              <a:off x="3126" y="749"/>
              <a:ext cx="233" cy="243"/>
            </a:xfrm>
            <a:prstGeom prst="roundRect">
              <a:avLst>
                <a:gd name="adj" fmla="val 10171"/>
              </a:avLst>
            </a:prstGeom>
            <a:solidFill>
              <a:srgbClr val="FF6699"/>
            </a:solidFill>
            <a:ln w="9525">
              <a:noFill/>
              <a:round/>
              <a:headEnd/>
              <a:tailEnd/>
            </a:ln>
          </p:spPr>
          <p:txBody>
            <a:bodyPr wrap="none" anchor="b"/>
            <a:lstStyle/>
            <a:p>
              <a:pPr algn="ctr"/>
              <a:r>
                <a:rPr lang="en-US" sz="1600" b="1">
                  <a:solidFill>
                    <a:schemeClr val="bg1"/>
                  </a:solidFill>
                  <a:latin typeface="Arial" charset="0"/>
                </a:rPr>
                <a:t>A</a:t>
              </a:r>
            </a:p>
          </p:txBody>
        </p:sp>
      </p:grpSp>
      <p:grpSp>
        <p:nvGrpSpPr>
          <p:cNvPr id="33797" name="Group 8"/>
          <p:cNvGrpSpPr>
            <a:grpSpLocks/>
          </p:cNvGrpSpPr>
          <p:nvPr/>
        </p:nvGrpSpPr>
        <p:grpSpPr bwMode="auto">
          <a:xfrm>
            <a:off x="4948238" y="3249613"/>
            <a:ext cx="1138237" cy="385762"/>
            <a:chOff x="3126" y="749"/>
            <a:chExt cx="717" cy="243"/>
          </a:xfrm>
        </p:grpSpPr>
        <p:sp>
          <p:nvSpPr>
            <p:cNvPr id="33818" name="AutoShape 9"/>
            <p:cNvSpPr>
              <a:spLocks noChangeArrowheads="1"/>
            </p:cNvSpPr>
            <p:nvPr/>
          </p:nvSpPr>
          <p:spPr bwMode="auto">
            <a:xfrm>
              <a:off x="3610" y="749"/>
              <a:ext cx="233" cy="243"/>
            </a:xfrm>
            <a:prstGeom prst="roundRect">
              <a:avLst>
                <a:gd name="adj" fmla="val 10171"/>
              </a:avLst>
            </a:prstGeom>
            <a:solidFill>
              <a:srgbClr val="00CC66"/>
            </a:solidFill>
            <a:ln w="9525">
              <a:noFill/>
              <a:round/>
              <a:headEnd/>
              <a:tailEnd/>
            </a:ln>
          </p:spPr>
          <p:txBody>
            <a:bodyPr wrap="none" anchor="b"/>
            <a:lstStyle/>
            <a:p>
              <a:pPr algn="ctr"/>
              <a:r>
                <a:rPr lang="en-US" sz="1600" b="1">
                  <a:solidFill>
                    <a:schemeClr val="bg1"/>
                  </a:solidFill>
                  <a:latin typeface="Arial" charset="0"/>
                </a:rPr>
                <a:t>C</a:t>
              </a:r>
            </a:p>
          </p:txBody>
        </p:sp>
        <p:sp>
          <p:nvSpPr>
            <p:cNvPr id="33819" name="AutoShape 10"/>
            <p:cNvSpPr>
              <a:spLocks noChangeArrowheads="1"/>
            </p:cNvSpPr>
            <p:nvPr/>
          </p:nvSpPr>
          <p:spPr bwMode="auto">
            <a:xfrm>
              <a:off x="3367" y="749"/>
              <a:ext cx="233" cy="243"/>
            </a:xfrm>
            <a:prstGeom prst="roundRect">
              <a:avLst>
                <a:gd name="adj" fmla="val 10171"/>
              </a:avLst>
            </a:prstGeom>
            <a:solidFill>
              <a:srgbClr val="7900F2"/>
            </a:solidFill>
            <a:ln w="9525">
              <a:noFill/>
              <a:round/>
              <a:headEnd/>
              <a:tailEnd/>
            </a:ln>
          </p:spPr>
          <p:txBody>
            <a:bodyPr wrap="none" anchor="b"/>
            <a:lstStyle/>
            <a:p>
              <a:pPr algn="ctr"/>
              <a:r>
                <a:rPr lang="en-US" sz="1600" b="1">
                  <a:solidFill>
                    <a:schemeClr val="bg1"/>
                  </a:solidFill>
                  <a:latin typeface="Arial" charset="0"/>
                </a:rPr>
                <a:t>B</a:t>
              </a:r>
            </a:p>
          </p:txBody>
        </p:sp>
        <p:sp>
          <p:nvSpPr>
            <p:cNvPr id="33820" name="AutoShape 11"/>
            <p:cNvSpPr>
              <a:spLocks noChangeArrowheads="1"/>
            </p:cNvSpPr>
            <p:nvPr/>
          </p:nvSpPr>
          <p:spPr bwMode="auto">
            <a:xfrm>
              <a:off x="3126" y="749"/>
              <a:ext cx="233" cy="243"/>
            </a:xfrm>
            <a:prstGeom prst="roundRect">
              <a:avLst>
                <a:gd name="adj" fmla="val 10171"/>
              </a:avLst>
            </a:prstGeom>
            <a:solidFill>
              <a:srgbClr val="FF6699"/>
            </a:solidFill>
            <a:ln w="9525">
              <a:noFill/>
              <a:round/>
              <a:headEnd/>
              <a:tailEnd/>
            </a:ln>
          </p:spPr>
          <p:txBody>
            <a:bodyPr wrap="none" anchor="b"/>
            <a:lstStyle/>
            <a:p>
              <a:pPr algn="ctr"/>
              <a:r>
                <a:rPr lang="en-US" sz="1600" b="1">
                  <a:solidFill>
                    <a:schemeClr val="bg1"/>
                  </a:solidFill>
                  <a:latin typeface="Arial" charset="0"/>
                </a:rPr>
                <a:t>A</a:t>
              </a:r>
            </a:p>
          </p:txBody>
        </p:sp>
      </p:grpSp>
      <p:cxnSp>
        <p:nvCxnSpPr>
          <p:cNvPr id="33798" name="AutoShape 12"/>
          <p:cNvCxnSpPr>
            <a:cxnSpLocks noChangeShapeType="1"/>
            <a:stCxn id="33815" idx="3"/>
          </p:cNvCxnSpPr>
          <p:nvPr/>
        </p:nvCxnSpPr>
        <p:spPr bwMode="auto">
          <a:xfrm>
            <a:off x="2767013" y="2992438"/>
            <a:ext cx="2189162" cy="0"/>
          </a:xfrm>
          <a:prstGeom prst="straightConnector1">
            <a:avLst/>
          </a:prstGeom>
          <a:noFill/>
          <a:ln w="57150">
            <a:solidFill>
              <a:srgbClr val="DDDDDD"/>
            </a:solidFill>
            <a:round/>
            <a:headEnd type="triangle" w="med" len="med"/>
            <a:tailEnd type="triangle" w="med" len="med"/>
          </a:ln>
        </p:spPr>
      </p:cxnSp>
      <p:sp>
        <p:nvSpPr>
          <p:cNvPr id="33799" name="AutoShape 13"/>
          <p:cNvSpPr>
            <a:spLocks noChangeArrowheads="1"/>
          </p:cNvSpPr>
          <p:nvPr/>
        </p:nvSpPr>
        <p:spPr bwMode="auto">
          <a:xfrm>
            <a:off x="468313" y="2047875"/>
            <a:ext cx="1522412" cy="1889125"/>
          </a:xfrm>
          <a:prstGeom prst="roundRect">
            <a:avLst>
              <a:gd name="adj" fmla="val 10171"/>
            </a:avLst>
          </a:prstGeom>
          <a:solidFill>
            <a:schemeClr val="accent1">
              <a:alpha val="65097"/>
            </a:schemeClr>
          </a:solidFill>
          <a:ln w="9525" algn="ctr">
            <a:noFill/>
            <a:round/>
            <a:headEnd/>
            <a:tailEnd/>
          </a:ln>
        </p:spPr>
        <p:txBody>
          <a:bodyPr wrap="none" anchorCtr="1"/>
          <a:lstStyle/>
          <a:p>
            <a:pPr algn="ctr"/>
            <a:r>
              <a:rPr lang="en-US" sz="2000" b="1">
                <a:solidFill>
                  <a:schemeClr val="bg2"/>
                </a:solidFill>
                <a:latin typeface="Arial" charset="0"/>
              </a:rPr>
              <a:t>Client</a:t>
            </a:r>
          </a:p>
        </p:txBody>
      </p:sp>
      <p:pic>
        <p:nvPicPr>
          <p:cNvPr id="33800" name="Picture 14" descr="PC Running XML Web Service sm"/>
          <p:cNvPicPr>
            <a:picLocks noChangeAspect="1" noChangeArrowheads="1"/>
          </p:cNvPicPr>
          <p:nvPr/>
        </p:nvPicPr>
        <p:blipFill>
          <a:blip r:embed="rId4" cstate="print"/>
          <a:srcRect/>
          <a:stretch>
            <a:fillRect/>
          </a:stretch>
        </p:blipFill>
        <p:spPr bwMode="auto">
          <a:xfrm>
            <a:off x="547688" y="2495550"/>
            <a:ext cx="1001712" cy="992188"/>
          </a:xfrm>
          <a:prstGeom prst="rect">
            <a:avLst/>
          </a:prstGeom>
          <a:noFill/>
          <a:ln w="9525">
            <a:noFill/>
            <a:miter lim="800000"/>
            <a:headEnd/>
            <a:tailEnd/>
          </a:ln>
        </p:spPr>
      </p:pic>
      <p:pic>
        <p:nvPicPr>
          <p:cNvPr id="33801" name="Picture 15" descr="Server and XML Web Service sm"/>
          <p:cNvPicPr>
            <a:picLocks noChangeAspect="1" noChangeArrowheads="1"/>
          </p:cNvPicPr>
          <p:nvPr/>
        </p:nvPicPr>
        <p:blipFill>
          <a:blip r:embed="rId5" cstate="print"/>
          <a:srcRect/>
          <a:stretch>
            <a:fillRect/>
          </a:stretch>
        </p:blipFill>
        <p:spPr bwMode="auto">
          <a:xfrm>
            <a:off x="6281738" y="2484438"/>
            <a:ext cx="668337" cy="1014412"/>
          </a:xfrm>
          <a:prstGeom prst="rect">
            <a:avLst/>
          </a:prstGeom>
          <a:noFill/>
          <a:ln w="9525">
            <a:noFill/>
            <a:miter lim="800000"/>
            <a:headEnd/>
            <a:tailEnd/>
          </a:ln>
        </p:spPr>
      </p:pic>
      <p:pic>
        <p:nvPicPr>
          <p:cNvPr id="33802" name="Picture 16" descr="Folders sm"/>
          <p:cNvPicPr>
            <a:picLocks noChangeAspect="1" noChangeArrowheads="1"/>
          </p:cNvPicPr>
          <p:nvPr/>
        </p:nvPicPr>
        <p:blipFill>
          <a:blip r:embed="rId6" cstate="print"/>
          <a:srcRect/>
          <a:stretch>
            <a:fillRect/>
          </a:stretch>
        </p:blipFill>
        <p:spPr bwMode="auto">
          <a:xfrm>
            <a:off x="7308850" y="2649538"/>
            <a:ext cx="879475" cy="684212"/>
          </a:xfrm>
          <a:prstGeom prst="rect">
            <a:avLst/>
          </a:prstGeom>
          <a:noFill/>
          <a:ln w="9525">
            <a:noFill/>
            <a:miter lim="800000"/>
            <a:headEnd/>
            <a:tailEnd/>
          </a:ln>
        </p:spPr>
      </p:pic>
      <p:grpSp>
        <p:nvGrpSpPr>
          <p:cNvPr id="33803" name="Group 17"/>
          <p:cNvGrpSpPr>
            <a:grpSpLocks/>
          </p:cNvGrpSpPr>
          <p:nvPr/>
        </p:nvGrpSpPr>
        <p:grpSpPr bwMode="auto">
          <a:xfrm>
            <a:off x="1616075" y="2798763"/>
            <a:ext cx="1150938" cy="385762"/>
            <a:chOff x="1018" y="1763"/>
            <a:chExt cx="725" cy="243"/>
          </a:xfrm>
        </p:grpSpPr>
        <p:sp>
          <p:nvSpPr>
            <p:cNvPr id="33815" name="AutoShape 18"/>
            <p:cNvSpPr>
              <a:spLocks noChangeArrowheads="1"/>
            </p:cNvSpPr>
            <p:nvPr/>
          </p:nvSpPr>
          <p:spPr bwMode="auto">
            <a:xfrm>
              <a:off x="1497" y="1763"/>
              <a:ext cx="246" cy="243"/>
            </a:xfrm>
            <a:prstGeom prst="roundRect">
              <a:avLst>
                <a:gd name="adj" fmla="val 10171"/>
              </a:avLst>
            </a:prstGeom>
            <a:solidFill>
              <a:srgbClr val="FF6699"/>
            </a:solidFill>
            <a:ln w="9525">
              <a:noFill/>
              <a:round/>
              <a:headEnd/>
              <a:tailEnd/>
            </a:ln>
          </p:spPr>
          <p:txBody>
            <a:bodyPr wrap="none" anchor="b"/>
            <a:lstStyle/>
            <a:p>
              <a:pPr algn="ctr"/>
              <a:r>
                <a:rPr lang="en-US" sz="1600" b="1">
                  <a:solidFill>
                    <a:schemeClr val="bg1"/>
                  </a:solidFill>
                  <a:latin typeface="Arial" charset="0"/>
                </a:rPr>
                <a:t>A</a:t>
              </a:r>
            </a:p>
          </p:txBody>
        </p:sp>
        <p:sp>
          <p:nvSpPr>
            <p:cNvPr id="33816" name="AutoShape 19"/>
            <p:cNvSpPr>
              <a:spLocks noChangeArrowheads="1"/>
            </p:cNvSpPr>
            <p:nvPr/>
          </p:nvSpPr>
          <p:spPr bwMode="auto">
            <a:xfrm>
              <a:off x="1259" y="1763"/>
              <a:ext cx="233" cy="243"/>
            </a:xfrm>
            <a:prstGeom prst="roundRect">
              <a:avLst>
                <a:gd name="adj" fmla="val 10171"/>
              </a:avLst>
            </a:prstGeom>
            <a:solidFill>
              <a:srgbClr val="7900F2"/>
            </a:solidFill>
            <a:ln w="9525">
              <a:noFill/>
              <a:round/>
              <a:headEnd/>
              <a:tailEnd/>
            </a:ln>
          </p:spPr>
          <p:txBody>
            <a:bodyPr wrap="none" anchor="b"/>
            <a:lstStyle/>
            <a:p>
              <a:pPr algn="ctr"/>
              <a:r>
                <a:rPr lang="en-US" sz="1600" b="1">
                  <a:solidFill>
                    <a:schemeClr val="bg1"/>
                  </a:solidFill>
                  <a:latin typeface="Arial" charset="0"/>
                </a:rPr>
                <a:t>B</a:t>
              </a:r>
            </a:p>
          </p:txBody>
        </p:sp>
        <p:sp>
          <p:nvSpPr>
            <p:cNvPr id="33817" name="AutoShape 20"/>
            <p:cNvSpPr>
              <a:spLocks noChangeArrowheads="1"/>
            </p:cNvSpPr>
            <p:nvPr/>
          </p:nvSpPr>
          <p:spPr bwMode="auto">
            <a:xfrm>
              <a:off x="1018" y="1763"/>
              <a:ext cx="233" cy="243"/>
            </a:xfrm>
            <a:prstGeom prst="roundRect">
              <a:avLst>
                <a:gd name="adj" fmla="val 10171"/>
              </a:avLst>
            </a:prstGeom>
            <a:solidFill>
              <a:srgbClr val="00CC66"/>
            </a:solidFill>
            <a:ln w="9525">
              <a:noFill/>
              <a:round/>
              <a:headEnd/>
              <a:tailEnd/>
            </a:ln>
          </p:spPr>
          <p:txBody>
            <a:bodyPr wrap="none" anchor="b"/>
            <a:lstStyle/>
            <a:p>
              <a:pPr algn="ctr"/>
              <a:r>
                <a:rPr lang="en-US" sz="1600" b="1">
                  <a:solidFill>
                    <a:schemeClr val="bg1"/>
                  </a:solidFill>
                  <a:latin typeface="Arial" charset="0"/>
                </a:rPr>
                <a:t>C</a:t>
              </a:r>
            </a:p>
          </p:txBody>
        </p:sp>
      </p:grpSp>
      <p:grpSp>
        <p:nvGrpSpPr>
          <p:cNvPr id="33804" name="Group 21"/>
          <p:cNvGrpSpPr>
            <a:grpSpLocks/>
          </p:cNvGrpSpPr>
          <p:nvPr/>
        </p:nvGrpSpPr>
        <p:grpSpPr bwMode="auto">
          <a:xfrm>
            <a:off x="4948238" y="2346325"/>
            <a:ext cx="1138237" cy="385763"/>
            <a:chOff x="3126" y="749"/>
            <a:chExt cx="717" cy="243"/>
          </a:xfrm>
        </p:grpSpPr>
        <p:sp>
          <p:nvSpPr>
            <p:cNvPr id="33812" name="AutoShape 22"/>
            <p:cNvSpPr>
              <a:spLocks noChangeArrowheads="1"/>
            </p:cNvSpPr>
            <p:nvPr/>
          </p:nvSpPr>
          <p:spPr bwMode="auto">
            <a:xfrm>
              <a:off x="3610" y="749"/>
              <a:ext cx="233" cy="243"/>
            </a:xfrm>
            <a:prstGeom prst="roundRect">
              <a:avLst>
                <a:gd name="adj" fmla="val 10171"/>
              </a:avLst>
            </a:prstGeom>
            <a:solidFill>
              <a:srgbClr val="00CC66"/>
            </a:solidFill>
            <a:ln w="9525">
              <a:noFill/>
              <a:round/>
              <a:headEnd/>
              <a:tailEnd/>
            </a:ln>
          </p:spPr>
          <p:txBody>
            <a:bodyPr wrap="none" anchor="b"/>
            <a:lstStyle/>
            <a:p>
              <a:pPr algn="ctr"/>
              <a:r>
                <a:rPr lang="en-US" sz="1600" b="1">
                  <a:solidFill>
                    <a:schemeClr val="bg1"/>
                  </a:solidFill>
                  <a:latin typeface="Arial" charset="0"/>
                </a:rPr>
                <a:t>C</a:t>
              </a:r>
            </a:p>
          </p:txBody>
        </p:sp>
        <p:sp>
          <p:nvSpPr>
            <p:cNvPr id="33813" name="AutoShape 23"/>
            <p:cNvSpPr>
              <a:spLocks noChangeArrowheads="1"/>
            </p:cNvSpPr>
            <p:nvPr/>
          </p:nvSpPr>
          <p:spPr bwMode="auto">
            <a:xfrm>
              <a:off x="3367" y="749"/>
              <a:ext cx="233" cy="243"/>
            </a:xfrm>
            <a:prstGeom prst="roundRect">
              <a:avLst>
                <a:gd name="adj" fmla="val 10171"/>
              </a:avLst>
            </a:prstGeom>
            <a:solidFill>
              <a:srgbClr val="7900F2"/>
            </a:solidFill>
            <a:ln w="9525">
              <a:noFill/>
              <a:round/>
              <a:headEnd/>
              <a:tailEnd/>
            </a:ln>
          </p:spPr>
          <p:txBody>
            <a:bodyPr wrap="none" anchor="b"/>
            <a:lstStyle/>
            <a:p>
              <a:pPr algn="ctr"/>
              <a:r>
                <a:rPr lang="en-US" sz="1600" b="1">
                  <a:solidFill>
                    <a:schemeClr val="bg1"/>
                  </a:solidFill>
                  <a:latin typeface="Arial" charset="0"/>
                </a:rPr>
                <a:t>B</a:t>
              </a:r>
            </a:p>
          </p:txBody>
        </p:sp>
        <p:sp>
          <p:nvSpPr>
            <p:cNvPr id="33814" name="AutoShape 24"/>
            <p:cNvSpPr>
              <a:spLocks noChangeArrowheads="1"/>
            </p:cNvSpPr>
            <p:nvPr/>
          </p:nvSpPr>
          <p:spPr bwMode="auto">
            <a:xfrm>
              <a:off x="3126" y="749"/>
              <a:ext cx="233" cy="243"/>
            </a:xfrm>
            <a:prstGeom prst="roundRect">
              <a:avLst>
                <a:gd name="adj" fmla="val 10171"/>
              </a:avLst>
            </a:prstGeom>
            <a:solidFill>
              <a:srgbClr val="FF6699"/>
            </a:solidFill>
            <a:ln w="9525">
              <a:noFill/>
              <a:round/>
              <a:headEnd/>
              <a:tailEnd/>
            </a:ln>
          </p:spPr>
          <p:txBody>
            <a:bodyPr wrap="none" anchor="b"/>
            <a:lstStyle/>
            <a:p>
              <a:pPr algn="ctr"/>
              <a:r>
                <a:rPr lang="en-US" sz="1600" b="1">
                  <a:solidFill>
                    <a:schemeClr val="bg1"/>
                  </a:solidFill>
                  <a:latin typeface="Arial" charset="0"/>
                </a:rPr>
                <a:t>A</a:t>
              </a:r>
            </a:p>
          </p:txBody>
        </p:sp>
      </p:grpSp>
      <p:pic>
        <p:nvPicPr>
          <p:cNvPr id="33805" name="Picture 25" descr="MSN icon envelope only"/>
          <p:cNvPicPr>
            <a:picLocks noChangeAspect="1" noChangeArrowheads="1"/>
          </p:cNvPicPr>
          <p:nvPr/>
        </p:nvPicPr>
        <p:blipFill>
          <a:blip r:embed="rId7" cstate="print"/>
          <a:srcRect/>
          <a:stretch>
            <a:fillRect/>
          </a:stretch>
        </p:blipFill>
        <p:spPr bwMode="auto">
          <a:xfrm>
            <a:off x="3124200" y="2057400"/>
            <a:ext cx="1019175" cy="1666875"/>
          </a:xfrm>
          <a:prstGeom prst="rect">
            <a:avLst/>
          </a:prstGeom>
          <a:noFill/>
          <a:ln w="9525">
            <a:noFill/>
            <a:miter lim="800000"/>
            <a:headEnd/>
            <a:tailEnd/>
          </a:ln>
        </p:spPr>
      </p:pic>
      <p:sp>
        <p:nvSpPr>
          <p:cNvPr id="33806" name="AutoShape 26"/>
          <p:cNvSpPr>
            <a:spLocks noChangeArrowheads="1"/>
          </p:cNvSpPr>
          <p:nvPr/>
        </p:nvSpPr>
        <p:spPr bwMode="auto">
          <a:xfrm>
            <a:off x="6172200" y="3505200"/>
            <a:ext cx="369888" cy="385763"/>
          </a:xfrm>
          <a:prstGeom prst="roundRect">
            <a:avLst>
              <a:gd name="adj" fmla="val 10171"/>
            </a:avLst>
          </a:prstGeom>
          <a:solidFill>
            <a:srgbClr val="FFFF66"/>
          </a:solidFill>
          <a:ln w="9525" algn="ctr">
            <a:noFill/>
            <a:round/>
            <a:headEnd/>
            <a:tailEnd/>
          </a:ln>
        </p:spPr>
        <p:txBody>
          <a:bodyPr wrap="none" anchor="b"/>
          <a:lstStyle/>
          <a:p>
            <a:pPr algn="ctr"/>
            <a:r>
              <a:rPr lang="en-US" sz="1600" b="1">
                <a:solidFill>
                  <a:schemeClr val="bg2"/>
                </a:solidFill>
                <a:latin typeface="Arial" charset="0"/>
              </a:rPr>
              <a:t>Be</a:t>
            </a:r>
          </a:p>
        </p:txBody>
      </p:sp>
      <p:sp>
        <p:nvSpPr>
          <p:cNvPr id="33807" name="AutoShape 27"/>
          <p:cNvSpPr>
            <a:spLocks noChangeArrowheads="1"/>
          </p:cNvSpPr>
          <p:nvPr/>
        </p:nvSpPr>
        <p:spPr bwMode="auto">
          <a:xfrm>
            <a:off x="1277938" y="3349625"/>
            <a:ext cx="369887" cy="385763"/>
          </a:xfrm>
          <a:prstGeom prst="roundRect">
            <a:avLst>
              <a:gd name="adj" fmla="val 10171"/>
            </a:avLst>
          </a:prstGeom>
          <a:solidFill>
            <a:srgbClr val="FFFF66"/>
          </a:solidFill>
          <a:ln w="9525">
            <a:noFill/>
            <a:round/>
            <a:headEnd/>
            <a:tailEnd/>
          </a:ln>
        </p:spPr>
        <p:txBody>
          <a:bodyPr wrap="none" anchor="b"/>
          <a:lstStyle/>
          <a:p>
            <a:pPr algn="ctr"/>
            <a:r>
              <a:rPr lang="en-US" sz="1600" b="1">
                <a:solidFill>
                  <a:schemeClr val="bg2"/>
                </a:solidFill>
                <a:latin typeface="Arial" charset="0"/>
              </a:rPr>
              <a:t>Be</a:t>
            </a:r>
          </a:p>
        </p:txBody>
      </p:sp>
      <p:sp>
        <p:nvSpPr>
          <p:cNvPr id="783388" name="AutoShape 28"/>
          <p:cNvSpPr>
            <a:spLocks/>
          </p:cNvSpPr>
          <p:nvPr/>
        </p:nvSpPr>
        <p:spPr bwMode="auto">
          <a:xfrm rot="10800000">
            <a:off x="2738438" y="3802063"/>
            <a:ext cx="2139950" cy="1125537"/>
          </a:xfrm>
          <a:prstGeom prst="borderCallout2">
            <a:avLst>
              <a:gd name="adj1" fmla="val 89843"/>
              <a:gd name="adj2" fmla="val -3565"/>
              <a:gd name="adj3" fmla="val 89843"/>
              <a:gd name="adj4" fmla="val -17139"/>
              <a:gd name="adj5" fmla="val 155426"/>
              <a:gd name="adj6" fmla="val -31681"/>
            </a:avLst>
          </a:prstGeom>
          <a:solidFill>
            <a:srgbClr val="7900F2">
              <a:alpha val="64999"/>
            </a:srgbClr>
          </a:solidFill>
          <a:ln w="38100" algn="ctr">
            <a:solidFill>
              <a:schemeClr val="tx1"/>
            </a:solidFill>
            <a:miter lim="800000"/>
            <a:headEnd/>
            <a:tailEnd/>
          </a:ln>
          <a:effectLst/>
        </p:spPr>
        <p:txBody>
          <a:bodyPr rot="10800000" anchor="ctr"/>
          <a:lstStyle/>
          <a:p>
            <a:pPr algn="ctr" eaLnBrk="0" hangingPunct="0">
              <a:lnSpc>
                <a:spcPct val="85000"/>
              </a:lnSpc>
              <a:spcBef>
                <a:spcPct val="20000"/>
              </a:spcBef>
              <a:defRPr/>
            </a:pPr>
            <a:endParaRPr lang="en-US" sz="2000">
              <a:effectLst>
                <a:outerShdw blurRad="38100" dist="38100" dir="2700000" algn="tl">
                  <a:srgbClr val="000000"/>
                </a:outerShdw>
              </a:effectLst>
              <a:latin typeface="Franklin Gothic Medium" pitchFamily="34" charset="0"/>
            </a:endParaRPr>
          </a:p>
        </p:txBody>
      </p:sp>
      <p:sp>
        <p:nvSpPr>
          <p:cNvPr id="783389" name="AutoShape 29"/>
          <p:cNvSpPr>
            <a:spLocks/>
          </p:cNvSpPr>
          <p:nvPr/>
        </p:nvSpPr>
        <p:spPr bwMode="auto">
          <a:xfrm>
            <a:off x="2743200" y="3810000"/>
            <a:ext cx="2133600" cy="1125538"/>
          </a:xfrm>
          <a:prstGeom prst="borderCallout2">
            <a:avLst>
              <a:gd name="adj1" fmla="val 10157"/>
              <a:gd name="adj2" fmla="val -3569"/>
              <a:gd name="adj3" fmla="val 10157"/>
              <a:gd name="adj4" fmla="val -14806"/>
              <a:gd name="adj5" fmla="val -55713"/>
              <a:gd name="adj6" fmla="val -26412"/>
            </a:avLst>
          </a:prstGeom>
          <a:solidFill>
            <a:srgbClr val="7900F2"/>
          </a:solidFill>
          <a:ln w="38100" algn="ctr">
            <a:solidFill>
              <a:schemeClr val="tx1"/>
            </a:solidFill>
            <a:miter lim="800000"/>
            <a:headEnd/>
            <a:tailEnd/>
          </a:ln>
        </p:spPr>
        <p:txBody>
          <a:bodyPr anchor="ctr"/>
          <a:lstStyle/>
          <a:p>
            <a:pPr algn="ctr" eaLnBrk="0" hangingPunct="0">
              <a:lnSpc>
                <a:spcPct val="85000"/>
              </a:lnSpc>
              <a:spcBef>
                <a:spcPct val="20000"/>
              </a:spcBef>
            </a:pPr>
            <a:r>
              <a:rPr lang="en-US" sz="2000">
                <a:latin typeface="Franklin Gothic Medium" pitchFamily="34" charset="0"/>
              </a:rPr>
              <a:t>Bindings Insert Claims in Messages</a:t>
            </a:r>
          </a:p>
        </p:txBody>
      </p:sp>
      <p:sp>
        <p:nvSpPr>
          <p:cNvPr id="783390" name="AutoShape 30"/>
          <p:cNvSpPr>
            <a:spLocks/>
          </p:cNvSpPr>
          <p:nvPr/>
        </p:nvSpPr>
        <p:spPr bwMode="auto">
          <a:xfrm rot="10800000">
            <a:off x="2736850" y="5037138"/>
            <a:ext cx="2139950" cy="1125537"/>
          </a:xfrm>
          <a:prstGeom prst="borderCallout2">
            <a:avLst>
              <a:gd name="adj1" fmla="val 89843"/>
              <a:gd name="adj2" fmla="val -3565"/>
              <a:gd name="adj3" fmla="val 89843"/>
              <a:gd name="adj4" fmla="val -34870"/>
              <a:gd name="adj5" fmla="val 199009"/>
              <a:gd name="adj6" fmla="val -68028"/>
            </a:avLst>
          </a:prstGeom>
          <a:solidFill>
            <a:srgbClr val="FFFF66"/>
          </a:solidFill>
          <a:ln w="38100" algn="ctr">
            <a:solidFill>
              <a:schemeClr val="tx2"/>
            </a:solidFill>
            <a:miter lim="800000"/>
            <a:headEnd/>
            <a:tailEnd/>
          </a:ln>
          <a:effectLst/>
        </p:spPr>
        <p:txBody>
          <a:bodyPr rot="10800000" anchor="ctr"/>
          <a:lstStyle/>
          <a:p>
            <a:pPr algn="ctr" eaLnBrk="0" hangingPunct="0">
              <a:lnSpc>
                <a:spcPct val="85000"/>
              </a:lnSpc>
              <a:spcBef>
                <a:spcPct val="20000"/>
              </a:spcBef>
              <a:defRPr/>
            </a:pPr>
            <a:endParaRPr lang="en-US" sz="2000">
              <a:solidFill>
                <a:schemeClr val="tx2"/>
              </a:solidFill>
              <a:effectLst>
                <a:outerShdw blurRad="38100" dist="38100" dir="2700000" algn="tl">
                  <a:srgbClr val="000000"/>
                </a:outerShdw>
              </a:effectLst>
              <a:latin typeface="Franklin Gothic Medium" pitchFamily="34" charset="0"/>
            </a:endParaRPr>
          </a:p>
        </p:txBody>
      </p:sp>
      <p:sp>
        <p:nvSpPr>
          <p:cNvPr id="783391" name="AutoShape 31"/>
          <p:cNvSpPr>
            <a:spLocks/>
          </p:cNvSpPr>
          <p:nvPr/>
        </p:nvSpPr>
        <p:spPr bwMode="auto">
          <a:xfrm>
            <a:off x="2743200" y="5029200"/>
            <a:ext cx="2133600" cy="1125538"/>
          </a:xfrm>
          <a:prstGeom prst="borderCallout2">
            <a:avLst>
              <a:gd name="adj1" fmla="val 10157"/>
              <a:gd name="adj2" fmla="val -3569"/>
              <a:gd name="adj3" fmla="val 10157"/>
              <a:gd name="adj4" fmla="val -31546"/>
              <a:gd name="adj5" fmla="val -112551"/>
              <a:gd name="adj6" fmla="val -60194"/>
            </a:avLst>
          </a:prstGeom>
          <a:solidFill>
            <a:srgbClr val="FFFF66"/>
          </a:solidFill>
          <a:ln w="38100" algn="ctr">
            <a:solidFill>
              <a:schemeClr val="tx2"/>
            </a:solidFill>
            <a:miter lim="800000"/>
            <a:headEnd/>
            <a:tailEnd/>
          </a:ln>
        </p:spPr>
        <p:txBody>
          <a:bodyPr anchor="ctr"/>
          <a:lstStyle/>
          <a:p>
            <a:pPr algn="ctr" eaLnBrk="0" hangingPunct="0">
              <a:lnSpc>
                <a:spcPct val="85000"/>
              </a:lnSpc>
              <a:spcBef>
                <a:spcPct val="20000"/>
              </a:spcBef>
            </a:pPr>
            <a:r>
              <a:rPr lang="en-US" sz="2000">
                <a:solidFill>
                  <a:schemeClr val="bg2"/>
                </a:solidFill>
                <a:latin typeface="Franklin Gothic Medium" pitchFamily="34" charset="0"/>
              </a:rPr>
              <a:t>Behaviors Implement Security Gates</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83389"/>
                                        </p:tgtEl>
                                      </p:cBhvr>
                                    </p:animEffect>
                                    <p:set>
                                      <p:cBhvr>
                                        <p:cTn id="7" dur="1" fill="hold">
                                          <p:stCondLst>
                                            <p:cond delay="499"/>
                                          </p:stCondLst>
                                        </p:cTn>
                                        <p:tgtEl>
                                          <p:spTgt spid="78338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783388"/>
                                        </p:tgtEl>
                                      </p:cBhvr>
                                    </p:animEffect>
                                    <p:set>
                                      <p:cBhvr>
                                        <p:cTn id="10" dur="1" fill="hold">
                                          <p:stCondLst>
                                            <p:cond delay="499"/>
                                          </p:stCondLst>
                                        </p:cTn>
                                        <p:tgtEl>
                                          <p:spTgt spid="783388"/>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783390"/>
                                        </p:tgtEl>
                                        <p:attrNameLst>
                                          <p:attrName>style.visibility</p:attrName>
                                        </p:attrNameLst>
                                      </p:cBhvr>
                                      <p:to>
                                        <p:strVal val="visible"/>
                                      </p:to>
                                    </p:set>
                                    <p:animEffect transition="in" filter="fade">
                                      <p:cBhvr>
                                        <p:cTn id="13" dur="500"/>
                                        <p:tgtEl>
                                          <p:spTgt spid="78339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83391"/>
                                        </p:tgtEl>
                                        <p:attrNameLst>
                                          <p:attrName>style.visibility</p:attrName>
                                        </p:attrNameLst>
                                      </p:cBhvr>
                                      <p:to>
                                        <p:strVal val="visible"/>
                                      </p:to>
                                    </p:set>
                                    <p:animEffect transition="in" filter="fade">
                                      <p:cBhvr>
                                        <p:cTn id="16" dur="500"/>
                                        <p:tgtEl>
                                          <p:spTgt spid="783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88" grpId="0" animBg="1"/>
      <p:bldP spid="783389" grpId="0" animBg="1"/>
      <p:bldP spid="783390" grpId="0" animBg="1"/>
      <p:bldP spid="783391"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2578" name="Rectangle 2"/>
          <p:cNvSpPr>
            <a:spLocks noGrp="1" noChangeArrowheads="1"/>
          </p:cNvSpPr>
          <p:nvPr>
            <p:ph type="body" idx="4294967295"/>
          </p:nvPr>
        </p:nvSpPr>
        <p:spPr>
          <a:xfrm>
            <a:off x="342900" y="1687513"/>
            <a:ext cx="8562975" cy="4249737"/>
          </a:xfrm>
        </p:spPr>
        <p:txBody>
          <a:bodyPr/>
          <a:lstStyle/>
          <a:p>
            <a:pPr marL="477838" indent="-477838" eaLnBrk="1" hangingPunct="1">
              <a:lnSpc>
                <a:spcPct val="90000"/>
              </a:lnSpc>
            </a:pPr>
            <a:r>
              <a:rPr lang="en-US" smtClean="0"/>
              <a:t>End-to-end Reliable messaging</a:t>
            </a:r>
          </a:p>
          <a:p>
            <a:pPr marL="900113" lvl="1" indent="-420688" eaLnBrk="1" hangingPunct="1">
              <a:lnSpc>
                <a:spcPct val="90000"/>
              </a:lnSpc>
            </a:pPr>
            <a:r>
              <a:rPr lang="en-US" smtClean="0"/>
              <a:t>In-order guarantees</a:t>
            </a:r>
          </a:p>
          <a:p>
            <a:pPr marL="900113" lvl="1" indent="-420688" eaLnBrk="1" hangingPunct="1">
              <a:lnSpc>
                <a:spcPct val="90000"/>
              </a:lnSpc>
            </a:pPr>
            <a:r>
              <a:rPr lang="en-US" smtClean="0"/>
              <a:t>Exactly once guarantees</a:t>
            </a:r>
          </a:p>
          <a:p>
            <a:pPr marL="477838" indent="-477838" eaLnBrk="1" hangingPunct="1">
              <a:lnSpc>
                <a:spcPct val="90000"/>
              </a:lnSpc>
            </a:pPr>
            <a:r>
              <a:rPr lang="en-US" smtClean="0"/>
              <a:t>Transport-Independent Sessions</a:t>
            </a:r>
          </a:p>
          <a:p>
            <a:pPr marL="900113" lvl="1" indent="-420688" eaLnBrk="1" hangingPunct="1">
              <a:lnSpc>
                <a:spcPct val="90000"/>
              </a:lnSpc>
            </a:pPr>
            <a:r>
              <a:rPr lang="en-US" smtClean="0"/>
              <a:t>Integration with ASP.NET Sessions in IIS-Hosted compatibility mode</a:t>
            </a:r>
          </a:p>
          <a:p>
            <a:pPr marL="477838" indent="-477838" eaLnBrk="1" hangingPunct="1">
              <a:lnSpc>
                <a:spcPct val="90000"/>
              </a:lnSpc>
            </a:pPr>
            <a:r>
              <a:rPr lang="en-US" smtClean="0"/>
              <a:t>Transactions</a:t>
            </a:r>
          </a:p>
          <a:p>
            <a:pPr marL="900113" lvl="1" indent="-420688" eaLnBrk="1" hangingPunct="1">
              <a:lnSpc>
                <a:spcPct val="90000"/>
              </a:lnSpc>
            </a:pPr>
            <a:r>
              <a:rPr lang="en-US" smtClean="0"/>
              <a:t>Guaranteed atomic success or failure across services</a:t>
            </a:r>
          </a:p>
        </p:txBody>
      </p:sp>
      <p:sp>
        <p:nvSpPr>
          <p:cNvPr id="38915" name="Rectangle 3"/>
          <p:cNvSpPr>
            <a:spLocks noChangeArrowheads="1"/>
          </p:cNvSpPr>
          <p:nvPr/>
        </p:nvSpPr>
        <p:spPr bwMode="auto">
          <a:xfrm>
            <a:off x="349250" y="228600"/>
            <a:ext cx="8413750" cy="1066800"/>
          </a:xfrm>
          <a:prstGeom prst="rect">
            <a:avLst/>
          </a:prstGeom>
          <a:noFill/>
          <a:ln w="9525" algn="ctr">
            <a:noFill/>
            <a:miter lim="800000"/>
            <a:headEnd/>
            <a:tailEnd/>
          </a:ln>
        </p:spPr>
        <p:txBody>
          <a:bodyPr>
            <a:spAutoFit/>
          </a:bodyPr>
          <a:lstStyle/>
          <a:p>
            <a:r>
              <a:rPr lang="en-US" sz="4000" b="1"/>
              <a:t>Feature Overview</a:t>
            </a:r>
            <a:br>
              <a:rPr lang="en-US" sz="4000" b="1"/>
            </a:br>
            <a:r>
              <a:rPr lang="en-US" sz="2400" b="1" i="1"/>
              <a:t>Reliability and Transactions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2578">
                                            <p:txEl>
                                              <p:pRg st="0" end="0"/>
                                            </p:txEl>
                                          </p:spTgt>
                                        </p:tgtEl>
                                        <p:attrNameLst>
                                          <p:attrName>style.visibility</p:attrName>
                                        </p:attrNameLst>
                                      </p:cBhvr>
                                      <p:to>
                                        <p:strVal val="visible"/>
                                      </p:to>
                                    </p:set>
                                    <p:animEffect transition="in" filter="fade">
                                      <p:cBhvr>
                                        <p:cTn id="7" dur="1000"/>
                                        <p:tgtEl>
                                          <p:spTgt spid="79257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92578">
                                            <p:txEl>
                                              <p:pRg st="1" end="1"/>
                                            </p:txEl>
                                          </p:spTgt>
                                        </p:tgtEl>
                                        <p:attrNameLst>
                                          <p:attrName>style.visibility</p:attrName>
                                        </p:attrNameLst>
                                      </p:cBhvr>
                                      <p:to>
                                        <p:strVal val="visible"/>
                                      </p:to>
                                    </p:set>
                                    <p:animEffect transition="in" filter="fade">
                                      <p:cBhvr>
                                        <p:cTn id="10" dur="1000"/>
                                        <p:tgtEl>
                                          <p:spTgt spid="79257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92578">
                                            <p:txEl>
                                              <p:pRg st="2" end="2"/>
                                            </p:txEl>
                                          </p:spTgt>
                                        </p:tgtEl>
                                        <p:attrNameLst>
                                          <p:attrName>style.visibility</p:attrName>
                                        </p:attrNameLst>
                                      </p:cBhvr>
                                      <p:to>
                                        <p:strVal val="visible"/>
                                      </p:to>
                                    </p:set>
                                    <p:animEffect transition="in" filter="fade">
                                      <p:cBhvr>
                                        <p:cTn id="13" dur="1000"/>
                                        <p:tgtEl>
                                          <p:spTgt spid="79257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92578">
                                            <p:txEl>
                                              <p:pRg st="3" end="3"/>
                                            </p:txEl>
                                          </p:spTgt>
                                        </p:tgtEl>
                                        <p:attrNameLst>
                                          <p:attrName>style.visibility</p:attrName>
                                        </p:attrNameLst>
                                      </p:cBhvr>
                                      <p:to>
                                        <p:strVal val="visible"/>
                                      </p:to>
                                    </p:set>
                                    <p:animEffect transition="in" filter="fade">
                                      <p:cBhvr>
                                        <p:cTn id="18" dur="1000"/>
                                        <p:tgtEl>
                                          <p:spTgt spid="792578">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92578">
                                            <p:txEl>
                                              <p:pRg st="4" end="4"/>
                                            </p:txEl>
                                          </p:spTgt>
                                        </p:tgtEl>
                                        <p:attrNameLst>
                                          <p:attrName>style.visibility</p:attrName>
                                        </p:attrNameLst>
                                      </p:cBhvr>
                                      <p:to>
                                        <p:strVal val="visible"/>
                                      </p:to>
                                    </p:set>
                                    <p:animEffect transition="in" filter="fade">
                                      <p:cBhvr>
                                        <p:cTn id="21" dur="1000"/>
                                        <p:tgtEl>
                                          <p:spTgt spid="792578">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92578">
                                            <p:txEl>
                                              <p:pRg st="5" end="5"/>
                                            </p:txEl>
                                          </p:spTgt>
                                        </p:tgtEl>
                                        <p:attrNameLst>
                                          <p:attrName>style.visibility</p:attrName>
                                        </p:attrNameLst>
                                      </p:cBhvr>
                                      <p:to>
                                        <p:strVal val="visible"/>
                                      </p:to>
                                    </p:set>
                                    <p:animEffect transition="in" filter="fade">
                                      <p:cBhvr>
                                        <p:cTn id="26" dur="1000"/>
                                        <p:tgtEl>
                                          <p:spTgt spid="792578">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92578">
                                            <p:txEl>
                                              <p:pRg st="6" end="6"/>
                                            </p:txEl>
                                          </p:spTgt>
                                        </p:tgtEl>
                                        <p:attrNameLst>
                                          <p:attrName>style.visibility</p:attrName>
                                        </p:attrNameLst>
                                      </p:cBhvr>
                                      <p:to>
                                        <p:strVal val="visible"/>
                                      </p:to>
                                    </p:set>
                                    <p:animEffect transition="in" filter="fade">
                                      <p:cBhvr>
                                        <p:cTn id="29" dur="1000"/>
                                        <p:tgtEl>
                                          <p:spTgt spid="79257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2578" grpId="0" build="p"/>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Bindings &amp; Behaviors: Transactions</a:t>
            </a:r>
          </a:p>
        </p:txBody>
      </p:sp>
      <p:sp>
        <p:nvSpPr>
          <p:cNvPr id="36867" name="AutoShape 3"/>
          <p:cNvSpPr>
            <a:spLocks noChangeArrowheads="1"/>
          </p:cNvSpPr>
          <p:nvPr/>
        </p:nvSpPr>
        <p:spPr bwMode="auto">
          <a:xfrm>
            <a:off x="5721350" y="2047875"/>
            <a:ext cx="2660650" cy="1889125"/>
          </a:xfrm>
          <a:prstGeom prst="roundRect">
            <a:avLst>
              <a:gd name="adj" fmla="val 10171"/>
            </a:avLst>
          </a:prstGeom>
          <a:solidFill>
            <a:schemeClr val="accent1">
              <a:alpha val="65097"/>
            </a:schemeClr>
          </a:solidFill>
          <a:ln w="9525" algn="ctr">
            <a:noFill/>
            <a:round/>
            <a:headEnd/>
            <a:tailEnd/>
          </a:ln>
        </p:spPr>
        <p:txBody>
          <a:bodyPr wrap="none" anchorCtr="1"/>
          <a:lstStyle/>
          <a:p>
            <a:pPr algn="ctr"/>
            <a:r>
              <a:rPr lang="en-US" sz="2000" b="1" dirty="0">
                <a:solidFill>
                  <a:schemeClr val="bg2"/>
                </a:solidFill>
                <a:latin typeface="Arial" charset="0"/>
              </a:rPr>
              <a:t>Service</a:t>
            </a:r>
          </a:p>
        </p:txBody>
      </p:sp>
      <p:grpSp>
        <p:nvGrpSpPr>
          <p:cNvPr id="36868" name="Group 4"/>
          <p:cNvGrpSpPr>
            <a:grpSpLocks/>
          </p:cNvGrpSpPr>
          <p:nvPr/>
        </p:nvGrpSpPr>
        <p:grpSpPr bwMode="auto">
          <a:xfrm>
            <a:off x="4954588" y="2792413"/>
            <a:ext cx="1138237" cy="385762"/>
            <a:chOff x="3126" y="749"/>
            <a:chExt cx="717" cy="243"/>
          </a:xfrm>
        </p:grpSpPr>
        <p:sp>
          <p:nvSpPr>
            <p:cNvPr id="36893" name="AutoShape 5"/>
            <p:cNvSpPr>
              <a:spLocks noChangeArrowheads="1"/>
            </p:cNvSpPr>
            <p:nvPr/>
          </p:nvSpPr>
          <p:spPr bwMode="auto">
            <a:xfrm>
              <a:off x="3610" y="749"/>
              <a:ext cx="233" cy="243"/>
            </a:xfrm>
            <a:prstGeom prst="roundRect">
              <a:avLst>
                <a:gd name="adj" fmla="val 10171"/>
              </a:avLst>
            </a:prstGeom>
            <a:solidFill>
              <a:srgbClr val="00CC66"/>
            </a:solidFill>
            <a:ln w="9525">
              <a:noFill/>
              <a:round/>
              <a:headEnd/>
              <a:tailEnd/>
            </a:ln>
          </p:spPr>
          <p:txBody>
            <a:bodyPr wrap="none" anchor="b"/>
            <a:lstStyle/>
            <a:p>
              <a:pPr algn="ctr"/>
              <a:r>
                <a:rPr lang="en-US" sz="1600" b="1">
                  <a:latin typeface="Arial" charset="0"/>
                </a:rPr>
                <a:t>C</a:t>
              </a:r>
            </a:p>
          </p:txBody>
        </p:sp>
        <p:sp>
          <p:nvSpPr>
            <p:cNvPr id="36894" name="AutoShape 6"/>
            <p:cNvSpPr>
              <a:spLocks noChangeArrowheads="1"/>
            </p:cNvSpPr>
            <p:nvPr/>
          </p:nvSpPr>
          <p:spPr bwMode="auto">
            <a:xfrm>
              <a:off x="3367" y="749"/>
              <a:ext cx="233" cy="243"/>
            </a:xfrm>
            <a:prstGeom prst="roundRect">
              <a:avLst>
                <a:gd name="adj" fmla="val 10171"/>
              </a:avLst>
            </a:prstGeom>
            <a:solidFill>
              <a:srgbClr val="7900F2"/>
            </a:solidFill>
            <a:ln w="9525">
              <a:noFill/>
              <a:round/>
              <a:headEnd/>
              <a:tailEnd/>
            </a:ln>
          </p:spPr>
          <p:txBody>
            <a:bodyPr wrap="none" anchor="b"/>
            <a:lstStyle/>
            <a:p>
              <a:pPr algn="ctr"/>
              <a:r>
                <a:rPr lang="en-US" sz="1600" b="1">
                  <a:latin typeface="Arial" charset="0"/>
                </a:rPr>
                <a:t>B</a:t>
              </a:r>
            </a:p>
          </p:txBody>
        </p:sp>
        <p:sp>
          <p:nvSpPr>
            <p:cNvPr id="36895" name="AutoShape 7"/>
            <p:cNvSpPr>
              <a:spLocks noChangeArrowheads="1"/>
            </p:cNvSpPr>
            <p:nvPr/>
          </p:nvSpPr>
          <p:spPr bwMode="auto">
            <a:xfrm>
              <a:off x="3126" y="749"/>
              <a:ext cx="233" cy="243"/>
            </a:xfrm>
            <a:prstGeom prst="roundRect">
              <a:avLst>
                <a:gd name="adj" fmla="val 10171"/>
              </a:avLst>
            </a:prstGeom>
            <a:solidFill>
              <a:srgbClr val="FF6699"/>
            </a:solidFill>
            <a:ln w="9525">
              <a:noFill/>
              <a:round/>
              <a:headEnd/>
              <a:tailEnd/>
            </a:ln>
          </p:spPr>
          <p:txBody>
            <a:bodyPr wrap="none" anchor="b"/>
            <a:lstStyle/>
            <a:p>
              <a:pPr algn="ctr"/>
              <a:r>
                <a:rPr lang="en-US" sz="1600" b="1">
                  <a:latin typeface="Arial" charset="0"/>
                </a:rPr>
                <a:t>A</a:t>
              </a:r>
            </a:p>
          </p:txBody>
        </p:sp>
      </p:grpSp>
      <p:grpSp>
        <p:nvGrpSpPr>
          <p:cNvPr id="36869" name="Group 8"/>
          <p:cNvGrpSpPr>
            <a:grpSpLocks/>
          </p:cNvGrpSpPr>
          <p:nvPr/>
        </p:nvGrpSpPr>
        <p:grpSpPr bwMode="auto">
          <a:xfrm>
            <a:off x="4948238" y="3249613"/>
            <a:ext cx="1138237" cy="385762"/>
            <a:chOff x="3126" y="749"/>
            <a:chExt cx="717" cy="243"/>
          </a:xfrm>
        </p:grpSpPr>
        <p:sp>
          <p:nvSpPr>
            <p:cNvPr id="36890" name="AutoShape 9"/>
            <p:cNvSpPr>
              <a:spLocks noChangeArrowheads="1"/>
            </p:cNvSpPr>
            <p:nvPr/>
          </p:nvSpPr>
          <p:spPr bwMode="auto">
            <a:xfrm>
              <a:off x="3610" y="749"/>
              <a:ext cx="233" cy="243"/>
            </a:xfrm>
            <a:prstGeom prst="roundRect">
              <a:avLst>
                <a:gd name="adj" fmla="val 10171"/>
              </a:avLst>
            </a:prstGeom>
            <a:solidFill>
              <a:srgbClr val="00CC66"/>
            </a:solidFill>
            <a:ln w="9525">
              <a:noFill/>
              <a:round/>
              <a:headEnd/>
              <a:tailEnd/>
            </a:ln>
          </p:spPr>
          <p:txBody>
            <a:bodyPr wrap="none" anchor="b"/>
            <a:lstStyle/>
            <a:p>
              <a:pPr algn="ctr"/>
              <a:r>
                <a:rPr lang="en-US" sz="1600" b="1">
                  <a:latin typeface="Arial" charset="0"/>
                </a:rPr>
                <a:t>C</a:t>
              </a:r>
            </a:p>
          </p:txBody>
        </p:sp>
        <p:sp>
          <p:nvSpPr>
            <p:cNvPr id="36891" name="AutoShape 10"/>
            <p:cNvSpPr>
              <a:spLocks noChangeArrowheads="1"/>
            </p:cNvSpPr>
            <p:nvPr/>
          </p:nvSpPr>
          <p:spPr bwMode="auto">
            <a:xfrm>
              <a:off x="3367" y="749"/>
              <a:ext cx="233" cy="243"/>
            </a:xfrm>
            <a:prstGeom prst="roundRect">
              <a:avLst>
                <a:gd name="adj" fmla="val 10171"/>
              </a:avLst>
            </a:prstGeom>
            <a:solidFill>
              <a:srgbClr val="7900F2"/>
            </a:solidFill>
            <a:ln w="9525">
              <a:noFill/>
              <a:round/>
              <a:headEnd/>
              <a:tailEnd/>
            </a:ln>
          </p:spPr>
          <p:txBody>
            <a:bodyPr wrap="none" anchor="b"/>
            <a:lstStyle/>
            <a:p>
              <a:pPr algn="ctr"/>
              <a:r>
                <a:rPr lang="en-US" sz="1600" b="1">
                  <a:latin typeface="Arial" charset="0"/>
                </a:rPr>
                <a:t>B</a:t>
              </a:r>
            </a:p>
          </p:txBody>
        </p:sp>
        <p:sp>
          <p:nvSpPr>
            <p:cNvPr id="36892" name="AutoShape 11"/>
            <p:cNvSpPr>
              <a:spLocks noChangeArrowheads="1"/>
            </p:cNvSpPr>
            <p:nvPr/>
          </p:nvSpPr>
          <p:spPr bwMode="auto">
            <a:xfrm>
              <a:off x="3126" y="749"/>
              <a:ext cx="233" cy="243"/>
            </a:xfrm>
            <a:prstGeom prst="roundRect">
              <a:avLst>
                <a:gd name="adj" fmla="val 10171"/>
              </a:avLst>
            </a:prstGeom>
            <a:solidFill>
              <a:srgbClr val="FF6699"/>
            </a:solidFill>
            <a:ln w="9525">
              <a:noFill/>
              <a:round/>
              <a:headEnd/>
              <a:tailEnd/>
            </a:ln>
          </p:spPr>
          <p:txBody>
            <a:bodyPr wrap="none" anchor="b"/>
            <a:lstStyle/>
            <a:p>
              <a:pPr algn="ctr"/>
              <a:r>
                <a:rPr lang="en-US" sz="1600" b="1">
                  <a:latin typeface="Arial" charset="0"/>
                </a:rPr>
                <a:t>A</a:t>
              </a:r>
            </a:p>
          </p:txBody>
        </p:sp>
      </p:grpSp>
      <p:cxnSp>
        <p:nvCxnSpPr>
          <p:cNvPr id="36870" name="AutoShape 12"/>
          <p:cNvCxnSpPr>
            <a:cxnSpLocks noChangeShapeType="1"/>
            <a:stCxn id="36887" idx="3"/>
          </p:cNvCxnSpPr>
          <p:nvPr/>
        </p:nvCxnSpPr>
        <p:spPr bwMode="auto">
          <a:xfrm>
            <a:off x="2767013" y="2992438"/>
            <a:ext cx="2189162" cy="0"/>
          </a:xfrm>
          <a:prstGeom prst="straightConnector1">
            <a:avLst/>
          </a:prstGeom>
          <a:noFill/>
          <a:ln w="57150">
            <a:solidFill>
              <a:srgbClr val="DDDDDD"/>
            </a:solidFill>
            <a:round/>
            <a:headEnd type="triangle" w="med" len="med"/>
            <a:tailEnd type="triangle" w="med" len="med"/>
          </a:ln>
        </p:spPr>
      </p:cxnSp>
      <p:sp>
        <p:nvSpPr>
          <p:cNvPr id="36871" name="AutoShape 13"/>
          <p:cNvSpPr>
            <a:spLocks noChangeArrowheads="1"/>
          </p:cNvSpPr>
          <p:nvPr/>
        </p:nvSpPr>
        <p:spPr bwMode="auto">
          <a:xfrm>
            <a:off x="468313" y="2047875"/>
            <a:ext cx="1522412" cy="1889125"/>
          </a:xfrm>
          <a:prstGeom prst="roundRect">
            <a:avLst>
              <a:gd name="adj" fmla="val 10171"/>
            </a:avLst>
          </a:prstGeom>
          <a:solidFill>
            <a:schemeClr val="accent1">
              <a:alpha val="65097"/>
            </a:schemeClr>
          </a:solidFill>
          <a:ln w="9525" algn="ctr">
            <a:noFill/>
            <a:round/>
            <a:headEnd/>
            <a:tailEnd/>
          </a:ln>
        </p:spPr>
        <p:txBody>
          <a:bodyPr wrap="none" anchorCtr="1"/>
          <a:lstStyle/>
          <a:p>
            <a:pPr algn="ctr"/>
            <a:r>
              <a:rPr lang="en-US" sz="2000" b="1">
                <a:solidFill>
                  <a:schemeClr val="bg2"/>
                </a:solidFill>
                <a:latin typeface="Arial" charset="0"/>
              </a:rPr>
              <a:t>Client</a:t>
            </a:r>
          </a:p>
        </p:txBody>
      </p:sp>
      <p:pic>
        <p:nvPicPr>
          <p:cNvPr id="36872" name="Picture 14" descr="PC Running XML Web Service sm"/>
          <p:cNvPicPr>
            <a:picLocks noChangeAspect="1" noChangeArrowheads="1"/>
          </p:cNvPicPr>
          <p:nvPr/>
        </p:nvPicPr>
        <p:blipFill>
          <a:blip r:embed="rId4" cstate="print"/>
          <a:srcRect/>
          <a:stretch>
            <a:fillRect/>
          </a:stretch>
        </p:blipFill>
        <p:spPr bwMode="auto">
          <a:xfrm>
            <a:off x="547688" y="2495550"/>
            <a:ext cx="1001712" cy="992188"/>
          </a:xfrm>
          <a:prstGeom prst="rect">
            <a:avLst/>
          </a:prstGeom>
          <a:noFill/>
          <a:ln w="9525">
            <a:noFill/>
            <a:miter lim="800000"/>
            <a:headEnd/>
            <a:tailEnd/>
          </a:ln>
        </p:spPr>
      </p:pic>
      <p:pic>
        <p:nvPicPr>
          <p:cNvPr id="36873" name="Picture 15" descr="Server and XML Web Service sm"/>
          <p:cNvPicPr>
            <a:picLocks noChangeAspect="1" noChangeArrowheads="1"/>
          </p:cNvPicPr>
          <p:nvPr/>
        </p:nvPicPr>
        <p:blipFill>
          <a:blip r:embed="rId5" cstate="print"/>
          <a:srcRect/>
          <a:stretch>
            <a:fillRect/>
          </a:stretch>
        </p:blipFill>
        <p:spPr bwMode="auto">
          <a:xfrm>
            <a:off x="6281738" y="2484438"/>
            <a:ext cx="668337" cy="1014412"/>
          </a:xfrm>
          <a:prstGeom prst="rect">
            <a:avLst/>
          </a:prstGeom>
          <a:noFill/>
          <a:ln w="9525">
            <a:noFill/>
            <a:miter lim="800000"/>
            <a:headEnd/>
            <a:tailEnd/>
          </a:ln>
        </p:spPr>
      </p:pic>
      <p:pic>
        <p:nvPicPr>
          <p:cNvPr id="36874" name="Picture 16" descr="Folders sm"/>
          <p:cNvPicPr>
            <a:picLocks noChangeAspect="1" noChangeArrowheads="1"/>
          </p:cNvPicPr>
          <p:nvPr/>
        </p:nvPicPr>
        <p:blipFill>
          <a:blip r:embed="rId6" cstate="print"/>
          <a:srcRect/>
          <a:stretch>
            <a:fillRect/>
          </a:stretch>
        </p:blipFill>
        <p:spPr bwMode="auto">
          <a:xfrm>
            <a:off x="7308850" y="2649538"/>
            <a:ext cx="879475" cy="684212"/>
          </a:xfrm>
          <a:prstGeom prst="rect">
            <a:avLst/>
          </a:prstGeom>
          <a:noFill/>
          <a:ln w="9525">
            <a:noFill/>
            <a:miter lim="800000"/>
            <a:headEnd/>
            <a:tailEnd/>
          </a:ln>
        </p:spPr>
      </p:pic>
      <p:grpSp>
        <p:nvGrpSpPr>
          <p:cNvPr id="36875" name="Group 17"/>
          <p:cNvGrpSpPr>
            <a:grpSpLocks/>
          </p:cNvGrpSpPr>
          <p:nvPr/>
        </p:nvGrpSpPr>
        <p:grpSpPr bwMode="auto">
          <a:xfrm>
            <a:off x="1616075" y="2798763"/>
            <a:ext cx="1150938" cy="385762"/>
            <a:chOff x="1018" y="1763"/>
            <a:chExt cx="725" cy="243"/>
          </a:xfrm>
        </p:grpSpPr>
        <p:sp>
          <p:nvSpPr>
            <p:cNvPr id="36887" name="AutoShape 18"/>
            <p:cNvSpPr>
              <a:spLocks noChangeArrowheads="1"/>
            </p:cNvSpPr>
            <p:nvPr/>
          </p:nvSpPr>
          <p:spPr bwMode="auto">
            <a:xfrm>
              <a:off x="1497" y="1763"/>
              <a:ext cx="246" cy="243"/>
            </a:xfrm>
            <a:prstGeom prst="roundRect">
              <a:avLst>
                <a:gd name="adj" fmla="val 10171"/>
              </a:avLst>
            </a:prstGeom>
            <a:solidFill>
              <a:srgbClr val="FF6699"/>
            </a:solidFill>
            <a:ln w="9525">
              <a:noFill/>
              <a:round/>
              <a:headEnd/>
              <a:tailEnd/>
            </a:ln>
          </p:spPr>
          <p:txBody>
            <a:bodyPr wrap="none" anchor="b"/>
            <a:lstStyle/>
            <a:p>
              <a:pPr algn="ctr"/>
              <a:r>
                <a:rPr lang="en-US" sz="1600" b="1">
                  <a:latin typeface="Arial" charset="0"/>
                </a:rPr>
                <a:t>A</a:t>
              </a:r>
            </a:p>
          </p:txBody>
        </p:sp>
        <p:sp>
          <p:nvSpPr>
            <p:cNvPr id="36888" name="AutoShape 19"/>
            <p:cNvSpPr>
              <a:spLocks noChangeArrowheads="1"/>
            </p:cNvSpPr>
            <p:nvPr/>
          </p:nvSpPr>
          <p:spPr bwMode="auto">
            <a:xfrm>
              <a:off x="1259" y="1763"/>
              <a:ext cx="233" cy="243"/>
            </a:xfrm>
            <a:prstGeom prst="roundRect">
              <a:avLst>
                <a:gd name="adj" fmla="val 10171"/>
              </a:avLst>
            </a:prstGeom>
            <a:solidFill>
              <a:srgbClr val="7900F2"/>
            </a:solidFill>
            <a:ln w="9525">
              <a:noFill/>
              <a:round/>
              <a:headEnd/>
              <a:tailEnd/>
            </a:ln>
          </p:spPr>
          <p:txBody>
            <a:bodyPr wrap="none" anchor="b"/>
            <a:lstStyle/>
            <a:p>
              <a:pPr algn="ctr"/>
              <a:r>
                <a:rPr lang="en-US" sz="1600" b="1">
                  <a:latin typeface="Arial" charset="0"/>
                </a:rPr>
                <a:t>B</a:t>
              </a:r>
            </a:p>
          </p:txBody>
        </p:sp>
        <p:sp>
          <p:nvSpPr>
            <p:cNvPr id="36889" name="AutoShape 20"/>
            <p:cNvSpPr>
              <a:spLocks noChangeArrowheads="1"/>
            </p:cNvSpPr>
            <p:nvPr/>
          </p:nvSpPr>
          <p:spPr bwMode="auto">
            <a:xfrm>
              <a:off x="1018" y="1763"/>
              <a:ext cx="233" cy="243"/>
            </a:xfrm>
            <a:prstGeom prst="roundRect">
              <a:avLst>
                <a:gd name="adj" fmla="val 10171"/>
              </a:avLst>
            </a:prstGeom>
            <a:solidFill>
              <a:srgbClr val="00CC66"/>
            </a:solidFill>
            <a:ln w="9525">
              <a:noFill/>
              <a:round/>
              <a:headEnd/>
              <a:tailEnd/>
            </a:ln>
          </p:spPr>
          <p:txBody>
            <a:bodyPr wrap="none" anchor="b"/>
            <a:lstStyle/>
            <a:p>
              <a:pPr algn="ctr"/>
              <a:r>
                <a:rPr lang="en-US" sz="1600" b="1">
                  <a:latin typeface="Arial" charset="0"/>
                </a:rPr>
                <a:t>C</a:t>
              </a:r>
            </a:p>
          </p:txBody>
        </p:sp>
      </p:grpSp>
      <p:grpSp>
        <p:nvGrpSpPr>
          <p:cNvPr id="36876" name="Group 21"/>
          <p:cNvGrpSpPr>
            <a:grpSpLocks/>
          </p:cNvGrpSpPr>
          <p:nvPr/>
        </p:nvGrpSpPr>
        <p:grpSpPr bwMode="auto">
          <a:xfrm>
            <a:off x="4948238" y="2346325"/>
            <a:ext cx="1138237" cy="385763"/>
            <a:chOff x="3126" y="749"/>
            <a:chExt cx="717" cy="243"/>
          </a:xfrm>
        </p:grpSpPr>
        <p:sp>
          <p:nvSpPr>
            <p:cNvPr id="36884" name="AutoShape 22"/>
            <p:cNvSpPr>
              <a:spLocks noChangeArrowheads="1"/>
            </p:cNvSpPr>
            <p:nvPr/>
          </p:nvSpPr>
          <p:spPr bwMode="auto">
            <a:xfrm>
              <a:off x="3610" y="749"/>
              <a:ext cx="233" cy="243"/>
            </a:xfrm>
            <a:prstGeom prst="roundRect">
              <a:avLst>
                <a:gd name="adj" fmla="val 10171"/>
              </a:avLst>
            </a:prstGeom>
            <a:solidFill>
              <a:srgbClr val="00CC66"/>
            </a:solidFill>
            <a:ln w="9525">
              <a:noFill/>
              <a:round/>
              <a:headEnd/>
              <a:tailEnd/>
            </a:ln>
          </p:spPr>
          <p:txBody>
            <a:bodyPr wrap="none" anchor="b"/>
            <a:lstStyle/>
            <a:p>
              <a:pPr algn="ctr"/>
              <a:r>
                <a:rPr lang="en-US" sz="1600" b="1">
                  <a:latin typeface="Arial" charset="0"/>
                </a:rPr>
                <a:t>C</a:t>
              </a:r>
            </a:p>
          </p:txBody>
        </p:sp>
        <p:sp>
          <p:nvSpPr>
            <p:cNvPr id="36885" name="AutoShape 23"/>
            <p:cNvSpPr>
              <a:spLocks noChangeArrowheads="1"/>
            </p:cNvSpPr>
            <p:nvPr/>
          </p:nvSpPr>
          <p:spPr bwMode="auto">
            <a:xfrm>
              <a:off x="3367" y="749"/>
              <a:ext cx="233" cy="243"/>
            </a:xfrm>
            <a:prstGeom prst="roundRect">
              <a:avLst>
                <a:gd name="adj" fmla="val 10171"/>
              </a:avLst>
            </a:prstGeom>
            <a:solidFill>
              <a:srgbClr val="7900F2"/>
            </a:solidFill>
            <a:ln w="9525">
              <a:noFill/>
              <a:round/>
              <a:headEnd/>
              <a:tailEnd/>
            </a:ln>
          </p:spPr>
          <p:txBody>
            <a:bodyPr wrap="none" anchor="b"/>
            <a:lstStyle/>
            <a:p>
              <a:pPr algn="ctr"/>
              <a:r>
                <a:rPr lang="en-US" sz="1600" b="1">
                  <a:latin typeface="Arial" charset="0"/>
                </a:rPr>
                <a:t>B</a:t>
              </a:r>
            </a:p>
          </p:txBody>
        </p:sp>
        <p:sp>
          <p:nvSpPr>
            <p:cNvPr id="36886" name="AutoShape 24"/>
            <p:cNvSpPr>
              <a:spLocks noChangeArrowheads="1"/>
            </p:cNvSpPr>
            <p:nvPr/>
          </p:nvSpPr>
          <p:spPr bwMode="auto">
            <a:xfrm>
              <a:off x="3126" y="749"/>
              <a:ext cx="233" cy="243"/>
            </a:xfrm>
            <a:prstGeom prst="roundRect">
              <a:avLst>
                <a:gd name="adj" fmla="val 10171"/>
              </a:avLst>
            </a:prstGeom>
            <a:solidFill>
              <a:srgbClr val="FF6699"/>
            </a:solidFill>
            <a:ln w="9525">
              <a:noFill/>
              <a:round/>
              <a:headEnd/>
              <a:tailEnd/>
            </a:ln>
          </p:spPr>
          <p:txBody>
            <a:bodyPr wrap="none" anchor="b"/>
            <a:lstStyle/>
            <a:p>
              <a:pPr algn="ctr"/>
              <a:r>
                <a:rPr lang="en-US" sz="1600" b="1">
                  <a:latin typeface="Arial" charset="0"/>
                </a:rPr>
                <a:t>A</a:t>
              </a:r>
            </a:p>
          </p:txBody>
        </p:sp>
      </p:grpSp>
      <p:pic>
        <p:nvPicPr>
          <p:cNvPr id="36877" name="Picture 25" descr="MSN icon envelope only"/>
          <p:cNvPicPr>
            <a:picLocks noChangeAspect="1" noChangeArrowheads="1"/>
          </p:cNvPicPr>
          <p:nvPr/>
        </p:nvPicPr>
        <p:blipFill>
          <a:blip r:embed="rId7" cstate="print"/>
          <a:srcRect/>
          <a:stretch>
            <a:fillRect/>
          </a:stretch>
        </p:blipFill>
        <p:spPr bwMode="auto">
          <a:xfrm>
            <a:off x="3124200" y="2057400"/>
            <a:ext cx="1019175" cy="1666875"/>
          </a:xfrm>
          <a:prstGeom prst="rect">
            <a:avLst/>
          </a:prstGeom>
          <a:noFill/>
          <a:ln w="9525">
            <a:noFill/>
            <a:miter lim="800000"/>
            <a:headEnd/>
            <a:tailEnd/>
          </a:ln>
        </p:spPr>
      </p:pic>
      <p:sp>
        <p:nvSpPr>
          <p:cNvPr id="36878" name="AutoShape 26"/>
          <p:cNvSpPr>
            <a:spLocks noChangeArrowheads="1"/>
          </p:cNvSpPr>
          <p:nvPr/>
        </p:nvSpPr>
        <p:spPr bwMode="auto">
          <a:xfrm>
            <a:off x="6172200" y="3505200"/>
            <a:ext cx="369888" cy="385763"/>
          </a:xfrm>
          <a:prstGeom prst="roundRect">
            <a:avLst>
              <a:gd name="adj" fmla="val 10171"/>
            </a:avLst>
          </a:prstGeom>
          <a:solidFill>
            <a:srgbClr val="FFFF66"/>
          </a:solidFill>
          <a:ln w="9525" algn="ctr">
            <a:noFill/>
            <a:round/>
            <a:headEnd/>
            <a:tailEnd/>
          </a:ln>
        </p:spPr>
        <p:txBody>
          <a:bodyPr wrap="none" anchor="b"/>
          <a:lstStyle/>
          <a:p>
            <a:pPr algn="ctr"/>
            <a:r>
              <a:rPr lang="en-US" sz="1600" b="1">
                <a:solidFill>
                  <a:schemeClr val="bg2"/>
                </a:solidFill>
                <a:latin typeface="Arial" charset="0"/>
              </a:rPr>
              <a:t>Be</a:t>
            </a:r>
          </a:p>
        </p:txBody>
      </p:sp>
      <p:sp>
        <p:nvSpPr>
          <p:cNvPr id="36879" name="AutoShape 27"/>
          <p:cNvSpPr>
            <a:spLocks noChangeArrowheads="1"/>
          </p:cNvSpPr>
          <p:nvPr/>
        </p:nvSpPr>
        <p:spPr bwMode="auto">
          <a:xfrm>
            <a:off x="1277938" y="3349625"/>
            <a:ext cx="369887" cy="385763"/>
          </a:xfrm>
          <a:prstGeom prst="roundRect">
            <a:avLst>
              <a:gd name="adj" fmla="val 10171"/>
            </a:avLst>
          </a:prstGeom>
          <a:solidFill>
            <a:srgbClr val="FFFF66"/>
          </a:solidFill>
          <a:ln w="9525">
            <a:noFill/>
            <a:round/>
            <a:headEnd/>
            <a:tailEnd/>
          </a:ln>
        </p:spPr>
        <p:txBody>
          <a:bodyPr wrap="none" anchor="b"/>
          <a:lstStyle/>
          <a:p>
            <a:pPr algn="ctr"/>
            <a:r>
              <a:rPr lang="en-US" sz="1600" b="1">
                <a:solidFill>
                  <a:schemeClr val="bg2"/>
                </a:solidFill>
                <a:latin typeface="Arial" charset="0"/>
              </a:rPr>
              <a:t>Be</a:t>
            </a:r>
          </a:p>
        </p:txBody>
      </p:sp>
      <p:sp>
        <p:nvSpPr>
          <p:cNvPr id="785436" name="AutoShape 28"/>
          <p:cNvSpPr>
            <a:spLocks/>
          </p:cNvSpPr>
          <p:nvPr/>
        </p:nvSpPr>
        <p:spPr bwMode="auto">
          <a:xfrm rot="10800000">
            <a:off x="2732088" y="3819525"/>
            <a:ext cx="2139950" cy="1125538"/>
          </a:xfrm>
          <a:prstGeom prst="borderCallout2">
            <a:avLst>
              <a:gd name="adj1" fmla="val 89843"/>
              <a:gd name="adj2" fmla="val -3565"/>
              <a:gd name="adj3" fmla="val 89843"/>
              <a:gd name="adj4" fmla="val -17287"/>
              <a:gd name="adj5" fmla="val 158106"/>
              <a:gd name="adj6" fmla="val -32051"/>
            </a:avLst>
          </a:prstGeom>
          <a:solidFill>
            <a:srgbClr val="7900F2">
              <a:alpha val="64999"/>
            </a:srgbClr>
          </a:solidFill>
          <a:ln w="38100" algn="ctr">
            <a:solidFill>
              <a:schemeClr val="tx1"/>
            </a:solidFill>
            <a:miter lim="800000"/>
            <a:headEnd/>
            <a:tailEnd/>
          </a:ln>
          <a:effectLst/>
        </p:spPr>
        <p:txBody>
          <a:bodyPr rot="10800000" anchor="ctr"/>
          <a:lstStyle/>
          <a:p>
            <a:pPr algn="ctr" eaLnBrk="0" hangingPunct="0">
              <a:lnSpc>
                <a:spcPct val="85000"/>
              </a:lnSpc>
              <a:spcBef>
                <a:spcPct val="20000"/>
              </a:spcBef>
              <a:defRPr/>
            </a:pPr>
            <a:endParaRPr lang="en-US" sz="2000">
              <a:solidFill>
                <a:schemeClr val="bg1"/>
              </a:solidFill>
              <a:effectLst>
                <a:outerShdw blurRad="38100" dist="38100" dir="2700000" algn="tl">
                  <a:srgbClr val="000000"/>
                </a:outerShdw>
              </a:effectLst>
              <a:latin typeface="Franklin Gothic Medium" pitchFamily="34" charset="0"/>
            </a:endParaRPr>
          </a:p>
        </p:txBody>
      </p:sp>
      <p:sp>
        <p:nvSpPr>
          <p:cNvPr id="785437" name="AutoShape 29"/>
          <p:cNvSpPr>
            <a:spLocks/>
          </p:cNvSpPr>
          <p:nvPr/>
        </p:nvSpPr>
        <p:spPr bwMode="auto">
          <a:xfrm>
            <a:off x="2736850" y="3827463"/>
            <a:ext cx="2139950" cy="1125537"/>
          </a:xfrm>
          <a:prstGeom prst="borderCallout2">
            <a:avLst>
              <a:gd name="adj1" fmla="val 10157"/>
              <a:gd name="adj2" fmla="val -3560"/>
              <a:gd name="adj3" fmla="val 10157"/>
              <a:gd name="adj4" fmla="val -14319"/>
              <a:gd name="adj5" fmla="val -56560"/>
              <a:gd name="adj6" fmla="val -25370"/>
            </a:avLst>
          </a:prstGeom>
          <a:solidFill>
            <a:srgbClr val="7900F2"/>
          </a:solidFill>
          <a:ln w="38100" algn="ctr">
            <a:solidFill>
              <a:schemeClr val="tx1"/>
            </a:solidFill>
            <a:miter lim="800000"/>
            <a:headEnd/>
            <a:tailEnd/>
          </a:ln>
        </p:spPr>
        <p:txBody>
          <a:bodyPr anchor="ctr"/>
          <a:lstStyle/>
          <a:p>
            <a:pPr algn="ctr" eaLnBrk="0" hangingPunct="0">
              <a:lnSpc>
                <a:spcPct val="85000"/>
              </a:lnSpc>
              <a:spcBef>
                <a:spcPct val="20000"/>
              </a:spcBef>
            </a:pPr>
            <a:r>
              <a:rPr lang="en-US" sz="2000">
                <a:latin typeface="Franklin Gothic Medium" pitchFamily="34" charset="0"/>
              </a:rPr>
              <a:t>Bindings Flow Transactions</a:t>
            </a:r>
          </a:p>
        </p:txBody>
      </p:sp>
      <p:sp>
        <p:nvSpPr>
          <p:cNvPr id="785438" name="AutoShape 30"/>
          <p:cNvSpPr>
            <a:spLocks/>
          </p:cNvSpPr>
          <p:nvPr/>
        </p:nvSpPr>
        <p:spPr bwMode="auto">
          <a:xfrm rot="10800000">
            <a:off x="2765425" y="5040313"/>
            <a:ext cx="2111375" cy="1125537"/>
          </a:xfrm>
          <a:prstGeom prst="borderCallout2">
            <a:avLst>
              <a:gd name="adj1" fmla="val 89843"/>
              <a:gd name="adj2" fmla="val -3611"/>
              <a:gd name="adj3" fmla="val 89843"/>
              <a:gd name="adj4" fmla="val -35417"/>
              <a:gd name="adj5" fmla="val 198023"/>
              <a:gd name="adj6" fmla="val -68801"/>
            </a:avLst>
          </a:prstGeom>
          <a:solidFill>
            <a:srgbClr val="FFFF66"/>
          </a:solidFill>
          <a:ln w="38100" algn="ctr">
            <a:solidFill>
              <a:schemeClr val="tx2"/>
            </a:solidFill>
            <a:miter lim="800000"/>
            <a:headEnd/>
            <a:tailEnd/>
          </a:ln>
          <a:effectLst/>
        </p:spPr>
        <p:txBody>
          <a:bodyPr rot="10800000" anchor="ctr"/>
          <a:lstStyle/>
          <a:p>
            <a:pPr algn="ctr" eaLnBrk="0" hangingPunct="0">
              <a:lnSpc>
                <a:spcPct val="85000"/>
              </a:lnSpc>
              <a:spcBef>
                <a:spcPct val="20000"/>
              </a:spcBef>
              <a:defRPr/>
            </a:pPr>
            <a:endParaRPr lang="en-US" sz="2000">
              <a:solidFill>
                <a:schemeClr val="tx2"/>
              </a:solidFill>
              <a:effectLst>
                <a:outerShdw blurRad="38100" dist="38100" dir="2700000" algn="tl">
                  <a:srgbClr val="000000"/>
                </a:outerShdw>
              </a:effectLst>
              <a:latin typeface="Franklin Gothic Medium" pitchFamily="34" charset="0"/>
            </a:endParaRPr>
          </a:p>
        </p:txBody>
      </p:sp>
      <p:sp>
        <p:nvSpPr>
          <p:cNvPr id="785439" name="AutoShape 31"/>
          <p:cNvSpPr>
            <a:spLocks/>
          </p:cNvSpPr>
          <p:nvPr/>
        </p:nvSpPr>
        <p:spPr bwMode="auto">
          <a:xfrm>
            <a:off x="2743200" y="5029200"/>
            <a:ext cx="2139950" cy="1125538"/>
          </a:xfrm>
          <a:prstGeom prst="borderCallout2">
            <a:avLst>
              <a:gd name="adj1" fmla="val 10157"/>
              <a:gd name="adj2" fmla="val -3560"/>
              <a:gd name="adj3" fmla="val 10157"/>
              <a:gd name="adj4" fmla="val -31157"/>
              <a:gd name="adj5" fmla="val -112412"/>
              <a:gd name="adj6" fmla="val -59273"/>
            </a:avLst>
          </a:prstGeom>
          <a:solidFill>
            <a:srgbClr val="FFFF66"/>
          </a:solidFill>
          <a:ln w="38100" algn="ctr">
            <a:solidFill>
              <a:schemeClr val="tx2"/>
            </a:solidFill>
            <a:miter lim="800000"/>
            <a:headEnd/>
            <a:tailEnd/>
          </a:ln>
        </p:spPr>
        <p:txBody>
          <a:bodyPr anchor="ctr"/>
          <a:lstStyle/>
          <a:p>
            <a:pPr algn="ctr" eaLnBrk="0" hangingPunct="0">
              <a:lnSpc>
                <a:spcPct val="85000"/>
              </a:lnSpc>
              <a:spcBef>
                <a:spcPct val="20000"/>
              </a:spcBef>
            </a:pPr>
            <a:r>
              <a:rPr lang="en-US" sz="2000">
                <a:solidFill>
                  <a:schemeClr val="bg2"/>
                </a:solidFill>
                <a:latin typeface="Franklin Gothic Medium" pitchFamily="34" charset="0"/>
              </a:rPr>
              <a:t>Behaviors AutoEnlist and AutoComplete</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85437"/>
                                        </p:tgtEl>
                                      </p:cBhvr>
                                    </p:animEffect>
                                    <p:set>
                                      <p:cBhvr>
                                        <p:cTn id="7" dur="1" fill="hold">
                                          <p:stCondLst>
                                            <p:cond delay="499"/>
                                          </p:stCondLst>
                                        </p:cTn>
                                        <p:tgtEl>
                                          <p:spTgt spid="78543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785436"/>
                                        </p:tgtEl>
                                      </p:cBhvr>
                                    </p:animEffect>
                                    <p:set>
                                      <p:cBhvr>
                                        <p:cTn id="10" dur="1" fill="hold">
                                          <p:stCondLst>
                                            <p:cond delay="499"/>
                                          </p:stCondLst>
                                        </p:cTn>
                                        <p:tgtEl>
                                          <p:spTgt spid="785436"/>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785438"/>
                                        </p:tgtEl>
                                        <p:attrNameLst>
                                          <p:attrName>style.visibility</p:attrName>
                                        </p:attrNameLst>
                                      </p:cBhvr>
                                      <p:to>
                                        <p:strVal val="visible"/>
                                      </p:to>
                                    </p:set>
                                    <p:animEffect transition="in" filter="fade">
                                      <p:cBhvr>
                                        <p:cTn id="13" dur="500"/>
                                        <p:tgtEl>
                                          <p:spTgt spid="7854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85439"/>
                                        </p:tgtEl>
                                        <p:attrNameLst>
                                          <p:attrName>style.visibility</p:attrName>
                                        </p:attrNameLst>
                                      </p:cBhvr>
                                      <p:to>
                                        <p:strVal val="visible"/>
                                      </p:to>
                                    </p:set>
                                    <p:animEffect transition="in" filter="fade">
                                      <p:cBhvr>
                                        <p:cTn id="16" dur="500"/>
                                        <p:tgtEl>
                                          <p:spTgt spid="785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36" grpId="0" animBg="1"/>
      <p:bldP spid="785437" grpId="0" animBg="1"/>
      <p:bldP spid="785438" grpId="0" animBg="1"/>
      <p:bldP spid="78543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hr-HR" dirty="0" smtClean="0"/>
              <a:t>WSDL dokument</a:t>
            </a:r>
            <a:endParaRPr lang="en-GB" dirty="0"/>
          </a:p>
        </p:txBody>
      </p:sp>
      <p:sp>
        <p:nvSpPr>
          <p:cNvPr id="66563" name="Rectangle 3"/>
          <p:cNvSpPr>
            <a:spLocks noGrp="1" noChangeArrowheads="1"/>
          </p:cNvSpPr>
          <p:nvPr>
            <p:ph idx="1"/>
          </p:nvPr>
        </p:nvSpPr>
        <p:spPr/>
        <p:txBody>
          <a:bodyPr/>
          <a:lstStyle/>
          <a:p>
            <a:pPr eaLnBrk="1" hangingPunct="1">
              <a:defRPr/>
            </a:pPr>
            <a:r>
              <a:rPr lang="hr-HR" dirty="0" smtClean="0"/>
              <a:t>XML opis web servisa</a:t>
            </a:r>
          </a:p>
          <a:p>
            <a:pPr eaLnBrk="1" hangingPunct="1">
              <a:defRPr/>
            </a:pPr>
            <a:r>
              <a:rPr lang="hr-HR" dirty="0" smtClean="0"/>
              <a:t>Svi podaci potrebni za obavljanje komunikacije između web servisa i konzumenta</a:t>
            </a:r>
          </a:p>
          <a:p>
            <a:pPr eaLnBrk="1" hangingPunct="1">
              <a:defRPr/>
            </a:pPr>
            <a:r>
              <a:rPr lang="hr-HR" dirty="0" smtClean="0"/>
              <a:t>Code first / contract first</a:t>
            </a:r>
            <a:endParaRPr lang="hr-HR" dirty="0"/>
          </a:p>
          <a:p>
            <a:pPr eaLnBrk="1" hangingPunct="1">
              <a:defRPr/>
            </a:pPr>
            <a:endParaRPr lang="en-GB" dirty="0"/>
          </a:p>
        </p:txBody>
      </p:sp>
      <p:sp>
        <p:nvSpPr>
          <p:cNvPr id="8196"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hr-HR"/>
          </a:p>
        </p:txBody>
      </p:sp>
    </p:spTree>
  </p:cSld>
  <p:clrMapOvr>
    <a:masterClrMapping/>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AutoShape 3"/>
          <p:cNvSpPr>
            <a:spLocks noChangeArrowheads="1"/>
          </p:cNvSpPr>
          <p:nvPr/>
        </p:nvSpPr>
        <p:spPr bwMode="auto">
          <a:xfrm>
            <a:off x="5721350" y="2047875"/>
            <a:ext cx="2660650" cy="1889125"/>
          </a:xfrm>
          <a:prstGeom prst="roundRect">
            <a:avLst>
              <a:gd name="adj" fmla="val 10171"/>
            </a:avLst>
          </a:prstGeom>
          <a:solidFill>
            <a:schemeClr val="accent1">
              <a:alpha val="65097"/>
            </a:schemeClr>
          </a:solidFill>
          <a:ln w="9525" algn="ctr">
            <a:noFill/>
            <a:round/>
            <a:headEnd/>
            <a:tailEnd/>
          </a:ln>
        </p:spPr>
        <p:txBody>
          <a:bodyPr wrap="none" anchorCtr="1"/>
          <a:lstStyle/>
          <a:p>
            <a:pPr algn="ctr"/>
            <a:r>
              <a:rPr lang="en-US" sz="2000" b="1">
                <a:solidFill>
                  <a:schemeClr val="bg2"/>
                </a:solidFill>
                <a:latin typeface="Arial" charset="0"/>
              </a:rPr>
              <a:t>Service</a:t>
            </a:r>
          </a:p>
        </p:txBody>
      </p:sp>
      <p:grpSp>
        <p:nvGrpSpPr>
          <p:cNvPr id="37891" name="Group 4"/>
          <p:cNvGrpSpPr>
            <a:grpSpLocks/>
          </p:cNvGrpSpPr>
          <p:nvPr/>
        </p:nvGrpSpPr>
        <p:grpSpPr bwMode="auto">
          <a:xfrm>
            <a:off x="4954588" y="2792413"/>
            <a:ext cx="1138237" cy="385762"/>
            <a:chOff x="3126" y="749"/>
            <a:chExt cx="717" cy="243"/>
          </a:xfrm>
        </p:grpSpPr>
        <p:sp>
          <p:nvSpPr>
            <p:cNvPr id="37913" name="AutoShape 5"/>
            <p:cNvSpPr>
              <a:spLocks noChangeArrowheads="1"/>
            </p:cNvSpPr>
            <p:nvPr/>
          </p:nvSpPr>
          <p:spPr bwMode="auto">
            <a:xfrm>
              <a:off x="3610" y="749"/>
              <a:ext cx="233" cy="243"/>
            </a:xfrm>
            <a:prstGeom prst="roundRect">
              <a:avLst>
                <a:gd name="adj" fmla="val 10171"/>
              </a:avLst>
            </a:prstGeom>
            <a:solidFill>
              <a:srgbClr val="00CC66"/>
            </a:solidFill>
            <a:ln w="9525">
              <a:noFill/>
              <a:round/>
              <a:headEnd/>
              <a:tailEnd/>
            </a:ln>
          </p:spPr>
          <p:txBody>
            <a:bodyPr wrap="none" anchor="b"/>
            <a:lstStyle/>
            <a:p>
              <a:pPr algn="ctr"/>
              <a:r>
                <a:rPr lang="en-US" sz="1600" b="1">
                  <a:latin typeface="Arial" charset="0"/>
                </a:rPr>
                <a:t>C</a:t>
              </a:r>
            </a:p>
          </p:txBody>
        </p:sp>
        <p:sp>
          <p:nvSpPr>
            <p:cNvPr id="37914" name="AutoShape 6"/>
            <p:cNvSpPr>
              <a:spLocks noChangeArrowheads="1"/>
            </p:cNvSpPr>
            <p:nvPr/>
          </p:nvSpPr>
          <p:spPr bwMode="auto">
            <a:xfrm>
              <a:off x="3367" y="749"/>
              <a:ext cx="233" cy="243"/>
            </a:xfrm>
            <a:prstGeom prst="roundRect">
              <a:avLst>
                <a:gd name="adj" fmla="val 10171"/>
              </a:avLst>
            </a:prstGeom>
            <a:solidFill>
              <a:srgbClr val="7900F2"/>
            </a:solidFill>
            <a:ln w="9525">
              <a:noFill/>
              <a:round/>
              <a:headEnd/>
              <a:tailEnd/>
            </a:ln>
          </p:spPr>
          <p:txBody>
            <a:bodyPr wrap="none" anchor="b"/>
            <a:lstStyle/>
            <a:p>
              <a:pPr algn="ctr"/>
              <a:r>
                <a:rPr lang="en-US" sz="1600" b="1">
                  <a:latin typeface="Arial" charset="0"/>
                </a:rPr>
                <a:t>B</a:t>
              </a:r>
            </a:p>
          </p:txBody>
        </p:sp>
        <p:sp>
          <p:nvSpPr>
            <p:cNvPr id="37915" name="AutoShape 7"/>
            <p:cNvSpPr>
              <a:spLocks noChangeArrowheads="1"/>
            </p:cNvSpPr>
            <p:nvPr/>
          </p:nvSpPr>
          <p:spPr bwMode="auto">
            <a:xfrm>
              <a:off x="3126" y="749"/>
              <a:ext cx="233" cy="243"/>
            </a:xfrm>
            <a:prstGeom prst="roundRect">
              <a:avLst>
                <a:gd name="adj" fmla="val 10171"/>
              </a:avLst>
            </a:prstGeom>
            <a:solidFill>
              <a:srgbClr val="FF6699"/>
            </a:solidFill>
            <a:ln w="9525">
              <a:noFill/>
              <a:round/>
              <a:headEnd/>
              <a:tailEnd/>
            </a:ln>
          </p:spPr>
          <p:txBody>
            <a:bodyPr wrap="none" anchor="b"/>
            <a:lstStyle/>
            <a:p>
              <a:pPr algn="ctr"/>
              <a:r>
                <a:rPr lang="en-US" sz="1600" b="1">
                  <a:latin typeface="Arial" charset="0"/>
                </a:rPr>
                <a:t>A</a:t>
              </a:r>
            </a:p>
          </p:txBody>
        </p:sp>
      </p:grpSp>
      <p:grpSp>
        <p:nvGrpSpPr>
          <p:cNvPr id="37892" name="Group 8"/>
          <p:cNvGrpSpPr>
            <a:grpSpLocks/>
          </p:cNvGrpSpPr>
          <p:nvPr/>
        </p:nvGrpSpPr>
        <p:grpSpPr bwMode="auto">
          <a:xfrm>
            <a:off x="4948238" y="3249613"/>
            <a:ext cx="1138237" cy="385762"/>
            <a:chOff x="3126" y="749"/>
            <a:chExt cx="717" cy="243"/>
          </a:xfrm>
        </p:grpSpPr>
        <p:sp>
          <p:nvSpPr>
            <p:cNvPr id="37910" name="AutoShape 9"/>
            <p:cNvSpPr>
              <a:spLocks noChangeArrowheads="1"/>
            </p:cNvSpPr>
            <p:nvPr/>
          </p:nvSpPr>
          <p:spPr bwMode="auto">
            <a:xfrm>
              <a:off x="3610" y="749"/>
              <a:ext cx="233" cy="243"/>
            </a:xfrm>
            <a:prstGeom prst="roundRect">
              <a:avLst>
                <a:gd name="adj" fmla="val 10171"/>
              </a:avLst>
            </a:prstGeom>
            <a:solidFill>
              <a:srgbClr val="00CC66"/>
            </a:solidFill>
            <a:ln w="9525">
              <a:noFill/>
              <a:round/>
              <a:headEnd/>
              <a:tailEnd/>
            </a:ln>
          </p:spPr>
          <p:txBody>
            <a:bodyPr wrap="none" anchor="b"/>
            <a:lstStyle/>
            <a:p>
              <a:pPr algn="ctr"/>
              <a:r>
                <a:rPr lang="en-US" sz="1600" b="1">
                  <a:latin typeface="Arial" charset="0"/>
                </a:rPr>
                <a:t>C</a:t>
              </a:r>
            </a:p>
          </p:txBody>
        </p:sp>
        <p:sp>
          <p:nvSpPr>
            <p:cNvPr id="37911" name="AutoShape 10"/>
            <p:cNvSpPr>
              <a:spLocks noChangeArrowheads="1"/>
            </p:cNvSpPr>
            <p:nvPr/>
          </p:nvSpPr>
          <p:spPr bwMode="auto">
            <a:xfrm>
              <a:off x="3367" y="749"/>
              <a:ext cx="233" cy="243"/>
            </a:xfrm>
            <a:prstGeom prst="roundRect">
              <a:avLst>
                <a:gd name="adj" fmla="val 10171"/>
              </a:avLst>
            </a:prstGeom>
            <a:solidFill>
              <a:srgbClr val="7900F2"/>
            </a:solidFill>
            <a:ln w="9525">
              <a:noFill/>
              <a:round/>
              <a:headEnd/>
              <a:tailEnd/>
            </a:ln>
          </p:spPr>
          <p:txBody>
            <a:bodyPr wrap="none" anchor="b"/>
            <a:lstStyle/>
            <a:p>
              <a:pPr algn="ctr"/>
              <a:r>
                <a:rPr lang="en-US" sz="1600" b="1">
                  <a:latin typeface="Arial" charset="0"/>
                </a:rPr>
                <a:t>B</a:t>
              </a:r>
            </a:p>
          </p:txBody>
        </p:sp>
        <p:sp>
          <p:nvSpPr>
            <p:cNvPr id="37912" name="AutoShape 11"/>
            <p:cNvSpPr>
              <a:spLocks noChangeArrowheads="1"/>
            </p:cNvSpPr>
            <p:nvPr/>
          </p:nvSpPr>
          <p:spPr bwMode="auto">
            <a:xfrm>
              <a:off x="3126" y="749"/>
              <a:ext cx="233" cy="243"/>
            </a:xfrm>
            <a:prstGeom prst="roundRect">
              <a:avLst>
                <a:gd name="adj" fmla="val 10171"/>
              </a:avLst>
            </a:prstGeom>
            <a:solidFill>
              <a:srgbClr val="FF6699"/>
            </a:solidFill>
            <a:ln w="9525">
              <a:noFill/>
              <a:round/>
              <a:headEnd/>
              <a:tailEnd/>
            </a:ln>
          </p:spPr>
          <p:txBody>
            <a:bodyPr wrap="none" anchor="b"/>
            <a:lstStyle/>
            <a:p>
              <a:pPr algn="ctr"/>
              <a:r>
                <a:rPr lang="en-US" sz="1600" b="1">
                  <a:latin typeface="Arial" charset="0"/>
                </a:rPr>
                <a:t>A</a:t>
              </a:r>
            </a:p>
          </p:txBody>
        </p:sp>
      </p:grpSp>
      <p:cxnSp>
        <p:nvCxnSpPr>
          <p:cNvPr id="37893" name="AutoShape 12"/>
          <p:cNvCxnSpPr>
            <a:cxnSpLocks noChangeShapeType="1"/>
            <a:stCxn id="37907" idx="3"/>
          </p:cNvCxnSpPr>
          <p:nvPr/>
        </p:nvCxnSpPr>
        <p:spPr bwMode="auto">
          <a:xfrm>
            <a:off x="2767013" y="2992438"/>
            <a:ext cx="2189162" cy="0"/>
          </a:xfrm>
          <a:prstGeom prst="straightConnector1">
            <a:avLst/>
          </a:prstGeom>
          <a:noFill/>
          <a:ln w="57150">
            <a:solidFill>
              <a:srgbClr val="DDDDDD"/>
            </a:solidFill>
            <a:round/>
            <a:headEnd type="triangle" w="med" len="med"/>
            <a:tailEnd type="triangle" w="med" len="med"/>
          </a:ln>
        </p:spPr>
      </p:cxnSp>
      <p:sp>
        <p:nvSpPr>
          <p:cNvPr id="37894" name="AutoShape 13"/>
          <p:cNvSpPr>
            <a:spLocks noChangeArrowheads="1"/>
          </p:cNvSpPr>
          <p:nvPr/>
        </p:nvSpPr>
        <p:spPr bwMode="auto">
          <a:xfrm>
            <a:off x="468313" y="2047875"/>
            <a:ext cx="1522412" cy="1889125"/>
          </a:xfrm>
          <a:prstGeom prst="roundRect">
            <a:avLst>
              <a:gd name="adj" fmla="val 10171"/>
            </a:avLst>
          </a:prstGeom>
          <a:solidFill>
            <a:schemeClr val="accent1">
              <a:alpha val="65097"/>
            </a:schemeClr>
          </a:solidFill>
          <a:ln w="9525" algn="ctr">
            <a:noFill/>
            <a:round/>
            <a:headEnd/>
            <a:tailEnd/>
          </a:ln>
        </p:spPr>
        <p:txBody>
          <a:bodyPr wrap="none" anchorCtr="1"/>
          <a:lstStyle/>
          <a:p>
            <a:pPr algn="ctr"/>
            <a:r>
              <a:rPr lang="en-US" sz="2000" b="1">
                <a:solidFill>
                  <a:schemeClr val="bg2"/>
                </a:solidFill>
                <a:latin typeface="Arial" charset="0"/>
              </a:rPr>
              <a:t>Client</a:t>
            </a:r>
          </a:p>
        </p:txBody>
      </p:sp>
      <p:pic>
        <p:nvPicPr>
          <p:cNvPr id="37895" name="Picture 14" descr="PC Running XML Web Service sm"/>
          <p:cNvPicPr>
            <a:picLocks noChangeAspect="1" noChangeArrowheads="1"/>
          </p:cNvPicPr>
          <p:nvPr/>
        </p:nvPicPr>
        <p:blipFill>
          <a:blip r:embed="rId4" cstate="print"/>
          <a:srcRect/>
          <a:stretch>
            <a:fillRect/>
          </a:stretch>
        </p:blipFill>
        <p:spPr bwMode="auto">
          <a:xfrm>
            <a:off x="547688" y="2495550"/>
            <a:ext cx="1001712" cy="992188"/>
          </a:xfrm>
          <a:prstGeom prst="rect">
            <a:avLst/>
          </a:prstGeom>
          <a:noFill/>
          <a:ln w="9525">
            <a:noFill/>
            <a:miter lim="800000"/>
            <a:headEnd/>
            <a:tailEnd/>
          </a:ln>
        </p:spPr>
      </p:pic>
      <p:pic>
        <p:nvPicPr>
          <p:cNvPr id="37896" name="Picture 15" descr="Server and XML Web Service sm"/>
          <p:cNvPicPr>
            <a:picLocks noChangeAspect="1" noChangeArrowheads="1"/>
          </p:cNvPicPr>
          <p:nvPr/>
        </p:nvPicPr>
        <p:blipFill>
          <a:blip r:embed="rId5" cstate="print"/>
          <a:srcRect/>
          <a:stretch>
            <a:fillRect/>
          </a:stretch>
        </p:blipFill>
        <p:spPr bwMode="auto">
          <a:xfrm>
            <a:off x="6281738" y="2484438"/>
            <a:ext cx="668337" cy="1014412"/>
          </a:xfrm>
          <a:prstGeom prst="rect">
            <a:avLst/>
          </a:prstGeom>
          <a:noFill/>
          <a:ln w="9525">
            <a:noFill/>
            <a:miter lim="800000"/>
            <a:headEnd/>
            <a:tailEnd/>
          </a:ln>
        </p:spPr>
      </p:pic>
      <p:pic>
        <p:nvPicPr>
          <p:cNvPr id="37897" name="Picture 16" descr="Folders sm"/>
          <p:cNvPicPr>
            <a:picLocks noChangeAspect="1" noChangeArrowheads="1"/>
          </p:cNvPicPr>
          <p:nvPr/>
        </p:nvPicPr>
        <p:blipFill>
          <a:blip r:embed="rId6" cstate="print"/>
          <a:srcRect/>
          <a:stretch>
            <a:fillRect/>
          </a:stretch>
        </p:blipFill>
        <p:spPr bwMode="auto">
          <a:xfrm>
            <a:off x="7308850" y="2649538"/>
            <a:ext cx="879475" cy="684212"/>
          </a:xfrm>
          <a:prstGeom prst="rect">
            <a:avLst/>
          </a:prstGeom>
          <a:noFill/>
          <a:ln w="9525">
            <a:noFill/>
            <a:miter lim="800000"/>
            <a:headEnd/>
            <a:tailEnd/>
          </a:ln>
        </p:spPr>
      </p:pic>
      <p:grpSp>
        <p:nvGrpSpPr>
          <p:cNvPr id="37898" name="Group 17"/>
          <p:cNvGrpSpPr>
            <a:grpSpLocks/>
          </p:cNvGrpSpPr>
          <p:nvPr/>
        </p:nvGrpSpPr>
        <p:grpSpPr bwMode="auto">
          <a:xfrm>
            <a:off x="1616075" y="2798763"/>
            <a:ext cx="1150938" cy="385762"/>
            <a:chOff x="1018" y="1763"/>
            <a:chExt cx="725" cy="243"/>
          </a:xfrm>
        </p:grpSpPr>
        <p:sp>
          <p:nvSpPr>
            <p:cNvPr id="37907" name="AutoShape 18"/>
            <p:cNvSpPr>
              <a:spLocks noChangeArrowheads="1"/>
            </p:cNvSpPr>
            <p:nvPr/>
          </p:nvSpPr>
          <p:spPr bwMode="auto">
            <a:xfrm>
              <a:off x="1497" y="1763"/>
              <a:ext cx="246" cy="243"/>
            </a:xfrm>
            <a:prstGeom prst="roundRect">
              <a:avLst>
                <a:gd name="adj" fmla="val 10171"/>
              </a:avLst>
            </a:prstGeom>
            <a:solidFill>
              <a:srgbClr val="FF6699"/>
            </a:solidFill>
            <a:ln w="9525">
              <a:noFill/>
              <a:round/>
              <a:headEnd/>
              <a:tailEnd/>
            </a:ln>
          </p:spPr>
          <p:txBody>
            <a:bodyPr wrap="none" anchor="b"/>
            <a:lstStyle/>
            <a:p>
              <a:pPr algn="ctr"/>
              <a:r>
                <a:rPr lang="en-US" sz="1600" b="1">
                  <a:latin typeface="Arial" charset="0"/>
                </a:rPr>
                <a:t>A</a:t>
              </a:r>
            </a:p>
          </p:txBody>
        </p:sp>
        <p:sp>
          <p:nvSpPr>
            <p:cNvPr id="37908" name="AutoShape 19"/>
            <p:cNvSpPr>
              <a:spLocks noChangeArrowheads="1"/>
            </p:cNvSpPr>
            <p:nvPr/>
          </p:nvSpPr>
          <p:spPr bwMode="auto">
            <a:xfrm>
              <a:off x="1259" y="1763"/>
              <a:ext cx="233" cy="243"/>
            </a:xfrm>
            <a:prstGeom prst="roundRect">
              <a:avLst>
                <a:gd name="adj" fmla="val 10171"/>
              </a:avLst>
            </a:prstGeom>
            <a:solidFill>
              <a:srgbClr val="7900F2"/>
            </a:solidFill>
            <a:ln w="9525">
              <a:noFill/>
              <a:round/>
              <a:headEnd/>
              <a:tailEnd/>
            </a:ln>
          </p:spPr>
          <p:txBody>
            <a:bodyPr wrap="none" anchor="b"/>
            <a:lstStyle/>
            <a:p>
              <a:pPr algn="ctr"/>
              <a:r>
                <a:rPr lang="en-US" sz="1600" b="1">
                  <a:latin typeface="Arial" charset="0"/>
                </a:rPr>
                <a:t>B</a:t>
              </a:r>
            </a:p>
          </p:txBody>
        </p:sp>
        <p:sp>
          <p:nvSpPr>
            <p:cNvPr id="37909" name="AutoShape 20"/>
            <p:cNvSpPr>
              <a:spLocks noChangeArrowheads="1"/>
            </p:cNvSpPr>
            <p:nvPr/>
          </p:nvSpPr>
          <p:spPr bwMode="auto">
            <a:xfrm>
              <a:off x="1018" y="1763"/>
              <a:ext cx="233" cy="243"/>
            </a:xfrm>
            <a:prstGeom prst="roundRect">
              <a:avLst>
                <a:gd name="adj" fmla="val 10171"/>
              </a:avLst>
            </a:prstGeom>
            <a:solidFill>
              <a:srgbClr val="00CC66"/>
            </a:solidFill>
            <a:ln w="9525">
              <a:noFill/>
              <a:round/>
              <a:headEnd/>
              <a:tailEnd/>
            </a:ln>
          </p:spPr>
          <p:txBody>
            <a:bodyPr wrap="none" anchor="b"/>
            <a:lstStyle/>
            <a:p>
              <a:pPr algn="ctr"/>
              <a:r>
                <a:rPr lang="en-US" sz="1600" b="1">
                  <a:latin typeface="Arial" charset="0"/>
                </a:rPr>
                <a:t>C</a:t>
              </a:r>
            </a:p>
          </p:txBody>
        </p:sp>
      </p:grpSp>
      <p:grpSp>
        <p:nvGrpSpPr>
          <p:cNvPr id="37899" name="Group 21"/>
          <p:cNvGrpSpPr>
            <a:grpSpLocks/>
          </p:cNvGrpSpPr>
          <p:nvPr/>
        </p:nvGrpSpPr>
        <p:grpSpPr bwMode="auto">
          <a:xfrm>
            <a:off x="4948238" y="2346325"/>
            <a:ext cx="1138237" cy="385763"/>
            <a:chOff x="3126" y="749"/>
            <a:chExt cx="717" cy="243"/>
          </a:xfrm>
        </p:grpSpPr>
        <p:sp>
          <p:nvSpPr>
            <p:cNvPr id="37904" name="AutoShape 22"/>
            <p:cNvSpPr>
              <a:spLocks noChangeArrowheads="1"/>
            </p:cNvSpPr>
            <p:nvPr/>
          </p:nvSpPr>
          <p:spPr bwMode="auto">
            <a:xfrm>
              <a:off x="3610" y="749"/>
              <a:ext cx="233" cy="243"/>
            </a:xfrm>
            <a:prstGeom prst="roundRect">
              <a:avLst>
                <a:gd name="adj" fmla="val 10171"/>
              </a:avLst>
            </a:prstGeom>
            <a:solidFill>
              <a:srgbClr val="00CC66"/>
            </a:solidFill>
            <a:ln w="9525">
              <a:noFill/>
              <a:round/>
              <a:headEnd/>
              <a:tailEnd/>
            </a:ln>
          </p:spPr>
          <p:txBody>
            <a:bodyPr wrap="none" anchor="b"/>
            <a:lstStyle/>
            <a:p>
              <a:pPr algn="ctr"/>
              <a:r>
                <a:rPr lang="en-US" sz="1600" b="1">
                  <a:latin typeface="Arial" charset="0"/>
                </a:rPr>
                <a:t>C</a:t>
              </a:r>
            </a:p>
          </p:txBody>
        </p:sp>
        <p:sp>
          <p:nvSpPr>
            <p:cNvPr id="37905" name="AutoShape 23"/>
            <p:cNvSpPr>
              <a:spLocks noChangeArrowheads="1"/>
            </p:cNvSpPr>
            <p:nvPr/>
          </p:nvSpPr>
          <p:spPr bwMode="auto">
            <a:xfrm>
              <a:off x="3367" y="749"/>
              <a:ext cx="233" cy="243"/>
            </a:xfrm>
            <a:prstGeom prst="roundRect">
              <a:avLst>
                <a:gd name="adj" fmla="val 10171"/>
              </a:avLst>
            </a:prstGeom>
            <a:solidFill>
              <a:srgbClr val="7900F2"/>
            </a:solidFill>
            <a:ln w="9525">
              <a:noFill/>
              <a:round/>
              <a:headEnd/>
              <a:tailEnd/>
            </a:ln>
          </p:spPr>
          <p:txBody>
            <a:bodyPr wrap="none" anchor="b"/>
            <a:lstStyle/>
            <a:p>
              <a:pPr algn="ctr"/>
              <a:r>
                <a:rPr lang="en-US" sz="1600" b="1">
                  <a:latin typeface="Arial" charset="0"/>
                </a:rPr>
                <a:t>B</a:t>
              </a:r>
            </a:p>
          </p:txBody>
        </p:sp>
        <p:sp>
          <p:nvSpPr>
            <p:cNvPr id="37906" name="AutoShape 24"/>
            <p:cNvSpPr>
              <a:spLocks noChangeArrowheads="1"/>
            </p:cNvSpPr>
            <p:nvPr/>
          </p:nvSpPr>
          <p:spPr bwMode="auto">
            <a:xfrm>
              <a:off x="3126" y="749"/>
              <a:ext cx="233" cy="243"/>
            </a:xfrm>
            <a:prstGeom prst="roundRect">
              <a:avLst>
                <a:gd name="adj" fmla="val 10171"/>
              </a:avLst>
            </a:prstGeom>
            <a:solidFill>
              <a:srgbClr val="FF6699"/>
            </a:solidFill>
            <a:ln w="9525">
              <a:noFill/>
              <a:round/>
              <a:headEnd/>
              <a:tailEnd/>
            </a:ln>
          </p:spPr>
          <p:txBody>
            <a:bodyPr wrap="none" anchor="b"/>
            <a:lstStyle/>
            <a:p>
              <a:pPr algn="ctr"/>
              <a:r>
                <a:rPr lang="en-US" sz="1600" b="1">
                  <a:latin typeface="Arial" charset="0"/>
                </a:rPr>
                <a:t>A</a:t>
              </a:r>
            </a:p>
          </p:txBody>
        </p:sp>
      </p:grpSp>
      <p:pic>
        <p:nvPicPr>
          <p:cNvPr id="37900" name="Picture 25" descr="MSN icon envelope only"/>
          <p:cNvPicPr>
            <a:picLocks noChangeAspect="1" noChangeArrowheads="1"/>
          </p:cNvPicPr>
          <p:nvPr/>
        </p:nvPicPr>
        <p:blipFill>
          <a:blip r:embed="rId7" cstate="print"/>
          <a:srcRect/>
          <a:stretch>
            <a:fillRect/>
          </a:stretch>
        </p:blipFill>
        <p:spPr bwMode="auto">
          <a:xfrm>
            <a:off x="3124200" y="2057400"/>
            <a:ext cx="1019175" cy="1666875"/>
          </a:xfrm>
          <a:prstGeom prst="rect">
            <a:avLst/>
          </a:prstGeom>
          <a:noFill/>
          <a:ln w="9525">
            <a:noFill/>
            <a:miter lim="800000"/>
            <a:headEnd/>
            <a:tailEnd/>
          </a:ln>
        </p:spPr>
      </p:pic>
      <p:sp>
        <p:nvSpPr>
          <p:cNvPr id="37901" name="AutoShape 26"/>
          <p:cNvSpPr>
            <a:spLocks/>
          </p:cNvSpPr>
          <p:nvPr/>
        </p:nvSpPr>
        <p:spPr bwMode="auto">
          <a:xfrm rot="10800000">
            <a:off x="2743200" y="3822700"/>
            <a:ext cx="2139950" cy="1125538"/>
          </a:xfrm>
          <a:prstGeom prst="borderCallout2">
            <a:avLst>
              <a:gd name="adj1" fmla="val 89843"/>
              <a:gd name="adj2" fmla="val -3565"/>
              <a:gd name="adj3" fmla="val 89843"/>
              <a:gd name="adj4" fmla="val -15880"/>
              <a:gd name="adj5" fmla="val 156556"/>
              <a:gd name="adj6" fmla="val -29009"/>
            </a:avLst>
          </a:prstGeom>
          <a:solidFill>
            <a:srgbClr val="7900F2"/>
          </a:solidFill>
          <a:ln w="38100" algn="ctr">
            <a:solidFill>
              <a:schemeClr val="tx1"/>
            </a:solidFill>
            <a:miter lim="800000"/>
            <a:headEnd/>
            <a:tailEnd/>
          </a:ln>
        </p:spPr>
        <p:txBody>
          <a:bodyPr rot="10800000" anchor="ctr"/>
          <a:lstStyle/>
          <a:p>
            <a:pPr algn="ctr" eaLnBrk="0" hangingPunct="0">
              <a:lnSpc>
                <a:spcPct val="85000"/>
              </a:lnSpc>
              <a:spcBef>
                <a:spcPct val="20000"/>
              </a:spcBef>
            </a:pPr>
            <a:endParaRPr lang="en-US" sz="2000">
              <a:latin typeface="Franklin Gothic Medium" pitchFamily="34" charset="0"/>
            </a:endParaRPr>
          </a:p>
        </p:txBody>
      </p:sp>
      <p:sp>
        <p:nvSpPr>
          <p:cNvPr id="37902" name="AutoShape 27"/>
          <p:cNvSpPr>
            <a:spLocks/>
          </p:cNvSpPr>
          <p:nvPr/>
        </p:nvSpPr>
        <p:spPr bwMode="auto">
          <a:xfrm>
            <a:off x="2747963" y="3827463"/>
            <a:ext cx="2139950" cy="1125537"/>
          </a:xfrm>
          <a:prstGeom prst="borderCallout2">
            <a:avLst>
              <a:gd name="adj1" fmla="val 10157"/>
              <a:gd name="adj2" fmla="val -3560"/>
              <a:gd name="adj3" fmla="val 10157"/>
              <a:gd name="adj4" fmla="val -14616"/>
              <a:gd name="adj5" fmla="val -55009"/>
              <a:gd name="adj6" fmla="val -25815"/>
            </a:avLst>
          </a:prstGeom>
          <a:solidFill>
            <a:srgbClr val="7900F2"/>
          </a:solidFill>
          <a:ln w="38100" algn="ctr">
            <a:solidFill>
              <a:schemeClr val="tx1"/>
            </a:solidFill>
            <a:miter lim="800000"/>
            <a:headEnd/>
            <a:tailEnd/>
          </a:ln>
        </p:spPr>
        <p:txBody>
          <a:bodyPr anchor="ctr"/>
          <a:lstStyle/>
          <a:p>
            <a:pPr algn="ctr" eaLnBrk="0" hangingPunct="0">
              <a:lnSpc>
                <a:spcPct val="85000"/>
              </a:lnSpc>
              <a:spcBef>
                <a:spcPct val="20000"/>
              </a:spcBef>
            </a:pPr>
            <a:r>
              <a:rPr lang="en-US" sz="2000">
                <a:latin typeface="Franklin Gothic Medium" pitchFamily="34" charset="0"/>
              </a:rPr>
              <a:t>Bindings provide Session and Guarantees</a:t>
            </a:r>
          </a:p>
        </p:txBody>
      </p:sp>
      <p:sp>
        <p:nvSpPr>
          <p:cNvPr id="37903" name="Rectangle 29"/>
          <p:cNvSpPr>
            <a:spLocks noGrp="1" noChangeArrowheads="1"/>
          </p:cNvSpPr>
          <p:nvPr>
            <p:ph type="title"/>
          </p:nvPr>
        </p:nvSpPr>
        <p:spPr>
          <a:xfrm>
            <a:off x="457200" y="274638"/>
            <a:ext cx="8686800" cy="1143000"/>
          </a:xfrm>
        </p:spPr>
        <p:txBody>
          <a:bodyPr/>
          <a:lstStyle/>
          <a:p>
            <a:pPr eaLnBrk="1" hangingPunct="1"/>
            <a:r>
              <a:rPr lang="en-US" smtClean="0"/>
              <a:t>Bindings &amp; Behaviors: Reliable Sessions</a:t>
            </a:r>
          </a:p>
        </p:txBody>
      </p:sp>
    </p:spTree>
    <p:custDataLst>
      <p:tags r:id="rId1"/>
    </p:custDataLst>
  </p:cSld>
  <p:clrMapOvr>
    <a:masterClrMapping/>
  </p:clrMapOvr>
  <p:transition>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ctrTitle"/>
          </p:nvPr>
        </p:nvSpPr>
        <p:spPr/>
        <p:txBody>
          <a:bodyPr/>
          <a:lstStyle/>
          <a:p>
            <a:pPr eaLnBrk="1" hangingPunct="1"/>
            <a:r>
              <a:rPr lang="hr-HR" dirty="0" smtClean="0"/>
              <a:t/>
            </a:r>
            <a:br>
              <a:rPr lang="hr-HR" dirty="0" smtClean="0"/>
            </a:br>
            <a:r>
              <a:rPr lang="hr-HR" sz="2800" dirty="0" smtClean="0"/>
              <a:t>Podešavanja kroz kod ili deklarativno</a:t>
            </a:r>
            <a:r>
              <a:rPr lang="hr-HR" dirty="0" smtClean="0"/>
              <a:t/>
            </a:r>
            <a:br>
              <a:rPr lang="hr-HR" dirty="0" smtClean="0"/>
            </a:br>
            <a:r>
              <a:rPr lang="en-US" dirty="0" smtClean="0"/>
              <a:t>Code vs. </a:t>
            </a:r>
            <a:r>
              <a:rPr lang="en-US" dirty="0" err="1" smtClean="0"/>
              <a:t>Config</a:t>
            </a:r>
            <a:endParaRPr lang="en-US" dirty="0" smtClean="0"/>
          </a:p>
        </p:txBody>
      </p:sp>
      <p:sp>
        <p:nvSpPr>
          <p:cNvPr id="39939" name="Rectangle 3"/>
          <p:cNvSpPr>
            <a:spLocks noGrp="1" noChangeArrowheads="1"/>
          </p:cNvSpPr>
          <p:nvPr>
            <p:ph type="subTitle" idx="1"/>
          </p:nvPr>
        </p:nvSpPr>
        <p:spPr/>
        <p:txBody>
          <a:bodyPr/>
          <a:lstStyle/>
          <a:p>
            <a:pPr eaLnBrk="1" hangingPunct="1"/>
            <a:endParaRPr lang="en-US" smtClean="0"/>
          </a:p>
        </p:txBody>
      </p:sp>
    </p:spTree>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hr-HR" dirty="0" smtClean="0"/>
              <a:t>Definiranje krajnje točke</a:t>
            </a:r>
            <a:endParaRPr lang="en-US" dirty="0" smtClean="0"/>
          </a:p>
        </p:txBody>
      </p:sp>
      <p:sp>
        <p:nvSpPr>
          <p:cNvPr id="40963" name="Rectangle 3"/>
          <p:cNvSpPr>
            <a:spLocks noChangeArrowheads="1"/>
          </p:cNvSpPr>
          <p:nvPr/>
        </p:nvSpPr>
        <p:spPr bwMode="auto">
          <a:xfrm>
            <a:off x="342900" y="1317625"/>
            <a:ext cx="8394700" cy="4978400"/>
          </a:xfrm>
          <a:prstGeom prst="rect">
            <a:avLst/>
          </a:prstGeom>
          <a:solidFill>
            <a:srgbClr val="022C7E"/>
          </a:solidFill>
          <a:ln w="12700" algn="ctr">
            <a:solidFill>
              <a:srgbClr val="022C7E"/>
            </a:solidFill>
            <a:miter lim="800000"/>
            <a:headEnd/>
            <a:tailEnd/>
          </a:ln>
        </p:spPr>
        <p:txBody>
          <a:bodyPr wrap="none" anchor="ctr"/>
          <a:lstStyle/>
          <a:p>
            <a:pPr eaLnBrk="0" hangingPunct="0">
              <a:lnSpc>
                <a:spcPct val="85000"/>
              </a:lnSpc>
              <a:spcBef>
                <a:spcPct val="20000"/>
              </a:spcBef>
            </a:pPr>
            <a:r>
              <a:rPr lang="en-US" noProof="1">
                <a:latin typeface="Consolas" pitchFamily="49" charset="0"/>
              </a:rPr>
              <a:t>&lt;?xml version="1.0" encoding="utf-8" ?&gt;</a:t>
            </a:r>
          </a:p>
          <a:p>
            <a:pPr eaLnBrk="0" hangingPunct="0">
              <a:lnSpc>
                <a:spcPct val="85000"/>
              </a:lnSpc>
              <a:spcBef>
                <a:spcPct val="20000"/>
              </a:spcBef>
            </a:pPr>
            <a:r>
              <a:rPr lang="en-US" noProof="1">
                <a:latin typeface="Consolas" pitchFamily="49" charset="0"/>
              </a:rPr>
              <a:t>&lt;configuration xmlns="</a:t>
            </a:r>
            <a:r>
              <a:rPr lang="en-US" sz="1200" noProof="1">
                <a:latin typeface="Consolas" pitchFamily="49" charset="0"/>
              </a:rPr>
              <a:t>http://schemas.microsoft.com/.NetConfiguration/v2.0</a:t>
            </a:r>
            <a:r>
              <a:rPr lang="en-US" noProof="1">
                <a:latin typeface="Consolas" pitchFamily="49" charset="0"/>
              </a:rPr>
              <a:t>"&gt;</a:t>
            </a:r>
          </a:p>
          <a:p>
            <a:pPr eaLnBrk="0" hangingPunct="0">
              <a:lnSpc>
                <a:spcPct val="85000"/>
              </a:lnSpc>
              <a:spcBef>
                <a:spcPct val="20000"/>
              </a:spcBef>
            </a:pPr>
            <a:r>
              <a:rPr lang="en-US" noProof="1">
                <a:latin typeface="Consolas" pitchFamily="49" charset="0"/>
              </a:rPr>
              <a:t>  &lt;system.serviceModel&gt;</a:t>
            </a:r>
          </a:p>
          <a:p>
            <a:pPr eaLnBrk="0" hangingPunct="0">
              <a:lnSpc>
                <a:spcPct val="85000"/>
              </a:lnSpc>
              <a:spcBef>
                <a:spcPct val="20000"/>
              </a:spcBef>
            </a:pPr>
            <a:r>
              <a:rPr lang="en-US" noProof="1">
                <a:latin typeface="Consolas" pitchFamily="49" charset="0"/>
              </a:rPr>
              <a:t>    &lt;services&gt;</a:t>
            </a:r>
          </a:p>
          <a:p>
            <a:pPr eaLnBrk="0" hangingPunct="0">
              <a:lnSpc>
                <a:spcPct val="85000"/>
              </a:lnSpc>
              <a:spcBef>
                <a:spcPct val="20000"/>
              </a:spcBef>
            </a:pPr>
            <a:r>
              <a:rPr lang="en-US" noProof="1">
                <a:latin typeface="Consolas" pitchFamily="49" charset="0"/>
              </a:rPr>
              <a:t>      &lt;service serviceType="CalculatorService"&gt;</a:t>
            </a:r>
          </a:p>
          <a:p>
            <a:pPr eaLnBrk="0" hangingPunct="0">
              <a:lnSpc>
                <a:spcPct val="85000"/>
              </a:lnSpc>
              <a:spcBef>
                <a:spcPct val="20000"/>
              </a:spcBef>
            </a:pPr>
            <a:r>
              <a:rPr lang="en-US" noProof="1">
                <a:latin typeface="Consolas" pitchFamily="49" charset="0"/>
              </a:rPr>
              <a:t>        </a:t>
            </a:r>
            <a:r>
              <a:rPr lang="en-US" b="1" noProof="1">
                <a:solidFill>
                  <a:srgbClr val="FFFF00"/>
                </a:solidFill>
                <a:latin typeface="Consolas" pitchFamily="49" charset="0"/>
              </a:rPr>
              <a:t>&lt;endpoint address="Calculator"</a:t>
            </a:r>
          </a:p>
          <a:p>
            <a:pPr eaLnBrk="0" hangingPunct="0">
              <a:lnSpc>
                <a:spcPct val="85000"/>
              </a:lnSpc>
              <a:spcBef>
                <a:spcPct val="20000"/>
              </a:spcBef>
            </a:pPr>
            <a:r>
              <a:rPr lang="en-US" b="1" noProof="1">
                <a:solidFill>
                  <a:srgbClr val="FFFF00"/>
                </a:solidFill>
                <a:latin typeface="Consolas" pitchFamily="49" charset="0"/>
              </a:rPr>
              <a:t>                  bindingSectionName="basicProfileBinding"</a:t>
            </a:r>
          </a:p>
          <a:p>
            <a:pPr eaLnBrk="0" hangingPunct="0">
              <a:lnSpc>
                <a:spcPct val="85000"/>
              </a:lnSpc>
              <a:spcBef>
                <a:spcPct val="20000"/>
              </a:spcBef>
            </a:pPr>
            <a:r>
              <a:rPr lang="en-US" b="1" noProof="1">
                <a:solidFill>
                  <a:srgbClr val="FFFF00"/>
                </a:solidFill>
                <a:latin typeface="Consolas" pitchFamily="49" charset="0"/>
              </a:rPr>
              <a:t>                  contractType="ICalculator" /&gt;</a:t>
            </a:r>
          </a:p>
          <a:p>
            <a:pPr eaLnBrk="0" hangingPunct="0">
              <a:lnSpc>
                <a:spcPct val="85000"/>
              </a:lnSpc>
              <a:spcBef>
                <a:spcPct val="20000"/>
              </a:spcBef>
            </a:pPr>
            <a:r>
              <a:rPr lang="en-US" noProof="1">
                <a:latin typeface="Consolas" pitchFamily="49" charset="0"/>
              </a:rPr>
              <a:t>      &lt;/service&gt;</a:t>
            </a:r>
          </a:p>
          <a:p>
            <a:pPr eaLnBrk="0" hangingPunct="0">
              <a:lnSpc>
                <a:spcPct val="85000"/>
              </a:lnSpc>
              <a:spcBef>
                <a:spcPct val="20000"/>
              </a:spcBef>
            </a:pPr>
            <a:r>
              <a:rPr lang="en-US" noProof="1">
                <a:latin typeface="Consolas" pitchFamily="49" charset="0"/>
              </a:rPr>
              <a:t>    &lt;/services&gt;</a:t>
            </a:r>
          </a:p>
          <a:p>
            <a:pPr eaLnBrk="0" hangingPunct="0">
              <a:lnSpc>
                <a:spcPct val="85000"/>
              </a:lnSpc>
              <a:spcBef>
                <a:spcPct val="20000"/>
              </a:spcBef>
            </a:pPr>
            <a:r>
              <a:rPr lang="en-US" noProof="1">
                <a:latin typeface="Consolas" pitchFamily="49" charset="0"/>
              </a:rPr>
              <a:t>  &lt;/system.serviceModel&gt;</a:t>
            </a:r>
          </a:p>
          <a:p>
            <a:pPr eaLnBrk="0" hangingPunct="0">
              <a:lnSpc>
                <a:spcPct val="85000"/>
              </a:lnSpc>
              <a:spcBef>
                <a:spcPct val="20000"/>
              </a:spcBef>
            </a:pPr>
            <a:r>
              <a:rPr lang="en-US" noProof="1">
                <a:latin typeface="Consolas" pitchFamily="49" charset="0"/>
              </a:rPr>
              <a:t>&lt;/configuration&gt;</a:t>
            </a:r>
            <a:endParaRPr lang="en-US">
              <a:latin typeface="Consolas" pitchFamily="49" charset="0"/>
            </a:endParaRPr>
          </a:p>
        </p:txBody>
      </p:sp>
    </p:spTree>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hr-HR" dirty="0" smtClean="0"/>
              <a:t>Konfiguriranje načina povezivanja</a:t>
            </a:r>
            <a:endParaRPr lang="en-US" dirty="0" smtClean="0"/>
          </a:p>
        </p:txBody>
      </p:sp>
      <p:sp>
        <p:nvSpPr>
          <p:cNvPr id="41987" name="Rectangle 3"/>
          <p:cNvSpPr>
            <a:spLocks noChangeArrowheads="1"/>
          </p:cNvSpPr>
          <p:nvPr/>
        </p:nvSpPr>
        <p:spPr bwMode="auto">
          <a:xfrm>
            <a:off x="361950" y="1317625"/>
            <a:ext cx="8394700" cy="1349375"/>
          </a:xfrm>
          <a:prstGeom prst="rect">
            <a:avLst/>
          </a:prstGeom>
          <a:solidFill>
            <a:srgbClr val="022C7E"/>
          </a:solidFill>
          <a:ln w="12700" algn="ctr">
            <a:solidFill>
              <a:srgbClr val="022C7E"/>
            </a:solidFill>
            <a:miter lim="800000"/>
            <a:headEnd/>
            <a:tailEnd/>
          </a:ln>
        </p:spPr>
        <p:txBody>
          <a:bodyPr wrap="none" anchor="ctr"/>
          <a:lstStyle/>
          <a:p>
            <a:pPr eaLnBrk="0" hangingPunct="0">
              <a:lnSpc>
                <a:spcPct val="85000"/>
              </a:lnSpc>
              <a:spcBef>
                <a:spcPct val="20000"/>
              </a:spcBef>
            </a:pPr>
            <a:r>
              <a:rPr lang="en-US" sz="2000" noProof="1">
                <a:latin typeface="Consolas" pitchFamily="49" charset="0"/>
              </a:rPr>
              <a:t>&lt;endpoint address="Calculator"</a:t>
            </a:r>
            <a:r>
              <a:rPr lang="en-US" sz="2000">
                <a:latin typeface="Consolas" pitchFamily="49" charset="0"/>
              </a:rPr>
              <a:t/>
            </a:r>
            <a:br>
              <a:rPr lang="en-US" sz="2000">
                <a:latin typeface="Consolas" pitchFamily="49" charset="0"/>
              </a:rPr>
            </a:br>
            <a:r>
              <a:rPr lang="en-US" sz="2000" noProof="1">
                <a:latin typeface="Consolas" pitchFamily="49" charset="0"/>
              </a:rPr>
              <a:t>          bindingSectionName="basicProfileBinding"</a:t>
            </a:r>
            <a:r>
              <a:rPr lang="en-US" sz="2000">
                <a:latin typeface="Consolas" pitchFamily="49" charset="0"/>
              </a:rPr>
              <a:t/>
            </a:r>
            <a:br>
              <a:rPr lang="en-US" sz="2000">
                <a:latin typeface="Consolas" pitchFamily="49" charset="0"/>
              </a:rPr>
            </a:br>
            <a:r>
              <a:rPr lang="en-US" sz="2000" b="1" noProof="1">
                <a:solidFill>
                  <a:srgbClr val="FFFF00"/>
                </a:solidFill>
                <a:latin typeface="Consolas" pitchFamily="49" charset="0"/>
              </a:rPr>
              <a:t>          bindingConfiguration="Binding1"</a:t>
            </a:r>
            <a:r>
              <a:rPr lang="en-US" sz="2000" b="1">
                <a:solidFill>
                  <a:srgbClr val="FFFF00"/>
                </a:solidFill>
                <a:latin typeface="Consolas" pitchFamily="49" charset="0"/>
              </a:rPr>
              <a:t/>
            </a:r>
            <a:br>
              <a:rPr lang="en-US" sz="2000" b="1">
                <a:solidFill>
                  <a:srgbClr val="FFFF00"/>
                </a:solidFill>
                <a:latin typeface="Consolas" pitchFamily="49" charset="0"/>
              </a:rPr>
            </a:br>
            <a:r>
              <a:rPr lang="en-US" sz="2000" noProof="1">
                <a:latin typeface="Consolas" pitchFamily="49" charset="0"/>
              </a:rPr>
              <a:t>          contractType="ICalculator" /&gt;</a:t>
            </a:r>
          </a:p>
        </p:txBody>
      </p:sp>
      <p:sp>
        <p:nvSpPr>
          <p:cNvPr id="41988" name="Rectangle 4"/>
          <p:cNvSpPr>
            <a:spLocks noChangeArrowheads="1"/>
          </p:cNvSpPr>
          <p:nvPr/>
        </p:nvSpPr>
        <p:spPr bwMode="auto">
          <a:xfrm>
            <a:off x="361950" y="2971800"/>
            <a:ext cx="8394700" cy="3352800"/>
          </a:xfrm>
          <a:prstGeom prst="rect">
            <a:avLst/>
          </a:prstGeom>
          <a:solidFill>
            <a:srgbClr val="022C7E"/>
          </a:solidFill>
          <a:ln w="12700" algn="ctr">
            <a:solidFill>
              <a:srgbClr val="022C7E"/>
            </a:solidFill>
            <a:miter lim="800000"/>
            <a:headEnd/>
            <a:tailEnd/>
          </a:ln>
        </p:spPr>
        <p:txBody>
          <a:bodyPr wrap="none" anchor="ctr"/>
          <a:lstStyle/>
          <a:p>
            <a:pPr eaLnBrk="0" hangingPunct="0">
              <a:lnSpc>
                <a:spcPct val="85000"/>
              </a:lnSpc>
              <a:spcBef>
                <a:spcPct val="20000"/>
              </a:spcBef>
            </a:pPr>
            <a:r>
              <a:rPr lang="en-US" sz="2000" noProof="1">
                <a:latin typeface="Consolas" pitchFamily="49" charset="0"/>
              </a:rPr>
              <a:t>&lt;bindings&gt;</a:t>
            </a:r>
            <a:r>
              <a:rPr lang="en-US" sz="2000">
                <a:latin typeface="Consolas" pitchFamily="49" charset="0"/>
              </a:rPr>
              <a:t/>
            </a:r>
            <a:br>
              <a:rPr lang="en-US" sz="2000">
                <a:latin typeface="Consolas" pitchFamily="49" charset="0"/>
              </a:rPr>
            </a:br>
            <a:r>
              <a:rPr lang="en-US" sz="2000" noProof="1">
                <a:latin typeface="Consolas" pitchFamily="49" charset="0"/>
              </a:rPr>
              <a:t>  &lt;basicProfileBinding&gt;</a:t>
            </a:r>
            <a:r>
              <a:rPr lang="en-US" sz="2000">
                <a:latin typeface="Consolas" pitchFamily="49" charset="0"/>
              </a:rPr>
              <a:t/>
            </a:r>
            <a:br>
              <a:rPr lang="en-US" sz="2000">
                <a:latin typeface="Consolas" pitchFamily="49" charset="0"/>
              </a:rPr>
            </a:br>
            <a:r>
              <a:rPr lang="en-US" sz="2000" b="1" noProof="1">
                <a:solidFill>
                  <a:srgbClr val="FFFF00"/>
                </a:solidFill>
                <a:latin typeface="Consolas" pitchFamily="49" charset="0"/>
              </a:rPr>
              <a:t>    &lt;binding configurationName="Binding1"</a:t>
            </a:r>
            <a:r>
              <a:rPr lang="en-US" sz="2000" b="1">
                <a:solidFill>
                  <a:srgbClr val="FFFF00"/>
                </a:solidFill>
                <a:latin typeface="Consolas" pitchFamily="49" charset="0"/>
              </a:rPr>
              <a:t/>
            </a:r>
            <a:br>
              <a:rPr lang="en-US" sz="2000" b="1">
                <a:solidFill>
                  <a:srgbClr val="FFFF00"/>
                </a:solidFill>
                <a:latin typeface="Consolas" pitchFamily="49" charset="0"/>
              </a:rPr>
            </a:br>
            <a:r>
              <a:rPr lang="en-US" sz="2000" b="1" noProof="1">
                <a:solidFill>
                  <a:srgbClr val="FFFF00"/>
                </a:solidFill>
                <a:latin typeface="Consolas" pitchFamily="49" charset="0"/>
              </a:rPr>
              <a:t>             hostnameComparisonMode="StrongWildcard"</a:t>
            </a:r>
            <a:r>
              <a:rPr lang="en-US" sz="2000" b="1">
                <a:solidFill>
                  <a:srgbClr val="FFFF00"/>
                </a:solidFill>
                <a:latin typeface="Consolas" pitchFamily="49" charset="0"/>
              </a:rPr>
              <a:t/>
            </a:r>
            <a:br>
              <a:rPr lang="en-US" sz="2000" b="1">
                <a:solidFill>
                  <a:srgbClr val="FFFF00"/>
                </a:solidFill>
                <a:latin typeface="Consolas" pitchFamily="49" charset="0"/>
              </a:rPr>
            </a:br>
            <a:r>
              <a:rPr lang="en-US" sz="2000" b="1" noProof="1">
                <a:solidFill>
                  <a:srgbClr val="FFFF00"/>
                </a:solidFill>
                <a:latin typeface="Consolas" pitchFamily="49" charset="0"/>
              </a:rPr>
              <a:t>             transferTimeout="00:10:00"</a:t>
            </a:r>
            <a:r>
              <a:rPr lang="en-US" sz="2000" b="1">
                <a:solidFill>
                  <a:srgbClr val="FFFF00"/>
                </a:solidFill>
                <a:latin typeface="Consolas" pitchFamily="49" charset="0"/>
              </a:rPr>
              <a:t/>
            </a:r>
            <a:br>
              <a:rPr lang="en-US" sz="2000" b="1">
                <a:solidFill>
                  <a:srgbClr val="FFFF00"/>
                </a:solidFill>
                <a:latin typeface="Consolas" pitchFamily="49" charset="0"/>
              </a:rPr>
            </a:br>
            <a:r>
              <a:rPr lang="en-US" sz="2000" b="1">
                <a:solidFill>
                  <a:srgbClr val="FFFF00"/>
                </a:solidFill>
                <a:latin typeface="Consolas" pitchFamily="49" charset="0"/>
              </a:rPr>
              <a:t> </a:t>
            </a:r>
            <a:r>
              <a:rPr lang="en-US" sz="2000" b="1" noProof="1">
                <a:solidFill>
                  <a:srgbClr val="FFFF00"/>
                </a:solidFill>
                <a:latin typeface="Consolas" pitchFamily="49" charset="0"/>
              </a:rPr>
              <a:t>            maxMessageSize="65536"</a:t>
            </a:r>
            <a:r>
              <a:rPr lang="en-US" sz="2000" b="1">
                <a:solidFill>
                  <a:srgbClr val="FFFF00"/>
                </a:solidFill>
                <a:latin typeface="Consolas" pitchFamily="49" charset="0"/>
              </a:rPr>
              <a:t/>
            </a:r>
            <a:br>
              <a:rPr lang="en-US" sz="2000" b="1">
                <a:solidFill>
                  <a:srgbClr val="FFFF00"/>
                </a:solidFill>
                <a:latin typeface="Consolas" pitchFamily="49" charset="0"/>
              </a:rPr>
            </a:br>
            <a:r>
              <a:rPr lang="en-US" sz="2000" b="1" noProof="1">
                <a:solidFill>
                  <a:srgbClr val="FFFF00"/>
                </a:solidFill>
                <a:latin typeface="Consolas" pitchFamily="49" charset="0"/>
              </a:rPr>
              <a:t>             messageEncoding="Text"</a:t>
            </a:r>
            <a:r>
              <a:rPr lang="en-US" sz="2000" b="1">
                <a:solidFill>
                  <a:srgbClr val="FFFF00"/>
                </a:solidFill>
                <a:latin typeface="Consolas" pitchFamily="49" charset="0"/>
              </a:rPr>
              <a:t/>
            </a:r>
            <a:br>
              <a:rPr lang="en-US" sz="2000" b="1">
                <a:solidFill>
                  <a:srgbClr val="FFFF00"/>
                </a:solidFill>
                <a:latin typeface="Consolas" pitchFamily="49" charset="0"/>
              </a:rPr>
            </a:br>
            <a:r>
              <a:rPr lang="en-US" sz="2000" b="1" noProof="1">
                <a:solidFill>
                  <a:srgbClr val="FFFF00"/>
                </a:solidFill>
                <a:latin typeface="Consolas" pitchFamily="49" charset="0"/>
              </a:rPr>
              <a:t>             textEncoding="utf-8"</a:t>
            </a:r>
            <a:r>
              <a:rPr lang="en-US" sz="2000" b="1">
                <a:solidFill>
                  <a:srgbClr val="FFFF00"/>
                </a:solidFill>
                <a:latin typeface="Consolas" pitchFamily="49" charset="0"/>
              </a:rPr>
              <a:t/>
            </a:r>
            <a:br>
              <a:rPr lang="en-US" sz="2000" b="1">
                <a:solidFill>
                  <a:srgbClr val="FFFF00"/>
                </a:solidFill>
                <a:latin typeface="Consolas" pitchFamily="49" charset="0"/>
              </a:rPr>
            </a:br>
            <a:r>
              <a:rPr lang="en-US" sz="2000" b="1" noProof="1">
                <a:solidFill>
                  <a:srgbClr val="FFFF00"/>
                </a:solidFill>
                <a:latin typeface="Consolas" pitchFamily="49" charset="0"/>
              </a:rPr>
              <a:t>  </a:t>
            </a:r>
            <a:r>
              <a:rPr lang="en-US" sz="2000" b="1">
                <a:solidFill>
                  <a:srgbClr val="FFFF00"/>
                </a:solidFill>
                <a:latin typeface="Consolas" pitchFamily="49" charset="0"/>
              </a:rPr>
              <a:t> </a:t>
            </a:r>
            <a:r>
              <a:rPr lang="en-US" sz="2000" b="1" noProof="1">
                <a:solidFill>
                  <a:srgbClr val="FFFF00"/>
                </a:solidFill>
                <a:latin typeface="Consolas" pitchFamily="49" charset="0"/>
              </a:rPr>
              <a:t> &lt;/binding&gt;</a:t>
            </a:r>
            <a:r>
              <a:rPr lang="en-US" sz="2000" b="1">
                <a:solidFill>
                  <a:srgbClr val="FFFF00"/>
                </a:solidFill>
                <a:latin typeface="Consolas" pitchFamily="49" charset="0"/>
              </a:rPr>
              <a:t/>
            </a:r>
            <a:br>
              <a:rPr lang="en-US" sz="2000" b="1">
                <a:solidFill>
                  <a:srgbClr val="FFFF00"/>
                </a:solidFill>
                <a:latin typeface="Consolas" pitchFamily="49" charset="0"/>
              </a:rPr>
            </a:br>
            <a:r>
              <a:rPr lang="en-US" sz="2000" noProof="1">
                <a:latin typeface="Consolas" pitchFamily="49" charset="0"/>
              </a:rPr>
              <a:t> </a:t>
            </a:r>
            <a:r>
              <a:rPr lang="en-US" sz="2000">
                <a:latin typeface="Consolas" pitchFamily="49" charset="0"/>
              </a:rPr>
              <a:t> </a:t>
            </a:r>
            <a:r>
              <a:rPr lang="en-US" sz="2000" noProof="1">
                <a:latin typeface="Consolas" pitchFamily="49" charset="0"/>
              </a:rPr>
              <a:t>&lt;/basicProfileBinding&gt;</a:t>
            </a:r>
            <a:r>
              <a:rPr lang="en-US" sz="2000">
                <a:latin typeface="Consolas" pitchFamily="49" charset="0"/>
              </a:rPr>
              <a:t/>
            </a:r>
            <a:br>
              <a:rPr lang="en-US" sz="2000">
                <a:latin typeface="Consolas" pitchFamily="49" charset="0"/>
              </a:rPr>
            </a:br>
            <a:r>
              <a:rPr lang="en-US" sz="2000">
                <a:latin typeface="Consolas" pitchFamily="49" charset="0"/>
              </a:rPr>
              <a:t>&lt;</a:t>
            </a:r>
            <a:r>
              <a:rPr lang="en-US" sz="2000" noProof="1">
                <a:latin typeface="Consolas" pitchFamily="49" charset="0"/>
              </a:rPr>
              <a:t>/bindings&gt;</a:t>
            </a:r>
          </a:p>
        </p:txBody>
      </p:sp>
    </p:spTree>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Custom Bindings</a:t>
            </a:r>
          </a:p>
        </p:txBody>
      </p:sp>
      <p:sp>
        <p:nvSpPr>
          <p:cNvPr id="43011" name="Rectangle 3"/>
          <p:cNvSpPr>
            <a:spLocks noChangeArrowheads="1"/>
          </p:cNvSpPr>
          <p:nvPr/>
        </p:nvSpPr>
        <p:spPr bwMode="auto">
          <a:xfrm>
            <a:off x="342900" y="1317625"/>
            <a:ext cx="8394700" cy="4978400"/>
          </a:xfrm>
          <a:prstGeom prst="rect">
            <a:avLst/>
          </a:prstGeom>
          <a:solidFill>
            <a:srgbClr val="022C7E"/>
          </a:solidFill>
          <a:ln w="12700" algn="ctr">
            <a:solidFill>
              <a:srgbClr val="022C7E"/>
            </a:solidFill>
            <a:miter lim="800000"/>
            <a:headEnd/>
            <a:tailEnd/>
          </a:ln>
        </p:spPr>
        <p:txBody>
          <a:bodyPr wrap="none" anchor="ctr"/>
          <a:lstStyle/>
          <a:p>
            <a:pPr eaLnBrk="0" hangingPunct="0">
              <a:lnSpc>
                <a:spcPct val="85000"/>
              </a:lnSpc>
              <a:spcBef>
                <a:spcPct val="20000"/>
              </a:spcBef>
            </a:pPr>
            <a:r>
              <a:rPr lang="en-US" noProof="1">
                <a:latin typeface="Consolas" pitchFamily="49" charset="0"/>
              </a:rPr>
              <a:t>&lt;bindings&gt;</a:t>
            </a:r>
          </a:p>
          <a:p>
            <a:pPr eaLnBrk="0" hangingPunct="0">
              <a:lnSpc>
                <a:spcPct val="85000"/>
              </a:lnSpc>
              <a:spcBef>
                <a:spcPct val="20000"/>
              </a:spcBef>
            </a:pPr>
            <a:r>
              <a:rPr lang="en-US" noProof="1">
                <a:latin typeface="Consolas" pitchFamily="49" charset="0"/>
              </a:rPr>
              <a:t>    &lt;customBinding&gt;</a:t>
            </a:r>
          </a:p>
          <a:p>
            <a:pPr eaLnBrk="0" hangingPunct="0">
              <a:lnSpc>
                <a:spcPct val="85000"/>
              </a:lnSpc>
              <a:spcBef>
                <a:spcPct val="20000"/>
              </a:spcBef>
            </a:pPr>
            <a:r>
              <a:rPr lang="en-US" noProof="1">
                <a:latin typeface="Consolas" pitchFamily="49" charset="0"/>
              </a:rPr>
              <a:t>        </a:t>
            </a:r>
            <a:r>
              <a:rPr lang="en-US" b="1" noProof="1">
                <a:solidFill>
                  <a:srgbClr val="FFFF00"/>
                </a:solidFill>
                <a:latin typeface="Consolas" pitchFamily="49" charset="0"/>
              </a:rPr>
              <a:t>&lt;binding configurationName="Binding1"&gt;</a:t>
            </a:r>
          </a:p>
          <a:p>
            <a:pPr eaLnBrk="0" hangingPunct="0">
              <a:lnSpc>
                <a:spcPct val="85000"/>
              </a:lnSpc>
              <a:spcBef>
                <a:spcPct val="20000"/>
              </a:spcBef>
            </a:pPr>
            <a:r>
              <a:rPr lang="en-US" b="1" noProof="1">
                <a:solidFill>
                  <a:srgbClr val="FFFF00"/>
                </a:solidFill>
                <a:latin typeface="Consolas" pitchFamily="49" charset="0"/>
              </a:rPr>
              <a:t>            &lt;reliableSession bufferedMessagesQuota="32"</a:t>
            </a:r>
            <a:r>
              <a:rPr lang="en-US" b="1">
                <a:solidFill>
                  <a:srgbClr val="FFFF00"/>
                </a:solidFill>
                <a:latin typeface="Consolas" pitchFamily="49" charset="0"/>
              </a:rPr>
              <a:t/>
            </a:r>
            <a:br>
              <a:rPr lang="en-US" b="1">
                <a:solidFill>
                  <a:srgbClr val="FFFF00"/>
                </a:solidFill>
                <a:latin typeface="Consolas" pitchFamily="49" charset="0"/>
              </a:rPr>
            </a:br>
            <a:r>
              <a:rPr lang="en-US" b="1">
                <a:solidFill>
                  <a:srgbClr val="FFFF00"/>
                </a:solidFill>
                <a:latin typeface="Consolas" pitchFamily="49" charset="0"/>
              </a:rPr>
              <a:t>               </a:t>
            </a:r>
            <a:r>
              <a:rPr lang="en-US" b="1" noProof="1">
                <a:solidFill>
                  <a:srgbClr val="FFFF00"/>
                </a:solidFill>
                <a:latin typeface="Consolas" pitchFamily="49" charset="0"/>
              </a:rPr>
              <a:t> inactivityTimeout="00:10:00" </a:t>
            </a:r>
            <a:r>
              <a:rPr lang="en-US" b="1">
                <a:solidFill>
                  <a:srgbClr val="FFFF00"/>
                </a:solidFill>
                <a:latin typeface="Consolas" pitchFamily="49" charset="0"/>
              </a:rPr>
              <a:t/>
            </a:r>
            <a:br>
              <a:rPr lang="en-US" b="1">
                <a:solidFill>
                  <a:srgbClr val="FFFF00"/>
                </a:solidFill>
                <a:latin typeface="Consolas" pitchFamily="49" charset="0"/>
              </a:rPr>
            </a:br>
            <a:r>
              <a:rPr lang="en-US" b="1" noProof="1">
                <a:solidFill>
                  <a:srgbClr val="FFFF00"/>
                </a:solidFill>
                <a:latin typeface="Consolas" pitchFamily="49" charset="0"/>
              </a:rPr>
              <a:t>                maxRetryCount="8"</a:t>
            </a:r>
            <a:r>
              <a:rPr lang="en-US" b="1">
                <a:solidFill>
                  <a:srgbClr val="FFFF00"/>
                </a:solidFill>
                <a:latin typeface="Consolas" pitchFamily="49" charset="0"/>
              </a:rPr>
              <a:t/>
            </a:r>
            <a:br>
              <a:rPr lang="en-US" b="1">
                <a:solidFill>
                  <a:srgbClr val="FFFF00"/>
                </a:solidFill>
                <a:latin typeface="Consolas" pitchFamily="49" charset="0"/>
              </a:rPr>
            </a:br>
            <a:r>
              <a:rPr lang="en-US" b="1">
                <a:solidFill>
                  <a:srgbClr val="FFFF00"/>
                </a:solidFill>
                <a:latin typeface="Consolas" pitchFamily="49" charset="0"/>
              </a:rPr>
              <a:t>                </a:t>
            </a:r>
            <a:r>
              <a:rPr lang="en-US" b="1" noProof="1">
                <a:solidFill>
                  <a:srgbClr val="FFFF00"/>
                </a:solidFill>
                <a:latin typeface="Consolas" pitchFamily="49" charset="0"/>
              </a:rPr>
              <a:t>ordered="true" /&gt;</a:t>
            </a:r>
          </a:p>
          <a:p>
            <a:pPr eaLnBrk="0" hangingPunct="0">
              <a:lnSpc>
                <a:spcPct val="85000"/>
              </a:lnSpc>
              <a:spcBef>
                <a:spcPct val="20000"/>
              </a:spcBef>
            </a:pPr>
            <a:r>
              <a:rPr lang="en-US" b="1" noProof="1">
                <a:solidFill>
                  <a:srgbClr val="FFFF00"/>
                </a:solidFill>
                <a:latin typeface="Consolas" pitchFamily="49" charset="0"/>
              </a:rPr>
              <a:t>            &lt;http</a:t>
            </a:r>
            <a:r>
              <a:rPr lang="en-US" b="1">
                <a:solidFill>
                  <a:srgbClr val="FFFF00"/>
                </a:solidFill>
                <a:latin typeface="Consolas" pitchFamily="49" charset="0"/>
              </a:rPr>
              <a:t>s</a:t>
            </a:r>
            <a:r>
              <a:rPr lang="en-US" b="1" noProof="1">
                <a:solidFill>
                  <a:srgbClr val="FFFF00"/>
                </a:solidFill>
                <a:latin typeface="Consolas" pitchFamily="49" charset="0"/>
              </a:rPr>
              <a:t>Transport manualAddressing="false" </a:t>
            </a:r>
            <a:r>
              <a:rPr lang="en-US" b="1">
                <a:solidFill>
                  <a:srgbClr val="FFFF00"/>
                </a:solidFill>
                <a:latin typeface="Consolas" pitchFamily="49" charset="0"/>
              </a:rPr>
              <a:t/>
            </a:r>
            <a:br>
              <a:rPr lang="en-US" b="1">
                <a:solidFill>
                  <a:srgbClr val="FFFF00"/>
                </a:solidFill>
                <a:latin typeface="Consolas" pitchFamily="49" charset="0"/>
              </a:rPr>
            </a:br>
            <a:r>
              <a:rPr lang="en-US" b="1">
                <a:solidFill>
                  <a:srgbClr val="FFFF00"/>
                </a:solidFill>
                <a:latin typeface="Consolas" pitchFamily="49" charset="0"/>
              </a:rPr>
              <a:t>                </a:t>
            </a:r>
            <a:r>
              <a:rPr lang="en-US" b="1" noProof="1">
                <a:solidFill>
                  <a:srgbClr val="FFFF00"/>
                </a:solidFill>
                <a:latin typeface="Consolas" pitchFamily="49" charset="0"/>
              </a:rPr>
              <a:t>maxMessageSize="65536"</a:t>
            </a:r>
            <a:r>
              <a:rPr lang="en-US" b="1">
                <a:solidFill>
                  <a:srgbClr val="FFFF00"/>
                </a:solidFill>
                <a:latin typeface="Consolas" pitchFamily="49" charset="0"/>
              </a:rPr>
              <a:t/>
            </a:r>
            <a:br>
              <a:rPr lang="en-US" b="1">
                <a:solidFill>
                  <a:srgbClr val="FFFF00"/>
                </a:solidFill>
                <a:latin typeface="Consolas" pitchFamily="49" charset="0"/>
              </a:rPr>
            </a:br>
            <a:r>
              <a:rPr lang="en-US" b="1">
                <a:solidFill>
                  <a:srgbClr val="FFFF00"/>
                </a:solidFill>
                <a:latin typeface="Consolas" pitchFamily="49" charset="0"/>
              </a:rPr>
              <a:t> </a:t>
            </a:r>
            <a:r>
              <a:rPr lang="en-US" b="1" noProof="1">
                <a:solidFill>
                  <a:srgbClr val="FFFF00"/>
                </a:solidFill>
                <a:latin typeface="Consolas" pitchFamily="49" charset="0"/>
              </a:rPr>
              <a:t>               hostnameComparisonMode="StrongWildcard"/&gt;</a:t>
            </a:r>
          </a:p>
          <a:p>
            <a:pPr eaLnBrk="0" hangingPunct="0">
              <a:lnSpc>
                <a:spcPct val="85000"/>
              </a:lnSpc>
              <a:spcBef>
                <a:spcPct val="20000"/>
              </a:spcBef>
            </a:pPr>
            <a:r>
              <a:rPr lang="en-US" b="1" noProof="1">
                <a:solidFill>
                  <a:srgbClr val="FFFF00"/>
                </a:solidFill>
                <a:latin typeface="Consolas" pitchFamily="49" charset="0"/>
              </a:rPr>
              <a:t>            &lt;textMessageEncoding maxReadPoolSize="64"</a:t>
            </a:r>
            <a:r>
              <a:rPr lang="en-US" b="1">
                <a:solidFill>
                  <a:srgbClr val="FFFF00"/>
                </a:solidFill>
                <a:latin typeface="Consolas" pitchFamily="49" charset="0"/>
              </a:rPr>
              <a:t/>
            </a:r>
            <a:br>
              <a:rPr lang="en-US" b="1">
                <a:solidFill>
                  <a:srgbClr val="FFFF00"/>
                </a:solidFill>
                <a:latin typeface="Consolas" pitchFamily="49" charset="0"/>
              </a:rPr>
            </a:br>
            <a:r>
              <a:rPr lang="en-US" b="1">
                <a:solidFill>
                  <a:srgbClr val="FFFF00"/>
                </a:solidFill>
                <a:latin typeface="Consolas" pitchFamily="49" charset="0"/>
              </a:rPr>
              <a:t>                </a:t>
            </a:r>
            <a:r>
              <a:rPr lang="en-US" b="1" noProof="1">
                <a:solidFill>
                  <a:srgbClr val="FFFF00"/>
                </a:solidFill>
                <a:latin typeface="Consolas" pitchFamily="49" charset="0"/>
              </a:rPr>
              <a:t>maxWritePoolSize="16"</a:t>
            </a:r>
            <a:r>
              <a:rPr lang="en-US" b="1">
                <a:solidFill>
                  <a:srgbClr val="FFFF00"/>
                </a:solidFill>
                <a:latin typeface="Consolas" pitchFamily="49" charset="0"/>
              </a:rPr>
              <a:t/>
            </a:r>
            <a:br>
              <a:rPr lang="en-US" b="1">
                <a:solidFill>
                  <a:srgbClr val="FFFF00"/>
                </a:solidFill>
                <a:latin typeface="Consolas" pitchFamily="49" charset="0"/>
              </a:rPr>
            </a:br>
            <a:r>
              <a:rPr lang="en-US" b="1">
                <a:solidFill>
                  <a:srgbClr val="FFFF00"/>
                </a:solidFill>
                <a:latin typeface="Consolas" pitchFamily="49" charset="0"/>
              </a:rPr>
              <a:t>                </a:t>
            </a:r>
            <a:r>
              <a:rPr lang="en-US" b="1" noProof="1">
                <a:solidFill>
                  <a:srgbClr val="FFFF00"/>
                </a:solidFill>
                <a:latin typeface="Consolas" pitchFamily="49" charset="0"/>
              </a:rPr>
              <a:t>messageVersion="Default"</a:t>
            </a:r>
            <a:r>
              <a:rPr lang="en-US" b="1">
                <a:solidFill>
                  <a:srgbClr val="FFFF00"/>
                </a:solidFill>
                <a:latin typeface="Consolas" pitchFamily="49" charset="0"/>
              </a:rPr>
              <a:t/>
            </a:r>
            <a:br>
              <a:rPr lang="en-US" b="1">
                <a:solidFill>
                  <a:srgbClr val="FFFF00"/>
                </a:solidFill>
                <a:latin typeface="Consolas" pitchFamily="49" charset="0"/>
              </a:rPr>
            </a:br>
            <a:r>
              <a:rPr lang="en-US" b="1">
                <a:solidFill>
                  <a:srgbClr val="FFFF00"/>
                </a:solidFill>
                <a:latin typeface="Consolas" pitchFamily="49" charset="0"/>
              </a:rPr>
              <a:t>                </a:t>
            </a:r>
            <a:r>
              <a:rPr lang="en-US" b="1" noProof="1">
                <a:solidFill>
                  <a:srgbClr val="FFFF00"/>
                </a:solidFill>
                <a:latin typeface="Consolas" pitchFamily="49" charset="0"/>
              </a:rPr>
              <a:t>encoding="utf-8" /&gt;</a:t>
            </a:r>
          </a:p>
          <a:p>
            <a:pPr eaLnBrk="0" hangingPunct="0">
              <a:lnSpc>
                <a:spcPct val="85000"/>
              </a:lnSpc>
              <a:spcBef>
                <a:spcPct val="20000"/>
              </a:spcBef>
            </a:pPr>
            <a:r>
              <a:rPr lang="en-US" b="1" noProof="1">
                <a:solidFill>
                  <a:srgbClr val="FFFF00"/>
                </a:solidFill>
                <a:latin typeface="Consolas" pitchFamily="49" charset="0"/>
              </a:rPr>
              <a:t>        &lt;/binding&gt;</a:t>
            </a:r>
          </a:p>
          <a:p>
            <a:pPr eaLnBrk="0" hangingPunct="0">
              <a:lnSpc>
                <a:spcPct val="85000"/>
              </a:lnSpc>
              <a:spcBef>
                <a:spcPct val="20000"/>
              </a:spcBef>
            </a:pPr>
            <a:r>
              <a:rPr lang="en-US" noProof="1">
                <a:latin typeface="Consolas" pitchFamily="49" charset="0"/>
              </a:rPr>
              <a:t>    &lt;/customBinding&gt;</a:t>
            </a:r>
          </a:p>
          <a:p>
            <a:pPr eaLnBrk="0" hangingPunct="0">
              <a:lnSpc>
                <a:spcPct val="85000"/>
              </a:lnSpc>
              <a:spcBef>
                <a:spcPct val="20000"/>
              </a:spcBef>
            </a:pPr>
            <a:r>
              <a:rPr lang="en-US" noProof="1">
                <a:latin typeface="Consolas" pitchFamily="49" charset="0"/>
              </a:rPr>
              <a:t>&lt;/bindings&gt;</a:t>
            </a:r>
            <a:endParaRPr lang="en-US">
              <a:latin typeface="Consolas" pitchFamily="49" charset="0"/>
            </a:endParaRPr>
          </a:p>
        </p:txBody>
      </p:sp>
    </p:spTree>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DEMO</a:t>
            </a:r>
          </a:p>
        </p:txBody>
      </p:sp>
      <p:sp>
        <p:nvSpPr>
          <p:cNvPr id="44035" name="Text Placeholder 2"/>
          <p:cNvSpPr>
            <a:spLocks noGrp="1"/>
          </p:cNvSpPr>
          <p:nvPr>
            <p:ph type="body" idx="1"/>
          </p:nvPr>
        </p:nvSpPr>
        <p:spPr/>
        <p:txBody>
          <a:bodyPr/>
          <a:lstStyle/>
          <a:p>
            <a:pPr eaLnBrk="1" hangingPunct="1"/>
            <a:endParaRPr lang="en-US" smtClean="0"/>
          </a:p>
        </p:txBody>
      </p:sp>
    </p:spTree>
  </p:cSld>
  <p:clrMapOvr>
    <a:masterClrMapping/>
  </p:clrMapOvr>
  <p:transition>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Brushed Blue Rectangle Long Rounded"/>
          <p:cNvPicPr>
            <a:picLocks noChangeAspect="1" noChangeArrowheads="1"/>
          </p:cNvPicPr>
          <p:nvPr/>
        </p:nvPicPr>
        <p:blipFill>
          <a:blip r:embed="rId3" cstate="print"/>
          <a:srcRect/>
          <a:stretch>
            <a:fillRect/>
          </a:stretch>
        </p:blipFill>
        <p:spPr bwMode="auto">
          <a:xfrm>
            <a:off x="574675" y="1425575"/>
            <a:ext cx="8293100" cy="785813"/>
          </a:xfrm>
          <a:prstGeom prst="rect">
            <a:avLst/>
          </a:prstGeom>
          <a:noFill/>
          <a:ln w="9525">
            <a:noFill/>
            <a:miter lim="800000"/>
            <a:headEnd/>
            <a:tailEnd/>
          </a:ln>
        </p:spPr>
      </p:pic>
      <p:pic>
        <p:nvPicPr>
          <p:cNvPr id="45059" name="Picture 3" descr="Brushed Blue Rectangle Long Rounded"/>
          <p:cNvPicPr>
            <a:picLocks noChangeAspect="1" noChangeArrowheads="1"/>
          </p:cNvPicPr>
          <p:nvPr/>
        </p:nvPicPr>
        <p:blipFill>
          <a:blip r:embed="rId3" cstate="print"/>
          <a:srcRect/>
          <a:stretch>
            <a:fillRect/>
          </a:stretch>
        </p:blipFill>
        <p:spPr bwMode="auto">
          <a:xfrm>
            <a:off x="574675" y="5813425"/>
            <a:ext cx="8293100" cy="785813"/>
          </a:xfrm>
          <a:prstGeom prst="rect">
            <a:avLst/>
          </a:prstGeom>
          <a:noFill/>
          <a:ln w="9525">
            <a:noFill/>
            <a:miter lim="800000"/>
            <a:headEnd/>
            <a:tailEnd/>
          </a:ln>
        </p:spPr>
      </p:pic>
      <p:pic>
        <p:nvPicPr>
          <p:cNvPr id="45060" name="Picture 4" descr="Brushed Blue Rectangle Long Rounded"/>
          <p:cNvPicPr>
            <a:picLocks noChangeAspect="1" noChangeArrowheads="1"/>
          </p:cNvPicPr>
          <p:nvPr/>
        </p:nvPicPr>
        <p:blipFill>
          <a:blip r:embed="rId3" cstate="print"/>
          <a:srcRect/>
          <a:stretch>
            <a:fillRect/>
          </a:stretch>
        </p:blipFill>
        <p:spPr bwMode="auto">
          <a:xfrm>
            <a:off x="574675" y="4346575"/>
            <a:ext cx="8293100" cy="1522413"/>
          </a:xfrm>
          <a:prstGeom prst="rect">
            <a:avLst/>
          </a:prstGeom>
          <a:noFill/>
          <a:ln w="9525">
            <a:noFill/>
            <a:miter lim="800000"/>
            <a:headEnd/>
            <a:tailEnd/>
          </a:ln>
        </p:spPr>
      </p:pic>
      <p:pic>
        <p:nvPicPr>
          <p:cNvPr id="45061" name="Picture 5" descr="Brushed Blue Rectangle Long Rounded"/>
          <p:cNvPicPr>
            <a:picLocks noChangeAspect="1" noChangeArrowheads="1"/>
          </p:cNvPicPr>
          <p:nvPr/>
        </p:nvPicPr>
        <p:blipFill>
          <a:blip r:embed="rId3" cstate="print"/>
          <a:srcRect/>
          <a:stretch>
            <a:fillRect/>
          </a:stretch>
        </p:blipFill>
        <p:spPr bwMode="auto">
          <a:xfrm>
            <a:off x="574675" y="2909888"/>
            <a:ext cx="8293100" cy="1522412"/>
          </a:xfrm>
          <a:prstGeom prst="rect">
            <a:avLst/>
          </a:prstGeom>
          <a:noFill/>
          <a:ln w="9525">
            <a:noFill/>
            <a:miter lim="800000"/>
            <a:headEnd/>
            <a:tailEnd/>
          </a:ln>
        </p:spPr>
      </p:pic>
      <p:sp>
        <p:nvSpPr>
          <p:cNvPr id="626694" name="Text Box 6"/>
          <p:cNvSpPr txBox="1">
            <a:spLocks noChangeArrowheads="1"/>
          </p:cNvSpPr>
          <p:nvPr/>
        </p:nvSpPr>
        <p:spPr bwMode="auto">
          <a:xfrm>
            <a:off x="2619375" y="1516063"/>
            <a:ext cx="3771900" cy="519112"/>
          </a:xfrm>
          <a:prstGeom prst="rect">
            <a:avLst/>
          </a:prstGeom>
          <a:noFill/>
          <a:ln w="12700" algn="ctr">
            <a:noFill/>
            <a:miter lim="800000"/>
            <a:headEnd/>
            <a:tailEnd/>
          </a:ln>
          <a:effectLst/>
        </p:spPr>
        <p:txBody>
          <a:bodyPr>
            <a:spAutoFit/>
          </a:bodyPr>
          <a:lstStyle/>
          <a:p>
            <a:pPr algn="ctr">
              <a:defRPr/>
            </a:pPr>
            <a:r>
              <a:rPr lang="en-US" sz="2800" b="1" i="1">
                <a:effectLst>
                  <a:outerShdw blurRad="38100" dist="38100" dir="2700000" algn="tl">
                    <a:srgbClr val="000000"/>
                  </a:outerShdw>
                </a:effectLst>
                <a:latin typeface="Segoe Semibold" pitchFamily="34" charset="0"/>
              </a:rPr>
              <a:t>Application</a:t>
            </a:r>
            <a:endParaRPr lang="en-US" sz="2000" i="1">
              <a:effectLst>
                <a:outerShdw blurRad="38100" dist="38100" dir="2700000" algn="tl">
                  <a:srgbClr val="000000"/>
                </a:outerShdw>
              </a:effectLst>
              <a:latin typeface="Segoe Semibold" pitchFamily="34" charset="0"/>
            </a:endParaRPr>
          </a:p>
        </p:txBody>
      </p:sp>
      <p:sp>
        <p:nvSpPr>
          <p:cNvPr id="626695" name="Rectangle 7"/>
          <p:cNvSpPr>
            <a:spLocks noChangeArrowheads="1"/>
          </p:cNvSpPr>
          <p:nvPr/>
        </p:nvSpPr>
        <p:spPr bwMode="auto">
          <a:xfrm>
            <a:off x="698500" y="3324225"/>
            <a:ext cx="1739900" cy="333375"/>
          </a:xfrm>
          <a:prstGeom prst="rect">
            <a:avLst/>
          </a:prstGeom>
          <a:noFill/>
          <a:ln w="9525">
            <a:noFill/>
            <a:miter lim="800000"/>
            <a:headEnd/>
            <a:tailEnd/>
          </a:ln>
          <a:effectLst/>
        </p:spPr>
        <p:txBody>
          <a:bodyPr wrap="none" anchor="ctr"/>
          <a:lstStyle/>
          <a:p>
            <a:pPr>
              <a:defRPr/>
            </a:pPr>
            <a:r>
              <a:rPr lang="en-US" sz="2400" b="1" i="1">
                <a:effectLst>
                  <a:outerShdw blurRad="38100" dist="38100" dir="2700000" algn="tl">
                    <a:srgbClr val="000000"/>
                  </a:outerShdw>
                </a:effectLst>
                <a:latin typeface="Segoe Semibold" pitchFamily="34" charset="0"/>
              </a:rPr>
              <a:t>Service Model</a:t>
            </a:r>
          </a:p>
        </p:txBody>
      </p:sp>
      <p:sp>
        <p:nvSpPr>
          <p:cNvPr id="626696" name="Rectangle 8"/>
          <p:cNvSpPr>
            <a:spLocks noChangeArrowheads="1"/>
          </p:cNvSpPr>
          <p:nvPr/>
        </p:nvSpPr>
        <p:spPr bwMode="auto">
          <a:xfrm>
            <a:off x="700088" y="4568825"/>
            <a:ext cx="1739900" cy="333375"/>
          </a:xfrm>
          <a:prstGeom prst="rect">
            <a:avLst/>
          </a:prstGeom>
          <a:noFill/>
          <a:ln w="9525">
            <a:noFill/>
            <a:miter lim="800000"/>
            <a:headEnd/>
            <a:tailEnd/>
          </a:ln>
          <a:effectLst/>
        </p:spPr>
        <p:txBody>
          <a:bodyPr wrap="none" anchor="ctr"/>
          <a:lstStyle/>
          <a:p>
            <a:pPr>
              <a:defRPr/>
            </a:pPr>
            <a:r>
              <a:rPr lang="en-US" sz="2400" b="1" i="1">
                <a:effectLst>
                  <a:outerShdw blurRad="38100" dist="38100" dir="2700000" algn="tl">
                    <a:srgbClr val="000000"/>
                  </a:outerShdw>
                </a:effectLst>
                <a:latin typeface="Segoe Semibold" pitchFamily="34" charset="0"/>
              </a:rPr>
              <a:t>Messaging</a:t>
            </a:r>
          </a:p>
        </p:txBody>
      </p:sp>
      <p:sp>
        <p:nvSpPr>
          <p:cNvPr id="626697" name="Rectangle 9"/>
          <p:cNvSpPr>
            <a:spLocks noChangeArrowheads="1"/>
          </p:cNvSpPr>
          <p:nvPr/>
        </p:nvSpPr>
        <p:spPr bwMode="auto">
          <a:xfrm>
            <a:off x="609600" y="6018213"/>
            <a:ext cx="2592388" cy="361950"/>
          </a:xfrm>
          <a:prstGeom prst="rect">
            <a:avLst/>
          </a:prstGeom>
          <a:noFill/>
          <a:ln w="9525">
            <a:noFill/>
            <a:miter lim="800000"/>
            <a:headEnd/>
            <a:tailEnd/>
          </a:ln>
          <a:effectLst/>
        </p:spPr>
        <p:txBody>
          <a:bodyPr wrap="none" anchor="ctr"/>
          <a:lstStyle/>
          <a:p>
            <a:pPr>
              <a:lnSpc>
                <a:spcPct val="80000"/>
              </a:lnSpc>
              <a:defRPr/>
            </a:pPr>
            <a:r>
              <a:rPr lang="en-US" sz="2000" b="1" i="1">
                <a:effectLst>
                  <a:outerShdw blurRad="38100" dist="38100" dir="2700000" algn="tl">
                    <a:srgbClr val="000000"/>
                  </a:outerShdw>
                </a:effectLst>
                <a:latin typeface="Segoe Semibold" pitchFamily="34" charset="0"/>
              </a:rPr>
              <a:t>Hosting </a:t>
            </a:r>
          </a:p>
          <a:p>
            <a:pPr>
              <a:lnSpc>
                <a:spcPct val="80000"/>
              </a:lnSpc>
              <a:defRPr/>
            </a:pPr>
            <a:r>
              <a:rPr lang="en-US" sz="2000" b="1" i="1">
                <a:effectLst>
                  <a:outerShdw blurRad="38100" dist="38100" dir="2700000" algn="tl">
                    <a:srgbClr val="000000"/>
                  </a:outerShdw>
                </a:effectLst>
                <a:latin typeface="Segoe Semibold" pitchFamily="34" charset="0"/>
              </a:rPr>
              <a:t>Environments</a:t>
            </a:r>
          </a:p>
        </p:txBody>
      </p:sp>
      <p:grpSp>
        <p:nvGrpSpPr>
          <p:cNvPr id="45066" name="Group 10"/>
          <p:cNvGrpSpPr>
            <a:grpSpLocks/>
          </p:cNvGrpSpPr>
          <p:nvPr/>
        </p:nvGrpSpPr>
        <p:grpSpPr bwMode="auto">
          <a:xfrm>
            <a:off x="3267075" y="5970588"/>
            <a:ext cx="1000125" cy="468312"/>
            <a:chOff x="1479" y="3904"/>
            <a:chExt cx="777" cy="295"/>
          </a:xfrm>
        </p:grpSpPr>
        <p:grpSp>
          <p:nvGrpSpPr>
            <p:cNvPr id="45152" name="Group 11"/>
            <p:cNvGrpSpPr>
              <a:grpSpLocks noChangeAspect="1"/>
            </p:cNvGrpSpPr>
            <p:nvPr/>
          </p:nvGrpSpPr>
          <p:grpSpPr bwMode="auto">
            <a:xfrm>
              <a:off x="1479" y="3904"/>
              <a:ext cx="777" cy="291"/>
              <a:chOff x="1324" y="2902"/>
              <a:chExt cx="1379" cy="738"/>
            </a:xfrm>
          </p:grpSpPr>
          <p:sp>
            <p:nvSpPr>
              <p:cNvPr id="45154" name="AutoShape 12"/>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45155" name="Picture 13" descr="transparent white capsule"/>
              <p:cNvPicPr>
                <a:picLocks noChangeAspect="1" noChangeArrowheads="1"/>
              </p:cNvPicPr>
              <p:nvPr/>
            </p:nvPicPr>
            <p:blipFill>
              <a:blip r:embed="rId4" cstate="print"/>
              <a:srcRect/>
              <a:stretch>
                <a:fillRect/>
              </a:stretch>
            </p:blipFill>
            <p:spPr bwMode="auto">
              <a:xfrm>
                <a:off x="1324" y="2902"/>
                <a:ext cx="1379" cy="738"/>
              </a:xfrm>
              <a:prstGeom prst="rect">
                <a:avLst/>
              </a:prstGeom>
              <a:noFill/>
              <a:ln w="9525">
                <a:noFill/>
                <a:miter lim="800000"/>
                <a:headEnd/>
                <a:tailEnd/>
              </a:ln>
            </p:spPr>
          </p:pic>
        </p:grpSp>
        <p:sp>
          <p:nvSpPr>
            <p:cNvPr id="626702" name="AutoShape 14"/>
            <p:cNvSpPr>
              <a:spLocks noChangeArrowheads="1"/>
            </p:cNvSpPr>
            <p:nvPr/>
          </p:nvSpPr>
          <p:spPr bwMode="auto">
            <a:xfrm>
              <a:off x="1597" y="3911"/>
              <a:ext cx="544" cy="288"/>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ASP.NET</a:t>
              </a:r>
            </a:p>
          </p:txBody>
        </p:sp>
      </p:grpSp>
      <p:grpSp>
        <p:nvGrpSpPr>
          <p:cNvPr id="45067" name="Group 15"/>
          <p:cNvGrpSpPr>
            <a:grpSpLocks/>
          </p:cNvGrpSpPr>
          <p:nvPr/>
        </p:nvGrpSpPr>
        <p:grpSpPr bwMode="auto">
          <a:xfrm>
            <a:off x="4259263" y="5970588"/>
            <a:ext cx="1000125" cy="468312"/>
            <a:chOff x="1479" y="3904"/>
            <a:chExt cx="777" cy="295"/>
          </a:xfrm>
        </p:grpSpPr>
        <p:grpSp>
          <p:nvGrpSpPr>
            <p:cNvPr id="45148" name="Group 16"/>
            <p:cNvGrpSpPr>
              <a:grpSpLocks noChangeAspect="1"/>
            </p:cNvGrpSpPr>
            <p:nvPr/>
          </p:nvGrpSpPr>
          <p:grpSpPr bwMode="auto">
            <a:xfrm>
              <a:off x="1479" y="3904"/>
              <a:ext cx="777" cy="291"/>
              <a:chOff x="1324" y="2902"/>
              <a:chExt cx="1379" cy="738"/>
            </a:xfrm>
          </p:grpSpPr>
          <p:sp>
            <p:nvSpPr>
              <p:cNvPr id="45150" name="AutoShape 17"/>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45151" name="Picture 18" descr="transparent white capsule"/>
              <p:cNvPicPr>
                <a:picLocks noChangeAspect="1" noChangeArrowheads="1"/>
              </p:cNvPicPr>
              <p:nvPr/>
            </p:nvPicPr>
            <p:blipFill>
              <a:blip r:embed="rId4" cstate="print"/>
              <a:srcRect/>
              <a:stretch>
                <a:fillRect/>
              </a:stretch>
            </p:blipFill>
            <p:spPr bwMode="auto">
              <a:xfrm>
                <a:off x="1324" y="2902"/>
                <a:ext cx="1379" cy="738"/>
              </a:xfrm>
              <a:prstGeom prst="rect">
                <a:avLst/>
              </a:prstGeom>
              <a:noFill/>
              <a:ln w="9525">
                <a:noFill/>
                <a:miter lim="800000"/>
                <a:headEnd/>
                <a:tailEnd/>
              </a:ln>
            </p:spPr>
          </p:pic>
        </p:grpSp>
        <p:sp>
          <p:nvSpPr>
            <p:cNvPr id="626707" name="AutoShape 19"/>
            <p:cNvSpPr>
              <a:spLocks noChangeArrowheads="1"/>
            </p:cNvSpPr>
            <p:nvPr/>
          </p:nvSpPr>
          <p:spPr bwMode="auto">
            <a:xfrm>
              <a:off x="1597" y="3911"/>
              <a:ext cx="544" cy="288"/>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WPF</a:t>
              </a:r>
            </a:p>
          </p:txBody>
        </p:sp>
      </p:grpSp>
      <p:grpSp>
        <p:nvGrpSpPr>
          <p:cNvPr id="45068" name="Group 20"/>
          <p:cNvGrpSpPr>
            <a:grpSpLocks/>
          </p:cNvGrpSpPr>
          <p:nvPr/>
        </p:nvGrpSpPr>
        <p:grpSpPr bwMode="auto">
          <a:xfrm>
            <a:off x="5246688" y="5970588"/>
            <a:ext cx="1233487" cy="468312"/>
            <a:chOff x="1479" y="3904"/>
            <a:chExt cx="777" cy="295"/>
          </a:xfrm>
        </p:grpSpPr>
        <p:grpSp>
          <p:nvGrpSpPr>
            <p:cNvPr id="45144" name="Group 21"/>
            <p:cNvGrpSpPr>
              <a:grpSpLocks noChangeAspect="1"/>
            </p:cNvGrpSpPr>
            <p:nvPr/>
          </p:nvGrpSpPr>
          <p:grpSpPr bwMode="auto">
            <a:xfrm>
              <a:off x="1479" y="3904"/>
              <a:ext cx="777" cy="291"/>
              <a:chOff x="1324" y="2902"/>
              <a:chExt cx="1379" cy="738"/>
            </a:xfrm>
          </p:grpSpPr>
          <p:sp>
            <p:nvSpPr>
              <p:cNvPr id="45146" name="AutoShape 22"/>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45147" name="Picture 23" descr="transparent white capsule"/>
              <p:cNvPicPr>
                <a:picLocks noChangeAspect="1" noChangeArrowheads="1"/>
              </p:cNvPicPr>
              <p:nvPr/>
            </p:nvPicPr>
            <p:blipFill>
              <a:blip r:embed="rId4" cstate="print"/>
              <a:srcRect/>
              <a:stretch>
                <a:fillRect/>
              </a:stretch>
            </p:blipFill>
            <p:spPr bwMode="auto">
              <a:xfrm>
                <a:off x="1324" y="2902"/>
                <a:ext cx="1379" cy="738"/>
              </a:xfrm>
              <a:prstGeom prst="rect">
                <a:avLst/>
              </a:prstGeom>
              <a:noFill/>
              <a:ln w="9525">
                <a:noFill/>
                <a:miter lim="800000"/>
                <a:headEnd/>
                <a:tailEnd/>
              </a:ln>
            </p:spPr>
          </p:pic>
        </p:grpSp>
        <p:sp>
          <p:nvSpPr>
            <p:cNvPr id="626712" name="AutoShape 24"/>
            <p:cNvSpPr>
              <a:spLocks noChangeArrowheads="1"/>
            </p:cNvSpPr>
            <p:nvPr/>
          </p:nvSpPr>
          <p:spPr bwMode="auto">
            <a:xfrm>
              <a:off x="1597" y="3911"/>
              <a:ext cx="544" cy="288"/>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WinForm</a:t>
              </a:r>
            </a:p>
          </p:txBody>
        </p:sp>
      </p:grpSp>
      <p:grpSp>
        <p:nvGrpSpPr>
          <p:cNvPr id="45069" name="Group 25"/>
          <p:cNvGrpSpPr>
            <a:grpSpLocks/>
          </p:cNvGrpSpPr>
          <p:nvPr/>
        </p:nvGrpSpPr>
        <p:grpSpPr bwMode="auto">
          <a:xfrm>
            <a:off x="6453188" y="5970588"/>
            <a:ext cx="1233487" cy="468312"/>
            <a:chOff x="1479" y="3904"/>
            <a:chExt cx="777" cy="295"/>
          </a:xfrm>
        </p:grpSpPr>
        <p:grpSp>
          <p:nvGrpSpPr>
            <p:cNvPr id="45140" name="Group 26"/>
            <p:cNvGrpSpPr>
              <a:grpSpLocks noChangeAspect="1"/>
            </p:cNvGrpSpPr>
            <p:nvPr/>
          </p:nvGrpSpPr>
          <p:grpSpPr bwMode="auto">
            <a:xfrm>
              <a:off x="1479" y="3904"/>
              <a:ext cx="777" cy="291"/>
              <a:chOff x="1324" y="2902"/>
              <a:chExt cx="1379" cy="738"/>
            </a:xfrm>
          </p:grpSpPr>
          <p:sp>
            <p:nvSpPr>
              <p:cNvPr id="45142" name="AutoShape 27"/>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45143" name="Picture 28" descr="transparent white capsule"/>
              <p:cNvPicPr>
                <a:picLocks noChangeAspect="1" noChangeArrowheads="1"/>
              </p:cNvPicPr>
              <p:nvPr/>
            </p:nvPicPr>
            <p:blipFill>
              <a:blip r:embed="rId4" cstate="print"/>
              <a:srcRect/>
              <a:stretch>
                <a:fillRect/>
              </a:stretch>
            </p:blipFill>
            <p:spPr bwMode="auto">
              <a:xfrm>
                <a:off x="1324" y="2902"/>
                <a:ext cx="1379" cy="738"/>
              </a:xfrm>
              <a:prstGeom prst="rect">
                <a:avLst/>
              </a:prstGeom>
              <a:noFill/>
              <a:ln w="9525">
                <a:noFill/>
                <a:miter lim="800000"/>
                <a:headEnd/>
                <a:tailEnd/>
              </a:ln>
            </p:spPr>
          </p:pic>
        </p:grpSp>
        <p:sp>
          <p:nvSpPr>
            <p:cNvPr id="626717" name="AutoShape 29"/>
            <p:cNvSpPr>
              <a:spLocks noChangeArrowheads="1"/>
            </p:cNvSpPr>
            <p:nvPr/>
          </p:nvSpPr>
          <p:spPr bwMode="auto">
            <a:xfrm>
              <a:off x="1597" y="3911"/>
              <a:ext cx="544" cy="288"/>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NT Service</a:t>
              </a:r>
            </a:p>
          </p:txBody>
        </p:sp>
      </p:grpSp>
      <p:grpSp>
        <p:nvGrpSpPr>
          <p:cNvPr id="45070" name="Group 30"/>
          <p:cNvGrpSpPr>
            <a:grpSpLocks/>
          </p:cNvGrpSpPr>
          <p:nvPr/>
        </p:nvGrpSpPr>
        <p:grpSpPr bwMode="auto">
          <a:xfrm>
            <a:off x="7670800" y="5970588"/>
            <a:ext cx="1000125" cy="468312"/>
            <a:chOff x="1479" y="3904"/>
            <a:chExt cx="777" cy="295"/>
          </a:xfrm>
        </p:grpSpPr>
        <p:grpSp>
          <p:nvGrpSpPr>
            <p:cNvPr id="45136" name="Group 31"/>
            <p:cNvGrpSpPr>
              <a:grpSpLocks noChangeAspect="1"/>
            </p:cNvGrpSpPr>
            <p:nvPr/>
          </p:nvGrpSpPr>
          <p:grpSpPr bwMode="auto">
            <a:xfrm>
              <a:off x="1479" y="3904"/>
              <a:ext cx="777" cy="291"/>
              <a:chOff x="1324" y="2902"/>
              <a:chExt cx="1379" cy="738"/>
            </a:xfrm>
          </p:grpSpPr>
          <p:sp>
            <p:nvSpPr>
              <p:cNvPr id="45138" name="AutoShape 32"/>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45139" name="Picture 33" descr="transparent white capsule"/>
              <p:cNvPicPr>
                <a:picLocks noChangeAspect="1" noChangeArrowheads="1"/>
              </p:cNvPicPr>
              <p:nvPr/>
            </p:nvPicPr>
            <p:blipFill>
              <a:blip r:embed="rId4" cstate="print"/>
              <a:srcRect/>
              <a:stretch>
                <a:fillRect/>
              </a:stretch>
            </p:blipFill>
            <p:spPr bwMode="auto">
              <a:xfrm>
                <a:off x="1324" y="2902"/>
                <a:ext cx="1379" cy="738"/>
              </a:xfrm>
              <a:prstGeom prst="rect">
                <a:avLst/>
              </a:prstGeom>
              <a:noFill/>
              <a:ln w="9525">
                <a:noFill/>
                <a:miter lim="800000"/>
                <a:headEnd/>
                <a:tailEnd/>
              </a:ln>
            </p:spPr>
          </p:pic>
        </p:grpSp>
        <p:sp>
          <p:nvSpPr>
            <p:cNvPr id="626722" name="AutoShape 34"/>
            <p:cNvSpPr>
              <a:spLocks noChangeArrowheads="1"/>
            </p:cNvSpPr>
            <p:nvPr/>
          </p:nvSpPr>
          <p:spPr bwMode="auto">
            <a:xfrm>
              <a:off x="1597" y="3911"/>
              <a:ext cx="544" cy="288"/>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COM+</a:t>
              </a:r>
            </a:p>
          </p:txBody>
        </p:sp>
      </p:grpSp>
      <p:pic>
        <p:nvPicPr>
          <p:cNvPr id="45071" name="Picture 35" descr="TransparentRoundedRectangle-DarkGreen"/>
          <p:cNvPicPr>
            <a:picLocks noChangeArrowheads="1"/>
          </p:cNvPicPr>
          <p:nvPr/>
        </p:nvPicPr>
        <p:blipFill>
          <a:blip r:embed="rId5" cstate="print"/>
          <a:srcRect/>
          <a:stretch>
            <a:fillRect/>
          </a:stretch>
        </p:blipFill>
        <p:spPr bwMode="auto">
          <a:xfrm>
            <a:off x="6192838" y="5106988"/>
            <a:ext cx="1133475" cy="622300"/>
          </a:xfrm>
          <a:prstGeom prst="rect">
            <a:avLst/>
          </a:prstGeom>
          <a:noFill/>
          <a:ln w="9525">
            <a:noFill/>
            <a:miter lim="800000"/>
            <a:headEnd/>
            <a:tailEnd/>
          </a:ln>
        </p:spPr>
      </p:pic>
      <p:pic>
        <p:nvPicPr>
          <p:cNvPr id="45072" name="Picture 36" descr="TransparentRoundedRectangle-DarkGreen"/>
          <p:cNvPicPr>
            <a:picLocks noChangeArrowheads="1"/>
          </p:cNvPicPr>
          <p:nvPr/>
        </p:nvPicPr>
        <p:blipFill>
          <a:blip r:embed="rId5" cstate="print"/>
          <a:srcRect/>
          <a:stretch>
            <a:fillRect/>
          </a:stretch>
        </p:blipFill>
        <p:spPr bwMode="auto">
          <a:xfrm>
            <a:off x="4897438" y="5106988"/>
            <a:ext cx="1133475" cy="622300"/>
          </a:xfrm>
          <a:prstGeom prst="rect">
            <a:avLst/>
          </a:prstGeom>
          <a:noFill/>
          <a:ln w="9525">
            <a:noFill/>
            <a:miter lim="800000"/>
            <a:headEnd/>
            <a:tailEnd/>
          </a:ln>
        </p:spPr>
      </p:pic>
      <p:pic>
        <p:nvPicPr>
          <p:cNvPr id="45073" name="Picture 37" descr="TransparentRoundedRectangle-DarkGreen"/>
          <p:cNvPicPr>
            <a:picLocks noChangeArrowheads="1"/>
          </p:cNvPicPr>
          <p:nvPr/>
        </p:nvPicPr>
        <p:blipFill>
          <a:blip r:embed="rId5" cstate="print"/>
          <a:srcRect/>
          <a:stretch>
            <a:fillRect/>
          </a:stretch>
        </p:blipFill>
        <p:spPr bwMode="auto">
          <a:xfrm>
            <a:off x="3659188" y="5106988"/>
            <a:ext cx="1133475" cy="622300"/>
          </a:xfrm>
          <a:prstGeom prst="rect">
            <a:avLst/>
          </a:prstGeom>
          <a:noFill/>
          <a:ln w="9525">
            <a:noFill/>
            <a:miter lim="800000"/>
            <a:headEnd/>
            <a:tailEnd/>
          </a:ln>
        </p:spPr>
      </p:pic>
      <p:sp>
        <p:nvSpPr>
          <p:cNvPr id="626726" name="AutoShape 38"/>
          <p:cNvSpPr>
            <a:spLocks noChangeArrowheads="1"/>
          </p:cNvSpPr>
          <p:nvPr/>
        </p:nvSpPr>
        <p:spPr bwMode="auto">
          <a:xfrm>
            <a:off x="4975225" y="5267325"/>
            <a:ext cx="955675" cy="282575"/>
          </a:xfrm>
          <a:prstGeom prst="roundRect">
            <a:avLst>
              <a:gd name="adj" fmla="val 8009"/>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TCP</a:t>
            </a:r>
          </a:p>
          <a:p>
            <a:pPr algn="ctr">
              <a:lnSpc>
                <a:spcPct val="80000"/>
              </a:lnSpc>
              <a:defRPr/>
            </a:pPr>
            <a:r>
              <a:rPr lang="en-US" sz="1400" b="1">
                <a:effectLst>
                  <a:outerShdw blurRad="38100" dist="38100" dir="2700000" algn="tl">
                    <a:srgbClr val="000000"/>
                  </a:outerShdw>
                </a:effectLst>
              </a:rPr>
              <a:t>Channel</a:t>
            </a:r>
          </a:p>
        </p:txBody>
      </p:sp>
      <p:sp>
        <p:nvSpPr>
          <p:cNvPr id="626727" name="AutoShape 39"/>
          <p:cNvSpPr>
            <a:spLocks noChangeArrowheads="1"/>
          </p:cNvSpPr>
          <p:nvPr/>
        </p:nvSpPr>
        <p:spPr bwMode="auto">
          <a:xfrm>
            <a:off x="3748088" y="5270500"/>
            <a:ext cx="955675" cy="282575"/>
          </a:xfrm>
          <a:prstGeom prst="roundRect">
            <a:avLst>
              <a:gd name="adj" fmla="val 8009"/>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HTTP</a:t>
            </a:r>
          </a:p>
          <a:p>
            <a:pPr algn="ctr">
              <a:lnSpc>
                <a:spcPct val="80000"/>
              </a:lnSpc>
              <a:defRPr/>
            </a:pPr>
            <a:r>
              <a:rPr lang="en-US" sz="1400" b="1">
                <a:effectLst>
                  <a:outerShdw blurRad="38100" dist="38100" dir="2700000" algn="tl">
                    <a:srgbClr val="000000"/>
                  </a:outerShdw>
                </a:effectLst>
              </a:rPr>
              <a:t>Channel</a:t>
            </a:r>
          </a:p>
        </p:txBody>
      </p:sp>
      <p:sp>
        <p:nvSpPr>
          <p:cNvPr id="626728" name="AutoShape 40"/>
          <p:cNvSpPr>
            <a:spLocks noChangeArrowheads="1"/>
          </p:cNvSpPr>
          <p:nvPr/>
        </p:nvSpPr>
        <p:spPr bwMode="auto">
          <a:xfrm>
            <a:off x="6267450" y="5276850"/>
            <a:ext cx="955675" cy="274638"/>
          </a:xfrm>
          <a:prstGeom prst="roundRect">
            <a:avLst>
              <a:gd name="adj" fmla="val 8009"/>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Queue</a:t>
            </a:r>
          </a:p>
          <a:p>
            <a:pPr algn="ctr">
              <a:lnSpc>
                <a:spcPct val="80000"/>
              </a:lnSpc>
              <a:defRPr/>
            </a:pPr>
            <a:r>
              <a:rPr lang="en-US" sz="1400" b="1">
                <a:effectLst>
                  <a:outerShdw blurRad="38100" dist="38100" dir="2700000" algn="tl">
                    <a:srgbClr val="000000"/>
                  </a:outerShdw>
                </a:effectLst>
              </a:rPr>
              <a:t>Channel</a:t>
            </a:r>
          </a:p>
        </p:txBody>
      </p:sp>
      <p:pic>
        <p:nvPicPr>
          <p:cNvPr id="45077" name="Picture 41" descr="TransparentRoundedRectangle-Green"/>
          <p:cNvPicPr>
            <a:picLocks noChangeArrowheads="1"/>
          </p:cNvPicPr>
          <p:nvPr/>
        </p:nvPicPr>
        <p:blipFill>
          <a:blip r:embed="rId6" cstate="print"/>
          <a:srcRect/>
          <a:stretch>
            <a:fillRect/>
          </a:stretch>
        </p:blipFill>
        <p:spPr bwMode="auto">
          <a:xfrm>
            <a:off x="5432425" y="4494213"/>
            <a:ext cx="1133475" cy="622300"/>
          </a:xfrm>
          <a:prstGeom prst="rect">
            <a:avLst/>
          </a:prstGeom>
          <a:noFill/>
          <a:ln w="9525">
            <a:noFill/>
            <a:miter lim="800000"/>
            <a:headEnd/>
            <a:tailEnd/>
          </a:ln>
        </p:spPr>
      </p:pic>
      <p:pic>
        <p:nvPicPr>
          <p:cNvPr id="45078" name="Picture 42" descr="TransparentRoundedRectangle-Green"/>
          <p:cNvPicPr>
            <a:picLocks noChangeArrowheads="1"/>
          </p:cNvPicPr>
          <p:nvPr/>
        </p:nvPicPr>
        <p:blipFill>
          <a:blip r:embed="rId6" cstate="print"/>
          <a:srcRect/>
          <a:stretch>
            <a:fillRect/>
          </a:stretch>
        </p:blipFill>
        <p:spPr bwMode="auto">
          <a:xfrm>
            <a:off x="4208463" y="4494213"/>
            <a:ext cx="1133475" cy="622300"/>
          </a:xfrm>
          <a:prstGeom prst="rect">
            <a:avLst/>
          </a:prstGeom>
          <a:noFill/>
          <a:ln w="9525">
            <a:noFill/>
            <a:miter lim="800000"/>
            <a:headEnd/>
            <a:tailEnd/>
          </a:ln>
        </p:spPr>
      </p:pic>
      <p:sp>
        <p:nvSpPr>
          <p:cNvPr id="626731" name="AutoShape 43"/>
          <p:cNvSpPr>
            <a:spLocks noChangeArrowheads="1"/>
          </p:cNvSpPr>
          <p:nvPr/>
        </p:nvSpPr>
        <p:spPr bwMode="auto">
          <a:xfrm>
            <a:off x="4286250" y="4675188"/>
            <a:ext cx="955675" cy="274637"/>
          </a:xfrm>
          <a:prstGeom prst="roundRect">
            <a:avLst>
              <a:gd name="adj" fmla="val 8009"/>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t>Secure</a:t>
            </a:r>
          </a:p>
          <a:p>
            <a:pPr algn="ctr">
              <a:lnSpc>
                <a:spcPct val="80000"/>
              </a:lnSpc>
              <a:defRPr/>
            </a:pPr>
            <a:r>
              <a:rPr lang="en-US" sz="1400" b="1"/>
              <a:t>Channel</a:t>
            </a:r>
          </a:p>
        </p:txBody>
      </p:sp>
      <p:sp>
        <p:nvSpPr>
          <p:cNvPr id="626732" name="AutoShape 44"/>
          <p:cNvSpPr>
            <a:spLocks noChangeArrowheads="1"/>
          </p:cNvSpPr>
          <p:nvPr/>
        </p:nvSpPr>
        <p:spPr bwMode="auto">
          <a:xfrm>
            <a:off x="5513388" y="4678363"/>
            <a:ext cx="955675" cy="274637"/>
          </a:xfrm>
          <a:prstGeom prst="roundRect">
            <a:avLst>
              <a:gd name="adj" fmla="val 8009"/>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Reliable</a:t>
            </a:r>
          </a:p>
          <a:p>
            <a:pPr algn="ctr">
              <a:lnSpc>
                <a:spcPct val="80000"/>
              </a:lnSpc>
              <a:defRPr/>
            </a:pPr>
            <a:r>
              <a:rPr lang="en-US" sz="1400" b="1">
                <a:effectLst>
                  <a:outerShdw blurRad="38100" dist="38100" dir="2700000" algn="tl">
                    <a:srgbClr val="000000"/>
                  </a:outerShdw>
                </a:effectLst>
              </a:rPr>
              <a:t>Channel</a:t>
            </a:r>
          </a:p>
        </p:txBody>
      </p:sp>
      <p:grpSp>
        <p:nvGrpSpPr>
          <p:cNvPr id="45081" name="Group 45"/>
          <p:cNvGrpSpPr>
            <a:grpSpLocks/>
          </p:cNvGrpSpPr>
          <p:nvPr/>
        </p:nvGrpSpPr>
        <p:grpSpPr bwMode="auto">
          <a:xfrm>
            <a:off x="7216775" y="3078163"/>
            <a:ext cx="1233488" cy="585787"/>
            <a:chOff x="580" y="2469"/>
            <a:chExt cx="777" cy="416"/>
          </a:xfrm>
        </p:grpSpPr>
        <p:grpSp>
          <p:nvGrpSpPr>
            <p:cNvPr id="45132" name="Group 46"/>
            <p:cNvGrpSpPr>
              <a:grpSpLocks noChangeAspect="1"/>
            </p:cNvGrpSpPr>
            <p:nvPr/>
          </p:nvGrpSpPr>
          <p:grpSpPr bwMode="auto">
            <a:xfrm>
              <a:off x="580" y="2469"/>
              <a:ext cx="777" cy="416"/>
              <a:chOff x="1324" y="2902"/>
              <a:chExt cx="1379" cy="738"/>
            </a:xfrm>
          </p:grpSpPr>
          <p:sp>
            <p:nvSpPr>
              <p:cNvPr id="45134" name="AutoShape 47"/>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45135" name="Picture 48" descr="transparent white capsule"/>
              <p:cNvPicPr>
                <a:picLocks noChangeAspect="1" noChangeArrowheads="1"/>
              </p:cNvPicPr>
              <p:nvPr/>
            </p:nvPicPr>
            <p:blipFill>
              <a:blip r:embed="rId4" cstate="print"/>
              <a:srcRect/>
              <a:stretch>
                <a:fillRect/>
              </a:stretch>
            </p:blipFill>
            <p:spPr bwMode="auto">
              <a:xfrm>
                <a:off x="1324" y="2902"/>
                <a:ext cx="1379" cy="738"/>
              </a:xfrm>
              <a:prstGeom prst="rect">
                <a:avLst/>
              </a:prstGeom>
              <a:noFill/>
              <a:ln w="9525">
                <a:noFill/>
                <a:miter lim="800000"/>
                <a:headEnd/>
                <a:tailEnd/>
              </a:ln>
            </p:spPr>
          </p:pic>
        </p:grpSp>
        <p:sp>
          <p:nvSpPr>
            <p:cNvPr id="626737" name="AutoShape 49"/>
            <p:cNvSpPr>
              <a:spLocks noChangeArrowheads="1"/>
            </p:cNvSpPr>
            <p:nvPr/>
          </p:nvSpPr>
          <p:spPr bwMode="auto">
            <a:xfrm>
              <a:off x="703" y="2546"/>
              <a:ext cx="544" cy="290"/>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Instance </a:t>
              </a:r>
              <a:br>
                <a:rPr lang="en-US" sz="1400" b="1">
                  <a:effectLst>
                    <a:outerShdw blurRad="38100" dist="38100" dir="2700000" algn="tl">
                      <a:srgbClr val="000000"/>
                    </a:outerShdw>
                  </a:effectLst>
                </a:rPr>
              </a:br>
              <a:r>
                <a:rPr lang="en-US" sz="1400" b="1">
                  <a:effectLst>
                    <a:outerShdw blurRad="38100" dist="38100" dir="2700000" algn="tl">
                      <a:srgbClr val="000000"/>
                    </a:outerShdw>
                  </a:effectLst>
                </a:rPr>
                <a:t>Behavior</a:t>
              </a:r>
            </a:p>
          </p:txBody>
        </p:sp>
      </p:grpSp>
      <p:grpSp>
        <p:nvGrpSpPr>
          <p:cNvPr id="45082" name="Group 50"/>
          <p:cNvGrpSpPr>
            <a:grpSpLocks/>
          </p:cNvGrpSpPr>
          <p:nvPr/>
        </p:nvGrpSpPr>
        <p:grpSpPr bwMode="auto">
          <a:xfrm>
            <a:off x="3354388" y="3717925"/>
            <a:ext cx="1233487" cy="585788"/>
            <a:chOff x="1368" y="2469"/>
            <a:chExt cx="777" cy="416"/>
          </a:xfrm>
        </p:grpSpPr>
        <p:grpSp>
          <p:nvGrpSpPr>
            <p:cNvPr id="45128" name="Group 51"/>
            <p:cNvGrpSpPr>
              <a:grpSpLocks noChangeAspect="1"/>
            </p:cNvGrpSpPr>
            <p:nvPr/>
          </p:nvGrpSpPr>
          <p:grpSpPr bwMode="auto">
            <a:xfrm>
              <a:off x="1368" y="2469"/>
              <a:ext cx="777" cy="416"/>
              <a:chOff x="1324" y="2902"/>
              <a:chExt cx="1379" cy="738"/>
            </a:xfrm>
          </p:grpSpPr>
          <p:sp>
            <p:nvSpPr>
              <p:cNvPr id="45130" name="AutoShape 52"/>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45131" name="Picture 53" descr="transparent white capsule"/>
              <p:cNvPicPr>
                <a:picLocks noChangeAspect="1" noChangeArrowheads="1"/>
              </p:cNvPicPr>
              <p:nvPr/>
            </p:nvPicPr>
            <p:blipFill>
              <a:blip r:embed="rId4" cstate="print"/>
              <a:srcRect/>
              <a:stretch>
                <a:fillRect/>
              </a:stretch>
            </p:blipFill>
            <p:spPr bwMode="auto">
              <a:xfrm>
                <a:off x="1324" y="2902"/>
                <a:ext cx="1379" cy="738"/>
              </a:xfrm>
              <a:prstGeom prst="rect">
                <a:avLst/>
              </a:prstGeom>
              <a:noFill/>
              <a:ln w="9525">
                <a:noFill/>
                <a:miter lim="800000"/>
                <a:headEnd/>
                <a:tailEnd/>
              </a:ln>
            </p:spPr>
          </p:pic>
        </p:grpSp>
        <p:sp>
          <p:nvSpPr>
            <p:cNvPr id="626742" name="AutoShape 54"/>
            <p:cNvSpPr>
              <a:spLocks noChangeArrowheads="1"/>
            </p:cNvSpPr>
            <p:nvPr/>
          </p:nvSpPr>
          <p:spPr bwMode="auto">
            <a:xfrm>
              <a:off x="1476" y="2546"/>
              <a:ext cx="544" cy="290"/>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Throttling </a:t>
              </a:r>
              <a:br>
                <a:rPr lang="en-US" sz="1400" b="1">
                  <a:effectLst>
                    <a:outerShdw blurRad="38100" dist="38100" dir="2700000" algn="tl">
                      <a:srgbClr val="000000"/>
                    </a:outerShdw>
                  </a:effectLst>
                </a:rPr>
              </a:br>
              <a:r>
                <a:rPr lang="en-US" sz="1400" b="1">
                  <a:effectLst>
                    <a:outerShdw blurRad="38100" dist="38100" dir="2700000" algn="tl">
                      <a:srgbClr val="000000"/>
                    </a:outerShdw>
                  </a:effectLst>
                </a:rPr>
                <a:t>Behavior</a:t>
              </a:r>
            </a:p>
          </p:txBody>
        </p:sp>
      </p:grpSp>
      <p:grpSp>
        <p:nvGrpSpPr>
          <p:cNvPr id="45083" name="Group 55"/>
          <p:cNvGrpSpPr>
            <a:grpSpLocks/>
          </p:cNvGrpSpPr>
          <p:nvPr/>
        </p:nvGrpSpPr>
        <p:grpSpPr bwMode="auto">
          <a:xfrm>
            <a:off x="5953125" y="3717925"/>
            <a:ext cx="1233488" cy="585788"/>
            <a:chOff x="2855" y="2469"/>
            <a:chExt cx="777" cy="416"/>
          </a:xfrm>
        </p:grpSpPr>
        <p:grpSp>
          <p:nvGrpSpPr>
            <p:cNvPr id="45124" name="Group 56"/>
            <p:cNvGrpSpPr>
              <a:grpSpLocks noChangeAspect="1"/>
            </p:cNvGrpSpPr>
            <p:nvPr/>
          </p:nvGrpSpPr>
          <p:grpSpPr bwMode="auto">
            <a:xfrm>
              <a:off x="2855" y="2469"/>
              <a:ext cx="777" cy="416"/>
              <a:chOff x="1324" y="2902"/>
              <a:chExt cx="1379" cy="738"/>
            </a:xfrm>
          </p:grpSpPr>
          <p:sp>
            <p:nvSpPr>
              <p:cNvPr id="45126" name="AutoShape 57"/>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45127" name="Picture 58" descr="transparent white capsule"/>
              <p:cNvPicPr>
                <a:picLocks noChangeAspect="1" noChangeArrowheads="1"/>
              </p:cNvPicPr>
              <p:nvPr/>
            </p:nvPicPr>
            <p:blipFill>
              <a:blip r:embed="rId4" cstate="print"/>
              <a:srcRect/>
              <a:stretch>
                <a:fillRect/>
              </a:stretch>
            </p:blipFill>
            <p:spPr bwMode="auto">
              <a:xfrm>
                <a:off x="1324" y="2902"/>
                <a:ext cx="1379" cy="738"/>
              </a:xfrm>
              <a:prstGeom prst="rect">
                <a:avLst/>
              </a:prstGeom>
              <a:noFill/>
              <a:ln w="9525">
                <a:noFill/>
                <a:miter lim="800000"/>
                <a:headEnd/>
                <a:tailEnd/>
              </a:ln>
            </p:spPr>
          </p:pic>
        </p:grpSp>
        <p:sp>
          <p:nvSpPr>
            <p:cNvPr id="626747" name="AutoShape 59"/>
            <p:cNvSpPr>
              <a:spLocks noChangeArrowheads="1"/>
            </p:cNvSpPr>
            <p:nvPr/>
          </p:nvSpPr>
          <p:spPr bwMode="auto">
            <a:xfrm>
              <a:off x="2945" y="2536"/>
              <a:ext cx="593" cy="290"/>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Type Integ. </a:t>
              </a:r>
            </a:p>
            <a:p>
              <a:pPr algn="ctr">
                <a:lnSpc>
                  <a:spcPct val="80000"/>
                </a:lnSpc>
                <a:defRPr/>
              </a:pPr>
              <a:r>
                <a:rPr lang="en-US" sz="1400" b="1">
                  <a:effectLst>
                    <a:outerShdw blurRad="38100" dist="38100" dir="2700000" algn="tl">
                      <a:srgbClr val="000000"/>
                    </a:outerShdw>
                  </a:effectLst>
                </a:rPr>
                <a:t>Behavior</a:t>
              </a:r>
            </a:p>
          </p:txBody>
        </p:sp>
      </p:grpSp>
      <p:grpSp>
        <p:nvGrpSpPr>
          <p:cNvPr id="45084" name="Group 60"/>
          <p:cNvGrpSpPr>
            <a:grpSpLocks/>
          </p:cNvGrpSpPr>
          <p:nvPr/>
        </p:nvGrpSpPr>
        <p:grpSpPr bwMode="auto">
          <a:xfrm>
            <a:off x="4654550" y="3719513"/>
            <a:ext cx="1233488" cy="585787"/>
            <a:chOff x="4382" y="2469"/>
            <a:chExt cx="777" cy="416"/>
          </a:xfrm>
        </p:grpSpPr>
        <p:grpSp>
          <p:nvGrpSpPr>
            <p:cNvPr id="45120" name="Group 61"/>
            <p:cNvGrpSpPr>
              <a:grpSpLocks noChangeAspect="1"/>
            </p:cNvGrpSpPr>
            <p:nvPr/>
          </p:nvGrpSpPr>
          <p:grpSpPr bwMode="auto">
            <a:xfrm>
              <a:off x="4382" y="2469"/>
              <a:ext cx="777" cy="416"/>
              <a:chOff x="1324" y="2902"/>
              <a:chExt cx="1379" cy="738"/>
            </a:xfrm>
          </p:grpSpPr>
          <p:sp>
            <p:nvSpPr>
              <p:cNvPr id="45122" name="AutoShape 62"/>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45123" name="Picture 63" descr="transparent white capsule"/>
              <p:cNvPicPr>
                <a:picLocks noChangeAspect="1" noChangeArrowheads="1"/>
              </p:cNvPicPr>
              <p:nvPr/>
            </p:nvPicPr>
            <p:blipFill>
              <a:blip r:embed="rId4" cstate="print"/>
              <a:srcRect/>
              <a:stretch>
                <a:fillRect/>
              </a:stretch>
            </p:blipFill>
            <p:spPr bwMode="auto">
              <a:xfrm>
                <a:off x="1324" y="2902"/>
                <a:ext cx="1379" cy="738"/>
              </a:xfrm>
              <a:prstGeom prst="rect">
                <a:avLst/>
              </a:prstGeom>
              <a:noFill/>
              <a:ln w="9525">
                <a:noFill/>
                <a:miter lim="800000"/>
                <a:headEnd/>
                <a:tailEnd/>
              </a:ln>
            </p:spPr>
          </p:pic>
        </p:grpSp>
        <p:sp>
          <p:nvSpPr>
            <p:cNvPr id="626752" name="AutoShape 64"/>
            <p:cNvSpPr>
              <a:spLocks noChangeArrowheads="1"/>
            </p:cNvSpPr>
            <p:nvPr/>
          </p:nvSpPr>
          <p:spPr bwMode="auto">
            <a:xfrm>
              <a:off x="4463" y="2545"/>
              <a:ext cx="593" cy="290"/>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Transaction</a:t>
              </a:r>
              <a:br>
                <a:rPr lang="en-US" sz="1400" b="1">
                  <a:effectLst>
                    <a:outerShdw blurRad="38100" dist="38100" dir="2700000" algn="tl">
                      <a:srgbClr val="000000"/>
                    </a:outerShdw>
                  </a:effectLst>
                </a:rPr>
              </a:br>
              <a:r>
                <a:rPr lang="en-US" sz="1400" b="1">
                  <a:effectLst>
                    <a:outerShdw blurRad="38100" dist="38100" dir="2700000" algn="tl">
                      <a:srgbClr val="000000"/>
                    </a:outerShdw>
                  </a:effectLst>
                </a:rPr>
                <a:t>Behavior</a:t>
              </a:r>
            </a:p>
          </p:txBody>
        </p:sp>
      </p:grpSp>
      <p:grpSp>
        <p:nvGrpSpPr>
          <p:cNvPr id="45085" name="Group 65"/>
          <p:cNvGrpSpPr>
            <a:grpSpLocks/>
          </p:cNvGrpSpPr>
          <p:nvPr/>
        </p:nvGrpSpPr>
        <p:grpSpPr bwMode="auto">
          <a:xfrm>
            <a:off x="7224713" y="3717925"/>
            <a:ext cx="1233487" cy="585788"/>
            <a:chOff x="3566" y="2469"/>
            <a:chExt cx="777" cy="416"/>
          </a:xfrm>
        </p:grpSpPr>
        <p:grpSp>
          <p:nvGrpSpPr>
            <p:cNvPr id="45116" name="Group 66"/>
            <p:cNvGrpSpPr>
              <a:grpSpLocks noChangeAspect="1"/>
            </p:cNvGrpSpPr>
            <p:nvPr/>
          </p:nvGrpSpPr>
          <p:grpSpPr bwMode="auto">
            <a:xfrm>
              <a:off x="3566" y="2469"/>
              <a:ext cx="777" cy="416"/>
              <a:chOff x="1324" y="2902"/>
              <a:chExt cx="1379" cy="738"/>
            </a:xfrm>
          </p:grpSpPr>
          <p:sp>
            <p:nvSpPr>
              <p:cNvPr id="45118" name="AutoShape 67"/>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45119" name="Picture 68" descr="transparent white capsule"/>
              <p:cNvPicPr>
                <a:picLocks noChangeAspect="1" noChangeArrowheads="1"/>
              </p:cNvPicPr>
              <p:nvPr/>
            </p:nvPicPr>
            <p:blipFill>
              <a:blip r:embed="rId4" cstate="print"/>
              <a:srcRect/>
              <a:stretch>
                <a:fillRect/>
              </a:stretch>
            </p:blipFill>
            <p:spPr bwMode="auto">
              <a:xfrm>
                <a:off x="1324" y="2902"/>
                <a:ext cx="1379" cy="738"/>
              </a:xfrm>
              <a:prstGeom prst="rect">
                <a:avLst/>
              </a:prstGeom>
              <a:noFill/>
              <a:ln w="9525">
                <a:noFill/>
                <a:miter lim="800000"/>
                <a:headEnd/>
                <a:tailEnd/>
              </a:ln>
            </p:spPr>
          </p:pic>
        </p:grpSp>
        <p:sp>
          <p:nvSpPr>
            <p:cNvPr id="626757" name="AutoShape 69"/>
            <p:cNvSpPr>
              <a:spLocks noChangeArrowheads="1"/>
            </p:cNvSpPr>
            <p:nvPr/>
          </p:nvSpPr>
          <p:spPr bwMode="auto">
            <a:xfrm>
              <a:off x="3647" y="2546"/>
              <a:ext cx="593" cy="290"/>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300" b="1">
                  <a:effectLst>
                    <a:outerShdw blurRad="38100" dist="38100" dir="2700000" algn="tl">
                      <a:srgbClr val="000000"/>
                    </a:outerShdw>
                  </a:effectLst>
                </a:rPr>
                <a:t>Concurrency</a:t>
              </a:r>
              <a:r>
                <a:rPr lang="en-US" sz="1400" b="1">
                  <a:effectLst>
                    <a:outerShdw blurRad="38100" dist="38100" dir="2700000" algn="tl">
                      <a:srgbClr val="000000"/>
                    </a:outerShdw>
                  </a:effectLst>
                </a:rPr>
                <a:t/>
              </a:r>
              <a:br>
                <a:rPr lang="en-US" sz="1400" b="1">
                  <a:effectLst>
                    <a:outerShdw blurRad="38100" dist="38100" dir="2700000" algn="tl">
                      <a:srgbClr val="000000"/>
                    </a:outerShdw>
                  </a:effectLst>
                </a:rPr>
              </a:br>
              <a:r>
                <a:rPr lang="en-US" sz="1400" b="1">
                  <a:effectLst>
                    <a:outerShdw blurRad="38100" dist="38100" dir="2700000" algn="tl">
                      <a:srgbClr val="000000"/>
                    </a:outerShdw>
                  </a:effectLst>
                </a:rPr>
                <a:t>Behavior</a:t>
              </a:r>
            </a:p>
          </p:txBody>
        </p:sp>
      </p:grpSp>
      <p:grpSp>
        <p:nvGrpSpPr>
          <p:cNvPr id="45086" name="Group 70"/>
          <p:cNvGrpSpPr>
            <a:grpSpLocks/>
          </p:cNvGrpSpPr>
          <p:nvPr/>
        </p:nvGrpSpPr>
        <p:grpSpPr bwMode="auto">
          <a:xfrm>
            <a:off x="4676775" y="3062288"/>
            <a:ext cx="1233488" cy="585787"/>
            <a:chOff x="4382" y="2469"/>
            <a:chExt cx="777" cy="416"/>
          </a:xfrm>
        </p:grpSpPr>
        <p:grpSp>
          <p:nvGrpSpPr>
            <p:cNvPr id="45112" name="Group 71"/>
            <p:cNvGrpSpPr>
              <a:grpSpLocks noChangeAspect="1"/>
            </p:cNvGrpSpPr>
            <p:nvPr/>
          </p:nvGrpSpPr>
          <p:grpSpPr bwMode="auto">
            <a:xfrm>
              <a:off x="4382" y="2469"/>
              <a:ext cx="777" cy="416"/>
              <a:chOff x="1324" y="2902"/>
              <a:chExt cx="1379" cy="738"/>
            </a:xfrm>
          </p:grpSpPr>
          <p:sp>
            <p:nvSpPr>
              <p:cNvPr id="45114" name="AutoShape 72"/>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45115" name="Picture 73" descr="transparent white capsule"/>
              <p:cNvPicPr>
                <a:picLocks noChangeAspect="1" noChangeArrowheads="1"/>
              </p:cNvPicPr>
              <p:nvPr/>
            </p:nvPicPr>
            <p:blipFill>
              <a:blip r:embed="rId4" cstate="print"/>
              <a:srcRect/>
              <a:stretch>
                <a:fillRect/>
              </a:stretch>
            </p:blipFill>
            <p:spPr bwMode="auto">
              <a:xfrm>
                <a:off x="1324" y="2902"/>
                <a:ext cx="1379" cy="738"/>
              </a:xfrm>
              <a:prstGeom prst="rect">
                <a:avLst/>
              </a:prstGeom>
              <a:noFill/>
              <a:ln w="9525">
                <a:noFill/>
                <a:miter lim="800000"/>
                <a:headEnd/>
                <a:tailEnd/>
              </a:ln>
            </p:spPr>
          </p:pic>
        </p:grpSp>
        <p:sp>
          <p:nvSpPr>
            <p:cNvPr id="626762" name="AutoShape 74"/>
            <p:cNvSpPr>
              <a:spLocks noChangeArrowheads="1"/>
            </p:cNvSpPr>
            <p:nvPr/>
          </p:nvSpPr>
          <p:spPr bwMode="auto">
            <a:xfrm>
              <a:off x="4463" y="2545"/>
              <a:ext cx="593" cy="290"/>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Error</a:t>
              </a:r>
              <a:br>
                <a:rPr lang="en-US" sz="1400" b="1">
                  <a:effectLst>
                    <a:outerShdw blurRad="38100" dist="38100" dir="2700000" algn="tl">
                      <a:srgbClr val="000000"/>
                    </a:outerShdw>
                  </a:effectLst>
                </a:rPr>
              </a:br>
              <a:r>
                <a:rPr lang="en-US" sz="1400" b="1">
                  <a:effectLst>
                    <a:outerShdw blurRad="38100" dist="38100" dir="2700000" algn="tl">
                      <a:srgbClr val="000000"/>
                    </a:outerShdw>
                  </a:effectLst>
                </a:rPr>
                <a:t>Behavior</a:t>
              </a:r>
            </a:p>
          </p:txBody>
        </p:sp>
      </p:grpSp>
      <p:grpSp>
        <p:nvGrpSpPr>
          <p:cNvPr id="45087" name="Group 75"/>
          <p:cNvGrpSpPr>
            <a:grpSpLocks/>
          </p:cNvGrpSpPr>
          <p:nvPr/>
        </p:nvGrpSpPr>
        <p:grpSpPr bwMode="auto">
          <a:xfrm>
            <a:off x="5967413" y="3084513"/>
            <a:ext cx="1233487" cy="585787"/>
            <a:chOff x="4382" y="2469"/>
            <a:chExt cx="777" cy="416"/>
          </a:xfrm>
        </p:grpSpPr>
        <p:grpSp>
          <p:nvGrpSpPr>
            <p:cNvPr id="45108" name="Group 76"/>
            <p:cNvGrpSpPr>
              <a:grpSpLocks noChangeAspect="1"/>
            </p:cNvGrpSpPr>
            <p:nvPr/>
          </p:nvGrpSpPr>
          <p:grpSpPr bwMode="auto">
            <a:xfrm>
              <a:off x="4382" y="2469"/>
              <a:ext cx="777" cy="416"/>
              <a:chOff x="1324" y="2902"/>
              <a:chExt cx="1379" cy="738"/>
            </a:xfrm>
          </p:grpSpPr>
          <p:sp>
            <p:nvSpPr>
              <p:cNvPr id="45110" name="AutoShape 77"/>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45111" name="Picture 78" descr="transparent white capsule"/>
              <p:cNvPicPr>
                <a:picLocks noChangeAspect="1" noChangeArrowheads="1"/>
              </p:cNvPicPr>
              <p:nvPr/>
            </p:nvPicPr>
            <p:blipFill>
              <a:blip r:embed="rId4" cstate="print"/>
              <a:srcRect/>
              <a:stretch>
                <a:fillRect/>
              </a:stretch>
            </p:blipFill>
            <p:spPr bwMode="auto">
              <a:xfrm>
                <a:off x="1324" y="2902"/>
                <a:ext cx="1379" cy="738"/>
              </a:xfrm>
              <a:prstGeom prst="rect">
                <a:avLst/>
              </a:prstGeom>
              <a:noFill/>
              <a:ln w="9525">
                <a:noFill/>
                <a:miter lim="800000"/>
                <a:headEnd/>
                <a:tailEnd/>
              </a:ln>
            </p:spPr>
          </p:pic>
        </p:grpSp>
        <p:sp>
          <p:nvSpPr>
            <p:cNvPr id="626767" name="AutoShape 79"/>
            <p:cNvSpPr>
              <a:spLocks noChangeArrowheads="1"/>
            </p:cNvSpPr>
            <p:nvPr/>
          </p:nvSpPr>
          <p:spPr bwMode="auto">
            <a:xfrm>
              <a:off x="4463" y="2545"/>
              <a:ext cx="593" cy="290"/>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Metadata</a:t>
              </a:r>
              <a:br>
                <a:rPr lang="en-US" sz="1400" b="1">
                  <a:effectLst>
                    <a:outerShdw blurRad="38100" dist="38100" dir="2700000" algn="tl">
                      <a:srgbClr val="000000"/>
                    </a:outerShdw>
                  </a:effectLst>
                </a:rPr>
              </a:br>
              <a:r>
                <a:rPr lang="en-US" sz="1400" b="1">
                  <a:effectLst>
                    <a:outerShdw blurRad="38100" dist="38100" dir="2700000" algn="tl">
                      <a:srgbClr val="000000"/>
                    </a:outerShdw>
                  </a:effectLst>
                </a:rPr>
                <a:t>Behavior</a:t>
              </a:r>
            </a:p>
          </p:txBody>
        </p:sp>
      </p:grpSp>
      <p:pic>
        <p:nvPicPr>
          <p:cNvPr id="45088" name="Picture 80" descr="TransparentRoundedRectangle-Orange"/>
          <p:cNvPicPr>
            <a:picLocks noChangeAspect="1" noChangeArrowheads="1"/>
          </p:cNvPicPr>
          <p:nvPr/>
        </p:nvPicPr>
        <p:blipFill>
          <a:blip r:embed="rId7" cstate="print"/>
          <a:srcRect/>
          <a:stretch>
            <a:fillRect/>
          </a:stretch>
        </p:blipFill>
        <p:spPr bwMode="auto">
          <a:xfrm>
            <a:off x="7359650" y="5108575"/>
            <a:ext cx="1133475" cy="623888"/>
          </a:xfrm>
          <a:prstGeom prst="rect">
            <a:avLst/>
          </a:prstGeom>
          <a:noFill/>
          <a:ln w="9525">
            <a:noFill/>
            <a:miter lim="800000"/>
            <a:headEnd/>
            <a:tailEnd/>
          </a:ln>
        </p:spPr>
      </p:pic>
      <p:pic>
        <p:nvPicPr>
          <p:cNvPr id="45089" name="Picture 81" descr="TransparentRoundedRectangle-Orange"/>
          <p:cNvPicPr>
            <a:picLocks noChangeAspect="1" noChangeArrowheads="1"/>
          </p:cNvPicPr>
          <p:nvPr/>
        </p:nvPicPr>
        <p:blipFill>
          <a:blip r:embed="rId7" cstate="print"/>
          <a:srcRect/>
          <a:stretch>
            <a:fillRect/>
          </a:stretch>
        </p:blipFill>
        <p:spPr bwMode="auto">
          <a:xfrm>
            <a:off x="7359650" y="4489450"/>
            <a:ext cx="1133475" cy="623888"/>
          </a:xfrm>
          <a:prstGeom prst="rect">
            <a:avLst/>
          </a:prstGeom>
          <a:noFill/>
          <a:ln w="9525">
            <a:noFill/>
            <a:miter lim="800000"/>
            <a:headEnd/>
            <a:tailEnd/>
          </a:ln>
        </p:spPr>
      </p:pic>
      <p:sp>
        <p:nvSpPr>
          <p:cNvPr id="626770" name="AutoShape 82"/>
          <p:cNvSpPr>
            <a:spLocks noChangeArrowheads="1"/>
          </p:cNvSpPr>
          <p:nvPr/>
        </p:nvSpPr>
        <p:spPr bwMode="auto">
          <a:xfrm>
            <a:off x="7310438" y="5260975"/>
            <a:ext cx="1254125" cy="322263"/>
          </a:xfrm>
          <a:prstGeom prst="roundRect">
            <a:avLst>
              <a:gd name="adj" fmla="val 8009"/>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Binary</a:t>
            </a:r>
          </a:p>
          <a:p>
            <a:pPr algn="ctr">
              <a:lnSpc>
                <a:spcPct val="80000"/>
              </a:lnSpc>
              <a:defRPr/>
            </a:pPr>
            <a:r>
              <a:rPr lang="en-US" sz="1400" b="1">
                <a:effectLst>
                  <a:outerShdw blurRad="38100" dist="38100" dir="2700000" algn="tl">
                    <a:srgbClr val="000000"/>
                  </a:outerShdw>
                </a:effectLst>
              </a:rPr>
              <a:t>Encoder</a:t>
            </a:r>
          </a:p>
        </p:txBody>
      </p:sp>
      <p:sp>
        <p:nvSpPr>
          <p:cNvPr id="626771" name="AutoShape 83"/>
          <p:cNvSpPr>
            <a:spLocks noChangeArrowheads="1"/>
          </p:cNvSpPr>
          <p:nvPr/>
        </p:nvSpPr>
        <p:spPr bwMode="auto">
          <a:xfrm>
            <a:off x="7488238" y="4645025"/>
            <a:ext cx="911225" cy="322263"/>
          </a:xfrm>
          <a:prstGeom prst="roundRect">
            <a:avLst>
              <a:gd name="adj" fmla="val 8009"/>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Text/XML</a:t>
            </a:r>
          </a:p>
          <a:p>
            <a:pPr algn="ctr">
              <a:lnSpc>
                <a:spcPct val="80000"/>
              </a:lnSpc>
              <a:defRPr/>
            </a:pPr>
            <a:r>
              <a:rPr lang="en-US" sz="1400" b="1">
                <a:effectLst>
                  <a:outerShdw blurRad="38100" dist="38100" dir="2700000" algn="tl">
                    <a:srgbClr val="000000"/>
                  </a:outerShdw>
                </a:effectLst>
              </a:rPr>
              <a:t>Encoder</a:t>
            </a:r>
          </a:p>
        </p:txBody>
      </p:sp>
      <p:pic>
        <p:nvPicPr>
          <p:cNvPr id="45092" name="Picture 84" descr="TransparentRoundedRectangle-DarkGreen"/>
          <p:cNvPicPr>
            <a:picLocks noChangeArrowheads="1"/>
          </p:cNvPicPr>
          <p:nvPr/>
        </p:nvPicPr>
        <p:blipFill>
          <a:blip r:embed="rId5" cstate="print"/>
          <a:srcRect/>
          <a:stretch>
            <a:fillRect/>
          </a:stretch>
        </p:blipFill>
        <p:spPr bwMode="auto">
          <a:xfrm>
            <a:off x="2368550" y="5106988"/>
            <a:ext cx="1133475" cy="622300"/>
          </a:xfrm>
          <a:prstGeom prst="rect">
            <a:avLst/>
          </a:prstGeom>
          <a:noFill/>
          <a:ln w="9525">
            <a:noFill/>
            <a:miter lim="800000"/>
            <a:headEnd/>
            <a:tailEnd/>
          </a:ln>
        </p:spPr>
      </p:pic>
      <p:sp>
        <p:nvSpPr>
          <p:cNvPr id="626773" name="AutoShape 85"/>
          <p:cNvSpPr>
            <a:spLocks noChangeArrowheads="1"/>
          </p:cNvSpPr>
          <p:nvPr/>
        </p:nvSpPr>
        <p:spPr bwMode="auto">
          <a:xfrm>
            <a:off x="2457450" y="5270500"/>
            <a:ext cx="955675" cy="282575"/>
          </a:xfrm>
          <a:prstGeom prst="roundRect">
            <a:avLst>
              <a:gd name="adj" fmla="val 8009"/>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a:t>
            </a:r>
          </a:p>
        </p:txBody>
      </p:sp>
      <p:pic>
        <p:nvPicPr>
          <p:cNvPr id="45094" name="Picture 86" descr="TransparentRoundedRectangle-Green"/>
          <p:cNvPicPr>
            <a:picLocks noChangeArrowheads="1"/>
          </p:cNvPicPr>
          <p:nvPr/>
        </p:nvPicPr>
        <p:blipFill>
          <a:blip r:embed="rId6" cstate="print"/>
          <a:srcRect/>
          <a:stretch>
            <a:fillRect/>
          </a:stretch>
        </p:blipFill>
        <p:spPr bwMode="auto">
          <a:xfrm>
            <a:off x="2941638" y="4494213"/>
            <a:ext cx="1133475" cy="622300"/>
          </a:xfrm>
          <a:prstGeom prst="rect">
            <a:avLst/>
          </a:prstGeom>
          <a:noFill/>
          <a:ln w="9525">
            <a:noFill/>
            <a:miter lim="800000"/>
            <a:headEnd/>
            <a:tailEnd/>
          </a:ln>
        </p:spPr>
      </p:pic>
      <p:sp>
        <p:nvSpPr>
          <p:cNvPr id="626775" name="AutoShape 87"/>
          <p:cNvSpPr>
            <a:spLocks noChangeArrowheads="1"/>
          </p:cNvSpPr>
          <p:nvPr/>
        </p:nvSpPr>
        <p:spPr bwMode="auto">
          <a:xfrm>
            <a:off x="3019425" y="4675188"/>
            <a:ext cx="955675" cy="274637"/>
          </a:xfrm>
          <a:prstGeom prst="roundRect">
            <a:avLst>
              <a:gd name="adj" fmla="val 8009"/>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t>…</a:t>
            </a:r>
          </a:p>
        </p:txBody>
      </p:sp>
      <p:grpSp>
        <p:nvGrpSpPr>
          <p:cNvPr id="45096" name="Group 88"/>
          <p:cNvGrpSpPr>
            <a:grpSpLocks/>
          </p:cNvGrpSpPr>
          <p:nvPr/>
        </p:nvGrpSpPr>
        <p:grpSpPr bwMode="auto">
          <a:xfrm>
            <a:off x="3363913" y="3062288"/>
            <a:ext cx="1233487" cy="585787"/>
            <a:chOff x="4382" y="2469"/>
            <a:chExt cx="777" cy="416"/>
          </a:xfrm>
        </p:grpSpPr>
        <p:grpSp>
          <p:nvGrpSpPr>
            <p:cNvPr id="45104" name="Group 89"/>
            <p:cNvGrpSpPr>
              <a:grpSpLocks noChangeAspect="1"/>
            </p:cNvGrpSpPr>
            <p:nvPr/>
          </p:nvGrpSpPr>
          <p:grpSpPr bwMode="auto">
            <a:xfrm>
              <a:off x="4382" y="2469"/>
              <a:ext cx="777" cy="416"/>
              <a:chOff x="1324" y="2902"/>
              <a:chExt cx="1379" cy="738"/>
            </a:xfrm>
          </p:grpSpPr>
          <p:sp>
            <p:nvSpPr>
              <p:cNvPr id="45106" name="AutoShape 90"/>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45107" name="Picture 91" descr="transparent white capsule"/>
              <p:cNvPicPr>
                <a:picLocks noChangeAspect="1" noChangeArrowheads="1"/>
              </p:cNvPicPr>
              <p:nvPr/>
            </p:nvPicPr>
            <p:blipFill>
              <a:blip r:embed="rId4" cstate="print"/>
              <a:srcRect/>
              <a:stretch>
                <a:fillRect/>
              </a:stretch>
            </p:blipFill>
            <p:spPr bwMode="auto">
              <a:xfrm>
                <a:off x="1324" y="2902"/>
                <a:ext cx="1379" cy="738"/>
              </a:xfrm>
              <a:prstGeom prst="rect">
                <a:avLst/>
              </a:prstGeom>
              <a:noFill/>
              <a:ln w="9525">
                <a:noFill/>
                <a:miter lim="800000"/>
                <a:headEnd/>
                <a:tailEnd/>
              </a:ln>
            </p:spPr>
          </p:pic>
        </p:grpSp>
        <p:sp>
          <p:nvSpPr>
            <p:cNvPr id="626780" name="AutoShape 92"/>
            <p:cNvSpPr>
              <a:spLocks noChangeArrowheads="1"/>
            </p:cNvSpPr>
            <p:nvPr/>
          </p:nvSpPr>
          <p:spPr bwMode="auto">
            <a:xfrm>
              <a:off x="4463" y="2545"/>
              <a:ext cx="593" cy="290"/>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a:t>
              </a:r>
            </a:p>
          </p:txBody>
        </p:sp>
      </p:grpSp>
      <p:sp>
        <p:nvSpPr>
          <p:cNvPr id="45097" name="Rectangle 93"/>
          <p:cNvSpPr>
            <a:spLocks noChangeArrowheads="1"/>
          </p:cNvSpPr>
          <p:nvPr/>
        </p:nvSpPr>
        <p:spPr bwMode="auto">
          <a:xfrm>
            <a:off x="349250" y="228600"/>
            <a:ext cx="8413750" cy="701675"/>
          </a:xfrm>
          <a:prstGeom prst="rect">
            <a:avLst/>
          </a:prstGeom>
          <a:noFill/>
          <a:ln w="9525" algn="ctr">
            <a:noFill/>
            <a:miter lim="800000"/>
            <a:headEnd/>
            <a:tailEnd/>
          </a:ln>
        </p:spPr>
        <p:txBody>
          <a:bodyPr>
            <a:spAutoFit/>
          </a:bodyPr>
          <a:lstStyle/>
          <a:p>
            <a:r>
              <a:rPr lang="en-US" sz="4000" b="1" dirty="0"/>
              <a:t>WCF </a:t>
            </a:r>
            <a:r>
              <a:rPr lang="hr-HR" sz="4000" b="1" dirty="0" smtClean="0"/>
              <a:t>Podsjetnik</a:t>
            </a:r>
            <a:endParaRPr lang="en-US" sz="4000" b="1" dirty="0"/>
          </a:p>
        </p:txBody>
      </p:sp>
      <p:grpSp>
        <p:nvGrpSpPr>
          <p:cNvPr id="45098" name="Group 94"/>
          <p:cNvGrpSpPr>
            <a:grpSpLocks/>
          </p:cNvGrpSpPr>
          <p:nvPr/>
        </p:nvGrpSpPr>
        <p:grpSpPr bwMode="auto">
          <a:xfrm>
            <a:off x="2278063" y="5970588"/>
            <a:ext cx="1000125" cy="468312"/>
            <a:chOff x="1479" y="3904"/>
            <a:chExt cx="777" cy="295"/>
          </a:xfrm>
        </p:grpSpPr>
        <p:grpSp>
          <p:nvGrpSpPr>
            <p:cNvPr id="45100" name="Group 95"/>
            <p:cNvGrpSpPr>
              <a:grpSpLocks noChangeAspect="1"/>
            </p:cNvGrpSpPr>
            <p:nvPr/>
          </p:nvGrpSpPr>
          <p:grpSpPr bwMode="auto">
            <a:xfrm>
              <a:off x="1479" y="3904"/>
              <a:ext cx="777" cy="291"/>
              <a:chOff x="1324" y="2902"/>
              <a:chExt cx="1379" cy="738"/>
            </a:xfrm>
          </p:grpSpPr>
          <p:sp>
            <p:nvSpPr>
              <p:cNvPr id="45102" name="AutoShape 96"/>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45103" name="Picture 97" descr="transparent white capsule"/>
              <p:cNvPicPr>
                <a:picLocks noChangeAspect="1" noChangeArrowheads="1"/>
              </p:cNvPicPr>
              <p:nvPr/>
            </p:nvPicPr>
            <p:blipFill>
              <a:blip r:embed="rId4" cstate="print"/>
              <a:srcRect/>
              <a:stretch>
                <a:fillRect/>
              </a:stretch>
            </p:blipFill>
            <p:spPr bwMode="auto">
              <a:xfrm>
                <a:off x="1324" y="2902"/>
                <a:ext cx="1379" cy="738"/>
              </a:xfrm>
              <a:prstGeom prst="rect">
                <a:avLst/>
              </a:prstGeom>
              <a:noFill/>
              <a:ln w="9525">
                <a:noFill/>
                <a:miter lim="800000"/>
                <a:headEnd/>
                <a:tailEnd/>
              </a:ln>
            </p:spPr>
          </p:pic>
        </p:grpSp>
        <p:sp>
          <p:nvSpPr>
            <p:cNvPr id="626786" name="AutoShape 98"/>
            <p:cNvSpPr>
              <a:spLocks noChangeArrowheads="1"/>
            </p:cNvSpPr>
            <p:nvPr/>
          </p:nvSpPr>
          <p:spPr bwMode="auto">
            <a:xfrm>
              <a:off x="1597" y="3911"/>
              <a:ext cx="544" cy="288"/>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WAS</a:t>
              </a:r>
            </a:p>
          </p:txBody>
        </p:sp>
      </p:grpSp>
      <p:pic>
        <p:nvPicPr>
          <p:cNvPr id="45099" name="Picture 99" descr="arrow 0 blue arrow 1"/>
          <p:cNvPicPr>
            <a:picLocks noChangeAspect="1" noChangeArrowheads="1"/>
          </p:cNvPicPr>
          <p:nvPr/>
        </p:nvPicPr>
        <p:blipFill>
          <a:blip r:embed="rId8" cstate="print"/>
          <a:srcRect/>
          <a:stretch>
            <a:fillRect/>
          </a:stretch>
        </p:blipFill>
        <p:spPr bwMode="auto">
          <a:xfrm>
            <a:off x="3624263" y="2146300"/>
            <a:ext cx="1895475" cy="992188"/>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hr-HR" dirty="0" smtClean="0"/>
              <a:t>WCF –osnovni i dodatni alati </a:t>
            </a:r>
            <a:endParaRPr lang="en-GB" dirty="0"/>
          </a:p>
        </p:txBody>
      </p:sp>
      <p:sp>
        <p:nvSpPr>
          <p:cNvPr id="66563" name="Rectangle 3"/>
          <p:cNvSpPr>
            <a:spLocks noGrp="1" noChangeArrowheads="1"/>
          </p:cNvSpPr>
          <p:nvPr>
            <p:ph idx="1"/>
          </p:nvPr>
        </p:nvSpPr>
        <p:spPr>
          <a:xfrm>
            <a:off x="457200" y="1077913"/>
            <a:ext cx="8686800" cy="4425950"/>
          </a:xfrm>
        </p:spPr>
        <p:txBody>
          <a:bodyPr/>
          <a:lstStyle/>
          <a:p>
            <a:pPr eaLnBrk="1" hangingPunct="1">
              <a:defRPr/>
            </a:pPr>
            <a:r>
              <a:rPr lang="hr-HR" dirty="0" smtClean="0"/>
              <a:t>SVCUtil.exe (service model </a:t>
            </a:r>
            <a:r>
              <a:rPr lang="hr-HR" dirty="0" smtClean="0">
                <a:sym typeface="Wingdings" pitchFamily="2" charset="2"/>
              </a:rPr>
              <a:t> </a:t>
            </a:r>
            <a:r>
              <a:rPr lang="hr-HR" dirty="0" smtClean="0"/>
              <a:t> metadata)</a:t>
            </a:r>
          </a:p>
          <a:p>
            <a:pPr eaLnBrk="1" hangingPunct="1">
              <a:defRPr/>
            </a:pPr>
            <a:r>
              <a:rPr lang="hr-HR" dirty="0" smtClean="0"/>
              <a:t>SVCConfigEditor.exe - WCF Service Configuration Editor</a:t>
            </a:r>
          </a:p>
          <a:p>
            <a:pPr eaLnBrk="1" hangingPunct="1">
              <a:defRPr/>
            </a:pPr>
            <a:r>
              <a:rPr lang="hr-HR" dirty="0" smtClean="0"/>
              <a:t>SVCTraceViewer.exe – Service Trace Viewer</a:t>
            </a:r>
          </a:p>
          <a:p>
            <a:pPr eaLnBrk="1" hangingPunct="1">
              <a:defRPr/>
            </a:pPr>
            <a:r>
              <a:rPr lang="hr-HR" dirty="0" smtClean="0"/>
              <a:t>WCFTestClient.exe – WCF Test Client</a:t>
            </a:r>
          </a:p>
          <a:p>
            <a:pPr eaLnBrk="1" hangingPunct="1">
              <a:defRPr/>
            </a:pPr>
            <a:r>
              <a:rPr lang="hr-HR" dirty="0" smtClean="0"/>
              <a:t>WCF Service Auto Host</a:t>
            </a:r>
          </a:p>
          <a:p>
            <a:pPr eaLnBrk="1" hangingPunct="1">
              <a:buNone/>
              <a:defRPr/>
            </a:pPr>
            <a:r>
              <a:rPr lang="hr-HR" dirty="0" smtClean="0"/>
              <a:t>....</a:t>
            </a:r>
          </a:p>
          <a:p>
            <a:pPr eaLnBrk="1" hangingPunct="1">
              <a:buNone/>
              <a:defRPr/>
            </a:pPr>
            <a:r>
              <a:rPr lang="hr-HR" dirty="0" smtClean="0"/>
              <a:t>WSCF Blue – Web Services Contract First za WCF</a:t>
            </a:r>
          </a:p>
          <a:p>
            <a:pPr eaLnBrk="1" hangingPunct="1">
              <a:buNone/>
              <a:defRPr/>
            </a:pPr>
            <a:r>
              <a:rPr lang="en-US" dirty="0" smtClean="0"/>
              <a:t>Web Service Software Factory: Modeling Edition</a:t>
            </a:r>
            <a:endParaRPr lang="en-GB" dirty="0"/>
          </a:p>
        </p:txBody>
      </p:sp>
      <p:sp>
        <p:nvSpPr>
          <p:cNvPr id="8196"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hr-HR"/>
          </a:p>
        </p:txBody>
      </p:sp>
    </p:spTree>
  </p:cSld>
  <p:clrMapOvr>
    <a:masterClrMapping/>
  </p:clrMapOvr>
  <p:transition>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dirty="0" smtClean="0"/>
              <a:t>WCF </a:t>
            </a:r>
            <a:r>
              <a:rPr lang="hr-HR" dirty="0" smtClean="0"/>
              <a:t>Sažetak</a:t>
            </a:r>
            <a:endParaRPr lang="en-US" dirty="0" smtClean="0"/>
          </a:p>
        </p:txBody>
      </p:sp>
      <p:sp>
        <p:nvSpPr>
          <p:cNvPr id="46083" name="Rectangle 4"/>
          <p:cNvSpPr>
            <a:spLocks noGrp="1" noChangeArrowheads="1"/>
          </p:cNvSpPr>
          <p:nvPr>
            <p:ph type="body" idx="1"/>
          </p:nvPr>
        </p:nvSpPr>
        <p:spPr>
          <a:noFill/>
        </p:spPr>
        <p:txBody>
          <a:bodyPr/>
          <a:lstStyle/>
          <a:p>
            <a:pPr eaLnBrk="1" hangingPunct="1">
              <a:lnSpc>
                <a:spcPct val="90000"/>
              </a:lnSpc>
            </a:pPr>
            <a:r>
              <a:rPr lang="en-US" sz="2400" dirty="0" smtClean="0"/>
              <a:t>WCF </a:t>
            </a:r>
            <a:r>
              <a:rPr lang="hr-HR" sz="2400" dirty="0" smtClean="0"/>
              <a:t>– sadašnjost i budućnost programiranja distribuiranih povezanih apliakcija</a:t>
            </a:r>
            <a:endParaRPr lang="en-US" sz="2400" dirty="0" smtClean="0"/>
          </a:p>
          <a:p>
            <a:pPr eaLnBrk="1" hangingPunct="1">
              <a:lnSpc>
                <a:spcPct val="90000"/>
              </a:lnSpc>
            </a:pPr>
            <a:r>
              <a:rPr lang="hr-HR" sz="2400" dirty="0" smtClean="0"/>
              <a:t>Kombinacija najboljih MS tehnologija za distribuirane aplikacije</a:t>
            </a:r>
            <a:endParaRPr lang="en-US" sz="2400" dirty="0" smtClean="0"/>
          </a:p>
          <a:p>
            <a:pPr eaLnBrk="1" hangingPunct="1">
              <a:lnSpc>
                <a:spcPct val="90000"/>
              </a:lnSpc>
            </a:pPr>
            <a:r>
              <a:rPr lang="en-US" sz="2400" dirty="0" smtClean="0"/>
              <a:t>WS-* </a:t>
            </a:r>
            <a:r>
              <a:rPr lang="hr-HR" sz="2400" dirty="0" smtClean="0"/>
              <a:t>standardi za interoperabilnost i </a:t>
            </a:r>
            <a:r>
              <a:rPr lang="en-US" sz="2400" dirty="0" smtClean="0"/>
              <a:t>.NET </a:t>
            </a:r>
            <a:r>
              <a:rPr lang="hr-HR" sz="2400" dirty="0" smtClean="0"/>
              <a:t>za performanse i integracije u postojeća rješenja </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sz="quarter"/>
          </p:nvPr>
        </p:nvSpPr>
        <p:spPr/>
        <p:txBody>
          <a:bodyPr/>
          <a:lstStyle/>
          <a:p>
            <a:pPr eaLnBrk="1" hangingPunct="1">
              <a:defRPr/>
            </a:pPr>
            <a:r>
              <a:rPr lang="hr-HR" dirty="0" smtClean="0"/>
              <a:t>ASMX model</a:t>
            </a:r>
            <a:r>
              <a:rPr lang="hr-HR" dirty="0"/>
              <a:t/>
            </a:r>
            <a:br>
              <a:rPr lang="hr-HR" dirty="0"/>
            </a:br>
            <a:endParaRPr lang="en-US" dirty="0"/>
          </a:p>
        </p:txBody>
      </p:sp>
      <p:sp>
        <p:nvSpPr>
          <p:cNvPr id="6" name="Subtitle 5"/>
          <p:cNvSpPr>
            <a:spLocks noGrp="1"/>
          </p:cNvSpPr>
          <p:nvPr>
            <p:ph type="subTitle" sz="quarter" idx="1"/>
          </p:nvPr>
        </p:nvSpPr>
        <p:spPr/>
        <p:txBody>
          <a:bodyPr/>
          <a:lstStyle/>
          <a:p>
            <a:pPr eaLnBrk="1" hangingPunct="1">
              <a:defRPr/>
            </a:pPr>
            <a:endParaRPr lang="hr-HR"/>
          </a:p>
        </p:txBody>
      </p:sp>
      <p:sp>
        <p:nvSpPr>
          <p:cNvPr id="409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r-HR"/>
          </a:p>
        </p:txBody>
      </p:sp>
    </p:spTree>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0.9|36.1|35.6|10"/>
</p:tagLst>
</file>

<file path=ppt/tags/tag2.xml><?xml version="1.0" encoding="utf-8"?>
<p:tagLst xmlns:a="http://schemas.openxmlformats.org/drawingml/2006/main" xmlns:r="http://schemas.openxmlformats.org/officeDocument/2006/relationships" xmlns:p="http://schemas.openxmlformats.org/presentationml/2006/main">
  <p:tag name="TIMING" val="|16|6.5"/>
</p:tagLst>
</file>

<file path=ppt/tags/tag3.xml><?xml version="1.0" encoding="utf-8"?>
<p:tagLst xmlns:a="http://schemas.openxmlformats.org/drawingml/2006/main" xmlns:r="http://schemas.openxmlformats.org/officeDocument/2006/relationships" xmlns:p="http://schemas.openxmlformats.org/presentationml/2006/main">
  <p:tag name="TIMING" val="|8.3|1.5"/>
</p:tagLst>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Tech Ed 2005">
  <a:themeElements>
    <a:clrScheme name="">
      <a:dk1>
        <a:srgbClr val="022C7E"/>
      </a:dk1>
      <a:lt1>
        <a:srgbClr val="FFFFFF"/>
      </a:lt1>
      <a:dk2>
        <a:srgbClr val="0066CC"/>
      </a:dk2>
      <a:lt2>
        <a:srgbClr val="FF9933"/>
      </a:lt2>
      <a:accent1>
        <a:srgbClr val="FAC811"/>
      </a:accent1>
      <a:accent2>
        <a:srgbClr val="B4090A"/>
      </a:accent2>
      <a:accent3>
        <a:srgbClr val="AAB8E2"/>
      </a:accent3>
      <a:accent4>
        <a:srgbClr val="DADADA"/>
      </a:accent4>
      <a:accent5>
        <a:srgbClr val="FCE0AA"/>
      </a:accent5>
      <a:accent6>
        <a:srgbClr val="A30708"/>
      </a:accent6>
      <a:hlink>
        <a:srgbClr val="A3DFFE"/>
      </a:hlink>
      <a:folHlink>
        <a:srgbClr val="E78E13"/>
      </a:folHlink>
    </a:clrScheme>
    <a:fontScheme name="Tech Ed 2005">
      <a:majorFont>
        <a:latin typeface="Segoe"/>
        <a:ea typeface=""/>
        <a:cs typeface=""/>
      </a:majorFont>
      <a:minorFont>
        <a:latin typeface="Sego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bg1"/>
            </a:gs>
            <a:gs pos="50000">
              <a:schemeClr val="accent1"/>
            </a:gs>
            <a:gs pos="100000">
              <a:schemeClr val="bg1"/>
            </a:gs>
          </a:gsLst>
          <a:lin ang="2700000" scaled="1"/>
        </a:gra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Segoe" pitchFamily="34" charset="0"/>
          </a:defRPr>
        </a:defPPr>
      </a:lstStyle>
    </a:spDef>
    <a:lnDef>
      <a:spPr bwMode="auto">
        <a:xfrm>
          <a:off x="0" y="0"/>
          <a:ext cx="1" cy="1"/>
        </a:xfrm>
        <a:custGeom>
          <a:avLst/>
          <a:gdLst/>
          <a:ahLst/>
          <a:cxnLst/>
          <a:rect l="0" t="0" r="0" b="0"/>
          <a:pathLst/>
        </a:custGeom>
        <a:gradFill rotWithShape="0">
          <a:gsLst>
            <a:gs pos="0">
              <a:schemeClr val="bg1"/>
            </a:gs>
            <a:gs pos="50000">
              <a:schemeClr val="accent1"/>
            </a:gs>
            <a:gs pos="100000">
              <a:schemeClr val="bg1"/>
            </a:gs>
          </a:gsLst>
          <a:lin ang="2700000" scaled="1"/>
        </a:gra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Segoe" pitchFamily="34" charset="0"/>
          </a:defRPr>
        </a:defPPr>
      </a:lstStyle>
    </a:lnDef>
  </a:objectDefaults>
  <a:extraClrSchemeLst>
    <a:extraClrScheme>
      <a:clrScheme name="Tech Ed 200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ch Ed 200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ch Ed 200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ch Ed 200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ch Ed 200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ch Ed 200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ch Ed 200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ch Ed 200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ch Ed 200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ch Ed 200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ch Ed 200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ch Ed 200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Tech Ed 2005 13">
        <a:dk1>
          <a:srgbClr val="000000"/>
        </a:dk1>
        <a:lt1>
          <a:srgbClr val="FFFFFF"/>
        </a:lt1>
        <a:dk2>
          <a:srgbClr val="435B8A"/>
        </a:dk2>
        <a:lt2>
          <a:srgbClr val="FFFFFF"/>
        </a:lt2>
        <a:accent1>
          <a:srgbClr val="6699CC"/>
        </a:accent1>
        <a:accent2>
          <a:srgbClr val="C4161C"/>
        </a:accent2>
        <a:accent3>
          <a:srgbClr val="B0B5C4"/>
        </a:accent3>
        <a:accent4>
          <a:srgbClr val="DADADA"/>
        </a:accent4>
        <a:accent5>
          <a:srgbClr val="B8CAE2"/>
        </a:accent5>
        <a:accent6>
          <a:srgbClr val="B11318"/>
        </a:accent6>
        <a:hlink>
          <a:srgbClr val="66CC66"/>
        </a:hlink>
        <a:folHlink>
          <a:srgbClr val="DFCD55"/>
        </a:folHlink>
      </a:clrScheme>
      <a:clrMap bg1="dk2" tx1="lt1" bg2="dk1" tx2="lt2" accent1="accent1" accent2="accent2" accent3="accent3" accent4="accent4" accent5="accent5" accent6="accent6" hlink="hlink" folHlink="folHlink"/>
    </a:extraClrScheme>
    <a:extraClrScheme>
      <a:clrScheme name="Tech Ed 2005 14">
        <a:dk1>
          <a:srgbClr val="000000"/>
        </a:dk1>
        <a:lt1>
          <a:srgbClr val="FFFFFF"/>
        </a:lt1>
        <a:dk2>
          <a:srgbClr val="102A60"/>
        </a:dk2>
        <a:lt2>
          <a:srgbClr val="CCCCCC"/>
        </a:lt2>
        <a:accent1>
          <a:srgbClr val="1B70EB"/>
        </a:accent1>
        <a:accent2>
          <a:srgbClr val="C4161C"/>
        </a:accent2>
        <a:accent3>
          <a:srgbClr val="AAACB6"/>
        </a:accent3>
        <a:accent4>
          <a:srgbClr val="DADADA"/>
        </a:accent4>
        <a:accent5>
          <a:srgbClr val="ABBBF3"/>
        </a:accent5>
        <a:accent6>
          <a:srgbClr val="B11318"/>
        </a:accent6>
        <a:hlink>
          <a:srgbClr val="33CC33"/>
        </a:hlink>
        <a:folHlink>
          <a:srgbClr val="FFCC00"/>
        </a:folHlink>
      </a:clrScheme>
      <a:clrMap bg1="dk2" tx1="lt1" bg2="dk1" tx2="lt2" accent1="accent1" accent2="accent2" accent3="accent3" accent4="accent4" accent5="accent5" accent6="accent6" hlink="hlink" folHlink="folHlink"/>
    </a:extraClrScheme>
    <a:extraClrScheme>
      <a:clrScheme name="Tech Ed 2005 15">
        <a:dk1>
          <a:srgbClr val="333333"/>
        </a:dk1>
        <a:lt1>
          <a:srgbClr val="D7E6F0"/>
        </a:lt1>
        <a:dk2>
          <a:srgbClr val="0174B5"/>
        </a:dk2>
        <a:lt2>
          <a:srgbClr val="000000"/>
        </a:lt2>
        <a:accent1>
          <a:srgbClr val="A1C1E6"/>
        </a:accent1>
        <a:accent2>
          <a:srgbClr val="EFF3FA"/>
        </a:accent2>
        <a:accent3>
          <a:srgbClr val="E8F0F6"/>
        </a:accent3>
        <a:accent4>
          <a:srgbClr val="2A2A2A"/>
        </a:accent4>
        <a:accent5>
          <a:srgbClr val="CDDDF0"/>
        </a:accent5>
        <a:accent6>
          <a:srgbClr val="D9DCE3"/>
        </a:accent6>
        <a:hlink>
          <a:srgbClr val="CC0000"/>
        </a:hlink>
        <a:folHlink>
          <a:srgbClr val="FFCC00"/>
        </a:folHlink>
      </a:clrScheme>
      <a:clrMap bg1="lt1" tx1="dk1" bg2="lt2" tx2="dk2" accent1="accent1" accent2="accent2" accent3="accent3" accent4="accent4" accent5="accent5" accent6="accent6" hlink="hlink" folHlink="folHlink"/>
    </a:extraClrScheme>
    <a:extraClrScheme>
      <a:clrScheme name="Tech Ed 2005 16">
        <a:dk1>
          <a:srgbClr val="000000"/>
        </a:dk1>
        <a:lt1>
          <a:srgbClr val="A1C1E6"/>
        </a:lt1>
        <a:dk2>
          <a:srgbClr val="EFF3FA"/>
        </a:dk2>
        <a:lt2>
          <a:srgbClr val="000000"/>
        </a:lt2>
        <a:accent1>
          <a:srgbClr val="0174B5"/>
        </a:accent1>
        <a:accent2>
          <a:srgbClr val="EFF3FA"/>
        </a:accent2>
        <a:accent3>
          <a:srgbClr val="CDDDF0"/>
        </a:accent3>
        <a:accent4>
          <a:srgbClr val="000000"/>
        </a:accent4>
        <a:accent5>
          <a:srgbClr val="AABCD7"/>
        </a:accent5>
        <a:accent6>
          <a:srgbClr val="D9DCE3"/>
        </a:accent6>
        <a:hlink>
          <a:srgbClr val="CC0000"/>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0</TotalTime>
  <Words>4579</Words>
  <Application>Microsoft Office PowerPoint</Application>
  <PresentationFormat>On-screen Show (4:3)</PresentationFormat>
  <Paragraphs>876</Paragraphs>
  <Slides>88</Slides>
  <Notes>45</Notes>
  <HiddenSlides>20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88</vt:i4>
      </vt:variant>
    </vt:vector>
  </HeadingPairs>
  <TitlesOfParts>
    <vt:vector size="99" baseType="lpstr">
      <vt:lpstr>Arial</vt:lpstr>
      <vt:lpstr>Calibri</vt:lpstr>
      <vt:lpstr>Calibri Light</vt:lpstr>
      <vt:lpstr>Consolas</vt:lpstr>
      <vt:lpstr>Franklin Gothic Medium</vt:lpstr>
      <vt:lpstr>Segoe</vt:lpstr>
      <vt:lpstr>Segoe Semibold</vt:lpstr>
      <vt:lpstr>Wingdings</vt:lpstr>
      <vt:lpstr>Tech Ed 2005</vt:lpstr>
      <vt:lpstr>Celestial</vt:lpstr>
      <vt:lpstr>Visio</vt:lpstr>
      <vt:lpstr>ASMX servisi i Windows Communication Foundation</vt:lpstr>
      <vt:lpstr>Sadržaj</vt:lpstr>
      <vt:lpstr>Od objekata do servisa</vt:lpstr>
      <vt:lpstr>Prisjetimo se: XML, SOAP, WSDL </vt:lpstr>
      <vt:lpstr>Definicija </vt:lpstr>
      <vt:lpstr>SOAP u akciji</vt:lpstr>
      <vt:lpstr>SOAP procesor</vt:lpstr>
      <vt:lpstr>WSDL dokument</vt:lpstr>
      <vt:lpstr>ASMX model </vt:lpstr>
      <vt:lpstr>ASMX – vezano uz ASP.NET/IIS</vt:lpstr>
      <vt:lpstr>ASMX – vezano uz ASP.NET/IIS</vt:lpstr>
      <vt:lpstr>ASMX web servis – krajnja točka</vt:lpstr>
      <vt:lpstr>ASMX web servis - klasa</vt:lpstr>
      <vt:lpstr>ASMX - WSDL</vt:lpstr>
      <vt:lpstr>ASMX – dodatni alati</vt:lpstr>
      <vt:lpstr>ASMX – problemi</vt:lpstr>
      <vt:lpstr>DEMO</vt:lpstr>
      <vt:lpstr>Windows Communication Foundation </vt:lpstr>
      <vt:lpstr>Zašto WCF Potreba za kvalitetnijim i jednostavnijim načinima razvoja distribuiranih aplikacija</vt:lpstr>
      <vt:lpstr>Što sve WCF zamjenjuje/objedinjuje</vt:lpstr>
      <vt:lpstr>ASMX i WCF usporedba  http://www.microsoft.com/net/wcf/champ/</vt:lpstr>
      <vt:lpstr>ASMX Web Servisi</vt:lpstr>
      <vt:lpstr>WCF web servisi – ima li razlike</vt:lpstr>
      <vt:lpstr>WCF – OSNOVNI PRINCIPI</vt:lpstr>
      <vt:lpstr>Servis i konzument</vt:lpstr>
      <vt:lpstr>Krajnje točke - endpoint</vt:lpstr>
      <vt:lpstr>Address, Binding, Contract</vt:lpstr>
      <vt:lpstr>WCF Arhitektura: Messaging Runtime</vt:lpstr>
      <vt:lpstr>PowerPoint Presentation</vt:lpstr>
      <vt:lpstr>UGOVORI - contracts</vt:lpstr>
      <vt:lpstr>Tri tipa ugovora   servis, podaci, poruka</vt:lpstr>
      <vt:lpstr>Načini komunikacije</vt:lpstr>
      <vt:lpstr>Windows communication foundation</vt:lpstr>
      <vt:lpstr>Creating a wcf service in VS2015</vt:lpstr>
      <vt:lpstr>Creating a wcf service in VS2015</vt:lpstr>
      <vt:lpstr>Creating a wcf service in VS2015</vt:lpstr>
      <vt:lpstr>Creating a wcf service in VS2015</vt:lpstr>
      <vt:lpstr>Creating a wcf service in VS2015</vt:lpstr>
      <vt:lpstr>Creating a wcf service in VS2015</vt:lpstr>
      <vt:lpstr>Creating a wcf service in VS2015</vt:lpstr>
      <vt:lpstr>Creating a wcf service in VS2015</vt:lpstr>
      <vt:lpstr>Data transfer objects</vt:lpstr>
      <vt:lpstr>configuration</vt:lpstr>
      <vt:lpstr>configuration</vt:lpstr>
      <vt:lpstr>bindings</vt:lpstr>
      <vt:lpstr>WCF – authentication and security</vt:lpstr>
      <vt:lpstr>WCF – authentication and security</vt:lpstr>
      <vt:lpstr>WCF – authentication and security</vt:lpstr>
      <vt:lpstr>PUBLIshing wcf application</vt:lpstr>
      <vt:lpstr>Windows communication foundation</vt:lpstr>
      <vt:lpstr>Consuming wcf service</vt:lpstr>
      <vt:lpstr>Consuming wcf service</vt:lpstr>
      <vt:lpstr>Consuming wcf service</vt:lpstr>
      <vt:lpstr>Consuming wcf service</vt:lpstr>
      <vt:lpstr>Consuming wcf service</vt:lpstr>
      <vt:lpstr>Consuming wcf service</vt:lpstr>
      <vt:lpstr>Consuming wcf service</vt:lpstr>
      <vt:lpstr>Consuming wcf service</vt:lpstr>
      <vt:lpstr>C# Task architecture</vt:lpstr>
      <vt:lpstr>C# Task architecture</vt:lpstr>
      <vt:lpstr>C# Task architecture</vt:lpstr>
      <vt:lpstr>C# task architecture</vt:lpstr>
      <vt:lpstr>Wcf - recapitulation</vt:lpstr>
      <vt:lpstr>SERVICE CONTRACT</vt:lpstr>
      <vt:lpstr>Service Contract</vt:lpstr>
      <vt:lpstr>Service Contract: OneWay</vt:lpstr>
      <vt:lpstr>Service Contract: Duplex Asymmetric</vt:lpstr>
      <vt:lpstr>DATA CONTRACTS</vt:lpstr>
      <vt:lpstr>Data Contract</vt:lpstr>
      <vt:lpstr>Message contracts</vt:lpstr>
      <vt:lpstr>Message Contract</vt:lpstr>
      <vt:lpstr>Bindings </vt:lpstr>
      <vt:lpstr>Povezivanje – binding elementi</vt:lpstr>
      <vt:lpstr>Standardni načini povezivanja</vt:lpstr>
      <vt:lpstr>DEMO - BINDINGS</vt:lpstr>
      <vt:lpstr>PowerPoint Presentation</vt:lpstr>
      <vt:lpstr>Bindings &amp; Behaviors: Security</vt:lpstr>
      <vt:lpstr>PowerPoint Presentation</vt:lpstr>
      <vt:lpstr>Bindings &amp; Behaviors: Transactions</vt:lpstr>
      <vt:lpstr>Bindings &amp; Behaviors: Reliable Sessions</vt:lpstr>
      <vt:lpstr> Podešavanja kroz kod ili deklarativno Code vs. Config</vt:lpstr>
      <vt:lpstr>Definiranje krajnje točke</vt:lpstr>
      <vt:lpstr>Konfiguriranje načina povezivanja</vt:lpstr>
      <vt:lpstr>Custom Bindings</vt:lpstr>
      <vt:lpstr>DEMO</vt:lpstr>
      <vt:lpstr>PowerPoint Presentation</vt:lpstr>
      <vt:lpstr>WCF –osnovni i dodatni alati </vt:lpstr>
      <vt:lpstr>WCF Sažetak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Communication Foundation Part 1 – Introduction  Development Platform Track</dc:title>
  <dc:creator/>
  <cp:keywords>WCF</cp:keywords>
  <cp:lastModifiedBy/>
  <cp:revision>2</cp:revision>
  <dcterms:created xsi:type="dcterms:W3CDTF">1900-12-31T21:00:00Z</dcterms:created>
  <dcterms:modified xsi:type="dcterms:W3CDTF">2016-10-06T13:41:26Z</dcterms:modified>
</cp:coreProperties>
</file>