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70" r:id="rId5"/>
    <p:sldId id="273" r:id="rId6"/>
    <p:sldId id="271" r:id="rId7"/>
    <p:sldId id="272" r:id="rId8"/>
    <p:sldId id="274" r:id="rId9"/>
    <p:sldId id="292" r:id="rId10"/>
    <p:sldId id="276" r:id="rId11"/>
    <p:sldId id="277" r:id="rId12"/>
    <p:sldId id="279" r:id="rId13"/>
    <p:sldId id="280" r:id="rId14"/>
    <p:sldId id="281" r:id="rId15"/>
    <p:sldId id="283" r:id="rId16"/>
    <p:sldId id="282" r:id="rId17"/>
    <p:sldId id="284" r:id="rId18"/>
    <p:sldId id="285" r:id="rId19"/>
    <p:sldId id="286" r:id="rId20"/>
    <p:sldId id="287" r:id="rId21"/>
    <p:sldId id="288" r:id="rId22"/>
    <p:sldId id="291" r:id="rId23"/>
    <p:sldId id="289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352" autoAdjust="0"/>
  </p:normalViewPr>
  <p:slideViewPr>
    <p:cSldViewPr>
      <p:cViewPr varScale="1">
        <p:scale>
          <a:sx n="87" d="100"/>
          <a:sy n="87" d="100"/>
        </p:scale>
        <p:origin x="708" y="9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dirty="0" smtClean="0"/>
              <a:t>With 200 worker server</a:t>
            </a:r>
            <a:r>
              <a:rPr lang="hr-HR" baseline="0" dirty="0" smtClean="0"/>
              <a:t> threads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Synchronous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100 requests</c:v>
                </c:pt>
                <c:pt idx="1">
                  <c:v>1,000 requests</c:v>
                </c:pt>
                <c:pt idx="2">
                  <c:v>3,000 requests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0.2</c:v>
                </c:pt>
                <c:pt idx="2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7D-441F-A742-621D220A0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Async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100 requests</c:v>
                </c:pt>
                <c:pt idx="1">
                  <c:v>1,000 requests</c:v>
                </c:pt>
                <c:pt idx="2">
                  <c:v>3,000 requests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7D-441F-A742-621D220A0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7996528"/>
        <c:axId val="378003192"/>
      </c:barChart>
      <c:catAx>
        <c:axId val="37799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78003192"/>
        <c:crosses val="autoZero"/>
        <c:auto val="1"/>
        <c:lblAlgn val="ctr"/>
        <c:lblOffset val="100"/>
        <c:noMultiLvlLbl val="0"/>
      </c:catAx>
      <c:valAx>
        <c:axId val="378003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7799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Ask what is what – POST =</a:t>
            </a:r>
            <a:r>
              <a:rPr lang="hr-HR" baseline="0" dirty="0" smtClean="0"/>
              <a:t> insert, PUT = update - emphasize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541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At this point, create an API example</a:t>
            </a:r>
            <a:r>
              <a:rPr lang="hr-HR" baseline="0" dirty="0" smtClean="0"/>
              <a:t> – simple API which returns students data, with routes defined, attribute routing, for now, no authentication. Prepare students XML.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457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40"/>
            <a:ext cx="1028968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10/26/2016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Ivan Cesar, Polytechnic Zagreb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controllers and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Return value of each action should be IHttpActionResult</a:t>
            </a:r>
          </a:p>
          <a:p>
            <a:r>
              <a:rPr lang="hr-HR" sz="2800" dirty="0" smtClean="0"/>
              <a:t>Base controller provides method for quickly creating correct return objects</a:t>
            </a:r>
          </a:p>
          <a:p>
            <a:pPr lvl="1"/>
            <a:r>
              <a:rPr lang="hr-HR" sz="2400" dirty="0" smtClean="0"/>
              <a:t>base.Ok(object)</a:t>
            </a:r>
          </a:p>
          <a:p>
            <a:pPr lvl="1"/>
            <a:r>
              <a:rPr lang="hr-HR" sz="2400" dirty="0" smtClean="0"/>
              <a:t>base.BadRequest()</a:t>
            </a:r>
          </a:p>
          <a:p>
            <a:pPr lvl="1"/>
            <a:r>
              <a:rPr lang="hr-HR" sz="2400" dirty="0" smtClean="0"/>
              <a:t>base.NotFound()</a:t>
            </a:r>
          </a:p>
          <a:p>
            <a:pPr lvl="1"/>
            <a:r>
              <a:rPr lang="hr-HR" sz="2400" dirty="0" smtClean="0"/>
              <a:t>base.Unauthorized()</a:t>
            </a:r>
          </a:p>
          <a:p>
            <a:pPr lvl="1"/>
            <a:r>
              <a:rPr lang="hr-HR" sz="2400" dirty="0" smtClean="0"/>
              <a:t>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42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controllers and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Data returned from actions are objects</a:t>
            </a:r>
          </a:p>
          <a:p>
            <a:r>
              <a:rPr lang="hr-HR" sz="2800" dirty="0" smtClean="0"/>
              <a:t>They need to be serialized</a:t>
            </a:r>
          </a:p>
          <a:p>
            <a:pPr lvl="1"/>
            <a:r>
              <a:rPr lang="hr-HR" sz="2400" dirty="0" smtClean="0"/>
              <a:t>JSON serialization</a:t>
            </a:r>
          </a:p>
          <a:p>
            <a:pPr lvl="1"/>
            <a:r>
              <a:rPr lang="hr-HR" sz="2400" dirty="0" smtClean="0"/>
              <a:t>XML serialization</a:t>
            </a:r>
          </a:p>
          <a:p>
            <a:r>
              <a:rPr lang="hr-HR" sz="2800" dirty="0" smtClean="0"/>
              <a:t>It is possible to return anonymous objects</a:t>
            </a:r>
          </a:p>
          <a:p>
            <a:r>
              <a:rPr lang="hr-HR" sz="2800" dirty="0" smtClean="0"/>
              <a:t>[DataContract] and [DataMember]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224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Basic authentication</a:t>
            </a:r>
          </a:p>
          <a:p>
            <a:pPr lvl="1"/>
            <a:r>
              <a:rPr lang="hr-HR" sz="2400" dirty="0" smtClean="0"/>
              <a:t>Internet standard</a:t>
            </a:r>
          </a:p>
          <a:p>
            <a:pPr lvl="1"/>
            <a:r>
              <a:rPr lang="hr-HR" sz="2400" dirty="0" smtClean="0"/>
              <a:t>Client sends username and password in request header</a:t>
            </a:r>
          </a:p>
          <a:p>
            <a:r>
              <a:rPr lang="hr-HR" sz="2800" dirty="0" smtClean="0"/>
              <a:t>Forms authentication</a:t>
            </a:r>
          </a:p>
          <a:p>
            <a:pPr lvl="1"/>
            <a:r>
              <a:rPr lang="hr-HR" sz="2400" dirty="0" smtClean="0"/>
              <a:t>Client logs in at some point</a:t>
            </a:r>
          </a:p>
          <a:p>
            <a:pPr lvl="1"/>
            <a:r>
              <a:rPr lang="hr-HR" sz="2400" dirty="0" smtClean="0"/>
              <a:t>Cookie is sent back and forth</a:t>
            </a:r>
          </a:p>
          <a:p>
            <a:r>
              <a:rPr lang="hr-HR" sz="2800" dirty="0" smtClean="0"/>
              <a:t>Bearer token</a:t>
            </a:r>
          </a:p>
          <a:p>
            <a:pPr lvl="1"/>
            <a:r>
              <a:rPr lang="hr-HR" sz="2400" dirty="0" smtClean="0"/>
              <a:t>Client includes token in each request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3861048"/>
            <a:ext cx="2016224" cy="7920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HTTPS!!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2760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action filters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Action filters enable injecting code at several points in process while serving the request</a:t>
            </a:r>
          </a:p>
          <a:p>
            <a:pPr lvl="1"/>
            <a:r>
              <a:rPr lang="hr-HR" sz="2400" dirty="0" smtClean="0"/>
              <a:t>Before/after the action is executed</a:t>
            </a:r>
          </a:p>
          <a:p>
            <a:pPr lvl="1"/>
            <a:r>
              <a:rPr lang="hr-HR" sz="2400" dirty="0" smtClean="0"/>
              <a:t>Before/after result is executed</a:t>
            </a:r>
          </a:p>
          <a:p>
            <a:pPr lvl="1"/>
            <a:r>
              <a:rPr lang="hr-HR" sz="2400" dirty="0" smtClean="0"/>
              <a:t>Authentication/authorization filters</a:t>
            </a:r>
          </a:p>
          <a:p>
            <a:pPr lvl="1"/>
            <a:r>
              <a:rPr lang="hr-HR" sz="2400" dirty="0" smtClean="0"/>
              <a:t>Exception filters</a:t>
            </a:r>
          </a:p>
          <a:p>
            <a:pPr lvl="1"/>
            <a:r>
              <a:rPr lang="hr-HR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667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action filters</a:t>
            </a:r>
            <a:endParaRPr lang="en-GB" dirty="0"/>
          </a:p>
        </p:txBody>
      </p:sp>
      <p:sp>
        <p:nvSpPr>
          <p:cNvPr id="7" name="Freeform 6"/>
          <p:cNvSpPr/>
          <p:nvPr/>
        </p:nvSpPr>
        <p:spPr>
          <a:xfrm>
            <a:off x="899592" y="1952931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On action executing</a:t>
            </a:r>
            <a:endParaRPr lang="en-US" sz="2400" kern="1200" dirty="0"/>
          </a:p>
        </p:txBody>
      </p:sp>
      <p:sp>
        <p:nvSpPr>
          <p:cNvPr id="9" name="Freeform 8"/>
          <p:cNvSpPr/>
          <p:nvPr/>
        </p:nvSpPr>
        <p:spPr>
          <a:xfrm>
            <a:off x="3419872" y="1952769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Controller action</a:t>
            </a:r>
            <a:endParaRPr lang="en-US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5940152" y="1952607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On action executed</a:t>
            </a:r>
            <a:endParaRPr lang="en-US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902715" y="4437112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On result executing</a:t>
            </a:r>
            <a:endParaRPr lang="en-US" sz="24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3419872" y="4437112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Result executing</a:t>
            </a:r>
            <a:endParaRPr lang="en-US" sz="24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5940152" y="4437112"/>
            <a:ext cx="1800200" cy="1296144"/>
          </a:xfrm>
          <a:custGeom>
            <a:avLst/>
            <a:gdLst>
              <a:gd name="connsiteX0" fmla="*/ 0 w 1124405"/>
              <a:gd name="connsiteY0" fmla="*/ 70627 h 706267"/>
              <a:gd name="connsiteX1" fmla="*/ 70627 w 1124405"/>
              <a:gd name="connsiteY1" fmla="*/ 0 h 706267"/>
              <a:gd name="connsiteX2" fmla="*/ 1053778 w 1124405"/>
              <a:gd name="connsiteY2" fmla="*/ 0 h 706267"/>
              <a:gd name="connsiteX3" fmla="*/ 1124405 w 1124405"/>
              <a:gd name="connsiteY3" fmla="*/ 70627 h 706267"/>
              <a:gd name="connsiteX4" fmla="*/ 1124405 w 1124405"/>
              <a:gd name="connsiteY4" fmla="*/ 635640 h 706267"/>
              <a:gd name="connsiteX5" fmla="*/ 1053778 w 1124405"/>
              <a:gd name="connsiteY5" fmla="*/ 706267 h 706267"/>
              <a:gd name="connsiteX6" fmla="*/ 70627 w 1124405"/>
              <a:gd name="connsiteY6" fmla="*/ 706267 h 706267"/>
              <a:gd name="connsiteX7" fmla="*/ 0 w 1124405"/>
              <a:gd name="connsiteY7" fmla="*/ 635640 h 706267"/>
              <a:gd name="connsiteX8" fmla="*/ 0 w 1124405"/>
              <a:gd name="connsiteY8" fmla="*/ 70627 h 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05" h="706267">
                <a:moveTo>
                  <a:pt x="0" y="70627"/>
                </a:moveTo>
                <a:cubicBezTo>
                  <a:pt x="0" y="31621"/>
                  <a:pt x="31621" y="0"/>
                  <a:pt x="70627" y="0"/>
                </a:cubicBezTo>
                <a:lnTo>
                  <a:pt x="1053778" y="0"/>
                </a:lnTo>
                <a:cubicBezTo>
                  <a:pt x="1092784" y="0"/>
                  <a:pt x="1124405" y="31621"/>
                  <a:pt x="1124405" y="70627"/>
                </a:cubicBezTo>
                <a:lnTo>
                  <a:pt x="1124405" y="635640"/>
                </a:lnTo>
                <a:cubicBezTo>
                  <a:pt x="1124405" y="674646"/>
                  <a:pt x="1092784" y="706267"/>
                  <a:pt x="1053778" y="706267"/>
                </a:cubicBezTo>
                <a:lnTo>
                  <a:pt x="70627" y="706267"/>
                </a:lnTo>
                <a:cubicBezTo>
                  <a:pt x="31621" y="706267"/>
                  <a:pt x="0" y="674646"/>
                  <a:pt x="0" y="635640"/>
                </a:cubicBezTo>
                <a:lnTo>
                  <a:pt x="0" y="7062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81646" tIns="81646" rIns="81646" bIns="8164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r-HR" sz="2400" kern="1200" dirty="0" smtClean="0"/>
              <a:t>On result executed</a:t>
            </a:r>
            <a:endParaRPr lang="en-US" sz="2400" kern="1200" dirty="0"/>
          </a:p>
        </p:txBody>
      </p:sp>
      <p:sp>
        <p:nvSpPr>
          <p:cNvPr id="18" name="Right Arrow 17"/>
          <p:cNvSpPr/>
          <p:nvPr/>
        </p:nvSpPr>
        <p:spPr>
          <a:xfrm>
            <a:off x="2879751" y="2325966"/>
            <a:ext cx="432048" cy="54028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5364088" y="2325965"/>
            <a:ext cx="432048" cy="54028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9493634">
            <a:off x="2817249" y="3709740"/>
            <a:ext cx="3037808" cy="26654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2876170" y="4864447"/>
            <a:ext cx="432048" cy="54028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5360507" y="4864446"/>
            <a:ext cx="432048" cy="54028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async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Supports task architecture</a:t>
            </a:r>
          </a:p>
          <a:p>
            <a:r>
              <a:rPr lang="hr-HR" sz="3200" dirty="0" smtClean="0"/>
              <a:t>Controller actions can be async</a:t>
            </a:r>
          </a:p>
          <a:p>
            <a:pPr lvl="1"/>
            <a:r>
              <a:rPr lang="hr-HR" sz="2800" dirty="0" smtClean="0"/>
              <a:t>ASP.NET worker threads can be reused to serve</a:t>
            </a:r>
            <a:r>
              <a:rPr lang="hr-HR" sz="2800" dirty="0"/>
              <a:t> </a:t>
            </a:r>
            <a:r>
              <a:rPr lang="hr-HR" sz="2800" dirty="0" smtClean="0"/>
              <a:t>requests</a:t>
            </a:r>
          </a:p>
          <a:p>
            <a:pPr lvl="1"/>
            <a:endParaRPr lang="hr-HR" sz="2800" dirty="0" smtClean="0"/>
          </a:p>
        </p:txBody>
      </p:sp>
    </p:spTree>
    <p:extLst>
      <p:ext uri="{BB962C8B-B14F-4D97-AF65-F5344CB8AC3E}">
        <p14:creationId xmlns:p14="http://schemas.microsoft.com/office/powerpoint/2010/main" val="26789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sync vs async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41781"/>
              </p:ext>
            </p:extLst>
          </p:nvPr>
        </p:nvGraphicFramePr>
        <p:xfrm>
          <a:off x="1141413" y="1905000"/>
          <a:ext cx="686117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917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- pitfalls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b="1" dirty="0" smtClean="0"/>
              <a:t>Lack of documentation or inacurrate documentation</a:t>
            </a:r>
          </a:p>
          <a:p>
            <a:r>
              <a:rPr lang="hr-HR" sz="2800" dirty="0" smtClean="0"/>
              <a:t>Changing API is dangerous for consumers</a:t>
            </a:r>
          </a:p>
          <a:p>
            <a:r>
              <a:rPr lang="hr-HR" sz="2800" dirty="0" smtClean="0"/>
              <a:t>Complicated start - lack of examples, keys, SDKs</a:t>
            </a:r>
          </a:p>
          <a:p>
            <a:r>
              <a:rPr lang="hr-HR" sz="2800" dirty="0" smtClean="0"/>
              <a:t>Unreliable</a:t>
            </a:r>
          </a:p>
        </p:txBody>
      </p:sp>
    </p:spTree>
    <p:extLst>
      <p:ext uri="{BB962C8B-B14F-4D97-AF65-F5344CB8AC3E}">
        <p14:creationId xmlns:p14="http://schemas.microsoft.com/office/powerpoint/2010/main" val="405746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- swagger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Tool which enables generating API docs</a:t>
            </a:r>
          </a:p>
          <a:p>
            <a:r>
              <a:rPr lang="hr-HR" sz="2800" dirty="0" smtClean="0"/>
              <a:t>Based on comments in your code (they need to be up to date), generates XML documentation file</a:t>
            </a:r>
            <a:endParaRPr lang="hr-HR" sz="2800" dirty="0"/>
          </a:p>
          <a:p>
            <a:r>
              <a:rPr lang="hr-HR" sz="2800" dirty="0" smtClean="0"/>
              <a:t>Any other ideas how to create documentation?</a:t>
            </a:r>
          </a:p>
        </p:txBody>
      </p:sp>
    </p:spTree>
    <p:extLst>
      <p:ext uri="{BB962C8B-B14F-4D97-AF65-F5344CB8AC3E}">
        <p14:creationId xmlns:p14="http://schemas.microsoft.com/office/powerpoint/2010/main" val="42807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consuming a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sz="2800" dirty="0" smtClean="0"/>
              <a:t>In C# several tools are available</a:t>
            </a:r>
          </a:p>
          <a:p>
            <a:r>
              <a:rPr lang="hr-HR" sz="2800" dirty="0" smtClean="0"/>
              <a:t>Each tool is based on the following process</a:t>
            </a:r>
          </a:p>
          <a:p>
            <a:pPr lvl="1"/>
            <a:r>
              <a:rPr lang="hr-HR" sz="2400" dirty="0" smtClean="0"/>
              <a:t>Instantiate a client object</a:t>
            </a:r>
          </a:p>
          <a:p>
            <a:pPr lvl="1"/>
            <a:r>
              <a:rPr lang="hr-HR" sz="2400" dirty="0" smtClean="0"/>
              <a:t>Call (a)synchronously desired REST API</a:t>
            </a:r>
          </a:p>
          <a:p>
            <a:pPr lvl="1"/>
            <a:r>
              <a:rPr lang="hr-HR" sz="2400" dirty="0" smtClean="0"/>
              <a:t>Process results</a:t>
            </a:r>
          </a:p>
          <a:p>
            <a:r>
              <a:rPr lang="hr-HR" sz="2800" dirty="0" smtClean="0"/>
              <a:t>HttpWebRequest – functional and complicated</a:t>
            </a:r>
          </a:p>
          <a:p>
            <a:r>
              <a:rPr lang="hr-HR" sz="2800" dirty="0" smtClean="0"/>
              <a:t>HttpClient – simplified, limited to C# 4.5</a:t>
            </a:r>
          </a:p>
          <a:p>
            <a:r>
              <a:rPr lang="hr-HR" sz="2800" dirty="0" smtClean="0"/>
              <a:t>RestSharp – 3rd party, portable</a:t>
            </a:r>
          </a:p>
        </p:txBody>
      </p:sp>
    </p:spTree>
    <p:extLst>
      <p:ext uri="{BB962C8B-B14F-4D97-AF65-F5344CB8AC3E}">
        <p14:creationId xmlns:p14="http://schemas.microsoft.com/office/powerpoint/2010/main" val="9203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Web API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Introduce main concepts of ASP.NET Web API</a:t>
            </a:r>
          </a:p>
          <a:p>
            <a:pPr lvl="1"/>
            <a:r>
              <a:rPr lang="hr-HR" sz="2400" dirty="0" smtClean="0"/>
              <a:t>Architecture and general settings/properties</a:t>
            </a:r>
            <a:endParaRPr lang="en-US" sz="2400" dirty="0" smtClean="0"/>
          </a:p>
          <a:p>
            <a:r>
              <a:rPr lang="hr-HR" sz="2800" dirty="0" smtClean="0"/>
              <a:t>Describe how to create an API</a:t>
            </a:r>
            <a:endParaRPr lang="en-US" sz="2800" dirty="0" smtClean="0"/>
          </a:p>
          <a:p>
            <a:r>
              <a:rPr lang="hr-HR" sz="2800" dirty="0" smtClean="0"/>
              <a:t>Explore how to consume API from WinForms 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consuming a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In any case, preferrable to use async methods and task architecture since it leaves UI thread available for UI operations</a:t>
            </a:r>
          </a:p>
          <a:p>
            <a:r>
              <a:rPr lang="hr-HR" sz="3200" dirty="0" smtClean="0"/>
              <a:t>Similar as consuming WCF service</a:t>
            </a:r>
          </a:p>
        </p:txBody>
      </p:sp>
    </p:spTree>
    <p:extLst>
      <p:ext uri="{BB962C8B-B14F-4D97-AF65-F5344CB8AC3E}">
        <p14:creationId xmlns:p14="http://schemas.microsoft.com/office/powerpoint/2010/main" val="13618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notifying a 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Is it possible to notify a client from a server?</a:t>
            </a:r>
          </a:p>
          <a:p>
            <a:r>
              <a:rPr lang="hr-HR" sz="3200" b="1" dirty="0" smtClean="0"/>
              <a:t>SignalR</a:t>
            </a:r>
            <a:r>
              <a:rPr lang="hr-HR" sz="3200" dirty="0" smtClean="0"/>
              <a:t> is relatively new technology</a:t>
            </a:r>
          </a:p>
          <a:p>
            <a:r>
              <a:rPr lang="hr-HR" sz="3200" dirty="0" smtClean="0"/>
              <a:t>Enables sending messages to client at any point in time</a:t>
            </a:r>
          </a:p>
          <a:p>
            <a:r>
              <a:rPr lang="hr-HR" sz="3200" dirty="0" smtClean="0"/>
              <a:t>Uses Web sockets to send data</a:t>
            </a:r>
          </a:p>
          <a:p>
            <a:pPr lvl="1"/>
            <a:r>
              <a:rPr lang="hr-HR" sz="2800" dirty="0" smtClean="0"/>
              <a:t>Or other mechanisms if sockets are unavailable</a:t>
            </a:r>
          </a:p>
        </p:txBody>
      </p:sp>
    </p:spTree>
    <p:extLst>
      <p:ext uri="{BB962C8B-B14F-4D97-AF65-F5344CB8AC3E}">
        <p14:creationId xmlns:p14="http://schemas.microsoft.com/office/powerpoint/2010/main" val="393514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vs WCF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44787"/>
              </p:ext>
            </p:extLst>
          </p:nvPr>
        </p:nvGraphicFramePr>
        <p:xfrm>
          <a:off x="1141413" y="1905000"/>
          <a:ext cx="6861176" cy="276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30588">
                  <a:extLst>
                    <a:ext uri="{9D8B030D-6E8A-4147-A177-3AD203B41FA5}">
                      <a16:colId xmlns:a16="http://schemas.microsoft.com/office/drawing/2014/main" xmlns="" val="459175402"/>
                    </a:ext>
                  </a:extLst>
                </a:gridCol>
                <a:gridCol w="3430588">
                  <a:extLst>
                    <a:ext uri="{9D8B030D-6E8A-4147-A177-3AD203B41FA5}">
                      <a16:colId xmlns:a16="http://schemas.microsoft.com/office/drawing/2014/main" xmlns="" val="259611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WEB</a:t>
                      </a:r>
                      <a:r>
                        <a:rPr lang="hr-HR" b="1" baseline="0" dirty="0" smtClean="0"/>
                        <a:t> API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WCF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82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HTTP only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HTTP, TCP, UDP, Custom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4626325"/>
                  </a:ext>
                </a:extLst>
              </a:tr>
              <a:tr h="638304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No support for transactions, limited to SSL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1" dirty="0" smtClean="0"/>
                        <a:t>Supports reliable</a:t>
                      </a:r>
                      <a:r>
                        <a:rPr lang="hr-HR" b="1" baseline="0" dirty="0" smtClean="0"/>
                        <a:t> messaging and transactions, WS-* standards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338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Request/response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Request/response, one-way, duplex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12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Swagger, custom descriptions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WSDL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249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Open source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.NET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29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7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Q &amp; (A)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Thank you for listening!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1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main concepts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REST</a:t>
            </a:r>
          </a:p>
          <a:p>
            <a:pPr lvl="1"/>
            <a:r>
              <a:rPr lang="hr-HR" sz="2400" dirty="0" smtClean="0"/>
              <a:t>Representional state transfer</a:t>
            </a:r>
          </a:p>
          <a:p>
            <a:r>
              <a:rPr lang="hr-HR" sz="2800" dirty="0" smtClean="0"/>
              <a:t>Stateless, client-server, cacheable</a:t>
            </a:r>
          </a:p>
          <a:p>
            <a:r>
              <a:rPr lang="hr-HR" sz="2800" dirty="0" smtClean="0"/>
              <a:t>HTTP protocol is used</a:t>
            </a:r>
          </a:p>
          <a:p>
            <a:r>
              <a:rPr lang="hr-HR" sz="2800" dirty="0" smtClean="0"/>
              <a:t>GET, POST, PUT, DELETE</a:t>
            </a:r>
          </a:p>
        </p:txBody>
      </p:sp>
    </p:spTree>
    <p:extLst>
      <p:ext uri="{BB962C8B-B14F-4D97-AF65-F5344CB8AC3E}">
        <p14:creationId xmlns:p14="http://schemas.microsoft.com/office/powerpoint/2010/main" val="39736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main concepts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Based on Model – View – Controller (MVC) pattern</a:t>
            </a:r>
          </a:p>
          <a:p>
            <a:r>
              <a:rPr lang="hr-HR" sz="2800" dirty="0" smtClean="0"/>
              <a:t>Allthough architecture is similar to ASP.NET MVC, they share very few classes</a:t>
            </a:r>
          </a:p>
          <a:p>
            <a:pPr lvl="1"/>
            <a:r>
              <a:rPr lang="hr-HR" sz="2400" dirty="0" smtClean="0"/>
              <a:t>Most of the classes in Web API are </a:t>
            </a:r>
            <a:r>
              <a:rPr lang="hr-HR" sz="2400" u="sng" dirty="0" smtClean="0"/>
              <a:t>nearly</a:t>
            </a:r>
            <a:r>
              <a:rPr lang="hr-HR" sz="2400" dirty="0" smtClean="0"/>
              <a:t> duplicates of ones in ASP.NET MVC</a:t>
            </a:r>
          </a:p>
          <a:p>
            <a:pPr lvl="1"/>
            <a:r>
              <a:rPr lang="hr-HR" sz="2400" dirty="0" smtClean="0"/>
              <a:t>ASP.NET </a:t>
            </a:r>
            <a:r>
              <a:rPr lang="hr-HR" sz="2400" smtClean="0"/>
              <a:t>Core have </a:t>
            </a:r>
            <a:r>
              <a:rPr lang="hr-HR" sz="2400" dirty="0" smtClean="0"/>
              <a:t>common classes for ASP.NET MVC and ASP.NET WebApi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29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main concepts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By invoking an URL, server chooses:</a:t>
            </a:r>
          </a:p>
          <a:p>
            <a:pPr lvl="1"/>
            <a:r>
              <a:rPr lang="hr-HR" sz="2400" dirty="0" smtClean="0"/>
              <a:t>Which controller will handle the request</a:t>
            </a:r>
          </a:p>
          <a:p>
            <a:pPr lvl="1"/>
            <a:r>
              <a:rPr lang="hr-HR" sz="2400" dirty="0" smtClean="0"/>
              <a:t>Which action will handle the request</a:t>
            </a:r>
          </a:p>
          <a:p>
            <a:pPr lvl="1"/>
            <a:r>
              <a:rPr lang="hr-HR" sz="2400" dirty="0" smtClean="0"/>
              <a:t>Described in RouteConfig</a:t>
            </a:r>
          </a:p>
          <a:p>
            <a:r>
              <a:rPr lang="hr-HR" sz="2800" dirty="0" smtClean="0"/>
              <a:t>Each controller action returns some kind of result</a:t>
            </a:r>
          </a:p>
          <a:p>
            <a:pPr lvl="1"/>
            <a:r>
              <a:rPr lang="hr-HR" sz="2400" dirty="0"/>
              <a:t>v</a:t>
            </a:r>
            <a:r>
              <a:rPr lang="hr-HR" sz="2400" dirty="0" smtClean="0"/>
              <a:t>oid, HttpResponseMessage, IHttpActionResult,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57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main concepts</a:t>
            </a:r>
            <a:endParaRPr lang="en-US" dirty="0"/>
          </a:p>
        </p:txBody>
      </p:sp>
      <p:sp>
        <p:nvSpPr>
          <p:cNvPr id="3" name="Snip Single Corner Rectangle 2"/>
          <p:cNvSpPr/>
          <p:nvPr/>
        </p:nvSpPr>
        <p:spPr>
          <a:xfrm>
            <a:off x="899592" y="1988840"/>
            <a:ext cx="1944216" cy="792088"/>
          </a:xfrm>
          <a:prstGeom prst="snip1Rect">
            <a:avLst/>
          </a:prstGeom>
          <a:solidFill>
            <a:schemeClr val="accent2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Client/consumer</a:t>
            </a:r>
            <a:endParaRPr lang="en-GB" dirty="0"/>
          </a:p>
        </p:txBody>
      </p:sp>
      <p:sp>
        <p:nvSpPr>
          <p:cNvPr id="4" name="Cube 3"/>
          <p:cNvSpPr/>
          <p:nvPr/>
        </p:nvSpPr>
        <p:spPr>
          <a:xfrm>
            <a:off x="6804248" y="1988840"/>
            <a:ext cx="1152128" cy="1800200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r-HR" dirty="0" smtClean="0"/>
              <a:t>SERVER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3059832" y="2492896"/>
            <a:ext cx="3528392" cy="288032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73706" y="2172518"/>
            <a:ext cx="17588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 smtClean="0"/>
              <a:t>URL request</a:t>
            </a:r>
            <a:endParaRPr lang="en-GB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948264" y="4365104"/>
            <a:ext cx="1656184" cy="23042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hr-HR" dirty="0" smtClean="0"/>
              <a:t>Controller 1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7236296" y="4869160"/>
            <a:ext cx="1080120" cy="28803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Action 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36296" y="5373216"/>
            <a:ext cx="1080120" cy="28803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Action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36296" y="5877272"/>
            <a:ext cx="1080120" cy="28803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Action 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32040" y="4077072"/>
            <a:ext cx="1656184" cy="23042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hr-HR" dirty="0" smtClean="0"/>
              <a:t>Controller 2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220072" y="4581128"/>
            <a:ext cx="1080120" cy="28803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Action 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20072" y="5085184"/>
            <a:ext cx="108012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Action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20072" y="5589240"/>
            <a:ext cx="1080120" cy="28803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Action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  <a:endCxn id="13" idx="0"/>
          </p:cNvCxnSpPr>
          <p:nvPr/>
        </p:nvCxnSpPr>
        <p:spPr>
          <a:xfrm flipH="1">
            <a:off x="5760132" y="3032956"/>
            <a:ext cx="1044116" cy="2052228"/>
          </a:xfrm>
          <a:prstGeom prst="straightConnector1">
            <a:avLst/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1480" y="3486141"/>
            <a:ext cx="303801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dirty="0" smtClean="0"/>
              <a:t>Uses route configuration</a:t>
            </a:r>
          </a:p>
          <a:p>
            <a:pPr>
              <a:lnSpc>
                <a:spcPct val="90000"/>
              </a:lnSpc>
            </a:pPr>
            <a:r>
              <a:rPr lang="hr-HR" dirty="0" smtClean="0"/>
              <a:t>to locate controller and action</a:t>
            </a:r>
            <a:endParaRPr lang="en-GB" dirty="0"/>
          </a:p>
        </p:txBody>
      </p:sp>
      <p:cxnSp>
        <p:nvCxnSpPr>
          <p:cNvPr id="19" name="Elbow Connector 18"/>
          <p:cNvCxnSpPr>
            <a:stCxn id="13" idx="1"/>
            <a:endCxn id="3" idx="1"/>
          </p:cNvCxnSpPr>
          <p:nvPr/>
        </p:nvCxnSpPr>
        <p:spPr>
          <a:xfrm rot="10800000">
            <a:off x="1871700" y="2780928"/>
            <a:ext cx="3348372" cy="2448272"/>
          </a:xfrm>
          <a:prstGeom prst="bentConnector2">
            <a:avLst/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71699" y="4842360"/>
            <a:ext cx="222240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dirty="0" smtClean="0"/>
              <a:t>Returns data to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5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- 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Routes are defined in WebApiConfig</a:t>
            </a:r>
          </a:p>
          <a:p>
            <a:r>
              <a:rPr lang="hr-HR" dirty="0" smtClean="0"/>
              <a:t>Initialized on Application_Start</a:t>
            </a:r>
          </a:p>
          <a:p>
            <a:r>
              <a:rPr lang="hr-HR" dirty="0" smtClean="0"/>
              <a:t>Route defines URL structure and parameters structure</a:t>
            </a:r>
          </a:p>
          <a:p>
            <a:pPr lvl="1"/>
            <a:r>
              <a:rPr lang="hr-HR" dirty="0" smtClean="0"/>
              <a:t>Defines which controller and which action will execute request</a:t>
            </a:r>
          </a:p>
          <a:p>
            <a:pPr lvl="1"/>
            <a:r>
              <a:rPr lang="hr-HR" dirty="0" smtClean="0"/>
              <a:t>URL parameters can define controller and 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5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- routing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Generic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Strictly defined route</a:t>
            </a:r>
            <a:endParaRPr lang="en-GB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880" y="1916832"/>
            <a:ext cx="4326288" cy="18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98" y="3861048"/>
            <a:ext cx="4169446" cy="22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API – controllers and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When controller is created in Visual Studio, some actions are automatically added</a:t>
            </a:r>
          </a:p>
          <a:p>
            <a:pPr lvl="1"/>
            <a:r>
              <a:rPr lang="hr-HR" sz="2800" dirty="0" smtClean="0"/>
              <a:t>Get()</a:t>
            </a:r>
          </a:p>
          <a:p>
            <a:pPr lvl="1"/>
            <a:r>
              <a:rPr lang="hr-HR" sz="2800" dirty="0" smtClean="0"/>
              <a:t>Get(id)</a:t>
            </a:r>
          </a:p>
          <a:p>
            <a:pPr lvl="1"/>
            <a:r>
              <a:rPr lang="hr-HR" sz="2800" dirty="0" smtClean="0"/>
              <a:t>Put(id, form)</a:t>
            </a:r>
          </a:p>
          <a:p>
            <a:pPr lvl="1"/>
            <a:r>
              <a:rPr lang="hr-HR" sz="2800" dirty="0" smtClean="0"/>
              <a:t>Post(form)</a:t>
            </a:r>
          </a:p>
          <a:p>
            <a:pPr lvl="1"/>
            <a:r>
              <a:rPr lang="hr-HR" sz="2800" dirty="0" smtClean="0"/>
              <a:t>Delete(id)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079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768</Words>
  <Application>Microsoft Office PowerPoint</Application>
  <PresentationFormat>On-screen Show (4:3)</PresentationFormat>
  <Paragraphs>147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Chalkboard 16x9</vt:lpstr>
      <vt:lpstr>ASP.NET Web API</vt:lpstr>
      <vt:lpstr>ASP.NET Web API</vt:lpstr>
      <vt:lpstr>Web API – main concepts</vt:lpstr>
      <vt:lpstr>Web API – main concepts</vt:lpstr>
      <vt:lpstr>Web API – main concepts</vt:lpstr>
      <vt:lpstr>Web API – main concepts</vt:lpstr>
      <vt:lpstr>Web API - routing</vt:lpstr>
      <vt:lpstr>Web API - routing</vt:lpstr>
      <vt:lpstr>Web API – controllers and actions</vt:lpstr>
      <vt:lpstr>Web API – controllers and actions</vt:lpstr>
      <vt:lpstr>Web API – controllers and actions</vt:lpstr>
      <vt:lpstr>Web API – security</vt:lpstr>
      <vt:lpstr>Web API – action filters</vt:lpstr>
      <vt:lpstr>Web API – action filters</vt:lpstr>
      <vt:lpstr>Web API – async</vt:lpstr>
      <vt:lpstr>Web API – sync vs async</vt:lpstr>
      <vt:lpstr>Web API - pitfalls</vt:lpstr>
      <vt:lpstr>Web API - swagger</vt:lpstr>
      <vt:lpstr>Web API – consuming a REST API</vt:lpstr>
      <vt:lpstr>Web API – consuming a REST API</vt:lpstr>
      <vt:lpstr>Web API – notifying a client</vt:lpstr>
      <vt:lpstr>Web API vs WCF</vt:lpstr>
      <vt:lpstr>Q &amp; (A)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2015-10-15T23:05:43Z</dcterms:created>
  <dcterms:modified xsi:type="dcterms:W3CDTF">2016-10-26T15:24:57Z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