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8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84826"/>
    <a:srgbClr val="613733"/>
    <a:srgbClr val="D6422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937" autoAdjust="0"/>
  </p:normalViewPr>
  <p:slideViewPr>
    <p:cSldViewPr>
      <p:cViewPr varScale="1">
        <p:scale>
          <a:sx n="110" d="100"/>
          <a:sy n="110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80D63FC-940D-446B-B25E-4DF42658AE64}" type="datetimeFigureOut">
              <a:rPr lang="hr-HR"/>
              <a:pPr>
                <a:defRPr/>
              </a:pPr>
              <a:t>9.11.2016.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B301AC-BBB7-4D39-BEFE-B2DC0CCCEC2E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085942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E63D13E-C693-468E-8D64-B941721ABD7B}" type="datetimeFigureOut">
              <a:rPr lang="en-US"/>
              <a:pPr>
                <a:defRPr/>
              </a:pPr>
              <a:t>11/9/2016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33D72B2-589B-449B-8E82-C868871BA69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139834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r-HR" altLang="sr-Latn-RS" smtClean="0"/>
              <a:t>Title &amp; Name</a:t>
            </a:r>
            <a:endParaRPr lang="en-GB" altLang="sr-Latn-R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1CBE3F-FEEF-4CF5-ABE9-2BFCC935F48A}" type="slidenum">
              <a:rPr lang="en-GB" altLang="sr-Latn-RS"/>
              <a:pPr eaLnBrk="1" hangingPunct="1">
                <a:spcBef>
                  <a:spcPct val="0"/>
                </a:spcBef>
              </a:pPr>
              <a:t>1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78440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5" name="Picture 5" descr="C:\Users\Maj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0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aja\Desktop\logo-microso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6494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1" y="3429000"/>
            <a:ext cx="5148063" cy="864096"/>
          </a:xfrm>
        </p:spPr>
        <p:txBody>
          <a:bodyPr>
            <a:normAutofit/>
          </a:bodyPr>
          <a:lstStyle>
            <a:lvl1pPr marL="900000" indent="0" algn="l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276872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444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84C667-F09A-440C-84DD-2A6D01E78837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3807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6256" y="21900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28" y="1785926"/>
            <a:ext cx="5048272" cy="4340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2EA112-5D3F-457A-BD3B-E6221822CF2C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84197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60513"/>
            <a:ext cx="9163050" cy="1016000"/>
          </a:xfrm>
          <a:prstGeom prst="rect">
            <a:avLst/>
          </a:prstGeom>
          <a:solidFill>
            <a:srgbClr val="33333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our sponsor</a:t>
            </a:r>
            <a:r>
              <a:rPr lang="hr-HR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</a:t>
            </a: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 made this possible!</a:t>
            </a:r>
          </a:p>
          <a:p>
            <a:pPr algn="ctr">
              <a:defRPr/>
            </a:pP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Thank you!</a:t>
            </a:r>
            <a:endParaRPr lang="en-US" sz="3000" cap="all" dirty="0"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pic>
        <p:nvPicPr>
          <p:cNvPr id="3" name="Picture 5" descr="C:\Users\Maja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57175"/>
            <a:ext cx="3225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Users\Maja\Desktop\spond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76513"/>
            <a:ext cx="8761413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9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082455"/>
            <a:ext cx="8740142" cy="1793104"/>
          </a:xfrm>
        </p:spPr>
        <p:txBody>
          <a:bodyPr>
            <a:noAutofit/>
          </a:bodyPr>
          <a:lstStyle>
            <a:lvl1pPr algn="l" defTabSz="6857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5400" b="0" i="0" u="none" strike="noStrike" kern="1200" cap="none" spc="-74" normalizeH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" pitchFamily="34" charset="0"/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  <a:latin typeface="Segoe UI Light" pitchFamily="34" charset="0"/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text styles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2510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3980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1143000"/>
          </a:xfrm>
          <a:solidFill>
            <a:srgbClr val="3333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ADD86C-B8F3-4339-A9EC-92DCAF7FE146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5168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52513"/>
            <a:ext cx="9144000" cy="1444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1628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D045AE-E37F-44B8-8021-421802D2CD3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8934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300663"/>
            <a:ext cx="8397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424428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2276872"/>
            <a:ext cx="4104456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2EEDB1-5090-4412-A017-5258212E4568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414782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445125"/>
            <a:ext cx="8397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420888"/>
            <a:ext cx="4292796" cy="388949"/>
          </a:xfrm>
        </p:spPr>
        <p:txBody>
          <a:bodyPr anchor="b">
            <a:noAutofit/>
          </a:bodyPr>
          <a:lstStyle>
            <a:lvl1pPr marL="90000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2852936"/>
            <a:ext cx="4317876" cy="35067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320480" cy="388949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2852936"/>
            <a:ext cx="4319463" cy="3489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FF8C62-28D7-4BBF-B46C-98FCDFF5B8B8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3549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2016224"/>
          </a:xfrm>
          <a:solidFill>
            <a:srgbClr val="333333"/>
          </a:solidFill>
        </p:spPr>
        <p:txBody>
          <a:bodyPr/>
          <a:lstStyle>
            <a:lvl1pPr marL="90000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73A70E-53E1-421D-A519-8306D480A641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68362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064E8-CED6-43DB-999A-B74AA277BDD9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33335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752"/>
            <a:ext cx="3419872" cy="66198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461446" cy="4281339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3" y="1844824"/>
            <a:ext cx="2520280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5A4E7B-1AE6-4AB6-B973-F8830DDC8E56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0226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157192"/>
            <a:ext cx="9144000" cy="804862"/>
          </a:xfrm>
          <a:solidFill>
            <a:srgbClr val="333333"/>
          </a:solidFill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3648" y="1124744"/>
            <a:ext cx="6671664" cy="3731306"/>
          </a:xfrm>
        </p:spPr>
        <p:txBody>
          <a:bodyPr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BD6285-E961-4459-B71E-C50584C907C2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0230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338" y="6381750"/>
            <a:ext cx="3671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88" y="6381750"/>
            <a:ext cx="588962" cy="3603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D88EAC-7189-43F6-AF2B-FC45FB9790A0}" type="slidenum">
              <a:rPr lang="en-GB" altLang="sr-Latn-RS"/>
              <a:pPr/>
              <a:t>‹#›</a:t>
            </a:fld>
            <a:endParaRPr lang="en-GB" altLang="sr-Latn-R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52513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2205038"/>
            <a:ext cx="9144000" cy="390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en-GB" altLang="sr-Latn-R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77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marL="898525" algn="l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  <a:lvl2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2pPr>
      <a:lvl3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3pPr>
      <a:lvl4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4pPr>
      <a:lvl5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9pPr>
    </p:titleStyle>
    <p:bodyStyle>
      <a:lvl1pPr marL="898525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107950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getting-started.html" TargetMode="External"/><Relationship Id="rId2" Type="http://schemas.openxmlformats.org/officeDocument/2006/relationships/hyperlink" Target="https://www.microsoft.com/net/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spnet/Home/wiki/Project.json-fi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hyperlink" Target="http://bowe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org/" TargetMode="External"/><Relationship Id="rId4" Type="http://schemas.openxmlformats.org/officeDocument/2006/relationships/hyperlink" Target="http://gulpjs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67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1"/>
          <p:cNvSpPr>
            <a:spLocks noGrp="1"/>
          </p:cNvSpPr>
          <p:nvPr>
            <p:ph idx="1"/>
          </p:nvPr>
        </p:nvSpPr>
        <p:spPr>
          <a:xfrm>
            <a:off x="323528" y="2195736"/>
            <a:ext cx="3024336" cy="801216"/>
          </a:xfrm>
        </p:spPr>
        <p:txBody>
          <a:bodyPr/>
          <a:lstStyle/>
          <a:p>
            <a:pPr marL="555625" indent="0">
              <a:spcBef>
                <a:spcPct val="0"/>
              </a:spcBef>
              <a:buNone/>
            </a:pPr>
            <a:r>
              <a:rPr lang="hr-HR" altLang="sr-Latn-RS" sz="2000" dirty="0" smtClean="0"/>
              <a:t>Dobriša Adamec</a:t>
            </a:r>
          </a:p>
          <a:p>
            <a:pPr marL="555625" indent="0">
              <a:spcBef>
                <a:spcPct val="0"/>
              </a:spcBef>
              <a:buNone/>
            </a:pPr>
            <a:r>
              <a:rPr lang="hr-HR" altLang="sr-Latn-RS" sz="2000" dirty="0" smtClean="0"/>
              <a:t>CITUS</a:t>
            </a:r>
            <a:endParaRPr lang="hr-HR" altLang="sr-Latn-RS" sz="24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00000">
              <a:defRPr/>
            </a:pPr>
            <a:r>
              <a:rPr lang="hr-HR" b="1" dirty="0" smtClean="0"/>
              <a:t>ASP.NET </a:t>
            </a:r>
            <a:r>
              <a:rPr lang="hr-HR" b="1" dirty="0" smtClean="0"/>
              <a:t>Core </a:t>
            </a:r>
            <a:r>
              <a:rPr lang="hr-HR" b="1" dirty="0" smtClean="0"/>
              <a:t>– Vrijeme velikih promjena</a:t>
            </a:r>
            <a:endParaRPr lang="hr-H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.</a:t>
            </a:r>
            <a:r>
              <a:rPr lang="hr-HR" dirty="0"/>
              <a:t>NET Execution Environment </a:t>
            </a:r>
            <a:endParaRPr lang="hr-HR" dirty="0" smtClean="0"/>
          </a:p>
          <a:p>
            <a:pPr lvl="1"/>
            <a:r>
              <a:rPr lang="hr-HR" dirty="0" smtClean="0"/>
              <a:t>K =&gt; DNX</a:t>
            </a:r>
            <a:r>
              <a:rPr lang="hr-HR" dirty="0"/>
              <a:t> </a:t>
            </a:r>
            <a:r>
              <a:rPr lang="hr-HR" dirty="0" smtClean="0"/>
              <a:t>=&gt; dotnet</a:t>
            </a:r>
          </a:p>
          <a:p>
            <a:pPr lvl="1"/>
            <a:r>
              <a:rPr lang="hr-HR" dirty="0" smtClean="0">
                <a:hlinkClick r:id="rId2"/>
              </a:rPr>
              <a:t>https</a:t>
            </a:r>
            <a:r>
              <a:rPr lang="hr-HR" dirty="0">
                <a:hlinkClick r:id="rId2"/>
              </a:rPr>
              <a:t>://</a:t>
            </a:r>
            <a:r>
              <a:rPr lang="hr-HR" dirty="0" smtClean="0">
                <a:hlinkClick r:id="rId2"/>
              </a:rPr>
              <a:t>github.com/aspnet/home</a:t>
            </a:r>
            <a:r>
              <a:rPr lang="hr-HR" dirty="0" smtClean="0"/>
              <a:t> </a:t>
            </a:r>
          </a:p>
          <a:p>
            <a:pPr marL="555625" indent="0">
              <a:buNone/>
            </a:pPr>
            <a:endParaRPr lang="hr-HR" dirty="0" smtClean="0"/>
          </a:p>
          <a:p>
            <a:pPr marL="555625" indent="0">
              <a:buNone/>
            </a:pPr>
            <a:r>
              <a:rPr lang="hr-HR" dirty="0" smtClean="0"/>
              <a:t>Linux, Mac, Windows...</a:t>
            </a:r>
            <a:endParaRPr lang="hr-HR" dirty="0"/>
          </a:p>
          <a:p>
            <a:pPr lvl="1"/>
            <a:endParaRPr lang="hr-HR" b="1" dirty="0"/>
          </a:p>
          <a:p>
            <a:pPr lvl="1"/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 čime radimo?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5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smtClean="0"/>
              <a:t>Preuzeti dotnet core</a:t>
            </a:r>
            <a:endParaRPr lang="hr-HR" sz="2600" dirty="0"/>
          </a:p>
          <a:p>
            <a:pPr lvl="1"/>
            <a:r>
              <a:rPr lang="hr-HR" sz="2200" dirty="0">
                <a:hlinkClick r:id="rId2"/>
              </a:rPr>
              <a:t>https://</a:t>
            </a:r>
            <a:r>
              <a:rPr lang="hr-HR" sz="2200" dirty="0" smtClean="0">
                <a:hlinkClick r:id="rId2"/>
              </a:rPr>
              <a:t>www.microsoft.com/net/core</a:t>
            </a:r>
            <a:r>
              <a:rPr lang="hr-HR" sz="2200" dirty="0" smtClean="0"/>
              <a:t> #[windows][linux]...</a:t>
            </a:r>
          </a:p>
          <a:p>
            <a:r>
              <a:rPr lang="hr-HR" dirty="0" smtClean="0"/>
              <a:t>Dotnet new</a:t>
            </a:r>
          </a:p>
          <a:p>
            <a:r>
              <a:rPr lang="hr-HR" dirty="0" smtClean="0"/>
              <a:t>Dotnet restore</a:t>
            </a:r>
          </a:p>
          <a:p>
            <a:r>
              <a:rPr lang="hr-HR" dirty="0" smtClean="0"/>
              <a:t>Dotnet start</a:t>
            </a:r>
          </a:p>
          <a:p>
            <a:endParaRPr lang="hr-HR" dirty="0"/>
          </a:p>
          <a:p>
            <a:r>
              <a:rPr lang="hr-HR" dirty="0" smtClean="0"/>
              <a:t>Dodatno – yeoman =&gt; yo</a:t>
            </a:r>
          </a:p>
          <a:p>
            <a:r>
              <a:rPr lang="hr-HR" dirty="0" smtClean="0"/>
              <a:t>VS Code =&gt; code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Početni koraci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686865" y="62477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linkClick r:id="rId3"/>
              </a:rPr>
              <a:t>https://</a:t>
            </a:r>
            <a:r>
              <a:rPr lang="hr-HR" dirty="0" smtClean="0">
                <a:hlinkClick r:id="rId3"/>
              </a:rPr>
              <a:t>docs.asp.net/en/latest/getting-started.html</a:t>
            </a:r>
            <a:r>
              <a:rPr lang="hr-HR" dirty="0" smtClean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15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612" y="1236712"/>
            <a:ext cx="8740775" cy="1792288"/>
          </a:xfrm>
        </p:spPr>
        <p:txBody>
          <a:bodyPr/>
          <a:lstStyle/>
          <a:p>
            <a:pPr marL="555625" indent="0">
              <a:buNone/>
            </a:pPr>
            <a:r>
              <a:rPr lang="hr-HR" sz="4800" dirty="0"/>
              <a:t>DEMO – </a:t>
            </a:r>
            <a:r>
              <a:rPr lang="hr-HR" sz="4800" dirty="0" smtClean="0"/>
              <a:t>dotnet cmd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976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 VS? Novi „</a:t>
            </a:r>
            <a:r>
              <a:rPr lang="hr-HR" dirty="0" err="1" smtClean="0"/>
              <a:t>project</a:t>
            </a:r>
            <a:r>
              <a:rPr lang="hr-HR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Nije </a:t>
            </a:r>
            <a:r>
              <a:rPr lang="en-US" sz="2800" dirty="0"/>
              <a:t>MS Build</a:t>
            </a:r>
          </a:p>
          <a:p>
            <a:r>
              <a:rPr lang="hr-HR" sz="2800" dirty="0"/>
              <a:t>Dijete stare .</a:t>
            </a:r>
            <a:r>
              <a:rPr lang="hr-HR" sz="2800" dirty="0" err="1"/>
              <a:t>csproj</a:t>
            </a:r>
            <a:r>
              <a:rPr lang="hr-HR" sz="2800" dirty="0"/>
              <a:t> datoteke, </a:t>
            </a:r>
            <a:r>
              <a:rPr lang="hr-HR" sz="2800" dirty="0" err="1"/>
              <a:t>config</a:t>
            </a:r>
            <a:r>
              <a:rPr lang="hr-HR" sz="2800" dirty="0"/>
              <a:t> datoteke</a:t>
            </a:r>
            <a:r>
              <a:rPr lang="en-US" sz="2800" dirty="0"/>
              <a:t> </a:t>
            </a:r>
            <a:r>
              <a:rPr lang="hr-HR" sz="2800" dirty="0"/>
              <a:t>i </a:t>
            </a:r>
            <a:r>
              <a:rPr lang="en-US" sz="2800" dirty="0" err="1"/>
              <a:t>Nuget</a:t>
            </a:r>
            <a:r>
              <a:rPr lang="en-US" sz="2800" dirty="0"/>
              <a:t> Package </a:t>
            </a:r>
            <a:r>
              <a:rPr lang="hr-HR" sz="2800" dirty="0"/>
              <a:t>datoteke</a:t>
            </a:r>
            <a:endParaRPr lang="en-US" sz="2800" dirty="0"/>
          </a:p>
          <a:p>
            <a:pPr lvl="1"/>
            <a:r>
              <a:rPr lang="en-US" sz="2400" dirty="0" err="1"/>
              <a:t>Json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3501009"/>
            <a:ext cx="5660524" cy="226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8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"</a:t>
            </a:r>
            <a:r>
              <a:rPr lang="en-US" sz="588" dirty="0" err="1">
                <a:latin typeface="Lucida Console" panose="020B0609040504020204" pitchFamily="49" charset="0"/>
              </a:rPr>
              <a:t>webroot</a:t>
            </a:r>
            <a:r>
              <a:rPr lang="en-US" sz="588" dirty="0">
                <a:latin typeface="Lucida Console" panose="020B0609040504020204" pitchFamily="49" charset="0"/>
              </a:rPr>
              <a:t>" : "</a:t>
            </a:r>
            <a:r>
              <a:rPr lang="en-US" sz="588" dirty="0" err="1">
                <a:latin typeface="Lucida Console" panose="020B0609040504020204" pitchFamily="49" charset="0"/>
              </a:rPr>
              <a:t>wwwroot</a:t>
            </a:r>
            <a:r>
              <a:rPr lang="en-US" sz="588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"exclude": "</a:t>
            </a:r>
            <a:r>
              <a:rPr lang="en-US" sz="588" dirty="0" err="1">
                <a:latin typeface="Lucida Console" panose="020B0609040504020204" pitchFamily="49" charset="0"/>
              </a:rPr>
              <a:t>wwwroot</a:t>
            </a:r>
            <a:r>
              <a:rPr lang="en-US" sz="588" dirty="0">
                <a:latin typeface="Lucida Console" panose="020B0609040504020204" pitchFamily="49" charset="0"/>
              </a:rPr>
              <a:t>/**/*.*",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"dependencies": {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15" dirty="0" err="1">
                <a:latin typeface="Lucida Console" panose="020B0609040504020204" pitchFamily="49" charset="0"/>
              </a:rPr>
              <a:t>EntityFramework.SqlServer</a:t>
            </a:r>
            <a:r>
              <a:rPr lang="en-US" sz="588" dirty="0">
                <a:latin typeface="Lucida Console" panose="020B0609040504020204" pitchFamily="49" charset="0"/>
              </a:rPr>
              <a:t>": "7.0.0-alpha4",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Microsoft.AspNet.Mvc</a:t>
            </a:r>
            <a:r>
              <a:rPr lang="en-US" sz="588" dirty="0">
                <a:latin typeface="Lucida Console" panose="020B0609040504020204" pitchFamily="49" charset="0"/>
              </a:rPr>
              <a:t>": "6.0.0-alpha4",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Microsoft.AspNet.Identity.SqlServer</a:t>
            </a:r>
            <a:r>
              <a:rPr lang="en-US" sz="588" dirty="0">
                <a:latin typeface="Lucida Console" panose="020B0609040504020204" pitchFamily="49" charset="0"/>
              </a:rPr>
              <a:t>": "3.0.0-alpha4",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Microsoft.AspNet.Identity.Authentication</a:t>
            </a:r>
            <a:r>
              <a:rPr lang="en-US" sz="588" dirty="0">
                <a:latin typeface="Lucida Console" panose="020B0609040504020204" pitchFamily="49" charset="0"/>
              </a:rPr>
              <a:t>": "3.0.0-alpha4",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Microsoft.AspNet.Security.Cookies</a:t>
            </a:r>
            <a:r>
              <a:rPr lang="en-US" sz="588" dirty="0">
                <a:latin typeface="Lucida Console" panose="020B0609040504020204" pitchFamily="49" charset="0"/>
              </a:rPr>
              <a:t>": "1.0.0-alpha4",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Microsoft.AspNet.Server.IIS</a:t>
            </a:r>
            <a:r>
              <a:rPr lang="en-US" sz="588" dirty="0">
                <a:latin typeface="Lucida Console" panose="020B0609040504020204" pitchFamily="49" charset="0"/>
              </a:rPr>
              <a:t>": "1.0.0-alpha4",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Microsoft.AspNet.Server.WebListener</a:t>
            </a:r>
            <a:r>
              <a:rPr lang="en-US" sz="588" dirty="0">
                <a:latin typeface="Lucida Console" panose="020B0609040504020204" pitchFamily="49" charset="0"/>
              </a:rPr>
              <a:t>": "1.0.0-alpha4",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Microsoft.AspNet.StaticFiles</a:t>
            </a:r>
            <a:r>
              <a:rPr lang="en-US" sz="588" dirty="0">
                <a:latin typeface="Lucida Console" panose="020B0609040504020204" pitchFamily="49" charset="0"/>
              </a:rPr>
              <a:t>": "1.0.0-alpha4",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Microsoft.Framework.ConfigurationModel.Json</a:t>
            </a:r>
            <a:r>
              <a:rPr lang="en-US" sz="588" dirty="0">
                <a:latin typeface="Lucida Console" panose="020B0609040504020204" pitchFamily="49" charset="0"/>
              </a:rPr>
              <a:t>": "1.0.0-alpha4",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</a:t>
            </a:r>
            <a:r>
              <a:rPr lang="en-US" sz="588" dirty="0" err="1">
                <a:latin typeface="Lucida Console" panose="020B0609040504020204" pitchFamily="49" charset="0"/>
              </a:rPr>
              <a:t>Microsoft.VisualStudio.Web.BrowserLink.Loader</a:t>
            </a:r>
            <a:r>
              <a:rPr lang="en-US" sz="588" dirty="0">
                <a:latin typeface="Lucida Console" panose="020B0609040504020204" pitchFamily="49" charset="0"/>
              </a:rPr>
              <a:t>": "14.0.0-alpha4"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},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"commands": {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/* Change the port number when you are self hosting this application */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"web": "</a:t>
            </a:r>
            <a:r>
              <a:rPr lang="en-US" sz="588" dirty="0" err="1">
                <a:latin typeface="Lucida Console" panose="020B0609040504020204" pitchFamily="49" charset="0"/>
              </a:rPr>
              <a:t>Microsoft.AspNet.Hosting</a:t>
            </a:r>
            <a:r>
              <a:rPr lang="en-US" sz="588" dirty="0">
                <a:latin typeface="Lucida Console" panose="020B0609040504020204" pitchFamily="49" charset="0"/>
              </a:rPr>
              <a:t> --server </a:t>
            </a:r>
            <a:r>
              <a:rPr lang="en-US" sz="588" dirty="0" err="1">
                <a:latin typeface="Lucida Console" panose="020B0609040504020204" pitchFamily="49" charset="0"/>
              </a:rPr>
              <a:t>Microsoft.AspNet.Server.WebListener</a:t>
            </a:r>
            <a:r>
              <a:rPr lang="en-US" sz="588" dirty="0">
                <a:latin typeface="Lucida Console" panose="020B0609040504020204" pitchFamily="49" charset="0"/>
              </a:rPr>
              <a:t> --</a:t>
            </a:r>
            <a:r>
              <a:rPr lang="en-US" sz="588" dirty="0" err="1">
                <a:latin typeface="Lucida Console" panose="020B0609040504020204" pitchFamily="49" charset="0"/>
              </a:rPr>
              <a:t>server.urls</a:t>
            </a:r>
            <a:r>
              <a:rPr lang="en-US" sz="588" dirty="0">
                <a:latin typeface="Lucida Console" panose="020B0609040504020204" pitchFamily="49" charset="0"/>
              </a:rPr>
              <a:t> http://localhost:5000"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},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"frameworks": {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"aspnet50" : { },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    "aspnetcore50" : { }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588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8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Novi „</a:t>
            </a:r>
            <a:r>
              <a:rPr lang="hr-HR" dirty="0" err="1"/>
              <a:t>project</a:t>
            </a:r>
            <a:r>
              <a:rPr lang="hr-HR" dirty="0"/>
              <a:t>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Što </a:t>
            </a:r>
            <a:r>
              <a:rPr lang="hr-HR" i="1" dirty="0" smtClean="0"/>
              <a:t>ne vidimo</a:t>
            </a:r>
            <a:r>
              <a:rPr lang="en-US" dirty="0" smtClean="0"/>
              <a:t>?</a:t>
            </a:r>
          </a:p>
          <a:p>
            <a:pPr lvl="1"/>
            <a:r>
              <a:rPr lang="hr-HR" dirty="0" smtClean="0"/>
              <a:t>Liste datoteka</a:t>
            </a:r>
            <a:endParaRPr lang="en-US" dirty="0" smtClean="0"/>
          </a:p>
          <a:p>
            <a:pPr lvl="1"/>
            <a:r>
              <a:rPr lang="hr-HR" dirty="0" smtClean="0"/>
              <a:t>Sve datoteke u projektnom folderu i </a:t>
            </a:r>
            <a:r>
              <a:rPr lang="hr-HR" dirty="0" err="1" smtClean="0"/>
              <a:t>podfolderima</a:t>
            </a:r>
            <a:r>
              <a:rPr lang="hr-HR" dirty="0" smtClean="0"/>
              <a:t> se smatraju dijelom projekta</a:t>
            </a:r>
            <a:endParaRPr lang="en-US" dirty="0" smtClean="0"/>
          </a:p>
          <a:p>
            <a:pPr lvl="2"/>
            <a:r>
              <a:rPr lang="hr-HR" dirty="0" smtClean="0"/>
              <a:t>Ukoliko ne kažemo drugačije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9" y="472514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“code” : [“class.cs1, *.</a:t>
            </a:r>
            <a:r>
              <a:rPr lang="en-US" sz="1200" dirty="0" err="1">
                <a:latin typeface="Lucida Console" panose="020B0609040504020204" pitchFamily="49" charset="0"/>
              </a:rPr>
              <a:t>cs</a:t>
            </a:r>
            <a:r>
              <a:rPr lang="en-US" sz="1200" dirty="0">
                <a:latin typeface="Lucida Console" panose="020B0609040504020204" pitchFamily="49" charset="0"/>
              </a:rPr>
              <a:t>”],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“exclude”: [“*.exe,*.</a:t>
            </a:r>
            <a:r>
              <a:rPr lang="en-US" sz="1200" dirty="0" err="1">
                <a:latin typeface="Lucida Console" panose="020B0609040504020204" pitchFamily="49" charset="0"/>
              </a:rPr>
              <a:t>dll,bin</a:t>
            </a:r>
            <a:r>
              <a:rPr lang="en-US" sz="1200" dirty="0">
                <a:latin typeface="Lucida Console" panose="020B0609040504020204" pitchFamily="49" charset="0"/>
              </a:rPr>
              <a:t>/*”]</a:t>
            </a:r>
          </a:p>
        </p:txBody>
      </p:sp>
    </p:spTree>
    <p:extLst>
      <p:ext uri="{BB962C8B-B14F-4D97-AF65-F5344CB8AC3E}">
        <p14:creationId xmlns:p14="http://schemas.microsoft.com/office/powerpoint/2010/main" val="30848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800" dirty="0"/>
              <a:t>Fleksibilno</a:t>
            </a:r>
            <a:endParaRPr lang="en-US" sz="2800" dirty="0"/>
          </a:p>
          <a:p>
            <a:pPr lvl="1"/>
            <a:r>
              <a:rPr lang="en-US" sz="2400" dirty="0"/>
              <a:t>JSON (default)</a:t>
            </a:r>
            <a:r>
              <a:rPr lang="hr-HR" sz="2400" dirty="0"/>
              <a:t> </a:t>
            </a:r>
            <a:r>
              <a:rPr lang="hr-HR" sz="2000" dirty="0">
                <a:hlinkClick r:id="rId2"/>
              </a:rPr>
              <a:t>https://github.com/aspnet/Home/wiki/Project.json-file</a:t>
            </a:r>
            <a:r>
              <a:rPr lang="hr-HR" sz="2000" dirty="0"/>
              <a:t> </a:t>
            </a:r>
            <a:endParaRPr lang="en-US" sz="2000" dirty="0"/>
          </a:p>
          <a:p>
            <a:pPr lvl="1"/>
            <a:r>
              <a:rPr lang="en-US" sz="2400" dirty="0"/>
              <a:t>XML (</a:t>
            </a:r>
            <a:r>
              <a:rPr lang="hr-HR" sz="2400" dirty="0"/>
              <a:t>ako obožavate </a:t>
            </a:r>
            <a:r>
              <a:rPr lang="en-US" sz="2400" dirty="0" err="1"/>
              <a:t>web.config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INI (</a:t>
            </a:r>
            <a:r>
              <a:rPr lang="hr-HR" sz="2400" dirty="0"/>
              <a:t>za staru školu</a:t>
            </a:r>
            <a:r>
              <a:rPr lang="en-US" sz="2400" dirty="0"/>
              <a:t>)</a:t>
            </a:r>
            <a:r>
              <a:rPr lang="hr-HR" sz="2400" dirty="0"/>
              <a:t> </a:t>
            </a:r>
            <a:r>
              <a:rPr lang="hr-HR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hr-HR" sz="2800" dirty="0"/>
              <a:t>Čitanje</a:t>
            </a:r>
            <a:endParaRPr lang="en-US" sz="2800" dirty="0"/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bar = </a:t>
            </a:r>
            <a:r>
              <a:rPr lang="en-US" sz="2400" dirty="0" err="1"/>
              <a:t>configuration.Get</a:t>
            </a:r>
            <a:r>
              <a:rPr lang="en-US" sz="2400" dirty="0"/>
              <a:t>(“</a:t>
            </a:r>
            <a:r>
              <a:rPr lang="en-US" sz="2400" dirty="0" err="1"/>
              <a:t>foo:bar</a:t>
            </a:r>
            <a:r>
              <a:rPr lang="en-US" sz="2400" dirty="0"/>
              <a:t>”);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3720838"/>
            <a:ext cx="2983414" cy="8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07504" y="1236712"/>
            <a:ext cx="8740775" cy="1792288"/>
          </a:xfrm>
        </p:spPr>
        <p:txBody>
          <a:bodyPr/>
          <a:lstStyle/>
          <a:p>
            <a:pPr marL="555625" indent="0">
              <a:buNone/>
            </a:pPr>
            <a:r>
              <a:rPr lang="hr-HR" sz="4800" dirty="0"/>
              <a:t>DEMO – </a:t>
            </a:r>
            <a:r>
              <a:rPr lang="hr-HR" sz="4800" dirty="0" err="1"/>
              <a:t>Visual</a:t>
            </a:r>
            <a:r>
              <a:rPr lang="hr-HR" sz="4800" dirty="0"/>
              <a:t> Studio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0969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Publiciranje </a:t>
            </a:r>
            <a:r>
              <a:rPr lang="hr-HR" dirty="0" err="1" smtClean="0"/>
              <a:t>app</a:t>
            </a:r>
            <a:r>
              <a:rPr lang="hr-HR" dirty="0" smtClean="0"/>
              <a:t> + </a:t>
            </a:r>
            <a:r>
              <a:rPr lang="hr-HR" dirty="0" err="1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000" dirty="0"/>
              <a:t>DNX </a:t>
            </a:r>
            <a:r>
              <a:rPr lang="hr-HR" sz="2000" dirty="0" err="1"/>
              <a:t>Runtime</a:t>
            </a:r>
            <a:endParaRPr lang="hr-HR" sz="2000" dirty="0"/>
          </a:p>
          <a:p>
            <a:pPr lvl="1"/>
            <a:r>
              <a:rPr lang="hr-HR" sz="1100" dirty="0" err="1"/>
              <a:t>Compile</a:t>
            </a:r>
            <a:r>
              <a:rPr lang="hr-HR" sz="1100" dirty="0"/>
              <a:t> </a:t>
            </a:r>
            <a:r>
              <a:rPr lang="hr-HR" sz="1100" dirty="0" err="1"/>
              <a:t>and</a:t>
            </a:r>
            <a:r>
              <a:rPr lang="hr-HR" sz="1100" dirty="0"/>
              <a:t> </a:t>
            </a:r>
            <a:r>
              <a:rPr lang="hr-HR" sz="1100" dirty="0" err="1"/>
              <a:t>run</a:t>
            </a:r>
            <a:endParaRPr lang="hr-HR" sz="1100" dirty="0"/>
          </a:p>
          <a:p>
            <a:pPr lvl="1"/>
            <a:r>
              <a:rPr lang="hr-HR" sz="1100" dirty="0"/>
              <a:t>Učitava CLR – po izboru npr. .NET Core </a:t>
            </a:r>
            <a:r>
              <a:rPr lang="hr-HR" sz="1100" dirty="0" smtClean="0"/>
              <a:t>/ </a:t>
            </a:r>
            <a:r>
              <a:rPr lang="hr-HR" sz="1100" dirty="0"/>
              <a:t>CLR…</a:t>
            </a:r>
          </a:p>
          <a:p>
            <a:pPr lvl="1"/>
            <a:r>
              <a:rPr lang="hr-HR" sz="1100" dirty="0"/>
              <a:t>Može se izvršavati iz /bin foldera aplikacije</a:t>
            </a:r>
          </a:p>
          <a:p>
            <a:r>
              <a:rPr lang="hr-HR" sz="2000" dirty="0"/>
              <a:t>„</a:t>
            </a:r>
            <a:r>
              <a:rPr lang="en-US" sz="2000" dirty="0"/>
              <a:t>Side by Side</a:t>
            </a:r>
            <a:r>
              <a:rPr lang="hr-HR" sz="2000" dirty="0"/>
              <a:t>”</a:t>
            </a:r>
            <a:r>
              <a:rPr lang="en-US" sz="2000" dirty="0"/>
              <a:t> deployment</a:t>
            </a:r>
          </a:p>
          <a:p>
            <a:pPr lvl="1"/>
            <a:r>
              <a:rPr lang="en-US" sz="1200" dirty="0"/>
              <a:t>“bin deploy” the framework</a:t>
            </a:r>
          </a:p>
          <a:p>
            <a:r>
              <a:rPr lang="hr-HR" sz="2000" dirty="0"/>
              <a:t>Pomak na veću </a:t>
            </a:r>
            <a:r>
              <a:rPr lang="en-US" sz="2000" dirty="0" err="1"/>
              <a:t>.Net</a:t>
            </a:r>
            <a:r>
              <a:rPr lang="en-US" sz="2000" dirty="0"/>
              <a:t> </a:t>
            </a:r>
            <a:r>
              <a:rPr lang="hr-HR" sz="2000" dirty="0"/>
              <a:t>verziju bez promjena/</a:t>
            </a:r>
            <a:r>
              <a:rPr lang="hr-HR" sz="2000" dirty="0" err="1"/>
              <a:t>upgrade</a:t>
            </a:r>
            <a:r>
              <a:rPr lang="hr-HR" sz="2000" dirty="0"/>
              <a:t> cijelog servera</a:t>
            </a:r>
            <a:endParaRPr lang="en-US" sz="2000" dirty="0"/>
          </a:p>
          <a:p>
            <a:r>
              <a:rPr lang="hr-HR" sz="2000" dirty="0"/>
              <a:t>Različite web aplikacije mogu koristiti različite verzije </a:t>
            </a:r>
            <a:r>
              <a:rPr lang="hr-HR" sz="2000" dirty="0" err="1"/>
              <a:t>frameworka</a:t>
            </a:r>
            <a:endParaRPr lang="en-US" sz="2000" dirty="0"/>
          </a:p>
          <a:p>
            <a:r>
              <a:rPr lang="hr-HR" sz="2000" dirty="0"/>
              <a:t>Uz izbor više</a:t>
            </a:r>
            <a:r>
              <a:rPr lang="en-US" sz="2000" dirty="0"/>
              <a:t> </a:t>
            </a:r>
            <a:r>
              <a:rPr lang="en-US" sz="2000" dirty="0" err="1"/>
              <a:t>.Net</a:t>
            </a:r>
            <a:r>
              <a:rPr lang="en-US" sz="2000" dirty="0"/>
              <a:t> </a:t>
            </a:r>
            <a:r>
              <a:rPr lang="hr-HR" sz="2000" i="1" dirty="0"/>
              <a:t>implementacija</a:t>
            </a:r>
            <a:endParaRPr lang="en-US" sz="2000" i="1" dirty="0"/>
          </a:p>
          <a:p>
            <a:pPr lvl="1"/>
            <a:r>
              <a:rPr lang="en-US" sz="1200" dirty="0"/>
              <a:t>Cloud </a:t>
            </a:r>
            <a:r>
              <a:rPr lang="hr-HR" sz="1200" dirty="0"/>
              <a:t>optimizirana verzija </a:t>
            </a:r>
            <a:r>
              <a:rPr lang="en-US" sz="1200" dirty="0"/>
              <a:t>(11 MB instead of 200 MB)</a:t>
            </a:r>
          </a:p>
          <a:p>
            <a:pPr lvl="1"/>
            <a:r>
              <a:rPr lang="en-US" sz="1200" dirty="0" smtClean="0"/>
              <a:t>Mono</a:t>
            </a:r>
            <a:r>
              <a:rPr lang="hr-HR" sz="1200" dirty="0" smtClean="0"/>
              <a:t> / Core...</a:t>
            </a:r>
            <a:endParaRPr lang="en-US" sz="1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7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 verzije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4892"/>
            <a:ext cx="4889580" cy="33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612" y="1236712"/>
            <a:ext cx="8740775" cy="1792288"/>
          </a:xfrm>
        </p:spPr>
        <p:txBody>
          <a:bodyPr/>
          <a:lstStyle/>
          <a:p>
            <a:pPr marL="555625" indent="0">
              <a:buNone/>
            </a:pPr>
            <a:r>
              <a:rPr lang="hr-HR" sz="4800" dirty="0"/>
              <a:t>DEMO – PAKIRANJE APP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21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95736"/>
            <a:ext cx="9144000" cy="3980185"/>
          </a:xfrm>
        </p:spPr>
        <p:txBody>
          <a:bodyPr>
            <a:normAutofit/>
          </a:bodyPr>
          <a:lstStyle/>
          <a:p>
            <a:r>
              <a:rPr lang="hr-HR" dirty="0" smtClean="0"/>
              <a:t>Jučer danas sutra</a:t>
            </a:r>
          </a:p>
          <a:p>
            <a:r>
              <a:rPr lang="hr-HR" dirty="0" smtClean="0"/>
              <a:t>Novosti!</a:t>
            </a:r>
          </a:p>
          <a:p>
            <a:r>
              <a:rPr lang="hr-HR" dirty="0" err="1" smtClean="0"/>
              <a:t>CoreCLR</a:t>
            </a:r>
            <a:endParaRPr lang="hr-HR" dirty="0" smtClean="0"/>
          </a:p>
          <a:p>
            <a:r>
              <a:rPr lang="hr-HR" dirty="0" smtClean="0"/>
              <a:t>Dotnet environment cmd...</a:t>
            </a:r>
            <a:endParaRPr lang="hr-HR" dirty="0" smtClean="0"/>
          </a:p>
          <a:p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project</a:t>
            </a:r>
            <a:r>
              <a:rPr lang="hr-HR" dirty="0" smtClean="0"/>
              <a:t> – promjene</a:t>
            </a:r>
          </a:p>
          <a:p>
            <a:r>
              <a:rPr lang="hr-HR" dirty="0" smtClean="0"/>
              <a:t>Dodatno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Agenda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2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0478"/>
            <a:ext cx="8229600" cy="4363902"/>
          </a:xfrm>
        </p:spPr>
        <p:txBody>
          <a:bodyPr>
            <a:noAutofit/>
          </a:bodyPr>
          <a:lstStyle/>
          <a:p>
            <a:r>
              <a:rPr lang="en-US" sz="3235" dirty="0"/>
              <a:t>Roslyn</a:t>
            </a:r>
          </a:p>
          <a:p>
            <a:pPr lvl="1"/>
            <a:r>
              <a:rPr lang="hr-HR" sz="2059" dirty="0"/>
              <a:t>Kompiliramo u letu direktno u memoriji</a:t>
            </a:r>
            <a:endParaRPr lang="en-US" sz="2059" dirty="0"/>
          </a:p>
          <a:p>
            <a:pPr lvl="1"/>
            <a:r>
              <a:rPr lang="hr-HR" sz="2059" dirty="0"/>
              <a:t>Zašto kreirati datoteke da bi ih onda sa diska podizali u memoriju</a:t>
            </a:r>
            <a:endParaRPr lang="en-US" sz="2059" dirty="0"/>
          </a:p>
          <a:p>
            <a:pPr lvl="1"/>
            <a:r>
              <a:rPr lang="hr-HR" sz="2059" dirty="0"/>
              <a:t>Kompiliranje = izbor! F5 = </a:t>
            </a:r>
            <a:r>
              <a:rPr lang="hr-HR" sz="2059" dirty="0" err="1"/>
              <a:t>rekompiliranje</a:t>
            </a:r>
            <a:r>
              <a:rPr lang="hr-HR" sz="2059" dirty="0"/>
              <a:t>.</a:t>
            </a:r>
          </a:p>
          <a:p>
            <a:r>
              <a:rPr lang="hr-HR" sz="3235" dirty="0"/>
              <a:t> </a:t>
            </a:r>
            <a:r>
              <a:rPr lang="en-US" sz="3235" dirty="0" err="1"/>
              <a:t>System.Web</a:t>
            </a:r>
            <a:r>
              <a:rPr lang="en-US" sz="3235" dirty="0"/>
              <a:t>? </a:t>
            </a:r>
          </a:p>
          <a:p>
            <a:pPr lvl="1"/>
            <a:r>
              <a:rPr lang="hr-HR" sz="2059" dirty="0"/>
              <a:t>Nema poveznice (niti ovisnosti) na </a:t>
            </a:r>
            <a:r>
              <a:rPr lang="en-US" sz="2059" dirty="0" err="1"/>
              <a:t>System.Web</a:t>
            </a:r>
            <a:endParaRPr lang="hr-HR" sz="2059" dirty="0"/>
          </a:p>
          <a:p>
            <a:pPr lvl="1"/>
            <a:r>
              <a:rPr lang="hr-HR" sz="2059" dirty="0" err="1"/>
              <a:t>Veeelika</a:t>
            </a:r>
            <a:r>
              <a:rPr lang="hr-HR" sz="2059" dirty="0"/>
              <a:t> promjena</a:t>
            </a:r>
          </a:p>
          <a:p>
            <a:pPr lvl="1"/>
            <a:r>
              <a:rPr lang="hr-HR" sz="2059" dirty="0"/>
              <a:t>Uklopljena</a:t>
            </a:r>
            <a:r>
              <a:rPr lang="en-US" sz="2059" dirty="0"/>
              <a:t> </a:t>
            </a:r>
            <a:r>
              <a:rPr lang="hr-HR" sz="2059" dirty="0"/>
              <a:t>TONA veza na stare, desktop biblioteke</a:t>
            </a:r>
            <a:endParaRPr lang="en-US" sz="2059" dirty="0"/>
          </a:p>
          <a:p>
            <a:endParaRPr lang="en-US" sz="3235" dirty="0"/>
          </a:p>
        </p:txBody>
      </p:sp>
      <p:pic>
        <p:nvPicPr>
          <p:cNvPr id="1026" name="Picture 2" descr="http://www.codeproject.com/KB/aspnet/835251/system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56993"/>
            <a:ext cx="2507188" cy="29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++ 3rd party alati uključeni u VS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>
                <a:hlinkClick r:id="rId2"/>
              </a:rPr>
              <a:t>Bower</a:t>
            </a:r>
            <a:r>
              <a:rPr lang="hr-HR" dirty="0"/>
              <a:t>. </a:t>
            </a:r>
            <a:r>
              <a:rPr lang="hr-HR" sz="2059" dirty="0" err="1"/>
              <a:t>Described</a:t>
            </a:r>
            <a:r>
              <a:rPr lang="hr-HR" sz="2059" dirty="0"/>
              <a:t> as a “</a:t>
            </a:r>
            <a:r>
              <a:rPr lang="hr-HR" sz="2059" dirty="0" err="1"/>
              <a:t>package</a:t>
            </a:r>
            <a:r>
              <a:rPr lang="hr-HR" sz="2059" dirty="0"/>
              <a:t> manager for </a:t>
            </a:r>
            <a:r>
              <a:rPr lang="hr-HR" sz="2059" dirty="0" err="1"/>
              <a:t>the</a:t>
            </a:r>
            <a:r>
              <a:rPr lang="hr-HR" sz="2059" dirty="0"/>
              <a:t> web,” </a:t>
            </a:r>
            <a:r>
              <a:rPr lang="hr-HR" sz="2059" dirty="0" err="1"/>
              <a:t>Bower</a:t>
            </a:r>
            <a:r>
              <a:rPr lang="hr-HR" sz="2059" dirty="0"/>
              <a:t> </a:t>
            </a:r>
            <a:r>
              <a:rPr lang="hr-HR" sz="2059" dirty="0" err="1"/>
              <a:t>lets</a:t>
            </a:r>
            <a:r>
              <a:rPr lang="hr-HR" sz="2059" dirty="0"/>
              <a:t> </a:t>
            </a:r>
            <a:r>
              <a:rPr lang="hr-HR" sz="2059" dirty="0" err="1"/>
              <a:t>you</a:t>
            </a:r>
            <a:r>
              <a:rPr lang="hr-HR" sz="2059" dirty="0"/>
              <a:t> </a:t>
            </a:r>
            <a:r>
              <a:rPr lang="hr-HR" sz="2059" dirty="0" err="1"/>
              <a:t>install</a:t>
            </a:r>
            <a:r>
              <a:rPr lang="hr-HR" sz="2059" dirty="0"/>
              <a:t> </a:t>
            </a:r>
            <a:r>
              <a:rPr lang="hr-HR" sz="2059" dirty="0" err="1"/>
              <a:t>and</a:t>
            </a:r>
            <a:r>
              <a:rPr lang="hr-HR" sz="2059" dirty="0"/>
              <a:t> </a:t>
            </a:r>
            <a:r>
              <a:rPr lang="hr-HR" sz="2059" dirty="0" err="1"/>
              <a:t>restore</a:t>
            </a:r>
            <a:r>
              <a:rPr lang="hr-HR" sz="2059" dirty="0"/>
              <a:t> </a:t>
            </a:r>
            <a:r>
              <a:rPr lang="hr-HR" sz="2059" dirty="0" err="1"/>
              <a:t>client</a:t>
            </a:r>
            <a:r>
              <a:rPr lang="hr-HR" sz="2059" dirty="0"/>
              <a:t>-side </a:t>
            </a:r>
            <a:r>
              <a:rPr lang="hr-HR" sz="2059" dirty="0" err="1"/>
              <a:t>packages</a:t>
            </a:r>
            <a:r>
              <a:rPr lang="hr-HR" sz="2059" dirty="0"/>
              <a:t>, </a:t>
            </a:r>
            <a:r>
              <a:rPr lang="hr-HR" sz="2059" dirty="0" err="1"/>
              <a:t>include</a:t>
            </a:r>
            <a:r>
              <a:rPr lang="hr-HR" sz="2059" dirty="0"/>
              <a:t> </a:t>
            </a:r>
            <a:r>
              <a:rPr lang="hr-HR" sz="2059" dirty="0" err="1"/>
              <a:t>JavaScript</a:t>
            </a:r>
            <a:r>
              <a:rPr lang="hr-HR" sz="2059" dirty="0"/>
              <a:t> </a:t>
            </a:r>
            <a:r>
              <a:rPr lang="hr-HR" sz="2059" dirty="0" err="1"/>
              <a:t>and</a:t>
            </a:r>
            <a:r>
              <a:rPr lang="hr-HR" sz="2059" dirty="0"/>
              <a:t> CSS </a:t>
            </a:r>
            <a:r>
              <a:rPr lang="hr-HR" sz="2059" dirty="0" err="1"/>
              <a:t>libraries</a:t>
            </a:r>
            <a:r>
              <a:rPr lang="hr-HR" sz="2059" dirty="0"/>
              <a:t>. For server-side </a:t>
            </a:r>
            <a:r>
              <a:rPr lang="hr-HR" sz="2059" dirty="0" err="1"/>
              <a:t>libraries</a:t>
            </a:r>
            <a:r>
              <a:rPr lang="hr-HR" sz="2059" dirty="0"/>
              <a:t> </a:t>
            </a:r>
            <a:r>
              <a:rPr lang="hr-HR" sz="2059" dirty="0" err="1"/>
              <a:t>like</a:t>
            </a:r>
            <a:r>
              <a:rPr lang="hr-HR" sz="2059" dirty="0"/>
              <a:t> </a:t>
            </a:r>
            <a:r>
              <a:rPr lang="hr-HR" sz="2059" dirty="0" err="1"/>
              <a:t>the</a:t>
            </a:r>
            <a:r>
              <a:rPr lang="hr-HR" sz="2059" dirty="0"/>
              <a:t> MVC 6 </a:t>
            </a:r>
            <a:r>
              <a:rPr lang="hr-HR" sz="2059" dirty="0" err="1"/>
              <a:t>framework</a:t>
            </a:r>
            <a:r>
              <a:rPr lang="hr-HR" sz="2059" dirty="0"/>
              <a:t>, </a:t>
            </a:r>
            <a:r>
              <a:rPr lang="hr-HR" sz="2059" dirty="0" err="1"/>
              <a:t>you</a:t>
            </a:r>
            <a:r>
              <a:rPr lang="hr-HR" sz="2059" dirty="0"/>
              <a:t> </a:t>
            </a:r>
            <a:r>
              <a:rPr lang="hr-HR" sz="2059" dirty="0" err="1"/>
              <a:t>will</a:t>
            </a:r>
            <a:r>
              <a:rPr lang="hr-HR" sz="2059" dirty="0"/>
              <a:t> </a:t>
            </a:r>
            <a:r>
              <a:rPr lang="hr-HR" sz="2059" dirty="0" err="1"/>
              <a:t>still</a:t>
            </a:r>
            <a:r>
              <a:rPr lang="hr-HR" sz="2059" dirty="0"/>
              <a:t> use </a:t>
            </a:r>
            <a:r>
              <a:rPr lang="hr-HR" sz="2059" dirty="0" err="1"/>
              <a:t>NuGet</a:t>
            </a:r>
            <a:r>
              <a:rPr lang="hr-HR" sz="2059" dirty="0"/>
              <a:t> </a:t>
            </a:r>
            <a:r>
              <a:rPr lang="hr-HR" sz="2059" dirty="0" err="1"/>
              <a:t>Package</a:t>
            </a:r>
            <a:r>
              <a:rPr lang="hr-HR" sz="2059" dirty="0"/>
              <a:t> Manager.</a:t>
            </a:r>
          </a:p>
          <a:p>
            <a:r>
              <a:rPr lang="hr-HR" dirty="0">
                <a:hlinkClick r:id="rId3"/>
              </a:rPr>
              <a:t>Grunt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>
                <a:hlinkClick r:id="rId4"/>
              </a:rPr>
              <a:t>Gulp</a:t>
            </a:r>
            <a:r>
              <a:rPr lang="hr-HR" dirty="0"/>
              <a:t>. </a:t>
            </a:r>
            <a:r>
              <a:rPr lang="hr-HR" sz="2059" dirty="0"/>
              <a:t>Grunt </a:t>
            </a:r>
            <a:r>
              <a:rPr lang="hr-HR" sz="2059" dirty="0" err="1"/>
              <a:t>and</a:t>
            </a:r>
            <a:r>
              <a:rPr lang="hr-HR" sz="2059" dirty="0"/>
              <a:t> </a:t>
            </a:r>
            <a:r>
              <a:rPr lang="hr-HR" sz="2059" dirty="0" err="1"/>
              <a:t>Gulp</a:t>
            </a:r>
            <a:r>
              <a:rPr lang="hr-HR" sz="2059" dirty="0"/>
              <a:t> are </a:t>
            </a:r>
            <a:r>
              <a:rPr lang="hr-HR" sz="2059" dirty="0" err="1"/>
              <a:t>JavaScript-based</a:t>
            </a:r>
            <a:r>
              <a:rPr lang="hr-HR" sz="2059" dirty="0"/>
              <a:t> </a:t>
            </a:r>
            <a:r>
              <a:rPr lang="hr-HR" sz="2059" dirty="0" err="1"/>
              <a:t>task</a:t>
            </a:r>
            <a:r>
              <a:rPr lang="hr-HR" sz="2059" dirty="0"/>
              <a:t> </a:t>
            </a:r>
            <a:r>
              <a:rPr lang="hr-HR" sz="2059" dirty="0" err="1"/>
              <a:t>runners</a:t>
            </a:r>
            <a:r>
              <a:rPr lang="hr-HR" sz="2059" dirty="0"/>
              <a:t>. </a:t>
            </a:r>
            <a:r>
              <a:rPr lang="hr-HR" sz="2059" dirty="0" err="1"/>
              <a:t>If</a:t>
            </a:r>
            <a:r>
              <a:rPr lang="hr-HR" sz="2059" dirty="0"/>
              <a:t> </a:t>
            </a:r>
            <a:r>
              <a:rPr lang="hr-HR" sz="2059" dirty="0" err="1"/>
              <a:t>you</a:t>
            </a:r>
            <a:r>
              <a:rPr lang="hr-HR" sz="2059" dirty="0"/>
              <a:t> </a:t>
            </a:r>
            <a:r>
              <a:rPr lang="hr-HR" sz="2059" dirty="0" err="1"/>
              <a:t>aren’t</a:t>
            </a:r>
            <a:r>
              <a:rPr lang="hr-HR" sz="2059" dirty="0"/>
              <a:t> </a:t>
            </a:r>
            <a:r>
              <a:rPr lang="hr-HR" sz="2059" dirty="0" err="1"/>
              <a:t>familiar</a:t>
            </a:r>
            <a:r>
              <a:rPr lang="hr-HR" sz="2059" dirty="0"/>
              <a:t> </a:t>
            </a:r>
            <a:r>
              <a:rPr lang="hr-HR" sz="2059" dirty="0" err="1"/>
              <a:t>with</a:t>
            </a:r>
            <a:r>
              <a:rPr lang="hr-HR" sz="2059" dirty="0"/>
              <a:t> </a:t>
            </a:r>
            <a:r>
              <a:rPr lang="hr-HR" sz="2059" dirty="0" err="1"/>
              <a:t>these</a:t>
            </a:r>
            <a:r>
              <a:rPr lang="hr-HR" sz="2059" dirty="0"/>
              <a:t>, a </a:t>
            </a:r>
            <a:r>
              <a:rPr lang="hr-HR" sz="2059" dirty="0" err="1"/>
              <a:t>task</a:t>
            </a:r>
            <a:r>
              <a:rPr lang="hr-HR" sz="2059" dirty="0"/>
              <a:t> </a:t>
            </a:r>
            <a:r>
              <a:rPr lang="hr-HR" sz="2059" dirty="0" err="1"/>
              <a:t>runner</a:t>
            </a:r>
            <a:r>
              <a:rPr lang="hr-HR" sz="2059" dirty="0"/>
              <a:t> </a:t>
            </a:r>
            <a:r>
              <a:rPr lang="hr-HR" sz="2059" dirty="0" err="1"/>
              <a:t>is</a:t>
            </a:r>
            <a:r>
              <a:rPr lang="hr-HR" sz="2059" dirty="0"/>
              <a:t> </a:t>
            </a:r>
            <a:r>
              <a:rPr lang="hr-HR" sz="2059" dirty="0" err="1"/>
              <a:t>an</a:t>
            </a:r>
            <a:r>
              <a:rPr lang="hr-HR" sz="2059" dirty="0"/>
              <a:t> </a:t>
            </a:r>
            <a:r>
              <a:rPr lang="hr-HR" sz="2059" dirty="0" err="1"/>
              <a:t>app</a:t>
            </a:r>
            <a:r>
              <a:rPr lang="hr-HR" sz="2059" dirty="0"/>
              <a:t> </a:t>
            </a:r>
            <a:r>
              <a:rPr lang="hr-HR" sz="2059" dirty="0" err="1"/>
              <a:t>that</a:t>
            </a:r>
            <a:r>
              <a:rPr lang="hr-HR" sz="2059" dirty="0"/>
              <a:t> </a:t>
            </a:r>
            <a:r>
              <a:rPr lang="hr-HR" sz="2059" dirty="0" err="1"/>
              <a:t>automates</a:t>
            </a:r>
            <a:r>
              <a:rPr lang="hr-HR" sz="2059" dirty="0"/>
              <a:t> </a:t>
            </a:r>
            <a:r>
              <a:rPr lang="hr-HR" sz="2059" dirty="0" err="1"/>
              <a:t>routine</a:t>
            </a:r>
            <a:r>
              <a:rPr lang="hr-HR" sz="2059" dirty="0"/>
              <a:t> development </a:t>
            </a:r>
            <a:r>
              <a:rPr lang="hr-HR" sz="2059" dirty="0" err="1"/>
              <a:t>tasks</a:t>
            </a:r>
            <a:r>
              <a:rPr lang="hr-HR" sz="2059" dirty="0"/>
              <a:t>. </a:t>
            </a:r>
            <a:r>
              <a:rPr lang="hr-HR" sz="2059" dirty="0" err="1"/>
              <a:t>Right</a:t>
            </a:r>
            <a:r>
              <a:rPr lang="hr-HR" sz="2059" dirty="0"/>
              <a:t> </a:t>
            </a:r>
            <a:r>
              <a:rPr lang="hr-HR" sz="2059" dirty="0" err="1"/>
              <a:t>now</a:t>
            </a:r>
            <a:r>
              <a:rPr lang="hr-HR" sz="2059" dirty="0"/>
              <a:t>, </a:t>
            </a:r>
            <a:r>
              <a:rPr lang="hr-HR" sz="2059" dirty="0" err="1"/>
              <a:t>the</a:t>
            </a:r>
            <a:r>
              <a:rPr lang="hr-HR" sz="2059" dirty="0"/>
              <a:t> ASP.NET 5.0 </a:t>
            </a:r>
            <a:r>
              <a:rPr lang="hr-HR" sz="2059" dirty="0" err="1"/>
              <a:t>project</a:t>
            </a:r>
            <a:r>
              <a:rPr lang="hr-HR" sz="2059" dirty="0"/>
              <a:t> template </a:t>
            </a:r>
            <a:r>
              <a:rPr lang="hr-HR" sz="2059" dirty="0" err="1"/>
              <a:t>uses</a:t>
            </a:r>
            <a:r>
              <a:rPr lang="hr-HR" sz="2059" dirty="0"/>
              <a:t> Grunt.</a:t>
            </a:r>
          </a:p>
          <a:p>
            <a:r>
              <a:rPr lang="hr-HR" dirty="0" err="1">
                <a:hlinkClick r:id="rId5"/>
              </a:rPr>
              <a:t>npm</a:t>
            </a:r>
            <a:r>
              <a:rPr lang="hr-HR" dirty="0"/>
              <a:t> </a:t>
            </a:r>
            <a:r>
              <a:rPr lang="hr-HR" sz="2353" dirty="0"/>
              <a:t>(</a:t>
            </a:r>
            <a:r>
              <a:rPr lang="hr-HR" sz="2353" dirty="0" err="1"/>
              <a:t>Node</a:t>
            </a:r>
            <a:r>
              <a:rPr lang="hr-HR" sz="2353" dirty="0"/>
              <a:t> </a:t>
            </a:r>
            <a:r>
              <a:rPr lang="hr-HR" sz="2353" dirty="0" err="1"/>
              <a:t>Package</a:t>
            </a:r>
            <a:r>
              <a:rPr lang="hr-HR" sz="2353" dirty="0"/>
              <a:t> Manager). </a:t>
            </a:r>
            <a:r>
              <a:rPr lang="hr-HR" sz="2353" dirty="0" err="1"/>
              <a:t>npm</a:t>
            </a:r>
            <a:r>
              <a:rPr lang="hr-HR" sz="2353" dirty="0"/>
              <a:t> </a:t>
            </a:r>
            <a:r>
              <a:rPr lang="hr-HR" sz="2353" dirty="0" err="1"/>
              <a:t>is</a:t>
            </a:r>
            <a:r>
              <a:rPr lang="hr-HR" sz="2353" dirty="0"/>
              <a:t> a </a:t>
            </a:r>
            <a:r>
              <a:rPr lang="hr-HR" sz="2353" dirty="0" err="1"/>
              <a:t>package</a:t>
            </a:r>
            <a:r>
              <a:rPr lang="hr-HR" sz="2353" dirty="0"/>
              <a:t> manager </a:t>
            </a:r>
            <a:r>
              <a:rPr lang="hr-HR" sz="2353" dirty="0" err="1"/>
              <a:t>that</a:t>
            </a:r>
            <a:r>
              <a:rPr lang="hr-HR" sz="2353" dirty="0"/>
              <a:t> </a:t>
            </a:r>
            <a:r>
              <a:rPr lang="hr-HR" sz="2353" dirty="0" err="1"/>
              <a:t>was</a:t>
            </a:r>
            <a:r>
              <a:rPr lang="hr-HR" sz="2353" dirty="0"/>
              <a:t> </a:t>
            </a:r>
            <a:r>
              <a:rPr lang="hr-HR" sz="2353" dirty="0" err="1"/>
              <a:t>originally</a:t>
            </a:r>
            <a:r>
              <a:rPr lang="hr-HR" sz="2353" dirty="0"/>
              <a:t> </a:t>
            </a:r>
            <a:r>
              <a:rPr lang="hr-HR" sz="2353" dirty="0" err="1"/>
              <a:t>created</a:t>
            </a:r>
            <a:r>
              <a:rPr lang="hr-HR" sz="2353" dirty="0"/>
              <a:t> for Node.js. </a:t>
            </a:r>
            <a:r>
              <a:rPr lang="hr-HR" sz="2353" dirty="0" err="1"/>
              <a:t>Bower</a:t>
            </a:r>
            <a:r>
              <a:rPr lang="hr-HR" sz="2353" dirty="0"/>
              <a:t>, Grunt, </a:t>
            </a:r>
            <a:r>
              <a:rPr lang="hr-HR" sz="2353" dirty="0" err="1"/>
              <a:t>and</a:t>
            </a:r>
            <a:r>
              <a:rPr lang="hr-HR" sz="2353" dirty="0"/>
              <a:t> </a:t>
            </a:r>
            <a:r>
              <a:rPr lang="hr-HR" sz="2353" dirty="0" err="1"/>
              <a:t>Gulp</a:t>
            </a:r>
            <a:r>
              <a:rPr lang="hr-HR" sz="2353" dirty="0"/>
              <a:t> </a:t>
            </a:r>
            <a:r>
              <a:rPr lang="hr-HR" sz="2353" dirty="0" err="1"/>
              <a:t>all</a:t>
            </a:r>
            <a:r>
              <a:rPr lang="hr-HR" sz="2353" dirty="0"/>
              <a:t> use </a:t>
            </a:r>
            <a:r>
              <a:rPr lang="hr-HR" sz="2353" dirty="0" err="1"/>
              <a:t>npm</a:t>
            </a:r>
            <a:r>
              <a:rPr lang="hr-HR" sz="2353" dirty="0"/>
              <a:t>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95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Uredno će raditi</a:t>
            </a:r>
          </a:p>
          <a:p>
            <a:pPr lvl="1"/>
            <a:r>
              <a:rPr lang="hr-HR" dirty="0" smtClean="0"/>
              <a:t>Dok ne zatrebamo nešto novo iz ASP.NET 5</a:t>
            </a:r>
          </a:p>
          <a:p>
            <a:r>
              <a:rPr lang="hr-HR" dirty="0" smtClean="0"/>
              <a:t>Najvjerojatnije trebamo </a:t>
            </a:r>
            <a:r>
              <a:rPr lang="hr-HR" dirty="0" err="1" smtClean="0"/>
              <a:t>full</a:t>
            </a:r>
            <a:r>
              <a:rPr lang="hr-HR" dirty="0"/>
              <a:t> </a:t>
            </a:r>
            <a:r>
              <a:rPr lang="hr-HR" dirty="0" smtClean="0"/>
              <a:t>.NET CLR</a:t>
            </a:r>
          </a:p>
          <a:p>
            <a:r>
              <a:rPr lang="hr-HR" dirty="0" smtClean="0"/>
              <a:t>API </a:t>
            </a:r>
            <a:r>
              <a:rPr lang="hr-HR" dirty="0" err="1"/>
              <a:t>Portability</a:t>
            </a:r>
            <a:r>
              <a:rPr lang="hr-HR" dirty="0"/>
              <a:t> </a:t>
            </a:r>
            <a:r>
              <a:rPr lang="hr-HR" dirty="0" err="1" smtClean="0"/>
              <a:t>Analyzer</a:t>
            </a:r>
            <a:r>
              <a:rPr lang="hr-HR" dirty="0" smtClean="0"/>
              <a:t> </a:t>
            </a:r>
          </a:p>
          <a:p>
            <a:pPr lvl="1"/>
            <a:r>
              <a:rPr lang="hr-HR" dirty="0" smtClean="0">
                <a:hlinkClick r:id="rId2"/>
              </a:rPr>
              <a:t>https</a:t>
            </a:r>
            <a:r>
              <a:rPr lang="hr-HR" dirty="0">
                <a:hlinkClick r:id="rId2"/>
              </a:rPr>
              <a:t>://</a:t>
            </a:r>
            <a:r>
              <a:rPr lang="hr-HR" dirty="0" smtClean="0">
                <a:hlinkClick r:id="rId2"/>
              </a:rPr>
              <a:t>www.microsoft.com/en-us/download/details.aspx?id=42678</a:t>
            </a:r>
            <a:endParaRPr lang="hr-HR" dirty="0" smtClean="0"/>
          </a:p>
          <a:p>
            <a:r>
              <a:rPr lang="hr-HR" dirty="0" smtClean="0"/>
              <a:t>MVC 5 =&gt; MVC 6 = </a:t>
            </a:r>
            <a:r>
              <a:rPr lang="hr-HR" dirty="0" err="1" smtClean="0"/>
              <a:t>new</a:t>
            </a:r>
            <a:r>
              <a:rPr lang="hr-HR" dirty="0" smtClean="0"/>
              <a:t> </a:t>
            </a:r>
            <a:r>
              <a:rPr lang="hr-HR" dirty="0" err="1" smtClean="0"/>
              <a:t>project</a:t>
            </a:r>
            <a:r>
              <a:rPr lang="hr-HR" dirty="0" smtClean="0"/>
              <a:t> pa „prepisati kod” kao što smo u demo napravili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Naše stare aplikacije?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34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612" y="1236712"/>
            <a:ext cx="8740775" cy="1792288"/>
          </a:xfrm>
        </p:spPr>
        <p:txBody>
          <a:bodyPr/>
          <a:lstStyle/>
          <a:p>
            <a:pPr marL="555625" indent="0">
              <a:buNone/>
            </a:pPr>
            <a:r>
              <a:rPr lang="hr-HR" sz="4800" dirty="0"/>
              <a:t>DEMO – </a:t>
            </a:r>
            <a:r>
              <a:rPr lang="hr-HR" sz="4800" dirty="0" smtClean="0"/>
              <a:t>LINUX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8411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to zapravo novo!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2353" b="1" dirty="0"/>
              <a:t>.NET Core </a:t>
            </a:r>
            <a:r>
              <a:rPr lang="hr-HR" sz="2353" b="1" dirty="0" smtClean="0"/>
              <a:t> </a:t>
            </a:r>
            <a:r>
              <a:rPr lang="hr-HR" sz="2353" b="1" dirty="0"/>
              <a:t>CLR</a:t>
            </a:r>
            <a:r>
              <a:rPr lang="hr-HR" sz="2353" dirty="0"/>
              <a:t> = „Cloud CLR” – 11MB != 200MB Desktop .NET-a</a:t>
            </a:r>
          </a:p>
          <a:p>
            <a:pPr lvl="1"/>
            <a:r>
              <a:rPr lang="hr-HR" sz="2000" dirty="0"/>
              <a:t>„Nosi samo što trebaš”</a:t>
            </a:r>
            <a:r>
              <a:rPr lang="en-US" sz="2000" dirty="0"/>
              <a:t> </a:t>
            </a:r>
            <a:r>
              <a:rPr lang="hr-HR" sz="2000" dirty="0"/>
              <a:t>– ne cijeli „kamion”</a:t>
            </a:r>
            <a:endParaRPr lang="hr-HR" sz="1953" dirty="0"/>
          </a:p>
          <a:p>
            <a:r>
              <a:rPr lang="hr-HR" sz="2353" b="1" dirty="0"/>
              <a:t>.NET Core </a:t>
            </a:r>
            <a:r>
              <a:rPr lang="hr-HR" sz="2353" b="1" dirty="0" smtClean="0"/>
              <a:t> </a:t>
            </a:r>
            <a:r>
              <a:rPr lang="hr-HR" sz="2353" b="1" dirty="0"/>
              <a:t>CLR za Windows, Mac i Linux </a:t>
            </a:r>
          </a:p>
          <a:p>
            <a:pPr lvl="1"/>
            <a:r>
              <a:rPr lang="en-US" sz="1953" dirty="0"/>
              <a:t>Cross platform </a:t>
            </a:r>
            <a:r>
              <a:rPr lang="hr-HR" sz="1953" dirty="0"/>
              <a:t>+ </a:t>
            </a:r>
            <a:r>
              <a:rPr lang="hr-HR" sz="1953" dirty="0" err="1"/>
              <a:t>Kestrel</a:t>
            </a:r>
            <a:r>
              <a:rPr lang="hr-HR" sz="1953" dirty="0"/>
              <a:t> web </a:t>
            </a:r>
            <a:r>
              <a:rPr lang="hr-HR" sz="1953" dirty="0" err="1"/>
              <a:t>srv</a:t>
            </a:r>
            <a:r>
              <a:rPr lang="en-US" sz="1953" dirty="0"/>
              <a:t>.</a:t>
            </a:r>
            <a:r>
              <a:rPr lang="hr-HR" sz="1953" dirty="0"/>
              <a:t> + </a:t>
            </a:r>
            <a:r>
              <a:rPr lang="hr-HR" sz="1953" dirty="0" err="1"/>
              <a:t>OmniSharp</a:t>
            </a:r>
            <a:r>
              <a:rPr lang="hr-HR" sz="1953" dirty="0"/>
              <a:t> (podrška za druge editore)</a:t>
            </a:r>
          </a:p>
          <a:p>
            <a:r>
              <a:rPr lang="en-US" sz="2353" b="1" dirty="0"/>
              <a:t>Side by side deployment </a:t>
            </a:r>
            <a:r>
              <a:rPr lang="en-US" sz="2353" dirty="0"/>
              <a:t>– </a:t>
            </a:r>
            <a:r>
              <a:rPr lang="hr-HR" sz="2353" dirty="0"/>
              <a:t>više verzija </a:t>
            </a:r>
            <a:r>
              <a:rPr lang="hr-HR" sz="2353" dirty="0" err="1"/>
              <a:t>runtime</a:t>
            </a:r>
            <a:r>
              <a:rPr lang="hr-HR" sz="2353" dirty="0"/>
              <a:t>-a, aplikacija bira ili čak pakira sa sobom!!!</a:t>
            </a:r>
          </a:p>
          <a:p>
            <a:r>
              <a:rPr lang="hr-HR" sz="2353" b="1" dirty="0"/>
              <a:t>Open </a:t>
            </a:r>
            <a:r>
              <a:rPr lang="hr-HR" sz="2353" b="1" dirty="0" err="1"/>
              <a:t>Source</a:t>
            </a:r>
            <a:r>
              <a:rPr lang="hr-HR" sz="2353" b="1" dirty="0"/>
              <a:t> </a:t>
            </a:r>
            <a:r>
              <a:rPr lang="hr-HR" sz="2353" dirty="0"/>
              <a:t>(sve je na </a:t>
            </a:r>
            <a:r>
              <a:rPr lang="hr-HR" sz="2353" dirty="0" err="1"/>
              <a:t>GitHub</a:t>
            </a:r>
            <a:r>
              <a:rPr lang="hr-HR" sz="2353" dirty="0"/>
              <a:t>-u, kako svima tako i MS timu)</a:t>
            </a:r>
          </a:p>
          <a:p>
            <a:pPr lvl="1"/>
            <a:r>
              <a:rPr lang="hr-HR" sz="1953" dirty="0"/>
              <a:t>Trenutno 45%</a:t>
            </a:r>
          </a:p>
          <a:p>
            <a:r>
              <a:rPr lang="hr-HR" sz="2353" dirty="0"/>
              <a:t>Odvezan od </a:t>
            </a:r>
            <a:r>
              <a:rPr lang="hr-HR" sz="2353" dirty="0" err="1"/>
              <a:t>System.Web</a:t>
            </a:r>
            <a:r>
              <a:rPr lang="hr-HR" sz="2353" dirty="0"/>
              <a:t>-a, nema veze na „</a:t>
            </a:r>
            <a:r>
              <a:rPr lang="hr-HR" sz="2353" dirty="0" err="1"/>
              <a:t>host</a:t>
            </a:r>
            <a:r>
              <a:rPr lang="hr-HR" sz="2353" dirty="0"/>
              <a:t>”, nikako na IIS</a:t>
            </a:r>
          </a:p>
          <a:p>
            <a:r>
              <a:rPr lang="hr-HR" sz="2353" dirty="0"/>
              <a:t>Modularno, modularno, modularno </a:t>
            </a:r>
            <a:r>
              <a:rPr lang="en-US" sz="2353" dirty="0"/>
              <a:t>- Dependency Injection </a:t>
            </a:r>
            <a:r>
              <a:rPr lang="hr-HR" sz="2353" dirty="0"/>
              <a:t>u osnovi, utisnuti što se koristi</a:t>
            </a:r>
          </a:p>
          <a:p>
            <a:r>
              <a:rPr lang="hr-HR" sz="2353" dirty="0"/>
              <a:t>MVC 6 - Sve u jednom MVC</a:t>
            </a:r>
            <a:r>
              <a:rPr lang="en-US" sz="2353" dirty="0"/>
              <a:t> - MVC, Web API and Web Page</a:t>
            </a:r>
            <a:endParaRPr lang="hr-HR" sz="2353" dirty="0"/>
          </a:p>
          <a:p>
            <a:endParaRPr lang="hr-HR" sz="2353" dirty="0"/>
          </a:p>
          <a:p>
            <a:endParaRPr lang="en-US" sz="2353" dirty="0"/>
          </a:p>
          <a:p>
            <a:endParaRPr lang="en-US" sz="2353" dirty="0"/>
          </a:p>
        </p:txBody>
      </p:sp>
    </p:spTree>
    <p:extLst>
      <p:ext uri="{BB962C8B-B14F-4D97-AF65-F5344CB8AC3E}">
        <p14:creationId xmlns:p14="http://schemas.microsoft.com/office/powerpoint/2010/main" val="3718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852936"/>
            <a:ext cx="65527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>
                <a:solidFill>
                  <a:schemeClr val="bg1"/>
                </a:solidFill>
                <a:latin typeface="Segoe UI Light" pitchFamily="34" charset="0"/>
              </a:rPr>
              <a:t>ASP.NET </a:t>
            </a:r>
            <a:r>
              <a:rPr lang="hr-HR" sz="3200" b="1" dirty="0" smtClean="0">
                <a:solidFill>
                  <a:schemeClr val="bg1"/>
                </a:solidFill>
                <a:latin typeface="Segoe UI Light" pitchFamily="34" charset="0"/>
              </a:rPr>
              <a:t>Core </a:t>
            </a:r>
            <a:r>
              <a:rPr lang="hr-HR" sz="3200" b="1" dirty="0">
                <a:solidFill>
                  <a:schemeClr val="bg1"/>
                </a:solidFill>
                <a:latin typeface="Segoe UI Light" pitchFamily="34" charset="0"/>
              </a:rPr>
              <a:t>- vrijeme velikih promjena</a:t>
            </a:r>
          </a:p>
          <a:p>
            <a:pPr algn="ctr"/>
            <a:r>
              <a:rPr lang="hr-HR" sz="5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Segoe UI Light" pitchFamily="34" charset="0"/>
              </a:rPr>
              <a:t>Hvala!</a:t>
            </a:r>
            <a:r>
              <a:rPr lang="hr-HR" sz="5400" dirty="0">
                <a:solidFill>
                  <a:schemeClr val="bg1"/>
                </a:solidFill>
                <a:latin typeface="Segoe UI Light" pitchFamily="34" charset="0"/>
              </a:rPr>
              <a:t/>
            </a:r>
            <a:br>
              <a:rPr lang="hr-HR" sz="5400" dirty="0">
                <a:solidFill>
                  <a:schemeClr val="bg1"/>
                </a:solidFill>
                <a:latin typeface="Segoe UI Light" pitchFamily="34" charset="0"/>
              </a:rPr>
            </a:br>
            <a:r>
              <a:rPr lang="hr-HR" sz="2400" dirty="0">
                <a:solidFill>
                  <a:schemeClr val="bg1"/>
                </a:solidFill>
                <a:latin typeface="Segoe UI Light" pitchFamily="34" charset="0"/>
              </a:rPr>
              <a:t>Dobriša Adamec, CITUS</a:t>
            </a:r>
            <a:endParaRPr lang="en-CA" sz="2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danas imamo/gledamo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108520" y="2060848"/>
            <a:ext cx="11520000" cy="468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89852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rgbClr val="6137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0795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rgbClr val="6137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7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rgbClr val="6137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rgbClr val="6137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79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rgbClr val="6137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mtClean="0"/>
              <a:t>ASP.NET Core 1.0 </a:t>
            </a:r>
          </a:p>
          <a:p>
            <a:pPr lvl="1"/>
            <a:r>
              <a:rPr lang="hr-HR" smtClean="0"/>
              <a:t>1.0.1</a:t>
            </a:r>
          </a:p>
          <a:p>
            <a:r>
              <a:rPr lang="hr-HR" smtClean="0"/>
              <a:t>.NET Core </a:t>
            </a:r>
          </a:p>
          <a:p>
            <a:pPr lvl="1"/>
            <a:r>
              <a:rPr lang="hr-HR" smtClean="0"/>
              <a:t>1.0.1</a:t>
            </a:r>
          </a:p>
          <a:p>
            <a:r>
              <a:rPr lang="hr-HR" smtClean="0"/>
              <a:t>NAKON puuunnooo beta/alpha/RC</a:t>
            </a:r>
          </a:p>
          <a:p>
            <a:r>
              <a:rPr lang="hr-HR" smtClean="0"/>
              <a:t>konačno FINAL VERSION</a:t>
            </a:r>
          </a:p>
          <a:p>
            <a:r>
              <a:rPr lang="hr-HR" i="1" smtClean="0"/>
              <a:t>PRODUCTION READY</a:t>
            </a:r>
          </a:p>
          <a:p>
            <a:r>
              <a:rPr lang="hr-HR" i="1" smtClean="0"/>
              <a:t>GO GO GO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54" y="235223"/>
            <a:ext cx="4647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kakav znamo &lt;= 4.6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8" name="Picture 4" descr="http://www.realwheels.com/press_images/AeroSemiTrai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6" y="1944295"/>
            <a:ext cx="8424993" cy="34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Core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052" name="Picture 4" descr="http://i.dailymail.co.uk/i/pix/2013/08/08/article-2386889-1B349B78000005DC-870_468x2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54" y="2175612"/>
            <a:ext cx="4934516" cy="2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3.mirror.co.uk/incoming/article752967.ece/alternates/s615/Lamborghini%20President%20and%20CEO%20Stephan%20Winkelmann%20introduces%20the%20new%20Lamborghini%20Avent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93" y="2175613"/>
            <a:ext cx="4307041" cy="2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2.gstatic.com/images?q=tbn:ANd9GcSt_Ek3z7igtqp1nMI7lrqFTSqblMjNrHnbkrZzQkSoKp4bX_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45" y="2242552"/>
            <a:ext cx="3889735" cy="24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exyladiesfastcars.com/images/sexy_ladies_fast_cool_cars4/sexylady_mustang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25" y="2402778"/>
            <a:ext cx="3359158" cy="22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Bez panike!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Većina novih stvari su </a:t>
            </a:r>
            <a:r>
              <a:rPr lang="hr-HR" i="1" dirty="0" smtClean="0"/>
              <a:t>opcionalne</a:t>
            </a:r>
            <a:endParaRPr lang="en-US" i="1" dirty="0" smtClean="0"/>
          </a:p>
          <a:p>
            <a:r>
              <a:rPr lang="hr-HR" dirty="0" smtClean="0"/>
              <a:t>Daje nam velik izbor opcija, sve u ruke</a:t>
            </a:r>
            <a:endParaRPr lang="en-US" dirty="0" smtClean="0"/>
          </a:p>
          <a:p>
            <a:r>
              <a:rPr lang="hr-HR" dirty="0" smtClean="0"/>
              <a:t>Ipak… uspaničite se malo ;-)</a:t>
            </a:r>
            <a:endParaRPr lang="en-US" dirty="0" smtClean="0"/>
          </a:p>
          <a:p>
            <a:pPr lvl="1"/>
            <a:r>
              <a:rPr lang="hr-HR" sz="3529" i="1" dirty="0"/>
              <a:t>Došle su velike promjene</a:t>
            </a:r>
            <a:endParaRPr lang="en-US" sz="3529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5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to zapravo novo!!!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2353" dirty="0"/>
              <a:t>.NET </a:t>
            </a:r>
            <a:r>
              <a:rPr lang="hr-HR" sz="2353" dirty="0" smtClean="0"/>
              <a:t>Core </a:t>
            </a:r>
            <a:r>
              <a:rPr lang="hr-HR" sz="2353" dirty="0"/>
              <a:t>runtime, „Cloud CLR” – 11MB != 200MB Desktop .NET-a</a:t>
            </a:r>
          </a:p>
          <a:p>
            <a:r>
              <a:rPr lang="hr-HR" sz="2353" dirty="0"/>
              <a:t>Odvezan od </a:t>
            </a:r>
            <a:r>
              <a:rPr lang="hr-HR" sz="2353" dirty="0" err="1"/>
              <a:t>System.Web</a:t>
            </a:r>
            <a:r>
              <a:rPr lang="hr-HR" sz="2353" dirty="0"/>
              <a:t>-a, nema veze na „</a:t>
            </a:r>
            <a:r>
              <a:rPr lang="hr-HR" sz="2353" dirty="0" err="1"/>
              <a:t>host</a:t>
            </a:r>
            <a:r>
              <a:rPr lang="hr-HR" sz="2353" dirty="0"/>
              <a:t>”, nikako na IIS</a:t>
            </a:r>
          </a:p>
          <a:p>
            <a:r>
              <a:rPr lang="en-US" sz="2353" dirty="0"/>
              <a:t>Cross platform </a:t>
            </a:r>
            <a:r>
              <a:rPr lang="hr-HR" sz="2353" dirty="0"/>
              <a:t>=&gt; </a:t>
            </a:r>
            <a:r>
              <a:rPr lang="en-US" sz="2353" dirty="0"/>
              <a:t>Mac and Linux</a:t>
            </a:r>
            <a:r>
              <a:rPr lang="hr-HR" sz="2353" dirty="0"/>
              <a:t> – </a:t>
            </a:r>
            <a:r>
              <a:rPr lang="en-US" sz="2353" dirty="0"/>
              <a:t>Mono</a:t>
            </a:r>
            <a:r>
              <a:rPr lang="hr-HR" sz="2353" dirty="0"/>
              <a:t>, ili drugi </a:t>
            </a:r>
            <a:r>
              <a:rPr lang="hr-HR" sz="2353" dirty="0" err="1"/>
              <a:t>cp</a:t>
            </a:r>
            <a:r>
              <a:rPr lang="hr-HR" sz="2353" dirty="0"/>
              <a:t> CLR</a:t>
            </a:r>
          </a:p>
          <a:p>
            <a:r>
              <a:rPr lang="hr-HR" sz="2353" dirty="0"/>
              <a:t>„Nosi samo što trebaš”</a:t>
            </a:r>
            <a:r>
              <a:rPr lang="en-US" sz="2353" dirty="0"/>
              <a:t> </a:t>
            </a:r>
            <a:r>
              <a:rPr lang="hr-HR" sz="2353" dirty="0"/>
              <a:t>– ne cijeli „kamion”</a:t>
            </a:r>
          </a:p>
          <a:p>
            <a:r>
              <a:rPr lang="en-US" sz="2353" dirty="0"/>
              <a:t>Side by side deployment – </a:t>
            </a:r>
            <a:r>
              <a:rPr lang="hr-HR" sz="2353" dirty="0"/>
              <a:t>više verzija </a:t>
            </a:r>
            <a:r>
              <a:rPr lang="hr-HR" sz="2353" dirty="0" err="1"/>
              <a:t>runtime</a:t>
            </a:r>
            <a:r>
              <a:rPr lang="hr-HR" sz="2353" dirty="0"/>
              <a:t>-a, aplikacija bira ili čak pakira sa sobom!!! </a:t>
            </a:r>
            <a:r>
              <a:rPr lang="hr-HR" sz="2353" dirty="0" err="1"/>
              <a:t>NuGet</a:t>
            </a:r>
            <a:r>
              <a:rPr lang="hr-HR" sz="2353" dirty="0"/>
              <a:t> =&gt; sve!</a:t>
            </a:r>
          </a:p>
          <a:p>
            <a:r>
              <a:rPr lang="hr-HR" sz="2353" dirty="0"/>
              <a:t>Open </a:t>
            </a:r>
            <a:r>
              <a:rPr lang="hr-HR" sz="2353" dirty="0" err="1"/>
              <a:t>Source</a:t>
            </a:r>
            <a:r>
              <a:rPr lang="hr-HR" sz="2353" dirty="0"/>
              <a:t> (sve je na </a:t>
            </a:r>
            <a:r>
              <a:rPr lang="hr-HR" sz="2353" dirty="0" err="1"/>
              <a:t>GitHub</a:t>
            </a:r>
            <a:r>
              <a:rPr lang="hr-HR" sz="2353" dirty="0"/>
              <a:t>-u, kako svima tako i MS timu)</a:t>
            </a:r>
          </a:p>
          <a:p>
            <a:r>
              <a:rPr lang="hr-HR" sz="2353" dirty="0"/>
              <a:t>Modularno, modularno, modularno </a:t>
            </a:r>
            <a:r>
              <a:rPr lang="en-US" sz="2353" dirty="0"/>
              <a:t>- Dependency Injection </a:t>
            </a:r>
            <a:r>
              <a:rPr lang="hr-HR" sz="2353" dirty="0"/>
              <a:t>u osnovi, utisnuti što se koristi</a:t>
            </a:r>
          </a:p>
          <a:p>
            <a:r>
              <a:rPr lang="hr-HR" sz="2353" dirty="0"/>
              <a:t>MVC 6 - Sve u jednom MVC</a:t>
            </a:r>
            <a:r>
              <a:rPr lang="en-US" sz="2353" dirty="0"/>
              <a:t> - MVC, Web API and Web Page</a:t>
            </a:r>
            <a:endParaRPr lang="hr-HR" sz="2353" dirty="0"/>
          </a:p>
          <a:p>
            <a:endParaRPr lang="hr-HR" sz="2353" dirty="0"/>
          </a:p>
          <a:p>
            <a:endParaRPr lang="en-US" sz="2353" dirty="0"/>
          </a:p>
          <a:p>
            <a:endParaRPr lang="en-US" sz="2353" dirty="0"/>
          </a:p>
        </p:txBody>
      </p:sp>
    </p:spTree>
    <p:extLst>
      <p:ext uri="{BB962C8B-B14F-4D97-AF65-F5344CB8AC3E}">
        <p14:creationId xmlns:p14="http://schemas.microsoft.com/office/powerpoint/2010/main" val="3268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hr-HR" dirty="0" smtClean="0"/>
              <a:t>optimizirana verzija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.NET Core </a:t>
            </a:r>
            <a:endParaRPr lang="hr-HR" dirty="0" smtClean="0"/>
          </a:p>
          <a:p>
            <a:r>
              <a:rPr lang="en-US" dirty="0" smtClean="0"/>
              <a:t>Leaner, Meaner</a:t>
            </a:r>
          </a:p>
          <a:p>
            <a:r>
              <a:rPr lang="en-US" dirty="0" smtClean="0"/>
              <a:t>11 MB vs 200 MB</a:t>
            </a:r>
          </a:p>
          <a:p>
            <a:r>
              <a:rPr lang="hr-HR" dirty="0" smtClean="0"/>
              <a:t>Uklonjeno puno, </a:t>
            </a:r>
            <a:r>
              <a:rPr lang="hr-HR" dirty="0" err="1" smtClean="0"/>
              <a:t>puuuno</a:t>
            </a:r>
            <a:r>
              <a:rPr lang="hr-HR" dirty="0" smtClean="0"/>
              <a:t> „ovisnosti”</a:t>
            </a:r>
            <a:endParaRPr lang="en-US" dirty="0" smtClean="0"/>
          </a:p>
          <a:p>
            <a:r>
              <a:rPr lang="hr-HR" dirty="0" smtClean="0"/>
              <a:t>Dodajmo samo ono što nam treba (sve je </a:t>
            </a:r>
            <a:r>
              <a:rPr lang="hr-HR" dirty="0" err="1" smtClean="0"/>
              <a:t>NuGet</a:t>
            </a:r>
            <a:r>
              <a:rPr lang="hr-HR" dirty="0" smtClean="0"/>
              <a:t>)</a:t>
            </a:r>
            <a:endParaRPr lang="en-US" dirty="0"/>
          </a:p>
          <a:p>
            <a:r>
              <a:rPr lang="hr-HR" dirty="0" smtClean="0"/>
              <a:t>Manje </a:t>
            </a:r>
            <a:r>
              <a:rPr lang="en-US" dirty="0" smtClean="0"/>
              <a:t>== </a:t>
            </a:r>
            <a:r>
              <a:rPr lang="hr-HR" dirty="0" smtClean="0"/>
              <a:t>brži start, lakše upravljanje…</a:t>
            </a:r>
          </a:p>
          <a:p>
            <a:r>
              <a:rPr lang="hr-HR" dirty="0" smtClean="0"/>
              <a:t>Prvi </a:t>
            </a:r>
            <a:r>
              <a:rPr lang="hr-HR" dirty="0" err="1" smtClean="0"/>
              <a:t>load</a:t>
            </a:r>
            <a:r>
              <a:rPr lang="hr-HR" dirty="0" smtClean="0"/>
              <a:t> nakon </a:t>
            </a:r>
            <a:r>
              <a:rPr lang="hr-HR" dirty="0" err="1" smtClean="0"/>
              <a:t>restarta</a:t>
            </a:r>
            <a:r>
              <a:rPr lang="hr-HR" dirty="0" smtClean="0"/>
              <a:t> servera 15s =&gt; 3s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0796"/>
            <a:ext cx="67341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etStand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5867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nDayz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KulenDayz2015</Template>
  <TotalTime>193</TotalTime>
  <Words>1020</Words>
  <Application>Microsoft Office PowerPoint</Application>
  <PresentationFormat>On-screen Show (4:3)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Lucida Console</vt:lpstr>
      <vt:lpstr>Segoe UI</vt:lpstr>
      <vt:lpstr>Segoe UI Light</vt:lpstr>
      <vt:lpstr>Wingdings</vt:lpstr>
      <vt:lpstr>KulenDayz2015</vt:lpstr>
      <vt:lpstr>ASP.NET Core – Vrijeme velikih promjena</vt:lpstr>
      <vt:lpstr>Agenda</vt:lpstr>
      <vt:lpstr>Što danas imamo/gledamo</vt:lpstr>
      <vt:lpstr>ASP.NET kakav znamo &lt;= 4.6</vt:lpstr>
      <vt:lpstr>ASP.NET Core</vt:lpstr>
      <vt:lpstr>Bez panike!</vt:lpstr>
      <vt:lpstr>Što je to zapravo novo!!!</vt:lpstr>
      <vt:lpstr>Cloud optimizirana verzija</vt:lpstr>
      <vt:lpstr>PowerPoint Presentation</vt:lpstr>
      <vt:lpstr>Sa čime radimo?</vt:lpstr>
      <vt:lpstr>Početni koraci</vt:lpstr>
      <vt:lpstr>PowerPoint Presentation</vt:lpstr>
      <vt:lpstr>A VS? Novi „project”?</vt:lpstr>
      <vt:lpstr>Novi „project” </vt:lpstr>
      <vt:lpstr>Konfiguracija</vt:lpstr>
      <vt:lpstr>PowerPoint Presentation</vt:lpstr>
      <vt:lpstr>Publiciranje app + runtime</vt:lpstr>
      <vt:lpstr>Izbor verzije</vt:lpstr>
      <vt:lpstr>PowerPoint Presentation</vt:lpstr>
      <vt:lpstr>++</vt:lpstr>
      <vt:lpstr>++ 3rd party alati uključeni u VS</vt:lpstr>
      <vt:lpstr>Naše stare aplikacije?</vt:lpstr>
      <vt:lpstr>PowerPoint Presentation</vt:lpstr>
      <vt:lpstr>Što je to zapravo novo!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 – Vrijeme velikih promjena</dc:title>
  <dc:creator>Dobriša Adamec</dc:creator>
  <cp:lastModifiedBy>Dobrisa Adamec</cp:lastModifiedBy>
  <cp:revision>40</cp:revision>
  <dcterms:created xsi:type="dcterms:W3CDTF">2015-09-04T07:26:40Z</dcterms:created>
  <dcterms:modified xsi:type="dcterms:W3CDTF">2016-11-09T09:10:16Z</dcterms:modified>
</cp:coreProperties>
</file>