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91" r:id="rId6"/>
    <p:sldId id="266" r:id="rId7"/>
    <p:sldId id="274" r:id="rId8"/>
    <p:sldId id="275" r:id="rId9"/>
    <p:sldId id="278" r:id="rId10"/>
    <p:sldId id="269" r:id="rId11"/>
    <p:sldId id="270" r:id="rId12"/>
    <p:sldId id="277" r:id="rId13"/>
    <p:sldId id="279" r:id="rId14"/>
    <p:sldId id="280" r:id="rId15"/>
    <p:sldId id="281" r:id="rId16"/>
    <p:sldId id="283" r:id="rId17"/>
    <p:sldId id="285" r:id="rId18"/>
    <p:sldId id="284" r:id="rId19"/>
    <p:sldId id="286" r:id="rId20"/>
    <p:sldId id="290" r:id="rId21"/>
    <p:sldId id="287" r:id="rId22"/>
    <p:sldId id="294" r:id="rId23"/>
    <p:sldId id="267" r:id="rId24"/>
    <p:sldId id="295" r:id="rId25"/>
    <p:sldId id="259" r:id="rId26"/>
    <p:sldId id="288" r:id="rId27"/>
    <p:sldId id="292" r:id="rId28"/>
    <p:sldId id="293" r:id="rId29"/>
    <p:sldId id="289" r:id="rId30"/>
    <p:sldId id="260" r:id="rId3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E0173-297B-461F-BB8F-0059BBDE129A}" type="datetimeFigureOut">
              <a:rPr lang="hr-HR" smtClean="0"/>
              <a:t>24.10.2016.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C6E71-3D53-4E61-9FE3-C74689295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025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3427" y="337752"/>
            <a:ext cx="11025600" cy="26820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hr-HR" dirty="0" smtClean="0"/>
              <a:t>Click to add session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3427" y="4044870"/>
            <a:ext cx="8434438" cy="15049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r-HR" sz="2800" dirty="0" err="1" smtClean="0"/>
              <a:t>Click</a:t>
            </a:r>
            <a:r>
              <a:rPr lang="hr-HR" sz="2800" dirty="0" smtClean="0"/>
              <a:t> to </a:t>
            </a:r>
            <a:r>
              <a:rPr lang="hr-HR" sz="2800" dirty="0" err="1" smtClean="0"/>
              <a:t>add</a:t>
            </a:r>
            <a:r>
              <a:rPr lang="hr-HR" sz="2800" dirty="0" smtClean="0"/>
              <a:t> </a:t>
            </a:r>
            <a:r>
              <a:rPr lang="hr-HR" sz="2800" dirty="0" err="1" smtClean="0"/>
              <a:t>speakers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17865" y="3549396"/>
            <a:ext cx="259116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825625"/>
            <a:ext cx="11520000" cy="4680000"/>
          </a:xfrm>
        </p:spPr>
        <p:txBody>
          <a:bodyPr anchor="ctr"/>
          <a:lstStyle>
            <a:lvl1pPr marL="0" indent="0">
              <a:buNone/>
              <a:defRPr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hr-HR" dirty="0" err="1" smtClean="0"/>
              <a:t>add</a:t>
            </a:r>
            <a:r>
              <a:rPr lang="hr-HR" dirty="0" smtClean="0"/>
              <a:t>  </a:t>
            </a:r>
            <a:r>
              <a:rPr lang="hr-HR" dirty="0" err="1" smtClean="0"/>
              <a:t>speaker</a:t>
            </a:r>
            <a:r>
              <a:rPr lang="hr-HR" dirty="0" smtClean="0"/>
              <a:t> </a:t>
            </a:r>
            <a:r>
              <a:rPr lang="hr-HR" dirty="0" err="1" smtClean="0"/>
              <a:t>contact</a:t>
            </a:r>
            <a:r>
              <a:rPr lang="hr-HR" dirty="0" smtClean="0"/>
              <a:t> info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360000" y="360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hr-HR" dirty="0" smtClean="0"/>
              <a:t>Hvala! Pitanja?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n off Pho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86" y="1341701"/>
            <a:ext cx="4254630" cy="41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203" y="2792235"/>
            <a:ext cx="10345594" cy="298174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360000" y="360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hr-HR" dirty="0" smtClean="0"/>
              <a:t>Sponzori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99" y="365127"/>
            <a:ext cx="115200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825625"/>
            <a:ext cx="11520000" cy="4680000"/>
          </a:xfr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  <a:lvl2pPr>
              <a:defRPr>
                <a:latin typeface="+mn-lt"/>
                <a:cs typeface="Segoe UI" panose="020B0502040204020203" pitchFamily="34" charset="0"/>
              </a:defRPr>
            </a:lvl2pPr>
            <a:lvl3pPr>
              <a:defRPr>
                <a:latin typeface="+mn-lt"/>
                <a:cs typeface="Segoe UI" panose="020B0502040204020203" pitchFamily="34" charset="0"/>
              </a:defRPr>
            </a:lvl3pPr>
            <a:lvl4pPr>
              <a:defRPr>
                <a:latin typeface="+mn-lt"/>
                <a:cs typeface="Segoe UI" panose="020B0502040204020203" pitchFamily="34" charset="0"/>
              </a:defRPr>
            </a:lvl4pPr>
            <a:lvl5pPr>
              <a:defRPr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8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5127"/>
            <a:ext cx="115200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825624"/>
            <a:ext cx="540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000" y="1825624"/>
            <a:ext cx="540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0" y="1825624"/>
            <a:ext cx="0" cy="468000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5127"/>
            <a:ext cx="115200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825625"/>
            <a:ext cx="11520000" cy="468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5127"/>
            <a:ext cx="115200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825625"/>
            <a:ext cx="11520000" cy="468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825625"/>
            <a:ext cx="11520000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600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hr-HR" dirty="0" err="1" smtClean="0"/>
              <a:t>Click</a:t>
            </a:r>
            <a:r>
              <a:rPr lang="hr-HR" dirty="0" smtClean="0"/>
              <a:t> to </a:t>
            </a:r>
            <a:r>
              <a:rPr lang="hr-HR" dirty="0" err="1" smtClean="0"/>
              <a:t>add</a:t>
            </a:r>
            <a:r>
              <a:rPr lang="hr-HR" dirty="0" smtClean="0"/>
              <a:t> demo title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360000" y="360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hr-HR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365127"/>
            <a:ext cx="115200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360000" y="1972127"/>
            <a:ext cx="2689275" cy="2133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297659" y="1972127"/>
            <a:ext cx="2688995" cy="2133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2"/>
          </p:nvPr>
        </p:nvSpPr>
        <p:spPr>
          <a:xfrm>
            <a:off x="6246932" y="1972127"/>
            <a:ext cx="2688995" cy="2133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9191005" y="1972127"/>
            <a:ext cx="2688995" cy="213392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43"/>
          </p:nvPr>
        </p:nvSpPr>
        <p:spPr>
          <a:xfrm>
            <a:off x="360000" y="4319087"/>
            <a:ext cx="2689275" cy="21339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3297659" y="4319087"/>
            <a:ext cx="2688995" cy="213392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5"/>
          </p:nvPr>
        </p:nvSpPr>
        <p:spPr>
          <a:xfrm>
            <a:off x="6246932" y="4319087"/>
            <a:ext cx="2688995" cy="21339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9191005" y="4319087"/>
            <a:ext cx="2688995" cy="213392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D6A0-F5B4-41D5-B6B6-14B2025E1835}" type="datetimeFigureOut">
              <a:rPr lang="hr-HR" smtClean="0"/>
              <a:t>24.10.2016.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84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77" r:id="rId3"/>
    <p:sldLayoutId id="2147483662" r:id="rId4"/>
    <p:sldLayoutId id="2147483664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dotnet/2016/05/27/making-it-easier-to-port-to-net-core/" TargetMode="External"/><Relationship Id="rId2" Type="http://schemas.openxmlformats.org/officeDocument/2006/relationships/hyperlink" Target="https://blogs.msdn.microsoft.com/dotnet/2016/02/10/porting-to-net-core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cap="all" dirty="0"/>
              <a:t>ASP.NET CORE 1.0 - </a:t>
            </a:r>
            <a:r>
              <a:rPr lang="hr-HR" cap="all" dirty="0" smtClean="0"/>
              <a:t>IZBORI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r-HR" dirty="0" smtClean="0"/>
              <a:t>Dobriša Adamec, CITUS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Performanse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472808" y="2283253"/>
            <a:ext cx="2689275" cy="2133923"/>
          </a:xfrm>
        </p:spPr>
        <p:txBody>
          <a:bodyPr/>
          <a:lstStyle/>
          <a:p>
            <a:r>
              <a:rPr lang="hr-HR" dirty="0" smtClean="0"/>
              <a:t>ASP.NET 4.6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&lt; 50k req/sec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>
          <a:xfrm>
            <a:off x="4410467" y="2283253"/>
            <a:ext cx="2688995" cy="2133923"/>
          </a:xfrm>
        </p:spPr>
        <p:txBody>
          <a:bodyPr/>
          <a:lstStyle/>
          <a:p>
            <a:r>
              <a:rPr lang="hr-HR" dirty="0" smtClean="0"/>
              <a:t>ASP.NET Core</a:t>
            </a:r>
          </a:p>
          <a:p>
            <a:r>
              <a:rPr lang="hr-HR" dirty="0" smtClean="0"/>
              <a:t>.NET Framework</a:t>
            </a:r>
          </a:p>
          <a:p>
            <a:r>
              <a:rPr lang="hr-HR" dirty="0" smtClean="0"/>
              <a:t>&lt; 400k req/sec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>
          <a:xfrm>
            <a:off x="7359740" y="2283253"/>
            <a:ext cx="2688995" cy="2133923"/>
          </a:xfrm>
        </p:spPr>
        <p:txBody>
          <a:bodyPr/>
          <a:lstStyle/>
          <a:p>
            <a:r>
              <a:rPr lang="hr-HR" dirty="0" smtClean="0"/>
              <a:t>ASP.NET Core</a:t>
            </a:r>
          </a:p>
          <a:p>
            <a:r>
              <a:rPr lang="hr-HR" dirty="0" smtClean="0"/>
              <a:t>.NET Core</a:t>
            </a:r>
          </a:p>
          <a:p>
            <a:r>
              <a:rPr lang="hr-HR" dirty="0" smtClean="0"/>
              <a:t>&gt; 1.100k req/sec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Performanse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80255" y="5713628"/>
            <a:ext cx="1288604" cy="856761"/>
          </a:xfrm>
        </p:spPr>
        <p:txBody>
          <a:bodyPr>
            <a:normAutofit fontScale="62500" lnSpcReduction="20000"/>
          </a:bodyPr>
          <a:lstStyle/>
          <a:p>
            <a:r>
              <a:rPr lang="hr-HR" dirty="0" smtClean="0"/>
              <a:t>ASP.NET 4.6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&lt; 50k req/sec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>
          <a:xfrm>
            <a:off x="1381310" y="2790691"/>
            <a:ext cx="4552378" cy="3614468"/>
          </a:xfrm>
        </p:spPr>
        <p:txBody>
          <a:bodyPr/>
          <a:lstStyle/>
          <a:p>
            <a:r>
              <a:rPr lang="hr-HR" dirty="0" smtClean="0"/>
              <a:t>ASP.NET Core</a:t>
            </a:r>
          </a:p>
          <a:p>
            <a:r>
              <a:rPr lang="hr-HR" dirty="0" smtClean="0"/>
              <a:t>.NET Framework</a:t>
            </a:r>
          </a:p>
          <a:p>
            <a:r>
              <a:rPr lang="hr-HR" dirty="0" smtClean="0"/>
              <a:t>&lt; 400k req/sec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>
          <a:xfrm>
            <a:off x="4135356" y="110492"/>
            <a:ext cx="7921925" cy="6142008"/>
          </a:xfrm>
        </p:spPr>
        <p:txBody>
          <a:bodyPr/>
          <a:lstStyle/>
          <a:p>
            <a:r>
              <a:rPr lang="hr-HR" dirty="0" smtClean="0"/>
              <a:t>ASP.NET Core</a:t>
            </a:r>
          </a:p>
          <a:p>
            <a:r>
              <a:rPr lang="hr-HR" dirty="0" smtClean="0"/>
              <a:t>.NET Core</a:t>
            </a:r>
          </a:p>
          <a:p>
            <a:r>
              <a:rPr lang="hr-HR" dirty="0" smtClean="0"/>
              <a:t>&gt; 1.100k req/sec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7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9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trike="sngStrike" dirty="0"/>
              <a:t>Hype ili </a:t>
            </a:r>
            <a:r>
              <a:rPr lang="hr-HR" dirty="0" smtClean="0"/>
              <a:t>Potreba </a:t>
            </a:r>
            <a:br>
              <a:rPr lang="hr-HR" dirty="0" smtClean="0"/>
            </a:br>
            <a:r>
              <a:rPr lang="hr-HR" dirty="0" smtClean="0"/>
              <a:t>Ali </a:t>
            </a:r>
            <a:r>
              <a:rPr lang="hr-HR" dirty="0" smtClean="0"/>
              <a:t>sve ima svoju cijenu!!!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Od nove cool ASP.NET verzije</a:t>
            </a:r>
          </a:p>
          <a:p>
            <a:r>
              <a:rPr lang="hr-HR" dirty="0" smtClean="0"/>
              <a:t>Do nositelja promjena =&gt; .NET Core, . NET Standard Library</a:t>
            </a:r>
          </a:p>
          <a:p>
            <a:r>
              <a:rPr lang="hr-HR" dirty="0" smtClean="0"/>
              <a:t>Dramatične promjene kroz razvojni tijek</a:t>
            </a:r>
          </a:p>
          <a:p>
            <a:pPr marL="457200" lvl="1" indent="0">
              <a:buNone/>
            </a:pPr>
            <a:r>
              <a:rPr lang="hr-HR" dirty="0" smtClean="0"/>
              <a:t>BETA =&gt;  RC  =&gt;  RTM </a:t>
            </a:r>
          </a:p>
          <a:p>
            <a:r>
              <a:rPr lang="hr-HR" dirty="0" smtClean="0"/>
              <a:t>Usklađivanje sa ostalim .NET projektima</a:t>
            </a:r>
          </a:p>
          <a:p>
            <a:pPr lvl="1"/>
            <a:r>
              <a:rPr lang="hr-HR" dirty="0" smtClean="0"/>
              <a:t>Dva tjedna prije RTM izdanja</a:t>
            </a:r>
          </a:p>
          <a:p>
            <a:r>
              <a:rPr lang="hr-HR" dirty="0" smtClean="0"/>
              <a:t>A POSTOJEĆE </a:t>
            </a:r>
            <a:r>
              <a:rPr lang="hr-HR" dirty="0" smtClean="0"/>
              <a:t>APLIKACIJE!!!</a:t>
            </a:r>
          </a:p>
          <a:p>
            <a:r>
              <a:rPr lang="hr-HR" dirty="0" smtClean="0"/>
              <a:t>„Legacy code”</a:t>
            </a:r>
            <a:endParaRPr lang="hr-HR" dirty="0"/>
          </a:p>
        </p:txBody>
      </p:sp>
      <p:pic>
        <p:nvPicPr>
          <p:cNvPr id="5122" name="Picture 2" descr="NetStand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99" y="4165625"/>
            <a:ext cx="5867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3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 još uvijek BEZ: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Visual Basic</a:t>
            </a:r>
          </a:p>
          <a:p>
            <a:r>
              <a:rPr lang="hr-H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F# (ooppps ima ga već)</a:t>
            </a:r>
          </a:p>
          <a:p>
            <a:r>
              <a:rPr lang="hr-HR" dirty="0" smtClean="0"/>
              <a:t>Signal R</a:t>
            </a:r>
          </a:p>
          <a:p>
            <a:r>
              <a:rPr lang="hr-HR" dirty="0" smtClean="0"/>
              <a:t>WCF</a:t>
            </a:r>
          </a:p>
        </p:txBody>
      </p:sp>
    </p:spTree>
    <p:extLst>
      <p:ext uri="{BB962C8B-B14F-4D97-AF65-F5344CB8AC3E}">
        <p14:creationId xmlns:p14="http://schemas.microsoft.com/office/powerpoint/2010/main" val="9150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Promjene, promjene, promjene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485157"/>
            <a:ext cx="11520000" cy="4680000"/>
          </a:xfrm>
        </p:spPr>
        <p:txBody>
          <a:bodyPr/>
          <a:lstStyle/>
          <a:p>
            <a:r>
              <a:rPr lang="hr-HR" dirty="0" smtClean="0"/>
              <a:t>Sve portano može nositi i promjene</a:t>
            </a:r>
          </a:p>
          <a:p>
            <a:pPr lvl="1"/>
            <a:r>
              <a:rPr lang="hr-HR" dirty="0" smtClean="0"/>
              <a:t>Configuration</a:t>
            </a:r>
          </a:p>
          <a:p>
            <a:pPr lvl="1"/>
            <a:r>
              <a:rPr lang="hr-HR" dirty="0" smtClean="0"/>
              <a:t>Reflection</a:t>
            </a:r>
          </a:p>
          <a:p>
            <a:r>
              <a:rPr lang="hr-HR" dirty="0" smtClean="0"/>
              <a:t>Red za „port” je još uvijek poveći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674" y="3314700"/>
            <a:ext cx="86963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„Unsupported”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855" y="2130357"/>
            <a:ext cx="6700933" cy="32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2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Core i DB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EF 6</a:t>
            </a:r>
          </a:p>
          <a:p>
            <a:pPr lvl="1"/>
            <a:r>
              <a:rPr lang="hr-HR" dirty="0" smtClean="0"/>
              <a:t>Vezan za „veliki” .NET Framework</a:t>
            </a:r>
          </a:p>
          <a:p>
            <a:r>
              <a:rPr lang="hr-HR" dirty="0" smtClean="0"/>
              <a:t>EF 7 =&gt; EF Core</a:t>
            </a:r>
          </a:p>
          <a:p>
            <a:pPr lvl="1"/>
            <a:r>
              <a:rPr lang="hr-HR" dirty="0" smtClean="0"/>
              <a:t>Verzija 1.0</a:t>
            </a:r>
          </a:p>
          <a:p>
            <a:pPr lvl="1"/>
            <a:r>
              <a:rPr lang="hr-HR" dirty="0" smtClean="0"/>
              <a:t>Aaalliiiiiii</a:t>
            </a:r>
          </a:p>
          <a:p>
            <a:pPr lvl="2"/>
            <a:r>
              <a:rPr lang="hr-HR" dirty="0" smtClean="0"/>
              <a:t>Napisano iznova</a:t>
            </a:r>
          </a:p>
          <a:p>
            <a:pPr lvl="2"/>
            <a:r>
              <a:rPr lang="hr-HR" dirty="0" smtClean="0"/>
              <a:t>Učiti, učiti, učiti</a:t>
            </a:r>
          </a:p>
          <a:p>
            <a:pPr lvl="2"/>
            <a:r>
              <a:rPr lang="hr-HR" dirty="0" smtClean="0"/>
              <a:t>Samo jedan primjer</a:t>
            </a:r>
          </a:p>
          <a:p>
            <a:pPr lvl="3"/>
            <a:r>
              <a:rPr lang="hr-HR" dirty="0" smtClean="0"/>
              <a:t>Views mapping – još u backlogu!!!</a:t>
            </a:r>
          </a:p>
          <a:p>
            <a:r>
              <a:rPr lang="hr-HR" dirty="0" smtClean="0"/>
              <a:t>System.SqlClient</a:t>
            </a:r>
          </a:p>
          <a:p>
            <a:pPr lvl="1"/>
            <a:r>
              <a:rPr lang="hr-HR" dirty="0" smtClean="0"/>
              <a:t>Je tu</a:t>
            </a:r>
          </a:p>
          <a:p>
            <a:pPr lvl="1"/>
            <a:r>
              <a:rPr lang="hr-HR" dirty="0" smtClean="0"/>
              <a:t>Nema DataSet/Views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25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476732" y="1566159"/>
            <a:ext cx="2689275" cy="4299620"/>
          </a:xfrm>
        </p:spPr>
        <p:txBody>
          <a:bodyPr/>
          <a:lstStyle/>
          <a:p>
            <a:r>
              <a:rPr lang="hr-HR" dirty="0" smtClean="0"/>
              <a:t>NOVI PROJEKT</a:t>
            </a:r>
          </a:p>
          <a:p>
            <a:endParaRPr lang="hr-HR" dirty="0" smtClean="0"/>
          </a:p>
          <a:p>
            <a:r>
              <a:rPr lang="hr-HR" dirty="0" smtClean="0"/>
              <a:t>ASP.NET Core</a:t>
            </a:r>
          </a:p>
          <a:p>
            <a:r>
              <a:rPr lang="hr-HR" dirty="0" smtClean="0"/>
              <a:t>.NET Core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endParaRPr lang="hr-HR" dirty="0" smtClean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w</a:t>
            </a:r>
            <a:r>
              <a:rPr lang="hr-HR" dirty="0" smtClean="0"/>
              <a:t>rite/rewrite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>
          <a:xfrm>
            <a:off x="3638127" y="1566165"/>
            <a:ext cx="2688995" cy="4299614"/>
          </a:xfrm>
        </p:spPr>
        <p:txBody>
          <a:bodyPr>
            <a:normAutofit/>
          </a:bodyPr>
          <a:lstStyle/>
          <a:p>
            <a:r>
              <a:rPr lang="hr-HR" dirty="0" smtClean="0"/>
              <a:t>NOVI sa STARIM</a:t>
            </a:r>
            <a:br>
              <a:rPr lang="hr-HR" dirty="0" smtClean="0"/>
            </a:br>
            <a:endParaRPr lang="hr-HR" dirty="0" smtClean="0"/>
          </a:p>
          <a:p>
            <a:r>
              <a:rPr lang="hr-HR" dirty="0" smtClean="0"/>
              <a:t>ASP.NET Core</a:t>
            </a:r>
          </a:p>
          <a:p>
            <a:r>
              <a:rPr lang="hr-HR" dirty="0" smtClean="0"/>
              <a:t>.NET Framework</a:t>
            </a:r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reuse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6799242" y="1566159"/>
            <a:ext cx="4241652" cy="4299620"/>
          </a:xfrm>
        </p:spPr>
        <p:txBody>
          <a:bodyPr/>
          <a:lstStyle/>
          <a:p>
            <a:r>
              <a:rPr lang="hr-HR" dirty="0" smtClean="0"/>
              <a:t>MIGRACIJA</a:t>
            </a:r>
            <a:r>
              <a:rPr lang="hr-HR" dirty="0"/>
              <a:t/>
            </a:r>
            <a:br>
              <a:rPr lang="hr-HR" dirty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ASP.NET </a:t>
            </a:r>
            <a:r>
              <a:rPr lang="hr-HR" dirty="0"/>
              <a:t>=&gt; ASP.NET </a:t>
            </a:r>
            <a:r>
              <a:rPr lang="hr-HR" dirty="0" smtClean="0"/>
              <a:t>Core</a:t>
            </a:r>
          </a:p>
          <a:p>
            <a:r>
              <a:rPr lang="hr-HR" dirty="0" smtClean="0"/>
              <a:t>.NET Framework =&gt; .NET Core</a:t>
            </a:r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340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10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 - ASP.NET Core – NOVI PROJEKT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>
          <a:xfrm>
            <a:off x="494477" y="2752934"/>
            <a:ext cx="5069744" cy="3745143"/>
          </a:xfrm>
        </p:spPr>
        <p:txBody>
          <a:bodyPr/>
          <a:lstStyle/>
          <a:p>
            <a:r>
              <a:rPr lang="hr-HR" dirty="0" smtClean="0"/>
              <a:t>CROSS PLATFORM</a:t>
            </a:r>
          </a:p>
          <a:p>
            <a:r>
              <a:rPr lang="hr-HR" dirty="0" smtClean="0"/>
              <a:t>Performanse</a:t>
            </a:r>
          </a:p>
          <a:p>
            <a:r>
              <a:rPr lang="hr-HR" dirty="0" smtClean="0"/>
              <a:t>Mikroservisi</a:t>
            </a:r>
          </a:p>
          <a:p>
            <a:r>
              <a:rPr lang="hr-HR" dirty="0" smtClean="0"/>
              <a:t>Web API</a:t>
            </a:r>
          </a:p>
          <a:p>
            <a:r>
              <a:rPr lang="hr-HR" dirty="0" smtClean="0"/>
              <a:t>Provjeriti da li je trenutno podržano sve što nam treba!!!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>
          <a:xfrm>
            <a:off x="6342434" y="2752933"/>
            <a:ext cx="5107022" cy="3745144"/>
          </a:xfrm>
        </p:spPr>
        <p:txBody>
          <a:bodyPr/>
          <a:lstStyle/>
          <a:p>
            <a:r>
              <a:rPr lang="hr-HR" dirty="0" smtClean="0"/>
              <a:t>Web Forms – zaboraviti na Core</a:t>
            </a:r>
          </a:p>
          <a:p>
            <a:r>
              <a:rPr lang="hr-HR" dirty="0" smtClean="0"/>
              <a:t>Sve pobrojano čega nema</a:t>
            </a:r>
          </a:p>
          <a:p>
            <a:r>
              <a:rPr lang="hr-HR" dirty="0" smtClean="0"/>
              <a:t>- npr. WCF, VB, Signal R...</a:t>
            </a:r>
          </a:p>
          <a:p>
            <a:r>
              <a:rPr lang="hr-HR" dirty="0" smtClean="0"/>
              <a:t>Provjeriti third-party komponente</a:t>
            </a:r>
          </a:p>
          <a:p>
            <a:r>
              <a:rPr lang="hr-HR" dirty="0" smtClean="0"/>
              <a:t>- npr. Kendo, ELMAH, Log4NET...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494477" y="1536976"/>
            <a:ext cx="10954979" cy="982488"/>
          </a:xfrm>
        </p:spPr>
        <p:txBody>
          <a:bodyPr>
            <a:normAutofit/>
          </a:bodyPr>
          <a:lstStyle/>
          <a:p>
            <a:r>
              <a:rPr lang="hr-HR" dirty="0" smtClean="0"/>
              <a:t>ASP.NET Core  /   .NET Core</a:t>
            </a:r>
            <a:br>
              <a:rPr lang="hr-H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 - ASP.NET Core – NOVI sa STARIM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>
          <a:xfrm>
            <a:off x="494477" y="2752934"/>
            <a:ext cx="5069744" cy="3745143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ASP.NET Core MVC projekt</a:t>
            </a:r>
          </a:p>
          <a:p>
            <a:r>
              <a:rPr lang="hr-HR" dirty="0" smtClean="0"/>
              <a:t>Vezan na .NET Framework</a:t>
            </a:r>
          </a:p>
          <a:p>
            <a:r>
              <a:rPr lang="hr-HR" dirty="0" smtClean="0"/>
              <a:t>Legacy libraries bez promjena</a:t>
            </a:r>
          </a:p>
          <a:p>
            <a:r>
              <a:rPr lang="hr-HR" dirty="0" smtClean="0"/>
              <a:t>Entity Framework 6 sloj koji ne možemo migrirati</a:t>
            </a:r>
          </a:p>
          <a:p>
            <a:r>
              <a:rPr lang="hr-HR" dirty="0" smtClean="0"/>
              <a:t>Third-party komponente koje ne možemo mijenjati</a:t>
            </a:r>
          </a:p>
          <a:p>
            <a:r>
              <a:rPr lang="hr-HR" dirty="0" smtClean="0"/>
              <a:t>Veliki code base ovisan o nedostajajućim dijelovima</a:t>
            </a:r>
          </a:p>
          <a:p>
            <a:r>
              <a:rPr lang="hr-HR" dirty="0" smtClean="0"/>
              <a:t>„Unsupported” ne možemo prepisati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>
          <a:xfrm>
            <a:off x="6342434" y="2752933"/>
            <a:ext cx="5107022" cy="3745144"/>
          </a:xfrm>
        </p:spPr>
        <p:txBody>
          <a:bodyPr/>
          <a:lstStyle/>
          <a:p>
            <a:r>
              <a:rPr lang="hr-HR" dirty="0" smtClean="0"/>
              <a:t>NIJE CROSS PLATFORM</a:t>
            </a:r>
          </a:p>
          <a:p>
            <a:r>
              <a:rPr lang="hr-HR" dirty="0" smtClean="0"/>
              <a:t>Da li imamo benefit ikakav?</a:t>
            </a:r>
          </a:p>
          <a:p>
            <a:r>
              <a:rPr lang="hr-HR" dirty="0" smtClean="0"/>
              <a:t>Performanse = jedini benefit? Provjeriti!!!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494477" y="1536976"/>
            <a:ext cx="10954979" cy="982488"/>
          </a:xfrm>
        </p:spPr>
        <p:txBody>
          <a:bodyPr>
            <a:normAutofit/>
          </a:bodyPr>
          <a:lstStyle/>
          <a:p>
            <a:r>
              <a:rPr lang="hr-HR" dirty="0" smtClean="0"/>
              <a:t>ASP.NET Core  /   .NET Framework</a:t>
            </a:r>
            <a:br>
              <a:rPr lang="hr-H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4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NOVO sa STARIM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 - ASP.NET  =&gt; ASP.NET Core migracija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>
          <a:xfrm>
            <a:off x="494477" y="2752934"/>
            <a:ext cx="5069744" cy="3745143"/>
          </a:xfrm>
        </p:spPr>
        <p:txBody>
          <a:bodyPr/>
          <a:lstStyle/>
          <a:p>
            <a:r>
              <a:rPr lang="hr-HR" dirty="0" smtClean="0"/>
              <a:t>ASP.NET MVC Core 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Motivacija </a:t>
            </a:r>
            <a:r>
              <a:rPr lang="hr-HR" dirty="0" smtClean="0">
                <a:sym typeface="Wingdings" panose="05000000000000000000" pitchFamily="2" charset="2"/>
              </a:rPr>
              <a:t>treba biti visoka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Cross-platform/performanse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ASP.NET MVC projekt</a:t>
            </a:r>
          </a:p>
          <a:p>
            <a:r>
              <a:rPr lang="hr-HR" dirty="0">
                <a:sym typeface="Wingdings" panose="05000000000000000000" pitchFamily="2" charset="2"/>
              </a:rPr>
              <a:t>	</a:t>
            </a:r>
            <a:r>
              <a:rPr lang="hr-HR" dirty="0" smtClean="0">
                <a:sym typeface="Wingdings" panose="05000000000000000000" pitchFamily="2" charset="2"/>
              </a:rPr>
              <a:t>- project, config, static files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Class Libraries</a:t>
            </a:r>
            <a:endParaRPr lang="hr-HR" dirty="0" smtClean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	</a:t>
            </a:r>
            <a:r>
              <a:rPr lang="hr-HR" dirty="0" smtClean="0">
                <a:sym typeface="Wingdings" panose="05000000000000000000" pitchFamily="2" charset="2"/>
              </a:rPr>
              <a:t>- switch to Core Libraries/NuGet</a:t>
            </a:r>
          </a:p>
          <a:p>
            <a:endParaRPr lang="hr-HR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>
          <a:xfrm>
            <a:off x="6342434" y="2752933"/>
            <a:ext cx="5107022" cy="3745144"/>
          </a:xfrm>
        </p:spPr>
        <p:txBody>
          <a:bodyPr/>
          <a:lstStyle/>
          <a:p>
            <a:r>
              <a:rPr lang="hr-HR" dirty="0" smtClean="0"/>
              <a:t>Što veći projekt </a:t>
            </a:r>
          </a:p>
          <a:p>
            <a:r>
              <a:rPr lang="hr-HR" dirty="0"/>
              <a:t>	</a:t>
            </a:r>
            <a:r>
              <a:rPr lang="hr-HR" dirty="0" smtClean="0"/>
              <a:t>veća šansa za probleme</a:t>
            </a:r>
          </a:p>
          <a:p>
            <a:r>
              <a:rPr lang="hr-HR" dirty="0" smtClean="0"/>
              <a:t>Nema automatike</a:t>
            </a:r>
          </a:p>
          <a:p>
            <a:r>
              <a:rPr lang="hr-HR" dirty="0" smtClean="0"/>
              <a:t>Na kraju dana:</a:t>
            </a:r>
          </a:p>
          <a:p>
            <a:r>
              <a:rPr lang="hr-HR" dirty="0"/>
              <a:t>	</a:t>
            </a:r>
            <a:r>
              <a:rPr lang="hr-HR" dirty="0" smtClean="0"/>
              <a:t>novi projekt za svaki stari i kopiranje koda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494477" y="1536976"/>
            <a:ext cx="10954979" cy="982488"/>
          </a:xfrm>
        </p:spPr>
        <p:txBody>
          <a:bodyPr>
            <a:normAutofit/>
          </a:bodyPr>
          <a:lstStyle/>
          <a:p>
            <a:r>
              <a:rPr lang="hr-HR" dirty="0" smtClean="0"/>
              <a:t>ASP.NET Core  /   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Migracija – koraci općenito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Podići </a:t>
            </a:r>
            <a:r>
              <a:rPr lang="hr-HR" dirty="0"/>
              <a:t>verziju</a:t>
            </a:r>
            <a:r>
              <a:rPr lang="hr-HR" dirty="0" smtClean="0"/>
              <a:t> na </a:t>
            </a:r>
            <a:r>
              <a:rPr lang="hr-HR" dirty="0" smtClean="0"/>
              <a:t>4.6.2</a:t>
            </a:r>
            <a:endParaRPr lang="hr-HR" dirty="0" smtClean="0"/>
          </a:p>
          <a:p>
            <a:pPr marL="971550" lvl="1" indent="-514350">
              <a:buFont typeface="+mj-lt"/>
              <a:buAutoNum type="romanLcPeriod"/>
            </a:pPr>
            <a:r>
              <a:rPr lang="hr-HR" dirty="0" smtClean="0"/>
              <a:t>Smanjiti moguće razlike</a:t>
            </a:r>
          </a:p>
          <a:p>
            <a:pPr marL="971550" lvl="1" indent="-514350">
              <a:buFont typeface="+mj-lt"/>
              <a:buAutoNum type="romanLcPeriod"/>
            </a:pPr>
            <a:r>
              <a:rPr lang="hr-HR" dirty="0" smtClean="0"/>
              <a:t>I web i sve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.NET Portability Analyzer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hr-HR" dirty="0" smtClean="0">
                <a:hlinkClick r:id="rId2"/>
              </a:rPr>
              <a:t>https</a:t>
            </a:r>
            <a:r>
              <a:rPr lang="hr-HR" dirty="0">
                <a:hlinkClick r:id="rId2"/>
              </a:rPr>
              <a:t>://</a:t>
            </a:r>
            <a:r>
              <a:rPr lang="hr-HR" dirty="0" smtClean="0">
                <a:hlinkClick r:id="rId2"/>
              </a:rPr>
              <a:t>visualstudiogallery.msdn.microsoft.com/1177943e-cfb7-4822-a8a6-e56c7905292b</a:t>
            </a:r>
            <a:r>
              <a:rPr lang="hr-HR" dirty="0" smtClean="0"/>
              <a:t>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hr-HR" dirty="0" smtClean="0"/>
              <a:t>CMD, VS Exstension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File New Project</a:t>
            </a:r>
          </a:p>
          <a:p>
            <a:pPr marL="971550" lvl="1" indent="-514350">
              <a:buFont typeface="+mj-lt"/>
              <a:buAutoNum type="romanLcPeriod"/>
            </a:pPr>
            <a:r>
              <a:rPr lang="hr-HR" dirty="0" smtClean="0"/>
              <a:t>Kopiranje postojećeg korisnog koda</a:t>
            </a:r>
          </a:p>
          <a:p>
            <a:pPr marL="971550" lvl="1" indent="-514350">
              <a:buFont typeface="+mj-lt"/>
              <a:buAutoNum type="romanLcPeriod"/>
            </a:pPr>
            <a:r>
              <a:rPr lang="hr-HR" dirty="0" smtClean="0"/>
              <a:t>Prilagodba</a:t>
            </a:r>
          </a:p>
          <a:p>
            <a:pPr marL="971550" lvl="1" indent="-514350">
              <a:buFont typeface="+mj-lt"/>
              <a:buAutoNum type="romanLcPeriod"/>
            </a:pPr>
            <a:r>
              <a:rPr lang="hr-HR" dirty="0" smtClean="0"/>
              <a:t>Nadoknaditi ono čega nema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93" y="4165625"/>
            <a:ext cx="5154406" cy="31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Migracija – ASP.NET MVC =&gt; ASP.NET Core MVC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File –&gt; New Project -&gt; ASP.NET Core Web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Views kopiranje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Controller kopiranje</a:t>
            </a:r>
          </a:p>
          <a:p>
            <a:pPr marL="971550" lvl="1" indent="-514350">
              <a:buFont typeface="+mj-lt"/>
              <a:buAutoNum type="romanLcPeriod"/>
            </a:pPr>
            <a:r>
              <a:rPr lang="hr-HR" dirty="0" smtClean="0"/>
              <a:t>Prerada</a:t>
            </a:r>
          </a:p>
          <a:p>
            <a:pPr marL="1428750" lvl="2" indent="-514350">
              <a:buFont typeface="+mj-lt"/>
              <a:buAutoNum type="romanLcPeriod"/>
            </a:pPr>
            <a:r>
              <a:rPr lang="hr-HR" dirty="0"/>
              <a:t>using System.Web.Mvc</a:t>
            </a:r>
            <a:r>
              <a:rPr lang="hr-HR" dirty="0" smtClean="0"/>
              <a:t>; =&gt; </a:t>
            </a:r>
            <a:r>
              <a:rPr lang="hr-HR" dirty="0"/>
              <a:t>using Microsoft.AspNetCore.Mvc</a:t>
            </a:r>
            <a:r>
              <a:rPr lang="hr-HR" dirty="0" smtClean="0"/>
              <a:t>;</a:t>
            </a:r>
          </a:p>
          <a:p>
            <a:pPr marL="1428750" lvl="2" indent="-514350">
              <a:buFont typeface="+mj-lt"/>
              <a:buAutoNum type="romanLcPeriod"/>
            </a:pPr>
            <a:r>
              <a:rPr lang="hr-HR" dirty="0"/>
              <a:t>using System.Web</a:t>
            </a:r>
            <a:r>
              <a:rPr lang="hr-HR" dirty="0" smtClean="0"/>
              <a:t>; =&gt; nestaje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hr-HR" dirty="0" smtClean="0"/>
              <a:t>Zakomentirati ono što još nemam (referencirani libraries...)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hr-HR" dirty="0" smtClean="0"/>
              <a:t>ActionResult =&gt; </a:t>
            </a:r>
            <a:r>
              <a:rPr lang="hr-HR" dirty="0"/>
              <a:t>IActionResult</a:t>
            </a:r>
            <a:endParaRPr lang="hr-HR" dirty="0" smtClean="0"/>
          </a:p>
          <a:p>
            <a:pPr marL="1428750" lvl="2" indent="-514350">
              <a:buFont typeface="+mj-lt"/>
              <a:buAutoNum type="romanLcPeriod"/>
            </a:pPr>
            <a:r>
              <a:rPr lang="hr-HR" dirty="0" smtClean="0"/>
              <a:t>Static content =&gt; preseliti u  wwwroot – popraviti putanje (css/js...)</a:t>
            </a:r>
          </a:p>
          <a:p>
            <a:pPr marL="1428750" lvl="2" indent="-514350">
              <a:buFont typeface="+mj-lt"/>
              <a:buAutoNum type="romanLcPeriod"/>
            </a:pP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398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Migracija – Class Libraries - foreach ;-) 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File –&gt; New Project -&gt; Class Library (.NET Core)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Kopiranje koda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Prepravci/Ispravci ako treba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Referenca u web projekt kroz project.json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hr-HR" dirty="0" smtClean="0"/>
              <a:t>A može i Add Reference što će napravit isto – zapis u project.json datoteci</a:t>
            </a:r>
          </a:p>
          <a:p>
            <a:pPr marL="457200" lvl="1" indent="0">
              <a:buNone/>
            </a:pPr>
            <a:endParaRPr lang="hr-HR" dirty="0" smtClean="0"/>
          </a:p>
          <a:p>
            <a:pPr marL="1428750" lvl="2" indent="-514350">
              <a:buFont typeface="+mj-lt"/>
              <a:buAutoNum type="romanLcPeriod"/>
            </a:pP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87" y="4241260"/>
            <a:ext cx="8867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MIGRACIJA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+/-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>
                <a:solidFill>
                  <a:srgbClr val="00B050"/>
                </a:solidFill>
              </a:rPr>
              <a:t>Nova „igračka” će privući </a:t>
            </a:r>
            <a:r>
              <a:rPr lang="hr-HR" dirty="0" smtClean="0">
                <a:solidFill>
                  <a:srgbClr val="00B050"/>
                </a:solidFill>
              </a:rPr>
              <a:t>nove projekte/korisnike/developere</a:t>
            </a:r>
            <a:endParaRPr lang="hr-HR" dirty="0" smtClean="0">
              <a:solidFill>
                <a:srgbClr val="00B050"/>
              </a:solidFill>
            </a:endParaRPr>
          </a:p>
          <a:p>
            <a:r>
              <a:rPr lang="hr-HR" dirty="0" smtClean="0">
                <a:solidFill>
                  <a:srgbClr val="C00000"/>
                </a:solidFill>
              </a:rPr>
              <a:t>Stari imaju „igračku” ali moraju trošiti vrijeme na </a:t>
            </a:r>
            <a:r>
              <a:rPr lang="hr-HR" dirty="0" smtClean="0">
                <a:solidFill>
                  <a:srgbClr val="C00000"/>
                </a:solidFill>
              </a:rPr>
              <a:t>prilagodbu</a:t>
            </a:r>
          </a:p>
          <a:p>
            <a:endParaRPr lang="hr-HR" dirty="0">
              <a:solidFill>
                <a:srgbClr val="C00000"/>
              </a:solidFill>
            </a:endParaRPr>
          </a:p>
          <a:p>
            <a:r>
              <a:rPr lang="hr-HR" dirty="0" smtClean="0">
                <a:solidFill>
                  <a:srgbClr val="00B050"/>
                </a:solidFill>
              </a:rPr>
              <a:t>Sve prednosti koje nosi</a:t>
            </a:r>
          </a:p>
          <a:p>
            <a:r>
              <a:rPr lang="hr-HR" dirty="0" smtClean="0">
                <a:solidFill>
                  <a:srgbClr val="C00000"/>
                </a:solidFill>
              </a:rPr>
              <a:t>Nosi uz teret prilagodbe</a:t>
            </a:r>
            <a:endParaRPr lang="hr-H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hr-HR" dirty="0" smtClean="0">
              <a:solidFill>
                <a:srgbClr val="C00000"/>
              </a:solidFill>
            </a:endParaRPr>
          </a:p>
          <a:p>
            <a:r>
              <a:rPr lang="hr-HR" dirty="0" smtClean="0"/>
              <a:t>.NET Standard Library – još je „u povojima”</a:t>
            </a:r>
          </a:p>
          <a:p>
            <a:r>
              <a:rPr lang="hr-HR" dirty="0" smtClean="0"/>
              <a:t>Prokletstvo današnjice</a:t>
            </a:r>
          </a:p>
          <a:p>
            <a:pPr lvl="1"/>
            <a:r>
              <a:rPr lang="hr-HR" dirty="0" smtClean="0"/>
              <a:t>Čim je nešto najavljeno </a:t>
            </a:r>
            <a:endParaRPr lang="hr-HR" dirty="0" smtClean="0"/>
          </a:p>
          <a:p>
            <a:pPr marL="457200" lvl="1" indent="0">
              <a:buNone/>
            </a:pPr>
            <a:r>
              <a:rPr lang="hr-HR" dirty="0" smtClean="0"/>
              <a:t>kao </a:t>
            </a:r>
            <a:r>
              <a:rPr lang="hr-HR" dirty="0" smtClean="0"/>
              <a:t>da je već gotovo i spremno</a:t>
            </a:r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2846759"/>
            <a:ext cx="71723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Procjena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Doooobroooo razmisliti</a:t>
            </a:r>
          </a:p>
          <a:p>
            <a:pPr lvl="1"/>
            <a:r>
              <a:rPr lang="hr-HR" dirty="0" smtClean="0"/>
              <a:t>.NET Core je ovdje</a:t>
            </a:r>
          </a:p>
          <a:p>
            <a:pPr lvl="1"/>
            <a:r>
              <a:rPr lang="hr-HR" dirty="0" smtClean="0"/>
              <a:t>Ali sadrži </a:t>
            </a:r>
            <a:r>
              <a:rPr lang="hr-HR" b="1" dirty="0" smtClean="0"/>
              <a:t>subset</a:t>
            </a:r>
            <a:r>
              <a:rPr lang="hr-HR" dirty="0" smtClean="0"/>
              <a:t> .NET Frameworka</a:t>
            </a:r>
          </a:p>
          <a:p>
            <a:pPr lvl="1"/>
            <a:r>
              <a:rPr lang="hr-HR" dirty="0" smtClean="0"/>
              <a:t>Radi se, radi se, radi se... work in progress</a:t>
            </a:r>
          </a:p>
          <a:p>
            <a:pPr lvl="1"/>
            <a:r>
              <a:rPr lang="hr-HR" dirty="0" smtClean="0"/>
              <a:t>Provjeriti </a:t>
            </a:r>
            <a:r>
              <a:rPr lang="hr-HR" b="1" dirty="0" smtClean="0"/>
              <a:t>subset</a:t>
            </a:r>
          </a:p>
          <a:p>
            <a:pPr lvl="1"/>
            <a:r>
              <a:rPr lang="hr-HR" dirty="0" smtClean="0"/>
              <a:t>Kontaktirati third party libraries proizvođače</a:t>
            </a:r>
          </a:p>
          <a:p>
            <a:pPr lvl="1"/>
            <a:r>
              <a:rPr lang="hr-HR" dirty="0"/>
              <a:t>.NET Portability </a:t>
            </a:r>
            <a:r>
              <a:rPr lang="hr-HR" dirty="0" smtClean="0"/>
              <a:t>Analyzer</a:t>
            </a:r>
          </a:p>
          <a:p>
            <a:pPr lvl="1"/>
            <a:r>
              <a:rPr lang="hr-HR" dirty="0" smtClean="0"/>
              <a:t>Bolnost migracije</a:t>
            </a:r>
            <a:endParaRPr lang="hr-HR" dirty="0"/>
          </a:p>
          <a:p>
            <a:pPr marL="457200" lvl="1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Iskustvo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Osobni primjeri koji rade i rade odlično</a:t>
            </a:r>
          </a:p>
          <a:p>
            <a:pPr lvl="1"/>
            <a:r>
              <a:rPr lang="hr-HR" b="1" dirty="0" smtClean="0"/>
              <a:t>Novi</a:t>
            </a:r>
            <a:r>
              <a:rPr lang="hr-HR" dirty="0" smtClean="0"/>
              <a:t>: Web API </a:t>
            </a:r>
          </a:p>
          <a:p>
            <a:pPr lvl="2"/>
            <a:r>
              <a:rPr lang="hr-HR" sz="2400" dirty="0" smtClean="0"/>
              <a:t>ispred baze sa storanim procedurama </a:t>
            </a:r>
          </a:p>
          <a:p>
            <a:pPr lvl="2"/>
            <a:r>
              <a:rPr lang="hr-HR" sz="2400" dirty="0" smtClean="0"/>
              <a:t>+ </a:t>
            </a:r>
            <a:r>
              <a:rPr lang="hr-HR" sz="2400" dirty="0" smtClean="0">
                <a:solidFill>
                  <a:srgbClr val="C00000"/>
                </a:solidFill>
              </a:rPr>
              <a:t>security token mehanizam trebalo doraditi</a:t>
            </a:r>
          </a:p>
          <a:p>
            <a:pPr lvl="1"/>
            <a:r>
              <a:rPr lang="hr-HR" b="1" dirty="0" smtClean="0"/>
              <a:t>Novo+Staro</a:t>
            </a:r>
          </a:p>
          <a:p>
            <a:pPr lvl="2"/>
            <a:r>
              <a:rPr lang="hr-HR" dirty="0" smtClean="0"/>
              <a:t>EF 6 – bez prepisivanja, vezan na .NET Framework</a:t>
            </a:r>
          </a:p>
          <a:p>
            <a:pPr lvl="2"/>
            <a:r>
              <a:rPr lang="hr-HR" dirty="0" smtClean="0"/>
              <a:t>ASP.NET Core MVC + .NET Framework</a:t>
            </a:r>
          </a:p>
          <a:p>
            <a:pPr lvl="2"/>
            <a:r>
              <a:rPr lang="hr-HR" dirty="0" smtClean="0"/>
              <a:t>A sve biblioteke u Solutionu ostale kakve jesu</a:t>
            </a:r>
          </a:p>
          <a:p>
            <a:pPr lvl="1"/>
            <a:r>
              <a:rPr lang="hr-HR" b="1" dirty="0" smtClean="0"/>
              <a:t>Migracija</a:t>
            </a:r>
            <a:endParaRPr lang="hr-HR" dirty="0" smtClean="0"/>
          </a:p>
          <a:p>
            <a:pPr lvl="2"/>
            <a:r>
              <a:rPr lang="hr-HR" sz="2400" dirty="0" smtClean="0"/>
              <a:t>Jednostavan </a:t>
            </a:r>
            <a:r>
              <a:rPr lang="hr-HR" sz="2400" dirty="0" smtClean="0"/>
              <a:t>ASP.NET MVC site sa Code-First EF </a:t>
            </a:r>
            <a:r>
              <a:rPr lang="hr-HR" sz="2400" dirty="0" smtClean="0"/>
              <a:t>slojem</a:t>
            </a:r>
            <a:endParaRPr lang="hr-HR" dirty="0" smtClean="0"/>
          </a:p>
          <a:p>
            <a:pPr lvl="1"/>
            <a:endParaRPr lang="hr-HR" dirty="0"/>
          </a:p>
          <a:p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dirty="0" smtClean="0">
                <a:solidFill>
                  <a:srgbClr val="00B050"/>
                </a:solidFill>
              </a:rPr>
              <a:t>Ako </a:t>
            </a:r>
            <a:r>
              <a:rPr lang="hr-HR" b="1" dirty="0" smtClean="0">
                <a:solidFill>
                  <a:srgbClr val="00B050"/>
                </a:solidFill>
              </a:rPr>
              <a:t>subset</a:t>
            </a:r>
            <a:r>
              <a:rPr lang="hr-HR" dirty="0" smtClean="0">
                <a:solidFill>
                  <a:srgbClr val="00B050"/>
                </a:solidFill>
              </a:rPr>
              <a:t> koji je spreman odgovara potrebama projekta</a:t>
            </a:r>
          </a:p>
          <a:p>
            <a:pPr marL="0" indent="0" algn="ctr">
              <a:buNone/>
            </a:pPr>
            <a:r>
              <a:rPr lang="hr-HR" sz="4400" b="1" dirty="0" smtClean="0">
                <a:solidFill>
                  <a:srgbClr val="00B050"/>
                </a:solidFill>
              </a:rPr>
              <a:t>GO GO GO!!!</a:t>
            </a:r>
            <a:br>
              <a:rPr lang="hr-HR" sz="4400" b="1" dirty="0" smtClean="0">
                <a:solidFill>
                  <a:srgbClr val="00B050"/>
                </a:solidFill>
              </a:rPr>
            </a:br>
            <a:endParaRPr lang="hr-HR" sz="44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hr-HR" dirty="0" smtClean="0">
                <a:solidFill>
                  <a:srgbClr val="FF0000"/>
                </a:solidFill>
              </a:rPr>
              <a:t>Ako </a:t>
            </a:r>
            <a:r>
              <a:rPr lang="hr-HR" dirty="0" smtClean="0">
                <a:solidFill>
                  <a:srgbClr val="FF0000"/>
                </a:solidFill>
              </a:rPr>
              <a:t>postoji previše toga za zamijeniti / pisati iznova</a:t>
            </a:r>
          </a:p>
          <a:p>
            <a:pPr marL="457200" lvl="1" indent="0" algn="ctr">
              <a:buNone/>
            </a:pPr>
            <a:r>
              <a:rPr lang="hr-HR" sz="3600" b="1" dirty="0" smtClean="0">
                <a:solidFill>
                  <a:srgbClr val="FF0000"/>
                </a:solidFill>
              </a:rPr>
              <a:t>don’t go and just wait </a:t>
            </a:r>
          </a:p>
          <a:p>
            <a:pPr marL="457200" lvl="1" indent="0" algn="ctr">
              <a:buNone/>
            </a:pPr>
            <a:r>
              <a:rPr lang="hr-HR" sz="2800" dirty="0" smtClean="0">
                <a:solidFill>
                  <a:srgbClr val="FF0000"/>
                </a:solidFill>
              </a:rPr>
              <a:t>version 1.1 ili 2.0 </a:t>
            </a:r>
            <a:endParaRPr lang="hr-HR" sz="2800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hr-HR" sz="2800" dirty="0" smtClean="0">
                <a:solidFill>
                  <a:srgbClr val="FF0000"/>
                </a:solidFill>
              </a:rPr>
              <a:t>(sjetite se .NET Framework verzije 1.0 ;-) )</a:t>
            </a:r>
          </a:p>
          <a:p>
            <a:pPr marL="457200" lvl="1" indent="0" algn="ctr">
              <a:buNone/>
            </a:pPr>
            <a:endParaRPr lang="hr-HR" sz="3600" dirty="0" smtClean="0">
              <a:solidFill>
                <a:srgbClr val="FF0000"/>
              </a:solidFill>
            </a:endParaRPr>
          </a:p>
          <a:p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4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https://blogs.msdn.microsoft.com/dotnet/2016/02/10/porting-to-net-core</a:t>
            </a:r>
            <a:r>
              <a:rPr lang="en-US" dirty="0" smtClean="0">
                <a:hlinkClick r:id="rId2"/>
              </a:rPr>
              <a:t>/</a:t>
            </a:r>
            <a:endParaRPr lang="hr-HR" dirty="0" smtClean="0"/>
          </a:p>
          <a:p>
            <a:r>
              <a:rPr lang="en-US" dirty="0">
                <a:hlinkClick r:id="rId3"/>
              </a:rPr>
              <a:t>https://blogs.msdn.microsoft.com/dotnet/2016/05/27/making-it-easier-to-port-to-net-core</a:t>
            </a:r>
            <a:r>
              <a:rPr lang="en-US" dirty="0" smtClean="0">
                <a:hlinkClick r:id="rId3"/>
              </a:rPr>
              <a:t>/</a:t>
            </a:r>
            <a:endParaRPr lang="hr-H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1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Gdje smo danas?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ASP.NET Core 1.0 </a:t>
            </a:r>
          </a:p>
          <a:p>
            <a:pPr lvl="1"/>
            <a:r>
              <a:rPr lang="hr-HR" dirty="0" smtClean="0"/>
              <a:t>1.0.1</a:t>
            </a:r>
          </a:p>
          <a:p>
            <a:r>
              <a:rPr lang="hr-HR" dirty="0" smtClean="0"/>
              <a:t>.NET Core </a:t>
            </a:r>
          </a:p>
          <a:p>
            <a:pPr lvl="1"/>
            <a:r>
              <a:rPr lang="hr-HR" dirty="0" smtClean="0"/>
              <a:t>1.0.1</a:t>
            </a:r>
          </a:p>
          <a:p>
            <a:r>
              <a:rPr lang="hr-HR" dirty="0" smtClean="0"/>
              <a:t>NAKON puuunnooo beta/alpha/RC</a:t>
            </a:r>
          </a:p>
          <a:p>
            <a:r>
              <a:rPr lang="hr-HR" dirty="0" smtClean="0"/>
              <a:t>konačno FINAL VERSION</a:t>
            </a:r>
          </a:p>
          <a:p>
            <a:r>
              <a:rPr lang="hr-HR" i="1" dirty="0" smtClean="0"/>
              <a:t>PRODUCTION READY</a:t>
            </a:r>
          </a:p>
          <a:p>
            <a:r>
              <a:rPr lang="hr-HR" i="1" dirty="0" smtClean="0"/>
              <a:t>GO GO GO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74" y="0"/>
            <a:ext cx="4647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GO GO GO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2" descr="Slikovni rezult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16" y="1447632"/>
            <a:ext cx="8421416" cy="56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3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Razlozi za Krenuti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Performanse</a:t>
            </a:r>
          </a:p>
          <a:p>
            <a:r>
              <a:rPr lang="hr-HR" dirty="0" smtClean="0"/>
              <a:t>Cross-platform, cross-tools</a:t>
            </a:r>
          </a:p>
          <a:p>
            <a:r>
              <a:rPr lang="hr-HR" dirty="0" smtClean="0"/>
              <a:t>Side by Side</a:t>
            </a:r>
          </a:p>
          <a:p>
            <a:r>
              <a:rPr lang="hr-HR" dirty="0" smtClean="0"/>
              <a:t>Konkurencija =&gt; node.js</a:t>
            </a:r>
          </a:p>
          <a:p>
            <a:r>
              <a:rPr lang="hr-HR" dirty="0" smtClean="0"/>
              <a:t>Developers</a:t>
            </a:r>
          </a:p>
          <a:p>
            <a:pPr lvl="1"/>
            <a:r>
              <a:rPr lang="hr-HR" dirty="0" smtClean="0"/>
              <a:t>Cmd&gt; [whatever] init</a:t>
            </a:r>
          </a:p>
          <a:p>
            <a:pPr lvl="1"/>
            <a:r>
              <a:rPr lang="hr-HR" dirty="0" smtClean="0"/>
              <a:t>Cmd&gt; [whatever] start</a:t>
            </a:r>
          </a:p>
          <a:p>
            <a:r>
              <a:rPr lang="hr-HR" dirty="0" smtClean="0"/>
              <a:t>Cloud =&gt; Azure =&gt; drugačije potrebe i drugačiji </a:t>
            </a:r>
            <a:r>
              <a:rPr lang="hr-HR" dirty="0" smtClean="0"/>
              <a:t>scenariji nego Veliki Framework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5746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4* - model za posebne namjene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6697"/>
            <a:ext cx="12270421" cy="504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Cloud doba / Doba mikroservisa </a:t>
            </a:r>
            <a:endParaRPr lang="hr-HR" dirty="0"/>
          </a:p>
        </p:txBody>
      </p:sp>
      <p:pic>
        <p:nvPicPr>
          <p:cNvPr id="4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" y="1825625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79" y="1825624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58" y="1825623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7" y="1825623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16" y="1825622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94" y="1825621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71" y="1829991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46" y="1834357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" y="2416437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79" y="2416436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58" y="2416435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7" y="2416435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16" y="2416434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94" y="2416433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71" y="2420803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46" y="2425169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" y="3059658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79" y="3059657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58" y="3059656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7" y="3059656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16" y="3059655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94" y="3059654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71" y="3064024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46" y="3068390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" y="3650470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79" y="3650469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58" y="3650468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7" y="3650468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16" y="3650467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94" y="3650466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71" y="3654836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46" y="3659202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" y="4276215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79" y="4276214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58" y="4276213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7" y="4276213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16" y="4276212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94" y="4276211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71" y="4280581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46" y="4284947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" y="4867027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79" y="4867026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58" y="4867025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7" y="4867025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16" y="4867024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94" y="4867023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71" y="4871393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46" y="4875759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" y="5505878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79" y="5505877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58" y="5505876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7" y="5505876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16" y="5505875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94" y="5505874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71" y="5510244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46" y="5514610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" y="6096690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79" y="6096689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58" y="6096688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7" y="6096688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16" y="6096687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94" y="6096686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71" y="6101056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46" y="6105422"/>
            <a:ext cx="153138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2990245" y="3833906"/>
            <a:ext cx="6621294" cy="653883"/>
            <a:chOff x="2990245" y="3833906"/>
            <a:chExt cx="6621294" cy="653883"/>
          </a:xfrm>
        </p:grpSpPr>
        <p:sp>
          <p:nvSpPr>
            <p:cNvPr id="68" name="Rectangle 67"/>
            <p:cNvSpPr/>
            <p:nvPr/>
          </p:nvSpPr>
          <p:spPr>
            <a:xfrm rot="19500708">
              <a:off x="2990245" y="3833906"/>
              <a:ext cx="6468894" cy="50148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9" name="Rectangle 68"/>
            <p:cNvSpPr/>
            <p:nvPr/>
          </p:nvSpPr>
          <p:spPr>
            <a:xfrm rot="2270883">
              <a:off x="3142645" y="3986306"/>
              <a:ext cx="6468894" cy="50148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37947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Core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Napisan iznova</a:t>
            </a:r>
          </a:p>
          <a:p>
            <a:r>
              <a:rPr lang="hr-HR" dirty="0" smtClean="0"/>
              <a:t>Potpuno drugačiji </a:t>
            </a:r>
            <a:r>
              <a:rPr lang="hr-HR" dirty="0" smtClean="0"/>
              <a:t>koncept 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od postojećeg</a:t>
            </a:r>
          </a:p>
          <a:p>
            <a:r>
              <a:rPr lang="hr-HR" dirty="0" smtClean="0"/>
              <a:t>Isčupan sa Windows OS-a</a:t>
            </a:r>
          </a:p>
          <a:p>
            <a:r>
              <a:rPr lang="hr-HR" dirty="0" smtClean="0"/>
              <a:t>Neovisan o alatima</a:t>
            </a:r>
          </a:p>
          <a:p>
            <a:r>
              <a:rPr lang="hr-HR" dirty="0" smtClean="0"/>
              <a:t>Nosi samo što trebaš princip</a:t>
            </a:r>
          </a:p>
          <a:p>
            <a:r>
              <a:rPr lang="hr-HR" dirty="0" smtClean="0"/>
              <a:t>Mali i brzi</a:t>
            </a:r>
            <a:endParaRPr lang="hr-HR" dirty="0"/>
          </a:p>
        </p:txBody>
      </p:sp>
      <p:pic>
        <p:nvPicPr>
          <p:cNvPr id="2050" name="Picture 2" descr="Slikovni rezult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16" y="4541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5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768</Words>
  <Application>Microsoft Office PowerPoint</Application>
  <PresentationFormat>Widescreen</PresentationFormat>
  <Paragraphs>211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Segoe UI</vt:lpstr>
      <vt:lpstr>Segoe UI Light</vt:lpstr>
      <vt:lpstr>Wingdings</vt:lpstr>
      <vt:lpstr>Office Theme</vt:lpstr>
      <vt:lpstr>ASP.NET CORE 1.0 - IZBORI</vt:lpstr>
      <vt:lpstr>PowerPoint Presentation</vt:lpstr>
      <vt:lpstr>PowerPoint Presentation</vt:lpstr>
      <vt:lpstr>Gdje smo danas?</vt:lpstr>
      <vt:lpstr>GO GO GO</vt:lpstr>
      <vt:lpstr>Razlozi za Krenuti</vt:lpstr>
      <vt:lpstr>ASP.NET 4* - model za posebne namjene</vt:lpstr>
      <vt:lpstr>Cloud doba / Doba mikroservisa </vt:lpstr>
      <vt:lpstr>ASP.NET Core</vt:lpstr>
      <vt:lpstr>Performanse</vt:lpstr>
      <vt:lpstr>Performanse</vt:lpstr>
      <vt:lpstr>Hype ili Potreba  Ali sve ima svoju cijenu!!!</vt:lpstr>
      <vt:lpstr>A još uvijek BEZ:</vt:lpstr>
      <vt:lpstr>Promjene, promjene, promjene</vt:lpstr>
      <vt:lpstr>„Unsupported”</vt:lpstr>
      <vt:lpstr>Core i DB</vt:lpstr>
      <vt:lpstr>IZBORI</vt:lpstr>
      <vt:lpstr>IZBORI - ASP.NET Core – NOVI PROJEKT</vt:lpstr>
      <vt:lpstr>IZBORI - ASP.NET Core – NOVI sa STARIM</vt:lpstr>
      <vt:lpstr>PowerPoint Presentation</vt:lpstr>
      <vt:lpstr>IZBORI - ASP.NET  =&gt; ASP.NET Core migracija</vt:lpstr>
      <vt:lpstr>Migracija – koraci općenito</vt:lpstr>
      <vt:lpstr>Migracija – ASP.NET MVC =&gt; ASP.NET Core MVC</vt:lpstr>
      <vt:lpstr>Migracija – Class Libraries - foreach ;-) </vt:lpstr>
      <vt:lpstr>PowerPoint Presentation</vt:lpstr>
      <vt:lpstr>+/-</vt:lpstr>
      <vt:lpstr>Procjena</vt:lpstr>
      <vt:lpstr>Iskustvo</vt:lpstr>
      <vt:lpstr>Izbor</vt:lpstr>
      <vt:lpstr>PowerPoint Presentation</vt:lpstr>
    </vt:vector>
  </TitlesOfParts>
  <Company>EKOBIT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DevArena 2016 PPTX Template</dc:title>
  <dc:creator>Ivan Popek</dc:creator>
  <cp:lastModifiedBy>Dobrisa Adamec</cp:lastModifiedBy>
  <cp:revision>160</cp:revision>
  <dcterms:created xsi:type="dcterms:W3CDTF">2014-09-28T17:21:58Z</dcterms:created>
  <dcterms:modified xsi:type="dcterms:W3CDTF">2016-10-24T21:52:40Z</dcterms:modified>
</cp:coreProperties>
</file>