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481" r:id="rId2"/>
    <p:sldId id="483" r:id="rId3"/>
    <p:sldId id="484" r:id="rId4"/>
    <p:sldId id="485" r:id="rId5"/>
    <p:sldId id="482" r:id="rId6"/>
    <p:sldId id="487" r:id="rId7"/>
    <p:sldId id="486" r:id="rId8"/>
    <p:sldId id="48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143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0CCE7-8031-4E52-AEA8-251AD4A5E30E}" type="datetimeFigureOut">
              <a:rPr lang="ru-RU" smtClean="0"/>
              <a:t>09.08.2021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C2353-BA04-4262-92CB-E7864FC53E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4749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0CCE7-8031-4E52-AEA8-251AD4A5E30E}" type="datetimeFigureOut">
              <a:rPr lang="ru-RU" smtClean="0"/>
              <a:t>09.08.2021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C2353-BA04-4262-92CB-E7864FC53E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9780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0CCE7-8031-4E52-AEA8-251AD4A5E30E}" type="datetimeFigureOut">
              <a:rPr lang="ru-RU" smtClean="0"/>
              <a:t>09.08.2021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C2353-BA04-4262-92CB-E7864FC53E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5238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0CCE7-8031-4E52-AEA8-251AD4A5E30E}" type="datetimeFigureOut">
              <a:rPr lang="ru-RU" smtClean="0"/>
              <a:t>09.08.2021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C2353-BA04-4262-92CB-E7864FC53E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230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0CCE7-8031-4E52-AEA8-251AD4A5E30E}" type="datetimeFigureOut">
              <a:rPr lang="ru-RU" smtClean="0"/>
              <a:t>09.08.2021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C2353-BA04-4262-92CB-E7864FC53E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4979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0CCE7-8031-4E52-AEA8-251AD4A5E30E}" type="datetimeFigureOut">
              <a:rPr lang="ru-RU" smtClean="0"/>
              <a:t>09.08.2021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C2353-BA04-4262-92CB-E7864FC53E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0907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0CCE7-8031-4E52-AEA8-251AD4A5E30E}" type="datetimeFigureOut">
              <a:rPr lang="ru-RU" smtClean="0"/>
              <a:t>09.08.2021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C2353-BA04-4262-92CB-E7864FC53E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0297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0CCE7-8031-4E52-AEA8-251AD4A5E30E}" type="datetimeFigureOut">
              <a:rPr lang="ru-RU" smtClean="0"/>
              <a:t>09.08.2021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C2353-BA04-4262-92CB-E7864FC53E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2058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0CCE7-8031-4E52-AEA8-251AD4A5E30E}" type="datetimeFigureOut">
              <a:rPr lang="ru-RU" smtClean="0"/>
              <a:t>09.08.2021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C2353-BA04-4262-92CB-E7864FC53E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1651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0CCE7-8031-4E52-AEA8-251AD4A5E30E}" type="datetimeFigureOut">
              <a:rPr lang="ru-RU" smtClean="0"/>
              <a:t>09.08.2021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C2353-BA04-4262-92CB-E7864FC53E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5481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0CCE7-8031-4E52-AEA8-251AD4A5E30E}" type="datetimeFigureOut">
              <a:rPr lang="ru-RU" smtClean="0"/>
              <a:t>09.08.2021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C2353-BA04-4262-92CB-E7864FC53E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6244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00CCE7-8031-4E52-AEA8-251AD4A5E30E}" type="datetimeFigureOut">
              <a:rPr lang="ru-RU" smtClean="0"/>
              <a:t>09.08.2021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FC2353-BA04-4262-92CB-E7864FC53E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8001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image" Target="../media/image7.png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3.bin"/><Relationship Id="rId10" Type="http://schemas.openxmlformats.org/officeDocument/2006/relationships/image" Target="../media/image6.wmf"/><Relationship Id="rId4" Type="http://schemas.openxmlformats.org/officeDocument/2006/relationships/image" Target="../media/image8.png"/><Relationship Id="rId9" Type="http://schemas.openxmlformats.org/officeDocument/2006/relationships/oleObject" Target="../embeddings/oleObject5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obrolyubova/Opt/tree/master/Opt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image" Target="../media/image10.png"/><Relationship Id="rId7" Type="http://schemas.openxmlformats.org/officeDocument/2006/relationships/oleObject" Target="../embeddings/oleObject6.bin"/><Relationship Id="rId12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3.png"/><Relationship Id="rId11" Type="http://schemas.openxmlformats.org/officeDocument/2006/relationships/image" Target="../media/image16.png"/><Relationship Id="rId5" Type="http://schemas.openxmlformats.org/officeDocument/2006/relationships/image" Target="../media/image12.png"/><Relationship Id="rId10" Type="http://schemas.openxmlformats.org/officeDocument/2006/relationships/image" Target="../media/image15.png"/><Relationship Id="rId4" Type="http://schemas.openxmlformats.org/officeDocument/2006/relationships/image" Target="../media/image11.png"/><Relationship Id="rId9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13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3.png"/><Relationship Id="rId12" Type="http://schemas.openxmlformats.org/officeDocument/2006/relationships/image" Target="../media/image2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2.png"/><Relationship Id="rId11" Type="http://schemas.openxmlformats.org/officeDocument/2006/relationships/image" Target="../media/image19.wmf"/><Relationship Id="rId5" Type="http://schemas.openxmlformats.org/officeDocument/2006/relationships/image" Target="../media/image21.png"/><Relationship Id="rId15" Type="http://schemas.openxmlformats.org/officeDocument/2006/relationships/image" Target="../media/image27.png"/><Relationship Id="rId10" Type="http://schemas.openxmlformats.org/officeDocument/2006/relationships/oleObject" Target="../embeddings/oleObject8.bin"/><Relationship Id="rId4" Type="http://schemas.openxmlformats.org/officeDocument/2006/relationships/image" Target="../media/image13.png"/><Relationship Id="rId9" Type="http://schemas.openxmlformats.org/officeDocument/2006/relationships/image" Target="../media/image18.wmf"/><Relationship Id="rId14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D7A8A1-CBD0-41E6-A989-FCC9BED7F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119" y="158745"/>
            <a:ext cx="7886700" cy="1325563"/>
          </a:xfrm>
        </p:spPr>
        <p:txBody>
          <a:bodyPr/>
          <a:lstStyle/>
          <a:p>
            <a:r>
              <a:rPr lang="ru-RU" dirty="0"/>
              <a:t>Постановка задачи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C17F27F-F8EF-479D-A5C6-438582F595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84308"/>
            <a:ext cx="9144000" cy="4486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166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21ED90-3E68-4CC6-B0ED-15F84B61F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81296"/>
            <a:ext cx="7886700" cy="707750"/>
          </a:xfrm>
        </p:spPr>
        <p:txBody>
          <a:bodyPr>
            <a:normAutofit/>
          </a:bodyPr>
          <a:lstStyle/>
          <a:p>
            <a:r>
              <a:rPr lang="ru-RU" dirty="0"/>
              <a:t>Целевая функция: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3847E33-B4B8-4092-8303-4696FEBC70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40971"/>
            <a:ext cx="7886700" cy="4935992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Систему (*) можно свести к задаче минимизации функционала невязок: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где </a:t>
            </a:r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A982EBE7-7AC7-4753-BACC-877D0FBDA3A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5991922"/>
              </p:ext>
            </p:extLst>
          </p:nvPr>
        </p:nvGraphicFramePr>
        <p:xfrm>
          <a:off x="3106738" y="2135188"/>
          <a:ext cx="25400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4" name="Equation" r:id="rId3" imgW="2539800" imgH="622080" progId="Equation.DSMT4">
                  <p:embed/>
                </p:oleObj>
              </mc:Choice>
              <mc:Fallback>
                <p:oleObj name="Equation" r:id="rId3" imgW="2539800" imgH="622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06738" y="2135188"/>
                        <a:ext cx="2540000" cy="622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D1916881-94FA-49B5-87C1-B9FFE1AC9D0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597997"/>
              </p:ext>
            </p:extLst>
          </p:nvPr>
        </p:nvGraphicFramePr>
        <p:xfrm>
          <a:off x="2495161" y="3269084"/>
          <a:ext cx="4902200" cy="191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5" name="Equation" r:id="rId5" imgW="4902120" imgH="1917360" progId="Equation.DSMT4">
                  <p:embed/>
                </p:oleObj>
              </mc:Choice>
              <mc:Fallback>
                <p:oleObj name="Equation" r:id="rId5" imgW="4902120" imgH="1917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495161" y="3269084"/>
                        <a:ext cx="4902200" cy="1917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10009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F5785E-137A-43B5-BF78-7418A496B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577266"/>
          </a:xfrm>
        </p:spPr>
        <p:txBody>
          <a:bodyPr>
            <a:normAutofit fontScale="90000"/>
          </a:bodyPr>
          <a:lstStyle/>
          <a:p>
            <a:r>
              <a:rPr lang="ru-RU" dirty="0"/>
              <a:t>Алгоритм минимизации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4744E0-4ED0-4973-BB6C-DD109C2268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942393"/>
            <a:ext cx="7886700" cy="5223910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ru-RU" sz="1600" dirty="0"/>
              <a:t>Реализован алгоритм </a:t>
            </a:r>
            <a:r>
              <a:rPr lang="en-US" sz="1600" dirty="0"/>
              <a:t>BFGS</a:t>
            </a:r>
            <a:r>
              <a:rPr lang="ru-RU" sz="1600" dirty="0"/>
              <a:t>. Выбор направления </a:t>
            </a:r>
            <a:r>
              <a:rPr lang="en-US" sz="1600" b="1" dirty="0" err="1"/>
              <a:t>Pk</a:t>
            </a:r>
            <a:r>
              <a:rPr lang="en-US" sz="1600" b="1" dirty="0"/>
              <a:t> </a:t>
            </a:r>
            <a:r>
              <a:rPr lang="ru-RU" sz="1600" dirty="0"/>
              <a:t>осуществляется в соответствии с </a:t>
            </a:r>
          </a:p>
          <a:p>
            <a:pPr marL="0" indent="0">
              <a:buNone/>
            </a:pPr>
            <a:endParaRPr lang="ru-RU" sz="1600" dirty="0"/>
          </a:p>
          <a:p>
            <a:pPr marL="0" indent="0">
              <a:buNone/>
            </a:pPr>
            <a:endParaRPr lang="ru-RU" sz="160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1600" dirty="0"/>
              <a:t>BFGS </a:t>
            </a:r>
            <a:r>
              <a:rPr lang="ru-RU" sz="1600" dirty="0"/>
              <a:t>не требует явного вычисления обратного Гессиана, для аппроксимации обратного Гессиана             использована формула </a:t>
            </a:r>
            <a:r>
              <a:rPr lang="ru-RU" sz="1600" dirty="0" err="1"/>
              <a:t>Шермана</a:t>
            </a:r>
            <a:r>
              <a:rPr lang="ru-RU" sz="1600" dirty="0"/>
              <a:t>-Моррисона: </a:t>
            </a:r>
          </a:p>
          <a:p>
            <a:pPr marL="0" indent="0">
              <a:buNone/>
            </a:pPr>
            <a:endParaRPr lang="ru-RU" sz="1600" dirty="0"/>
          </a:p>
          <a:p>
            <a:pPr marL="0" indent="0">
              <a:buNone/>
            </a:pPr>
            <a:endParaRPr lang="ru-RU" sz="1600" dirty="0"/>
          </a:p>
          <a:p>
            <a:pPr marL="0" indent="0">
              <a:buNone/>
            </a:pPr>
            <a:endParaRPr lang="ru-RU" sz="1600" dirty="0"/>
          </a:p>
          <a:p>
            <a:pPr marL="0" indent="0">
              <a:buNone/>
            </a:pPr>
            <a:r>
              <a:rPr lang="ru-RU" sz="1600" dirty="0"/>
              <a:t>Для выбора шага спуска, удовлетворяющего условиям Вольфе, реализован </a:t>
            </a:r>
            <a:r>
              <a:rPr lang="en-US" sz="1600" dirty="0"/>
              <a:t>backtracking search</a:t>
            </a:r>
            <a:r>
              <a:rPr lang="ru-RU" sz="1600" dirty="0"/>
              <a:t>. </a:t>
            </a:r>
            <a:r>
              <a:rPr lang="ru-RU" sz="1600" b="1" dirty="0"/>
              <a:t>В случае, когда </a:t>
            </a:r>
            <a:r>
              <a:rPr lang="en-US" sz="1600" b="1" dirty="0"/>
              <a:t>backtracking</a:t>
            </a:r>
            <a:r>
              <a:rPr lang="ru-RU" sz="1600" b="1" dirty="0"/>
              <a:t>  </a:t>
            </a:r>
            <a:r>
              <a:rPr lang="en-US" sz="1600" b="1" dirty="0"/>
              <a:t>search </a:t>
            </a:r>
            <a:r>
              <a:rPr lang="ru-RU" sz="1600" b="1" dirty="0"/>
              <a:t>не дает корректного направления, используется </a:t>
            </a:r>
            <a:r>
              <a:rPr lang="en-US" sz="1600" b="1" dirty="0" err="1"/>
              <a:t>MoreThuente</a:t>
            </a:r>
            <a:r>
              <a:rPr lang="en-US" sz="1600" b="1" dirty="0"/>
              <a:t> search </a:t>
            </a:r>
            <a:r>
              <a:rPr lang="en-US" sz="1600" dirty="0"/>
              <a:t>(https://www.ii.uib.no/~lennart/drgrad/More1994.pdf)</a:t>
            </a:r>
          </a:p>
          <a:p>
            <a:pPr marL="0" indent="0">
              <a:buNone/>
            </a:pPr>
            <a:r>
              <a:rPr lang="ru-RU" sz="1600" dirty="0"/>
              <a:t>Условия Вольфе:</a:t>
            </a:r>
          </a:p>
          <a:p>
            <a:pPr marL="0" indent="0">
              <a:buNone/>
            </a:pPr>
            <a:endParaRPr lang="ru-RU" sz="1600" dirty="0"/>
          </a:p>
          <a:p>
            <a:pPr marL="0" indent="0">
              <a:buNone/>
            </a:pPr>
            <a:endParaRPr lang="ru-RU" sz="1600" dirty="0"/>
          </a:p>
          <a:p>
            <a:pPr marL="0" indent="0">
              <a:buNone/>
            </a:pPr>
            <a:endParaRPr lang="ru-RU" sz="1600" dirty="0"/>
          </a:p>
          <a:p>
            <a:pPr marL="0" indent="0">
              <a:buNone/>
            </a:pPr>
            <a:r>
              <a:rPr lang="ru-RU" sz="1600" dirty="0"/>
              <a:t>Критерий останова: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6F791C6-E182-484A-9037-4A1B4DA84B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8611" y="4721776"/>
            <a:ext cx="4105275" cy="866775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DB8817A-DA49-4D1D-AF3D-F52A185BFB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7888" y="2861178"/>
            <a:ext cx="6708224" cy="872735"/>
          </a:xfrm>
          <a:prstGeom prst="rect">
            <a:avLst/>
          </a:prstGeom>
        </p:spPr>
      </p:pic>
      <p:graphicFrame>
        <p:nvGraphicFramePr>
          <p:cNvPr id="6" name="Объект 5">
            <a:extLst>
              <a:ext uri="{FF2B5EF4-FFF2-40B4-BE49-F238E27FC236}">
                <a16:creationId xmlns:a16="http://schemas.microsoft.com/office/drawing/2014/main" id="{AFB45CFF-60C4-4169-98C9-9E74B3D9AE5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6260224"/>
              </p:ext>
            </p:extLst>
          </p:nvPr>
        </p:nvGraphicFramePr>
        <p:xfrm>
          <a:off x="1522445" y="2356645"/>
          <a:ext cx="558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1" name="Equation" r:id="rId5" imgW="558720" imgH="431640" progId="Equation.DSMT4">
                  <p:embed/>
                </p:oleObj>
              </mc:Choice>
              <mc:Fallback>
                <p:oleObj name="Equation" r:id="rId5" imgW="55872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22445" y="2356645"/>
                        <a:ext cx="558800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Объект 6">
            <a:extLst>
              <a:ext uri="{FF2B5EF4-FFF2-40B4-BE49-F238E27FC236}">
                <a16:creationId xmlns:a16="http://schemas.microsoft.com/office/drawing/2014/main" id="{8DC2252C-97DE-403B-B621-1C6B7A60020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9152955"/>
              </p:ext>
            </p:extLst>
          </p:nvPr>
        </p:nvGraphicFramePr>
        <p:xfrm>
          <a:off x="3543300" y="1441516"/>
          <a:ext cx="20574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2" name="Equation" r:id="rId7" imgW="2057400" imgH="431640" progId="Equation.DSMT4">
                  <p:embed/>
                </p:oleObj>
              </mc:Choice>
              <mc:Fallback>
                <p:oleObj name="Equation" r:id="rId7" imgW="205740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543300" y="1441516"/>
                        <a:ext cx="2057400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Объект 7">
            <a:extLst>
              <a:ext uri="{FF2B5EF4-FFF2-40B4-BE49-F238E27FC236}">
                <a16:creationId xmlns:a16="http://schemas.microsoft.com/office/drawing/2014/main" id="{CB17A832-C340-4558-9817-A9FE1C5F3C7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9212469"/>
              </p:ext>
            </p:extLst>
          </p:nvPr>
        </p:nvGraphicFramePr>
        <p:xfrm>
          <a:off x="2603500" y="5797550"/>
          <a:ext cx="44196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3" name="Equation" r:id="rId9" imgW="4419360" imgH="799920" progId="Equation.DSMT4">
                  <p:embed/>
                </p:oleObj>
              </mc:Choice>
              <mc:Fallback>
                <p:oleObj name="Equation" r:id="rId9" imgW="4419360" imgH="7999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603500" y="5797550"/>
                        <a:ext cx="4419600" cy="800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942323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2C9AFB-CF5B-445D-BB86-B1E8BB313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474629"/>
          </a:xfrm>
        </p:spPr>
        <p:txBody>
          <a:bodyPr>
            <a:normAutofit fontScale="90000"/>
          </a:bodyPr>
          <a:lstStyle/>
          <a:p>
            <a:r>
              <a:rPr lang="ru-RU" dirty="0"/>
              <a:t>Параметры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BCE0AEC-1A14-405D-93BE-3395A822A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674" y="1253331"/>
            <a:ext cx="7886700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Максимальное количество итераций </a:t>
            </a:r>
            <a:r>
              <a:rPr lang="en-US" dirty="0"/>
              <a:t>1000, </a:t>
            </a:r>
          </a:p>
          <a:p>
            <a:pPr marL="0" indent="0">
              <a:buNone/>
            </a:pPr>
            <a:r>
              <a:rPr lang="ru-RU" dirty="0"/>
              <a:t>параметры в критерии Вольфе: </a:t>
            </a:r>
            <a:r>
              <a:rPr lang="en-US" dirty="0"/>
              <a:t>double c1 = 0.0001, double c2 = 0.9</a:t>
            </a:r>
            <a:r>
              <a:rPr lang="ru-RU" dirty="0"/>
              <a:t>, параметр уменьшения шага: 0.5, параметр увеличения шага 2.1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tolerance = 1e-14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S</a:t>
            </a:r>
            <a:r>
              <a:rPr lang="en-US" dirty="0"/>
              <a:t>o</a:t>
            </a:r>
            <a:r>
              <a:rPr lang="ru-RU" dirty="0"/>
              <a:t>u</a:t>
            </a:r>
            <a:r>
              <a:rPr lang="en-US" dirty="0"/>
              <a:t>r</a:t>
            </a:r>
            <a:r>
              <a:rPr lang="ru-RU" dirty="0"/>
              <a:t>c</a:t>
            </a:r>
            <a:r>
              <a:rPr lang="en-US" dirty="0"/>
              <a:t>e</a:t>
            </a:r>
            <a:r>
              <a:rPr lang="ru-RU" dirty="0"/>
              <a:t>: </a:t>
            </a:r>
            <a:r>
              <a:rPr lang="en-US" dirty="0">
                <a:hlinkClick r:id="rId2"/>
              </a:rPr>
              <a:t>https://github.com/dobrolyubova/Opt/tree/master/Opt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35486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FE61F8-D3C2-41B1-A68F-E2FA7A354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315911"/>
          </a:xfrm>
        </p:spPr>
        <p:txBody>
          <a:bodyPr>
            <a:normAutofit fontScale="90000"/>
          </a:bodyPr>
          <a:lstStyle/>
          <a:p>
            <a:r>
              <a:rPr lang="ru-RU" dirty="0"/>
              <a:t>Результаты работы алгоритма</a:t>
            </a:r>
          </a:p>
        </p:txBody>
      </p:sp>
      <p:graphicFrame>
        <p:nvGraphicFramePr>
          <p:cNvPr id="22" name="Таблица 22">
            <a:extLst>
              <a:ext uri="{FF2B5EF4-FFF2-40B4-BE49-F238E27FC236}">
                <a16:creationId xmlns:a16="http://schemas.microsoft.com/office/drawing/2014/main" id="{2D0511E6-1CD1-4C0A-994A-EC4E677C72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1763414"/>
              </p:ext>
            </p:extLst>
          </p:nvPr>
        </p:nvGraphicFramePr>
        <p:xfrm>
          <a:off x="60599" y="1858252"/>
          <a:ext cx="9022799" cy="31168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7885">
                  <a:extLst>
                    <a:ext uri="{9D8B030D-6E8A-4147-A177-3AD203B41FA5}">
                      <a16:colId xmlns:a16="http://schemas.microsoft.com/office/drawing/2014/main" val="3454288532"/>
                    </a:ext>
                  </a:extLst>
                </a:gridCol>
                <a:gridCol w="466530">
                  <a:extLst>
                    <a:ext uri="{9D8B030D-6E8A-4147-A177-3AD203B41FA5}">
                      <a16:colId xmlns:a16="http://schemas.microsoft.com/office/drawing/2014/main" val="2444292604"/>
                    </a:ext>
                  </a:extLst>
                </a:gridCol>
                <a:gridCol w="961053">
                  <a:extLst>
                    <a:ext uri="{9D8B030D-6E8A-4147-A177-3AD203B41FA5}">
                      <a16:colId xmlns:a16="http://schemas.microsoft.com/office/drawing/2014/main" val="1430937459"/>
                    </a:ext>
                  </a:extLst>
                </a:gridCol>
                <a:gridCol w="2870853">
                  <a:extLst>
                    <a:ext uri="{9D8B030D-6E8A-4147-A177-3AD203B41FA5}">
                      <a16:colId xmlns:a16="http://schemas.microsoft.com/office/drawing/2014/main" val="2777013977"/>
                    </a:ext>
                  </a:extLst>
                </a:gridCol>
                <a:gridCol w="612928">
                  <a:extLst>
                    <a:ext uri="{9D8B030D-6E8A-4147-A177-3AD203B41FA5}">
                      <a16:colId xmlns:a16="http://schemas.microsoft.com/office/drawing/2014/main" val="1601211987"/>
                    </a:ext>
                  </a:extLst>
                </a:gridCol>
                <a:gridCol w="505008">
                  <a:extLst>
                    <a:ext uri="{9D8B030D-6E8A-4147-A177-3AD203B41FA5}">
                      <a16:colId xmlns:a16="http://schemas.microsoft.com/office/drawing/2014/main" val="1664696385"/>
                    </a:ext>
                  </a:extLst>
                </a:gridCol>
                <a:gridCol w="1073022">
                  <a:extLst>
                    <a:ext uri="{9D8B030D-6E8A-4147-A177-3AD203B41FA5}">
                      <a16:colId xmlns:a16="http://schemas.microsoft.com/office/drawing/2014/main" val="3126277209"/>
                    </a:ext>
                  </a:extLst>
                </a:gridCol>
                <a:gridCol w="1805520">
                  <a:extLst>
                    <a:ext uri="{9D8B030D-6E8A-4147-A177-3AD203B41FA5}">
                      <a16:colId xmlns:a16="http://schemas.microsoft.com/office/drawing/2014/main" val="369076735"/>
                    </a:ext>
                  </a:extLst>
                </a:gridCol>
              </a:tblGrid>
              <a:tr h="441574"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 </a:t>
                      </a:r>
                      <a:r>
                        <a:rPr lang="en-US" sz="1400" dirty="0" err="1"/>
                        <a:t>init</a:t>
                      </a:r>
                      <a:endParaRPr lang="ru-RU" sz="1400" dirty="0"/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r>
                        <a:rPr lang="en-US" sz="1400" dirty="0"/>
                        <a:t>BFGS</a:t>
                      </a:r>
                      <a:endParaRPr lang="ru-RU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sz="1400" dirty="0"/>
                        <a:t>BFGS python optimize</a:t>
                      </a:r>
                      <a:endParaRPr lang="ru-RU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8287698"/>
                  </a:ext>
                </a:extLst>
              </a:tr>
              <a:tr h="546011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iter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fun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x*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Time, sec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iter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fun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x*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1948459"/>
                  </a:ext>
                </a:extLst>
              </a:tr>
              <a:tr h="574789">
                <a:tc>
                  <a:txBody>
                    <a:bodyPr/>
                    <a:lstStyle/>
                    <a:p>
                      <a:r>
                        <a:rPr lang="en-US" sz="1400" dirty="0"/>
                        <a:t>(1.25, 1.25)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6.46e-21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0.006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5882891"/>
                  </a:ext>
                </a:extLst>
              </a:tr>
              <a:tr h="441574">
                <a:tc>
                  <a:txBody>
                    <a:bodyPr/>
                    <a:lstStyle/>
                    <a:p>
                      <a:r>
                        <a:rPr lang="en-US" sz="1400" dirty="0"/>
                        <a:t>(0.7, 2.25),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  <a:r>
                        <a:rPr lang="ru-RU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1</a:t>
                      </a:r>
                      <a:r>
                        <a:rPr lang="en-US" sz="1400" dirty="0"/>
                        <a:t>.009e-17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0.01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12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3.081e-31</a:t>
                      </a:r>
                      <a:endParaRPr lang="ru-RU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4215598"/>
                  </a:ext>
                </a:extLst>
              </a:tr>
              <a:tr h="441574">
                <a:tc>
                  <a:txBody>
                    <a:bodyPr/>
                    <a:lstStyle/>
                    <a:p>
                      <a:r>
                        <a:rPr lang="en-US" sz="1400" dirty="0"/>
                        <a:t>(7.55, </a:t>
                      </a:r>
                    </a:p>
                    <a:p>
                      <a:r>
                        <a:rPr lang="en-US" sz="1400" dirty="0"/>
                        <a:t>-2.05)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20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3.719e-17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0.011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24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0.</a:t>
                      </a:r>
                      <a:endParaRPr lang="ru-RU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4473075"/>
                  </a:ext>
                </a:extLst>
              </a:tr>
              <a:tr h="441574">
                <a:tc>
                  <a:txBody>
                    <a:bodyPr/>
                    <a:lstStyle/>
                    <a:p>
                      <a:r>
                        <a:rPr lang="en-US" sz="1400" dirty="0"/>
                        <a:t>100, n = 2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33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2.100e-25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0.036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52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1.07e-30</a:t>
                      </a:r>
                      <a:endParaRPr lang="ru-RU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189677"/>
                  </a:ext>
                </a:extLst>
              </a:tr>
            </a:tbl>
          </a:graphicData>
        </a:graphic>
      </p:graphicFrame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BAB34F3C-6940-4152-A6FA-D267A0D41F9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505" t="75549" r="56059" b="2207"/>
          <a:stretch/>
        </p:blipFill>
        <p:spPr>
          <a:xfrm>
            <a:off x="2746016" y="2890349"/>
            <a:ext cx="1665513" cy="191264"/>
          </a:xfrm>
          <a:prstGeom prst="rect">
            <a:avLst/>
          </a:prstGeom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794A0ADB-BE79-46EF-804A-4500445C7B0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3379" t="79085" r="21185" b="3531"/>
          <a:stretch/>
        </p:blipFill>
        <p:spPr>
          <a:xfrm>
            <a:off x="2746015" y="3094970"/>
            <a:ext cx="1665513" cy="149482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F324386B-CE41-482F-AEDE-808EDA6B69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1961" y="3503262"/>
            <a:ext cx="2333625" cy="371475"/>
          </a:xfrm>
          <a:prstGeom prst="rect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F276A7D6-8290-4EDB-A038-F42259796F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1961" y="4003245"/>
            <a:ext cx="2362200" cy="381000"/>
          </a:xfrm>
          <a:prstGeom prst="rect">
            <a:avLst/>
          </a:prstGeom>
        </p:spPr>
      </p:pic>
      <p:pic>
        <p:nvPicPr>
          <p:cNvPr id="36" name="Рисунок 35">
            <a:extLst>
              <a:ext uri="{FF2B5EF4-FFF2-40B4-BE49-F238E27FC236}">
                <a16:creationId xmlns:a16="http://schemas.microsoft.com/office/drawing/2014/main" id="{4A8F467A-67C6-4123-97D0-3D9373D2535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33182" b="18628"/>
          <a:stretch/>
        </p:blipFill>
        <p:spPr>
          <a:xfrm>
            <a:off x="7848913" y="2913426"/>
            <a:ext cx="757361" cy="248023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9D96FCA4-4458-4637-820A-1405666AB919}"/>
              </a:ext>
            </a:extLst>
          </p:cNvPr>
          <p:cNvSpPr txBox="1"/>
          <p:nvPr/>
        </p:nvSpPr>
        <p:spPr>
          <a:xfrm>
            <a:off x="407680" y="1009826"/>
            <a:ext cx="83286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При </a:t>
            </a:r>
            <a:r>
              <a:rPr lang="en-US" dirty="0"/>
              <a:t>n = 2</a:t>
            </a:r>
            <a:r>
              <a:rPr lang="ru-RU" dirty="0"/>
              <a:t> корни системы уравнений (*):</a:t>
            </a:r>
          </a:p>
          <a:p>
            <a:endParaRPr lang="ru-RU" dirty="0"/>
          </a:p>
        </p:txBody>
      </p:sp>
      <p:graphicFrame>
        <p:nvGraphicFramePr>
          <p:cNvPr id="58" name="Объект 57">
            <a:extLst>
              <a:ext uri="{FF2B5EF4-FFF2-40B4-BE49-F238E27FC236}">
                <a16:creationId xmlns:a16="http://schemas.microsoft.com/office/drawing/2014/main" id="{57AD2B29-4DA4-425A-B70F-8E3F130C4D5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3654212"/>
              </p:ext>
            </p:extLst>
          </p:nvPr>
        </p:nvGraphicFramePr>
        <p:xfrm>
          <a:off x="4571999" y="790605"/>
          <a:ext cx="11938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8" name="Equation" r:id="rId7" imgW="1193760" imgH="774360" progId="Equation.DSMT4">
                  <p:embed/>
                </p:oleObj>
              </mc:Choice>
              <mc:Fallback>
                <p:oleObj name="Equation" r:id="rId7" imgW="1193760" imgH="774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571999" y="790605"/>
                        <a:ext cx="1193800" cy="774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F5B89D42-5C73-4E4F-9219-1864AFCED06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59373" y="3465938"/>
            <a:ext cx="1724025" cy="409575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CD7CC3FD-CA9A-4A62-9B46-B6246A4A1D2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340323" y="3994458"/>
            <a:ext cx="1743075" cy="352425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A1D61075-0CC6-49B2-80F3-9FC8B5DAC70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411961" y="4481170"/>
            <a:ext cx="2247900" cy="371475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62C57233-59F7-46C7-BFA8-9CC4DB15746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321273" y="4467503"/>
            <a:ext cx="1762125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1294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D61F6F-4604-41C6-BD11-FF82F06DC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9250" y="157239"/>
            <a:ext cx="7886700" cy="403139"/>
          </a:xfrm>
        </p:spPr>
        <p:txBody>
          <a:bodyPr>
            <a:noAutofit/>
          </a:bodyPr>
          <a:lstStyle/>
          <a:p>
            <a:pPr algn="ctr"/>
            <a:r>
              <a:rPr lang="ru-RU" sz="3200" dirty="0"/>
              <a:t>Результаты работы алгоритма</a:t>
            </a:r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8282A14D-7603-4E34-833E-8335382C0D5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382698"/>
              </p:ext>
            </p:extLst>
          </p:nvPr>
        </p:nvGraphicFramePr>
        <p:xfrm>
          <a:off x="60600" y="1931391"/>
          <a:ext cx="9022799" cy="49089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7885">
                  <a:extLst>
                    <a:ext uri="{9D8B030D-6E8A-4147-A177-3AD203B41FA5}">
                      <a16:colId xmlns:a16="http://schemas.microsoft.com/office/drawing/2014/main" val="3174356375"/>
                    </a:ext>
                  </a:extLst>
                </a:gridCol>
                <a:gridCol w="466530">
                  <a:extLst>
                    <a:ext uri="{9D8B030D-6E8A-4147-A177-3AD203B41FA5}">
                      <a16:colId xmlns:a16="http://schemas.microsoft.com/office/drawing/2014/main" val="3541554398"/>
                    </a:ext>
                  </a:extLst>
                </a:gridCol>
                <a:gridCol w="961053">
                  <a:extLst>
                    <a:ext uri="{9D8B030D-6E8A-4147-A177-3AD203B41FA5}">
                      <a16:colId xmlns:a16="http://schemas.microsoft.com/office/drawing/2014/main" val="1777488001"/>
                    </a:ext>
                  </a:extLst>
                </a:gridCol>
                <a:gridCol w="2870853">
                  <a:extLst>
                    <a:ext uri="{9D8B030D-6E8A-4147-A177-3AD203B41FA5}">
                      <a16:colId xmlns:a16="http://schemas.microsoft.com/office/drawing/2014/main" val="3023149583"/>
                    </a:ext>
                  </a:extLst>
                </a:gridCol>
                <a:gridCol w="612928">
                  <a:extLst>
                    <a:ext uri="{9D8B030D-6E8A-4147-A177-3AD203B41FA5}">
                      <a16:colId xmlns:a16="http://schemas.microsoft.com/office/drawing/2014/main" val="3287081183"/>
                    </a:ext>
                  </a:extLst>
                </a:gridCol>
                <a:gridCol w="505008">
                  <a:extLst>
                    <a:ext uri="{9D8B030D-6E8A-4147-A177-3AD203B41FA5}">
                      <a16:colId xmlns:a16="http://schemas.microsoft.com/office/drawing/2014/main" val="4105858317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4126048224"/>
                    </a:ext>
                  </a:extLst>
                </a:gridCol>
                <a:gridCol w="1964142">
                  <a:extLst>
                    <a:ext uri="{9D8B030D-6E8A-4147-A177-3AD203B41FA5}">
                      <a16:colId xmlns:a16="http://schemas.microsoft.com/office/drawing/2014/main" val="900625765"/>
                    </a:ext>
                  </a:extLst>
                </a:gridCol>
              </a:tblGrid>
              <a:tr h="662831"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 </a:t>
                      </a:r>
                      <a:r>
                        <a:rPr lang="en-US" sz="1400" dirty="0" err="1"/>
                        <a:t>init</a:t>
                      </a:r>
                      <a:endParaRPr lang="ru-RU" sz="1400" dirty="0"/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BFGS</a:t>
                      </a:r>
                      <a:endParaRPr lang="ru-RU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sz="1400" dirty="0"/>
                        <a:t>BFGS python optimize</a:t>
                      </a:r>
                      <a:endParaRPr lang="ru-RU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7321314"/>
                  </a:ext>
                </a:extLst>
              </a:tr>
              <a:tr h="662831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iter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fun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x*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Time, sec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iter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fun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x*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6051412"/>
                  </a:ext>
                </a:extLst>
              </a:tr>
              <a:tr h="662831">
                <a:tc>
                  <a:txBody>
                    <a:bodyPr/>
                    <a:lstStyle/>
                    <a:p>
                      <a:r>
                        <a:rPr lang="en-US" sz="1400" dirty="0"/>
                        <a:t>1.5, </a:t>
                      </a:r>
                    </a:p>
                    <a:p>
                      <a:r>
                        <a:rPr lang="en-US" sz="1400" dirty="0"/>
                        <a:t>n = 3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11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1.300e-25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0.006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15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0677895"/>
                  </a:ext>
                </a:extLst>
              </a:tr>
              <a:tr h="746449">
                <a:tc>
                  <a:txBody>
                    <a:bodyPr/>
                    <a:lstStyle/>
                    <a:p>
                      <a:r>
                        <a:rPr lang="en-US" sz="1400" dirty="0"/>
                        <a:t>2.5,</a:t>
                      </a:r>
                    </a:p>
                    <a:p>
                      <a:r>
                        <a:rPr lang="en-US" sz="1400" dirty="0"/>
                        <a:t> n = 3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17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7.556e-26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0.015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12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2.229e-29</a:t>
                      </a:r>
                      <a:endParaRPr lang="ru-RU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6692730"/>
                  </a:ext>
                </a:extLst>
              </a:tr>
              <a:tr h="699796">
                <a:tc>
                  <a:txBody>
                    <a:bodyPr/>
                    <a:lstStyle/>
                    <a:p>
                      <a:r>
                        <a:rPr lang="en-US" sz="1400" dirty="0"/>
                        <a:t>3.5,</a:t>
                      </a:r>
                    </a:p>
                    <a:p>
                      <a:r>
                        <a:rPr lang="en-US" sz="1400" dirty="0"/>
                        <a:t>n = 3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18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1.273e-21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0.01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18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4.930e-32</a:t>
                      </a:r>
                      <a:endParaRPr lang="ru-RU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5242078"/>
                  </a:ext>
                </a:extLst>
              </a:tr>
              <a:tr h="737118">
                <a:tc>
                  <a:txBody>
                    <a:bodyPr/>
                    <a:lstStyle/>
                    <a:p>
                      <a:r>
                        <a:rPr lang="ru-RU" sz="1400" dirty="0"/>
                        <a:t>4</a:t>
                      </a:r>
                      <a:r>
                        <a:rPr lang="en-US" sz="1400" dirty="0"/>
                        <a:t>.5,</a:t>
                      </a:r>
                    </a:p>
                    <a:p>
                      <a:r>
                        <a:rPr lang="en-US" sz="1400" dirty="0"/>
                        <a:t>n = 3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25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5.095e-21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0.019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18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1.627e-30</a:t>
                      </a:r>
                      <a:endParaRPr lang="ru-RU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4286942"/>
                  </a:ext>
                </a:extLst>
              </a:tr>
              <a:tr h="737118">
                <a:tc>
                  <a:txBody>
                    <a:bodyPr/>
                    <a:lstStyle/>
                    <a:p>
                      <a:r>
                        <a:rPr lang="ru-RU" sz="1400" dirty="0"/>
                        <a:t>(16</a:t>
                      </a:r>
                      <a:r>
                        <a:rPr lang="en-US" sz="1400" dirty="0"/>
                        <a:t>.75,</a:t>
                      </a:r>
                    </a:p>
                    <a:p>
                      <a:r>
                        <a:rPr lang="en-US" sz="1400" dirty="0"/>
                        <a:t>1.7,</a:t>
                      </a:r>
                    </a:p>
                    <a:p>
                      <a:r>
                        <a:rPr lang="en-US" sz="1400" dirty="0"/>
                        <a:t>-13.25)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53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1.018e-19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0.078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57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3.253e-30</a:t>
                      </a:r>
                      <a:endParaRPr lang="ru-RU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9407412"/>
                  </a:ext>
                </a:extLst>
              </a:tr>
            </a:tbl>
          </a:graphicData>
        </a:graphic>
      </p:graphicFrame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0811947-C5FC-44FA-A3CF-92114AD454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7539" y="3283120"/>
            <a:ext cx="2171700" cy="57150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14D92C4-A053-4C04-802F-ABCF1D6E23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4399" y="3316278"/>
            <a:ext cx="1133475" cy="30480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23706FF-4A05-48FD-A87F-58E696D9B9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07539" y="4025914"/>
            <a:ext cx="2400300" cy="55245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01A74FF5-F6FE-4E9E-8732-C800966B8D9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07539" y="4723205"/>
            <a:ext cx="2295525" cy="571500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77B3454C-47DA-4DED-904B-6FB0E907478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07539" y="5488763"/>
            <a:ext cx="2209800" cy="56197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9F43B65-6BCF-4764-9B17-7D1E8A036181}"/>
              </a:ext>
            </a:extLst>
          </p:cNvPr>
          <p:cNvSpPr txBox="1"/>
          <p:nvPr/>
        </p:nvSpPr>
        <p:spPr>
          <a:xfrm>
            <a:off x="247312" y="1062988"/>
            <a:ext cx="832863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При </a:t>
            </a:r>
            <a:r>
              <a:rPr lang="en-US" sz="1600" dirty="0"/>
              <a:t>n = </a:t>
            </a:r>
            <a:r>
              <a:rPr lang="ru-RU" sz="1600" dirty="0"/>
              <a:t>3 корни системы уравнений (*):</a:t>
            </a:r>
          </a:p>
          <a:p>
            <a:endParaRPr lang="ru-RU" dirty="0"/>
          </a:p>
        </p:txBody>
      </p:sp>
      <p:graphicFrame>
        <p:nvGraphicFramePr>
          <p:cNvPr id="17" name="Объект 16">
            <a:extLst>
              <a:ext uri="{FF2B5EF4-FFF2-40B4-BE49-F238E27FC236}">
                <a16:creationId xmlns:a16="http://schemas.microsoft.com/office/drawing/2014/main" id="{2C52E9EB-BFAD-46F5-B078-D9563ABD97F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8425236"/>
              </p:ext>
            </p:extLst>
          </p:nvPr>
        </p:nvGraphicFramePr>
        <p:xfrm>
          <a:off x="3859729" y="618693"/>
          <a:ext cx="2717800" cy="139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5" name="Equation" r:id="rId8" imgW="2717640" imgH="1396800" progId="Equation.DSMT4">
                  <p:embed/>
                </p:oleObj>
              </mc:Choice>
              <mc:Fallback>
                <p:oleObj name="Equation" r:id="rId8" imgW="2717640" imgH="1396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859729" y="618693"/>
                        <a:ext cx="2717800" cy="1397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Объект 17">
            <a:extLst>
              <a:ext uri="{FF2B5EF4-FFF2-40B4-BE49-F238E27FC236}">
                <a16:creationId xmlns:a16="http://schemas.microsoft.com/office/drawing/2014/main" id="{5403FBA5-10D0-4B25-8CAC-00FFFB13558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4159690"/>
              </p:ext>
            </p:extLst>
          </p:nvPr>
        </p:nvGraphicFramePr>
        <p:xfrm>
          <a:off x="6565138" y="583698"/>
          <a:ext cx="2349500" cy="139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6" name="Equation" r:id="rId10" imgW="2349360" imgH="1396800" progId="Equation.DSMT4">
                  <p:embed/>
                </p:oleObj>
              </mc:Choice>
              <mc:Fallback>
                <p:oleObj name="Equation" r:id="rId10" imgW="2349360" imgH="1396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565138" y="583698"/>
                        <a:ext cx="2349500" cy="1397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6367B8E5-05E7-48C6-A173-349FA9A5BEE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407539" y="6157881"/>
            <a:ext cx="2400300" cy="619125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2ACE4776-5937-473A-94D2-B49E2378D92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235549" y="3981519"/>
            <a:ext cx="1847850" cy="590550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45BB63A5-A9EA-4D56-827A-B45908315D08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226024" y="4645278"/>
            <a:ext cx="1857375" cy="619125"/>
          </a:xfrm>
          <a:prstGeom prst="rect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9C7D200A-8B3F-4B03-B20E-3A4A9E21EB0B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226023" y="5431613"/>
            <a:ext cx="1857375" cy="619125"/>
          </a:xfrm>
          <a:prstGeom prst="rect">
            <a:avLst/>
          </a:prstGeom>
        </p:spPr>
      </p:pic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87DA5ECF-D98E-4FE8-BB08-289F53D7298E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235549" y="6125049"/>
            <a:ext cx="1771650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558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FE61F8-D3C2-41B1-A68F-E2FA7A354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315911"/>
          </a:xfrm>
        </p:spPr>
        <p:txBody>
          <a:bodyPr>
            <a:normAutofit fontScale="90000"/>
          </a:bodyPr>
          <a:lstStyle/>
          <a:p>
            <a:r>
              <a:rPr lang="ru-RU" dirty="0"/>
              <a:t>Результаты работы алгоритма</a:t>
            </a:r>
          </a:p>
        </p:txBody>
      </p:sp>
      <p:graphicFrame>
        <p:nvGraphicFramePr>
          <p:cNvPr id="22" name="Таблица 22">
            <a:extLst>
              <a:ext uri="{FF2B5EF4-FFF2-40B4-BE49-F238E27FC236}">
                <a16:creationId xmlns:a16="http://schemas.microsoft.com/office/drawing/2014/main" id="{2D0511E6-1CD1-4C0A-994A-EC4E677C72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7232353"/>
              </p:ext>
            </p:extLst>
          </p:nvPr>
        </p:nvGraphicFramePr>
        <p:xfrm>
          <a:off x="60600" y="1026990"/>
          <a:ext cx="9022799" cy="55914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7885">
                  <a:extLst>
                    <a:ext uri="{9D8B030D-6E8A-4147-A177-3AD203B41FA5}">
                      <a16:colId xmlns:a16="http://schemas.microsoft.com/office/drawing/2014/main" val="3454288532"/>
                    </a:ext>
                  </a:extLst>
                </a:gridCol>
                <a:gridCol w="466530">
                  <a:extLst>
                    <a:ext uri="{9D8B030D-6E8A-4147-A177-3AD203B41FA5}">
                      <a16:colId xmlns:a16="http://schemas.microsoft.com/office/drawing/2014/main" val="2444292604"/>
                    </a:ext>
                  </a:extLst>
                </a:gridCol>
                <a:gridCol w="961053">
                  <a:extLst>
                    <a:ext uri="{9D8B030D-6E8A-4147-A177-3AD203B41FA5}">
                      <a16:colId xmlns:a16="http://schemas.microsoft.com/office/drawing/2014/main" val="1430937459"/>
                    </a:ext>
                  </a:extLst>
                </a:gridCol>
                <a:gridCol w="2870853">
                  <a:extLst>
                    <a:ext uri="{9D8B030D-6E8A-4147-A177-3AD203B41FA5}">
                      <a16:colId xmlns:a16="http://schemas.microsoft.com/office/drawing/2014/main" val="2777013977"/>
                    </a:ext>
                  </a:extLst>
                </a:gridCol>
                <a:gridCol w="612928">
                  <a:extLst>
                    <a:ext uri="{9D8B030D-6E8A-4147-A177-3AD203B41FA5}">
                      <a16:colId xmlns:a16="http://schemas.microsoft.com/office/drawing/2014/main" val="1601211987"/>
                    </a:ext>
                  </a:extLst>
                </a:gridCol>
                <a:gridCol w="505008">
                  <a:extLst>
                    <a:ext uri="{9D8B030D-6E8A-4147-A177-3AD203B41FA5}">
                      <a16:colId xmlns:a16="http://schemas.microsoft.com/office/drawing/2014/main" val="1664696385"/>
                    </a:ext>
                  </a:extLst>
                </a:gridCol>
                <a:gridCol w="989045">
                  <a:extLst>
                    <a:ext uri="{9D8B030D-6E8A-4147-A177-3AD203B41FA5}">
                      <a16:colId xmlns:a16="http://schemas.microsoft.com/office/drawing/2014/main" val="3126277209"/>
                    </a:ext>
                  </a:extLst>
                </a:gridCol>
                <a:gridCol w="1889497">
                  <a:extLst>
                    <a:ext uri="{9D8B030D-6E8A-4147-A177-3AD203B41FA5}">
                      <a16:colId xmlns:a16="http://schemas.microsoft.com/office/drawing/2014/main" val="369076735"/>
                    </a:ext>
                  </a:extLst>
                </a:gridCol>
              </a:tblGrid>
              <a:tr h="441574"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 </a:t>
                      </a:r>
                      <a:r>
                        <a:rPr lang="en-US" sz="1400" dirty="0" err="1"/>
                        <a:t>init</a:t>
                      </a:r>
                      <a:endParaRPr lang="ru-RU" sz="1400" dirty="0"/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r>
                        <a:rPr lang="en-US" sz="1400" dirty="0"/>
                        <a:t>BFGS</a:t>
                      </a:r>
                      <a:endParaRPr lang="ru-RU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sz="1400" dirty="0"/>
                        <a:t>BFGS python optimize</a:t>
                      </a:r>
                      <a:endParaRPr lang="ru-RU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8287698"/>
                  </a:ext>
                </a:extLst>
              </a:tr>
              <a:tr h="1088813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iter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fun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x*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Time, sec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iter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fun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x*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1948459"/>
                  </a:ext>
                </a:extLst>
              </a:tr>
              <a:tr h="2089268">
                <a:tc>
                  <a:txBody>
                    <a:bodyPr/>
                    <a:lstStyle/>
                    <a:p>
                      <a:r>
                        <a:rPr lang="en-US" sz="1400" dirty="0"/>
                        <a:t>0.75,</a:t>
                      </a:r>
                    </a:p>
                    <a:p>
                      <a:r>
                        <a:rPr lang="en-US" sz="1400" dirty="0"/>
                        <a:t>n = 10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23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1.265e-17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0.025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28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1.452e-28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5882891"/>
                  </a:ext>
                </a:extLst>
              </a:tr>
              <a:tr h="1971794">
                <a:tc>
                  <a:txBody>
                    <a:bodyPr/>
                    <a:lstStyle/>
                    <a:p>
                      <a:r>
                        <a:rPr lang="en-US" sz="1400" dirty="0"/>
                        <a:t>xi = 1.02,</a:t>
                      </a:r>
                      <a:br>
                        <a:rPr lang="en-US" sz="1400" dirty="0"/>
                      </a:br>
                      <a:r>
                        <a:rPr lang="en-US" sz="1400" dirty="0"/>
                        <a:t>x2 = 1.7,</a:t>
                      </a:r>
                    </a:p>
                    <a:p>
                      <a:r>
                        <a:rPr lang="en-US" sz="1400" dirty="0"/>
                        <a:t>X6 = -13.25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46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5.119e-17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0.039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36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3.205e-30</a:t>
                      </a:r>
                      <a:endParaRPr lang="ru-RU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4215598"/>
                  </a:ext>
                </a:extLst>
              </a:tr>
            </a:tbl>
          </a:graphicData>
        </a:graphic>
      </p:graphicFrame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7128947-B4BA-4274-86F8-1DC54EBBD9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1013" y="2607323"/>
            <a:ext cx="2247900" cy="1885950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CEBA2BA-BB01-471E-B8BA-7AFE021590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7200" y="4706517"/>
            <a:ext cx="2295525" cy="190500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D360EC4-B9A9-418F-ABB6-B90BC5CD81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9849" y="4649367"/>
            <a:ext cx="1733550" cy="196215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3EF40C8-6FA0-4175-A521-E0700516E7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12623" y="2629872"/>
            <a:ext cx="1781175" cy="192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5770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FE61F8-D3C2-41B1-A68F-E2FA7A354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315911"/>
          </a:xfrm>
        </p:spPr>
        <p:txBody>
          <a:bodyPr>
            <a:normAutofit fontScale="90000"/>
          </a:bodyPr>
          <a:lstStyle/>
          <a:p>
            <a:r>
              <a:rPr lang="ru-RU" dirty="0"/>
              <a:t>Результаты работы алгоритма</a:t>
            </a:r>
          </a:p>
        </p:txBody>
      </p:sp>
      <p:graphicFrame>
        <p:nvGraphicFramePr>
          <p:cNvPr id="22" name="Таблица 22">
            <a:extLst>
              <a:ext uri="{FF2B5EF4-FFF2-40B4-BE49-F238E27FC236}">
                <a16:creationId xmlns:a16="http://schemas.microsoft.com/office/drawing/2014/main" id="{2D0511E6-1CD1-4C0A-994A-EC4E677C72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6803584"/>
              </p:ext>
            </p:extLst>
          </p:nvPr>
        </p:nvGraphicFramePr>
        <p:xfrm>
          <a:off x="60600" y="1026990"/>
          <a:ext cx="9022799" cy="55914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7885">
                  <a:extLst>
                    <a:ext uri="{9D8B030D-6E8A-4147-A177-3AD203B41FA5}">
                      <a16:colId xmlns:a16="http://schemas.microsoft.com/office/drawing/2014/main" val="3454288532"/>
                    </a:ext>
                  </a:extLst>
                </a:gridCol>
                <a:gridCol w="648429">
                  <a:extLst>
                    <a:ext uri="{9D8B030D-6E8A-4147-A177-3AD203B41FA5}">
                      <a16:colId xmlns:a16="http://schemas.microsoft.com/office/drawing/2014/main" val="2444292604"/>
                    </a:ext>
                  </a:extLst>
                </a:gridCol>
                <a:gridCol w="923731">
                  <a:extLst>
                    <a:ext uri="{9D8B030D-6E8A-4147-A177-3AD203B41FA5}">
                      <a16:colId xmlns:a16="http://schemas.microsoft.com/office/drawing/2014/main" val="1430937459"/>
                    </a:ext>
                  </a:extLst>
                </a:gridCol>
                <a:gridCol w="2726276">
                  <a:extLst>
                    <a:ext uri="{9D8B030D-6E8A-4147-A177-3AD203B41FA5}">
                      <a16:colId xmlns:a16="http://schemas.microsoft.com/office/drawing/2014/main" val="2777013977"/>
                    </a:ext>
                  </a:extLst>
                </a:gridCol>
                <a:gridCol w="612928">
                  <a:extLst>
                    <a:ext uri="{9D8B030D-6E8A-4147-A177-3AD203B41FA5}">
                      <a16:colId xmlns:a16="http://schemas.microsoft.com/office/drawing/2014/main" val="1601211987"/>
                    </a:ext>
                  </a:extLst>
                </a:gridCol>
                <a:gridCol w="505008">
                  <a:extLst>
                    <a:ext uri="{9D8B030D-6E8A-4147-A177-3AD203B41FA5}">
                      <a16:colId xmlns:a16="http://schemas.microsoft.com/office/drawing/2014/main" val="1664696385"/>
                    </a:ext>
                  </a:extLst>
                </a:gridCol>
                <a:gridCol w="989045">
                  <a:extLst>
                    <a:ext uri="{9D8B030D-6E8A-4147-A177-3AD203B41FA5}">
                      <a16:colId xmlns:a16="http://schemas.microsoft.com/office/drawing/2014/main" val="3126277209"/>
                    </a:ext>
                  </a:extLst>
                </a:gridCol>
                <a:gridCol w="1889497">
                  <a:extLst>
                    <a:ext uri="{9D8B030D-6E8A-4147-A177-3AD203B41FA5}">
                      <a16:colId xmlns:a16="http://schemas.microsoft.com/office/drawing/2014/main" val="369076735"/>
                    </a:ext>
                  </a:extLst>
                </a:gridCol>
              </a:tblGrid>
              <a:tr h="441574"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 </a:t>
                      </a:r>
                      <a:r>
                        <a:rPr lang="en-US" sz="1400" dirty="0" err="1"/>
                        <a:t>init</a:t>
                      </a:r>
                      <a:endParaRPr lang="ru-RU" sz="1400" dirty="0"/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r>
                        <a:rPr lang="en-US" sz="1400" dirty="0"/>
                        <a:t>BFGS</a:t>
                      </a:r>
                      <a:endParaRPr lang="ru-RU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sz="1400" dirty="0"/>
                        <a:t>BFGS python optimize</a:t>
                      </a:r>
                      <a:endParaRPr lang="ru-RU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8287698"/>
                  </a:ext>
                </a:extLst>
              </a:tr>
              <a:tr h="1088813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iter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fun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x*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Time, sec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iter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fun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x*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1948459"/>
                  </a:ext>
                </a:extLst>
              </a:tr>
              <a:tr h="2089268">
                <a:tc>
                  <a:txBody>
                    <a:bodyPr/>
                    <a:lstStyle/>
                    <a:p>
                      <a:r>
                        <a:rPr lang="en-US" sz="1400" dirty="0"/>
                        <a:t>1.22,</a:t>
                      </a:r>
                    </a:p>
                    <a:p>
                      <a:r>
                        <a:rPr lang="en-US" sz="1400" dirty="0"/>
                        <a:t>n = 10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19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4.107e-19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0.017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27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5.049e-29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5882891"/>
                  </a:ext>
                </a:extLst>
              </a:tr>
              <a:tr h="1971794">
                <a:tc>
                  <a:txBody>
                    <a:bodyPr/>
                    <a:lstStyle/>
                    <a:p>
                      <a:r>
                        <a:rPr lang="en-US" sz="1400" dirty="0"/>
                        <a:t>-6.75,</a:t>
                      </a:r>
                    </a:p>
                    <a:p>
                      <a:r>
                        <a:rPr lang="en-US" sz="1400" dirty="0"/>
                        <a:t>n = 10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1000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1.0</a:t>
                      </a:r>
                      <a:endParaRPr lang="ru-RU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FAIL</a:t>
                      </a:r>
                      <a:endParaRPr lang="ru-RU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0.277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1.462e+16</a:t>
                      </a:r>
                      <a:endParaRPr lang="ru-RU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FAIL</a:t>
                      </a:r>
                      <a:endParaRPr lang="ru-RU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4215598"/>
                  </a:ext>
                </a:extLst>
              </a:tr>
            </a:tbl>
          </a:graphicData>
        </a:graphic>
      </p:graphicFrame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13FB852-6395-4ACF-A729-0D505EF252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9849" y="2609073"/>
            <a:ext cx="1733550" cy="196215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46DDD68-E6CE-4FD7-AE59-7DE427D466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7462" y="2609073"/>
            <a:ext cx="2295525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90021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2816</TotalTime>
  <Words>404</Words>
  <Application>Microsoft Office PowerPoint</Application>
  <PresentationFormat>Экран (4:3)</PresentationFormat>
  <Paragraphs>162</Paragraphs>
  <Slides>8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2</vt:i4>
      </vt:variant>
      <vt:variant>
        <vt:lpstr>Заголовки слайдов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Тема Office</vt:lpstr>
      <vt:lpstr>Equation</vt:lpstr>
      <vt:lpstr>MathType 7.0 Equation</vt:lpstr>
      <vt:lpstr>Постановка задачи</vt:lpstr>
      <vt:lpstr>Целевая функция:</vt:lpstr>
      <vt:lpstr>Алгоритм минимизации</vt:lpstr>
      <vt:lpstr>Параметры</vt:lpstr>
      <vt:lpstr>Результаты работы алгоритма</vt:lpstr>
      <vt:lpstr>Результаты работы алгоритма</vt:lpstr>
      <vt:lpstr>Результаты работы алгоритма</vt:lpstr>
      <vt:lpstr>Результаты работы алгоритма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Добролюбова Дарья Владимировна, 09.11.1991</dc:title>
  <dc:creator>Добролюбова Дарья Владимировна</dc:creator>
  <cp:lastModifiedBy>Добролюбова Дарья Владимировна</cp:lastModifiedBy>
  <cp:revision>68</cp:revision>
  <dcterms:created xsi:type="dcterms:W3CDTF">2018-09-11T04:04:13Z</dcterms:created>
  <dcterms:modified xsi:type="dcterms:W3CDTF">2021-08-10T04:41:39Z</dcterms:modified>
</cp:coreProperties>
</file>