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394" r:id="rId3"/>
    <p:sldId id="395" r:id="rId4"/>
    <p:sldId id="493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05" r:id="rId29"/>
    <p:sldId id="506" r:id="rId30"/>
    <p:sldId id="539" r:id="rId31"/>
    <p:sldId id="421" r:id="rId32"/>
    <p:sldId id="540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8B05E76-11F2-40A0-AF6D-077BF4B71625}">
          <p14:sldIdLst>
            <p14:sldId id="394"/>
            <p14:sldId id="395"/>
            <p14:sldId id="493"/>
          </p14:sldIdLst>
        </p14:section>
        <p14:section name="Value vs Reference Types" id="{1B04B8FD-7AAE-4CDB-818B-FA872476718C}">
          <p14:sldIdLst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Arrays" id="{92F5140D-DC85-48B5-AE23-5DE6DAE7146E}">
          <p14:sldIdLst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Reading and Printing Arrays" id="{B11AF4EE-680A-4EAF-B4DD-13087567C506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05"/>
            <p14:sldId id="506"/>
            <p14:sldId id="539"/>
          </p14:sldIdLst>
        </p14:section>
        <p14:section name="Conclusion" id="{C4832D92-65D1-41A2-9F77-C280367FA1D1}">
          <p14:sldIdLst>
            <p14:sldId id="421"/>
            <p14:sldId id="540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0" autoAdjust="0"/>
    <p:restoredTop sz="94595" autoAdjust="0"/>
  </p:normalViewPr>
  <p:slideViewPr>
    <p:cSldViewPr>
      <p:cViewPr varScale="1">
        <p:scale>
          <a:sx n="112" d="100"/>
          <a:sy n="112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5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622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472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8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384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Simple Array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862749"/>
            <a:ext cx="10344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49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382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Days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896879"/>
          <a:ext cx="4492727" cy="448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47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56177" y="394832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4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integers and calculate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1379"/>
          <a:stretch/>
        </p:blipFill>
        <p:spPr>
          <a:xfrm>
            <a:off x="2532949" y="2110157"/>
            <a:ext cx="7122926" cy="36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0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Array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3" y="1171886"/>
            <a:ext cx="1051559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numberOfElements = int.Parse(Console.ReadLine());</a:t>
            </a:r>
          </a:p>
          <a:p>
            <a:r>
              <a:rPr lang="en-US" sz="2600" dirty="0"/>
              <a:t>var array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int[numberOfElements]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for (int i = 0; i &lt; array.Length; i++)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array[i]</a:t>
            </a:r>
            <a:r>
              <a:rPr lang="en-US" sz="2600" dirty="0"/>
              <a:t> = int.Parse(Console.ReadLine());</a:t>
            </a:r>
          </a:p>
          <a:p>
            <a:endParaRPr lang="en-US" sz="2600" dirty="0"/>
          </a:p>
          <a:p>
            <a:r>
              <a:rPr lang="en-US" sz="2600" dirty="0"/>
              <a:t>var sum = 0;</a:t>
            </a:r>
          </a:p>
          <a:p>
            <a:r>
              <a:rPr lang="en-US" sz="2600" dirty="0"/>
              <a:t>for (int i = 0; i &lt; array.Length; i++)</a:t>
            </a:r>
          </a:p>
          <a:p>
            <a:r>
              <a:rPr lang="en-US" sz="2600" dirty="0"/>
              <a:t>  sum +=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array[i]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Console.WriteLine(sum);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and Printing 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  <a:r>
              <a:rPr lang="en-US" b="1" noProof="1">
                <a:latin typeface="+mj-lt"/>
              </a:rPr>
              <a:t> and </a:t>
            </a:r>
            <a:r>
              <a:rPr lang="en-US" b="1" noProof="1">
                <a:latin typeface="Consolas" panose="020B0609020204030204" pitchFamily="49" charset="0"/>
              </a:rPr>
              <a:t>for</a:t>
            </a:r>
            <a:r>
              <a:rPr lang="en-US" b="1" noProof="1">
                <a:latin typeface="+mj-lt"/>
              </a:rPr>
              <a:t> loops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from 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17560" y="2667000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862107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2211657"/>
            <a:ext cx="3933811" cy="1598343"/>
          </a:xfrm>
          <a:prstGeom prst="wedgeRoundRectCallout">
            <a:avLst>
              <a:gd name="adj1" fmla="val -81725"/>
              <a:gd name="adj2" fmla="val 36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34705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Defining, Initializing and Processing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Value vs Reference Types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and Printing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</a:t>
            </a:r>
            <a:r>
              <a:rPr lang="en-US" sz="3200" dirty="0"/>
              <a:t> (space separated values) and a real number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Multiply all array elements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multiplied elements (on a single line, space separated):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an Array of Doubles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6312" y="3810000"/>
            <a:ext cx="7696200" cy="954107"/>
            <a:chOff x="608012" y="3886200"/>
            <a:chExt cx="7696200" cy="95410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8012" y="3886200"/>
              <a:ext cx="35052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1.2 3.0 12.3 4.56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775214" y="3886201"/>
              <a:ext cx="3528998" cy="9541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4.8 12 49.2 18.24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264024" y="425479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4724" y="4953000"/>
            <a:ext cx="7696200" cy="954107"/>
            <a:chOff x="608012" y="3886200"/>
            <a:chExt cx="7696200" cy="954107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8012" y="3886200"/>
              <a:ext cx="35052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6.0 8.8 1.2 -9.6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775214" y="3886201"/>
              <a:ext cx="3528998" cy="9541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 4.4 0.6 -4.8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4264024" y="425479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67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 an Array of Doubles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1812" y="960916"/>
            <a:ext cx="11201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stringArr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double[stringArr.Length]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arr[i] = double.Parse(stringArr[i]);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double.Parse(Console.ReadLine());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26683" y="1652572"/>
            <a:ext cx="3210432" cy="948872"/>
          </a:xfrm>
          <a:prstGeom prst="wedgeRoundRectCallout">
            <a:avLst>
              <a:gd name="adj1" fmla="val -41850"/>
              <a:gd name="adj2" fmla="val -880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the input string by space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306621" y="2920471"/>
            <a:ext cx="3026871" cy="883715"/>
          </a:xfrm>
          <a:prstGeom prst="wedgeRoundRectCallout">
            <a:avLst>
              <a:gd name="adj1" fmla="val -71587"/>
              <a:gd name="adj2" fmla="val -532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strings 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494212" y="4211782"/>
            <a:ext cx="3276600" cy="850566"/>
          </a:xfrm>
          <a:prstGeom prst="wedgeRoundRectCallout">
            <a:avLst>
              <a:gd name="adj1" fmla="val -77153"/>
              <a:gd name="adj2" fmla="val -20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 array elements by p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4953000"/>
            <a:ext cx="3276600" cy="793660"/>
          </a:xfrm>
          <a:prstGeom prst="wedgeRoundRectCallout">
            <a:avLst>
              <a:gd name="adj1" fmla="val -94066"/>
              <a:gd name="adj2" fmla="val 33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multiplied array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Smallest Element in Array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 </a:t>
            </a:r>
            <a:r>
              <a:rPr lang="en-US" sz="3200" dirty="0"/>
              <a:t>(space separated values), find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smallest </a:t>
            </a:r>
            <a:r>
              <a:rPr lang="en-US" sz="3200" dirty="0"/>
              <a:t>element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https://judge.softuni.bg/Contests/Practice/Index/384#4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11424" y="2743200"/>
            <a:ext cx="7162800" cy="2792242"/>
            <a:chOff x="912812" y="2525463"/>
            <a:chExt cx="5812589" cy="246571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2" y="2525463"/>
              <a:ext cx="2895600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1 2 3 4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799012" y="2525463"/>
              <a:ext cx="1926389" cy="58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113212" y="2677833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2" y="3429000"/>
              <a:ext cx="2895600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 2 9 -9 6 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99012" y="3429000"/>
              <a:ext cx="1926389" cy="58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-9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113212" y="3582979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12812" y="4294358"/>
              <a:ext cx="2895600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-6 0 -17 -1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799012" y="4332537"/>
              <a:ext cx="1926389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-17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113212" y="445803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03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Smallest Element in Array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990600"/>
            <a:ext cx="10493374" cy="5122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stringArray = Console.ReadLine().Split();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new int[stringArray.Length];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array[i] = int.Parse(stringArray[i]);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smallest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 &lt; smallest)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 = array[i]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Console.WriteLine(smallest);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313612" y="4166917"/>
            <a:ext cx="3886200" cy="1295400"/>
          </a:xfrm>
          <a:prstGeom prst="wedgeRoundRectCallout">
            <a:avLst>
              <a:gd name="adj1" fmla="val -68083"/>
              <a:gd name="adj2" fmla="val -56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start at 0 instead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MaxValue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we won’t catch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34120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98244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to the right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rotated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Rotating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a b c 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8212" y="2609538"/>
            <a:ext cx="248831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 uni hi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40471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soft uni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6" y="4873501"/>
            <a:ext cx="4827398" cy="589457"/>
            <a:chOff x="3629214" y="5201743"/>
            <a:chExt cx="4827398" cy="5894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</p:grpSp>
      <p:cxnSp>
        <p:nvCxnSpPr>
          <p:cNvPr id="29" name="Curved Connector 28"/>
          <p:cNvCxnSpPr>
            <a:stCxn id="14" idx="0"/>
            <a:endCxn id="15" idx="0"/>
          </p:cNvCxnSpPr>
          <p:nvPr/>
        </p:nvCxnSpPr>
        <p:spPr>
          <a:xfrm rot="5400000" flipH="1" flipV="1">
            <a:off x="5574455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0"/>
            <a:endCxn id="16" idx="0"/>
          </p:cNvCxnSpPr>
          <p:nvPr/>
        </p:nvCxnSpPr>
        <p:spPr>
          <a:xfrm rot="5400000" flipH="1" flipV="1">
            <a:off x="6611194" y="4355132"/>
            <a:ext cx="12700" cy="1036739"/>
          </a:xfrm>
          <a:prstGeom prst="curvedConnector3">
            <a:avLst>
              <a:gd name="adj1" fmla="val 6853843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0"/>
            <a:endCxn id="17" idx="0"/>
          </p:cNvCxnSpPr>
          <p:nvPr/>
        </p:nvCxnSpPr>
        <p:spPr>
          <a:xfrm rot="5400000" flipH="1" flipV="1">
            <a:off x="7647933" y="4355132"/>
            <a:ext cx="12700" cy="1036739"/>
          </a:xfrm>
          <a:prstGeom prst="curvedConnector3">
            <a:avLst>
              <a:gd name="adj1" fmla="val 6715394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7" idx="2"/>
            <a:endCxn id="13" idx="2"/>
          </p:cNvCxnSpPr>
          <p:nvPr/>
        </p:nvCxnSpPr>
        <p:spPr>
          <a:xfrm rot="5400000">
            <a:off x="6092825" y="3389480"/>
            <a:ext cx="12700" cy="4146956"/>
          </a:xfrm>
          <a:prstGeom prst="curvedConnector3">
            <a:avLst>
              <a:gd name="adj1" fmla="val 546922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531366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6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Console.ReadLine().Split().ToArray();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rotatedArray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string[array.Length]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 - 1;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rotatedArray[i + 1] = array[i]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lastElement =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[rotatedArray.Length - 1]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rotatedArray[0] = lastElement;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rotatedArray));</a:t>
            </a:r>
          </a:p>
        </p:txBody>
      </p:sp>
    </p:spTree>
    <p:extLst>
      <p:ext uri="{BB962C8B-B14F-4D97-AF65-F5344CB8AC3E}">
        <p14:creationId xmlns:p14="http://schemas.microsoft.com/office/powerpoint/2010/main" val="199156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numbers</a:t>
            </a:r>
            <a:r>
              <a:rPr lang="en-US" dirty="0"/>
              <a:t>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positions </a:t>
            </a:r>
            <a:r>
              <a:rPr lang="en-US" dirty="0"/>
              <a:t>(indexes).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Numbers at Odd Positions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47992" y="2571613"/>
            <a:ext cx="3599927" cy="2747112"/>
            <a:chOff x="894284" y="2571613"/>
            <a:chExt cx="3599927" cy="2747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94284" y="2571613"/>
              <a:ext cx="3599927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 2 7 9 -1 -7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4285" y="3771378"/>
              <a:ext cx="3599926" cy="15473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9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7 -&gt; -7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541847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6652" y="2571613"/>
            <a:ext cx="2824180" cy="2283139"/>
            <a:chOff x="7613632" y="2571613"/>
            <a:chExt cx="2824180" cy="22831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13632" y="2571613"/>
              <a:ext cx="282398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2 3 55 2 4 1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8964" y="3771378"/>
              <a:ext cx="2808848" cy="1083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1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80988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1817" y="2571613"/>
            <a:ext cx="2589981" cy="1756071"/>
            <a:chOff x="4708109" y="2571613"/>
            <a:chExt cx="2589981" cy="175607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8109" y="2571613"/>
              <a:ext cx="258916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5 0 1 2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22812" y="3771378"/>
              <a:ext cx="257527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i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(no output)</a:t>
              </a:r>
              <a:endParaRPr lang="it-IT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50289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Numbers at Odd Positions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stringArray = Console.ReadLine().Split().ToArray();</a:t>
            </a:r>
          </a:p>
          <a:p>
            <a:r>
              <a:rPr lang="en-US" dirty="0"/>
              <a:t>var array = new string[stringArray.Length];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Convert string array to int array</a:t>
            </a:r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  array[i] = int.Parse(stringArray[i]);</a:t>
            </a:r>
          </a:p>
          <a:p>
            <a:endParaRPr lang="en-US" dirty="0"/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% 2 == 1 </a:t>
            </a:r>
            <a:r>
              <a:rPr lang="en-US" dirty="0"/>
              <a:t>&amp;&amp;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Math.Abs(array[i] % 2) == 1</a:t>
            </a:r>
            <a:r>
              <a:rPr lang="en-US" dirty="0"/>
              <a:t>)</a:t>
            </a:r>
          </a:p>
          <a:p>
            <a:r>
              <a:rPr lang="en-US" dirty="0"/>
              <a:t>    Console.WriteLine($"Index {i} -&gt; {array[i]}");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438400"/>
            <a:ext cx="3581400" cy="686964"/>
          </a:xfrm>
          <a:prstGeom prst="wedgeRoundRectCallout">
            <a:avLst>
              <a:gd name="adj1" fmla="val -167040"/>
              <a:gd name="adj2" fmla="val 279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 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75712" y="3418496"/>
            <a:ext cx="3581400" cy="700522"/>
          </a:xfrm>
          <a:prstGeom prst="wedgeRoundRectCallout">
            <a:avLst>
              <a:gd name="adj1" fmla="val -36838"/>
              <a:gd name="adj2" fmla="val 141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element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13612" y="4508941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8325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Value vs 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3812" y="1371600"/>
            <a:ext cx="2667000" cy="29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Value Types - </a:t>
            </a:r>
            <a:r>
              <a:rPr lang="en-US" dirty="0">
                <a:hlinkClick r:id="rId3"/>
              </a:rPr>
              <a:t>https://msdn.microsoft.com/en-us/library/bfft1t3c.aspx</a:t>
            </a:r>
            <a:r>
              <a:rPr lang="en-US" dirty="0"/>
              <a:t> </a:t>
            </a:r>
          </a:p>
          <a:p>
            <a:r>
              <a:rPr lang="en-US" dirty="0"/>
              <a:t>Variables of value types directly contain their data. </a:t>
            </a:r>
          </a:p>
          <a:p>
            <a:r>
              <a:rPr lang="en-US" dirty="0"/>
              <a:t>With value types, each variable has its own copy of the data, and it is not possible for operations on one variable to affect the other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91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Some of the reference types – string, DateTime, TimeSpan, Random, any other classes, interfaces, delegates and more. </a:t>
            </a:r>
          </a:p>
          <a:p>
            <a:r>
              <a:rPr lang="en-US" dirty="0"/>
              <a:t>Variables of reference types store references to their data.</a:t>
            </a:r>
          </a:p>
          <a:p>
            <a:r>
              <a:rPr lang="en-US" dirty="0"/>
              <a:t>With reference types, two variables can reference the same object; therefore, operations on one variable can affect the object referenced by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27215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844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1920" y="1422572"/>
            <a:ext cx="10515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void Main(string[] args)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int num = 5;</a:t>
            </a:r>
          </a:p>
          <a:p>
            <a:r>
              <a:rPr lang="en-US" dirty="0"/>
              <a:t>    Increment(num, 15);</a:t>
            </a:r>
          </a:p>
          <a:p>
            <a:r>
              <a:rPr lang="en-US" dirty="0"/>
              <a:t>    Console.WriteLine(num);</a:t>
            </a:r>
          </a:p>
          <a:p>
            <a:r>
              <a:rPr lang="bg-BG" dirty="0"/>
              <a:t>}</a:t>
            </a:r>
            <a:endParaRPr lang="en-US" dirty="0"/>
          </a:p>
          <a:p>
            <a:endParaRPr lang="bg-BG" dirty="0"/>
          </a:p>
          <a:p>
            <a:r>
              <a:rPr lang="en-US" dirty="0"/>
              <a:t>private static void Increment(int num, int value)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 num += value;</a:t>
            </a:r>
          </a:p>
          <a:p>
            <a:r>
              <a:rPr lang="bg-BG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4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1920" y="1422572"/>
            <a:ext cx="10515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void Main(string[] args)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int[] nums = { 5 };</a:t>
            </a:r>
          </a:p>
          <a:p>
            <a:r>
              <a:rPr lang="en-US" dirty="0"/>
              <a:t>    Increment(nums, 15);</a:t>
            </a:r>
          </a:p>
          <a:p>
            <a:r>
              <a:rPr lang="en-US" dirty="0"/>
              <a:t>    Console.WriteLine(nums[0]);</a:t>
            </a:r>
          </a:p>
          <a:p>
            <a:r>
              <a:rPr lang="bg-BG" dirty="0"/>
              <a:t>}</a:t>
            </a:r>
            <a:endParaRPr lang="en-US" dirty="0"/>
          </a:p>
          <a:p>
            <a:endParaRPr lang="bg-BG" dirty="0"/>
          </a:p>
          <a:p>
            <a:r>
              <a:rPr lang="en-US" dirty="0"/>
              <a:t>private static void Increment(int[] nums, int value)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 nums[0] += value;</a:t>
            </a:r>
          </a:p>
          <a:p>
            <a:r>
              <a:rPr lang="bg-BG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604941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1857</Words>
  <Application>Microsoft Office PowerPoint</Application>
  <PresentationFormat>Custom</PresentationFormat>
  <Paragraphs>365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Arrays</vt:lpstr>
      <vt:lpstr>Table of Contents</vt:lpstr>
      <vt:lpstr>Questions?</vt:lpstr>
      <vt:lpstr>Value vs Reference Types</vt:lpstr>
      <vt:lpstr>Value types</vt:lpstr>
      <vt:lpstr>Reference types</vt:lpstr>
      <vt:lpstr>Value vs Reference Types</vt:lpstr>
      <vt:lpstr>Example: Value Types </vt:lpstr>
      <vt:lpstr>Example: Reference Types </vt:lpstr>
      <vt:lpstr>Arrays</vt:lpstr>
      <vt:lpstr>What are Arrays?</vt:lpstr>
      <vt:lpstr>Working with Arrays</vt:lpstr>
      <vt:lpstr>Example: Days of Week</vt:lpstr>
      <vt:lpstr>Problem: Sum Array Elements</vt:lpstr>
      <vt:lpstr>Solution: Sum Array Elements</vt:lpstr>
      <vt:lpstr>Reading and Printing Arrays</vt:lpstr>
      <vt:lpstr>Reading Arrays From the Console</vt:lpstr>
      <vt:lpstr>Reading Array Values From a Single Line</vt:lpstr>
      <vt:lpstr>Printing Arrays on the Console</vt:lpstr>
      <vt:lpstr>Problem: Multiply an Array of Doubles</vt:lpstr>
      <vt:lpstr>Solution: Multiply an Array of Doubles</vt:lpstr>
      <vt:lpstr>Problem: Smallest Element in Array</vt:lpstr>
      <vt:lpstr>Solution: Smallest Element in Array</vt:lpstr>
      <vt:lpstr>Printing Arrays with foreach / String.Join(…)</vt:lpstr>
      <vt:lpstr>Problem: Rotate Array of Strings</vt:lpstr>
      <vt:lpstr>Solution: Rotate Array of Strings</vt:lpstr>
      <vt:lpstr>Problem: Odd Numbers at Odd Positions </vt:lpstr>
      <vt:lpstr>Solution: Odd Numbers at Odd Positions </vt:lpstr>
      <vt:lpstr>Arrays</vt:lpstr>
      <vt:lpstr>Summary</vt:lpstr>
      <vt:lpstr>Arrays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Arrays: Simple Array Processing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2017-02-05T20:21:04Z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