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394" r:id="rId3"/>
    <p:sldId id="395" r:id="rId4"/>
    <p:sldId id="493" r:id="rId5"/>
    <p:sldId id="509" r:id="rId6"/>
    <p:sldId id="495" r:id="rId7"/>
    <p:sldId id="496" r:id="rId8"/>
    <p:sldId id="497" r:id="rId9"/>
    <p:sldId id="499" r:id="rId10"/>
    <p:sldId id="510" r:id="rId11"/>
    <p:sldId id="511" r:id="rId12"/>
    <p:sldId id="512" r:id="rId13"/>
    <p:sldId id="513" r:id="rId14"/>
    <p:sldId id="500" r:id="rId15"/>
    <p:sldId id="501" r:id="rId16"/>
    <p:sldId id="502" r:id="rId17"/>
    <p:sldId id="503" r:id="rId18"/>
    <p:sldId id="508" r:id="rId19"/>
    <p:sldId id="504" r:id="rId20"/>
    <p:sldId id="505" r:id="rId21"/>
    <p:sldId id="506" r:id="rId22"/>
    <p:sldId id="507" r:id="rId23"/>
    <p:sldId id="421" r:id="rId24"/>
    <p:sldId id="514" r:id="rId25"/>
    <p:sldId id="352" r:id="rId26"/>
    <p:sldId id="515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AA5F8D-2990-49B3-BCE2-6162FD0228CE}">
          <p14:sldIdLst>
            <p14:sldId id="394"/>
            <p14:sldId id="395"/>
            <p14:sldId id="493"/>
          </p14:sldIdLst>
        </p14:section>
        <p14:section name="Lists" id="{A59B4608-2E50-4715-AF76-A13FA9C414AA}">
          <p14:sldIdLst>
            <p14:sldId id="509"/>
            <p14:sldId id="495"/>
            <p14:sldId id="496"/>
            <p14:sldId id="497"/>
            <p14:sldId id="499"/>
          </p14:sldIdLst>
        </p14:section>
        <p14:section name="Reading Lists from the Console" id="{7C59C031-F07F-4D7A-9C7C-087167D3F671}">
          <p14:sldIdLst>
            <p14:sldId id="510"/>
            <p14:sldId id="511"/>
            <p14:sldId id="512"/>
            <p14:sldId id="513"/>
            <p14:sldId id="500"/>
          </p14:sldIdLst>
        </p14:section>
        <p14:section name="Sorting Lists and Arrays" id="{ABF7273C-CD0D-441E-95EA-F94CDC35B52B}">
          <p14:sldIdLst>
            <p14:sldId id="501"/>
            <p14:sldId id="502"/>
            <p14:sldId id="503"/>
            <p14:sldId id="508"/>
            <p14:sldId id="504"/>
            <p14:sldId id="505"/>
            <p14:sldId id="506"/>
            <p14:sldId id="507"/>
          </p14:sldIdLst>
        </p14:section>
        <p14:section name="Conclusion" id="{EC1BE902-3274-4826-948F-628FC11D9EDC}">
          <p14:sldIdLst>
            <p14:sldId id="421"/>
            <p14:sldId id="514"/>
            <p14:sldId id="352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595" autoAdjust="0"/>
  </p:normalViewPr>
  <p:slideViewPr>
    <p:cSldViewPr>
      <p:cViewPr varScale="1">
        <p:scale>
          <a:sx n="87" d="100"/>
          <a:sy n="87" d="100"/>
        </p:scale>
        <p:origin x="54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13-Feb-17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13-Feb-17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1542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019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2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1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13-Feb-17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30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3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3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3#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3#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fragistics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Variable Length Sequences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21161" y="3862749"/>
            <a:ext cx="77271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072" y="36576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547584"/>
            <a:ext cx="10458452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nums = new List&lt;int&gt;();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items.Count; i++)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nums.Add(int.Parse(items[i]));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729407" y="1926303"/>
            <a:ext cx="4080005" cy="1491393"/>
          </a:xfrm>
          <a:prstGeom prst="wedgeRoundRectCallout">
            <a:avLst>
              <a:gd name="adj1" fmla="val -56350"/>
              <a:gd name="adj2" fmla="val 46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space and produces a collection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700818" y="4222607"/>
            <a:ext cx="4080005" cy="971350"/>
          </a:xfrm>
          <a:prstGeom prst="wedgeRoundRectCallout">
            <a:avLst>
              <a:gd name="adj1" fmla="val -23594"/>
              <a:gd name="adj2" fmla="val -88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 the collection into a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7057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list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1026" y="3261411"/>
            <a:ext cx="11026772" cy="35001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list elements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Lists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35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 Lists and Arrays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643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Sorting</a:t>
            </a:r>
            <a:r>
              <a:rPr lang="en-US" dirty="0"/>
              <a:t> a list == reorder its elements incrementally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items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1176" y="2418907"/>
            <a:ext cx="10223296" cy="3734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bg-BG" sz="2650" dirty="0"/>
              <a:t>var names = </a:t>
            </a: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bg-BG" sz="2650" dirty="0"/>
              <a:t> { </a:t>
            </a:r>
          </a:p>
          <a:p>
            <a:pPr>
              <a:lnSpc>
                <a:spcPct val="110000"/>
              </a:lnSpc>
            </a:pPr>
            <a:r>
              <a:rPr lang="bg-BG" sz="2650" dirty="0"/>
              <a:t>  "Nakov", "Angel", "Ivan", "Atanas", "Boris" };</a:t>
            </a:r>
          </a:p>
          <a:p>
            <a:pPr>
              <a:lnSpc>
                <a:spcPct val="110000"/>
              </a:lnSpc>
            </a:pPr>
            <a:r>
              <a:rPr lang="bg-BG" sz="2650" dirty="0"/>
              <a:t>names.</a:t>
            </a: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bg-BG" sz="2650" dirty="0"/>
              <a:t>();</a:t>
            </a:r>
          </a:p>
          <a:p>
            <a:pPr>
              <a:lnSpc>
                <a:spcPct val="110000"/>
              </a:lnSpc>
            </a:pPr>
            <a:r>
              <a:rPr lang="bg-BG" sz="2650" dirty="0"/>
              <a:t>Console.WriteLine(</a:t>
            </a: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string.Join(", ", names)</a:t>
            </a:r>
            <a:r>
              <a:rPr lang="bg-BG" sz="2650" dirty="0"/>
              <a:t>); </a:t>
            </a:r>
          </a:p>
          <a:p>
            <a:pPr>
              <a:lnSpc>
                <a:spcPct val="110000"/>
              </a:lnSpc>
            </a:pP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650" i="1" dirty="0">
                <a:solidFill>
                  <a:schemeClr val="tx2">
                    <a:lumMod val="75000"/>
                  </a:schemeClr>
                </a:solidFill>
              </a:rPr>
              <a:t>Angel, Atanas, Boris, Ivan, Nakov</a:t>
            </a:r>
          </a:p>
          <a:p>
            <a:pPr>
              <a:lnSpc>
                <a:spcPct val="110000"/>
              </a:lnSpc>
            </a:pPr>
            <a:r>
              <a:rPr lang="en-US" sz="2650" dirty="0" err="1"/>
              <a:t>names.</a:t>
            </a:r>
            <a:r>
              <a:rPr lang="en-US" sz="2650" dirty="0" err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65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50" dirty="0"/>
              <a:t>;</a:t>
            </a:r>
            <a:endParaRPr lang="bg-BG" sz="2650" dirty="0"/>
          </a:p>
          <a:p>
            <a:pPr>
              <a:lnSpc>
                <a:spcPct val="110000"/>
              </a:lnSpc>
            </a:pPr>
            <a:r>
              <a:rPr lang="bg-BG" sz="2650" dirty="0"/>
              <a:t>Console.WriteLine(string.Join(", ", names));</a:t>
            </a:r>
          </a:p>
          <a:p>
            <a:pPr>
              <a:lnSpc>
                <a:spcPct val="110000"/>
              </a:lnSpc>
            </a:pPr>
            <a:r>
              <a:rPr lang="bg-BG" sz="265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65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434008" y="3329106"/>
            <a:ext cx="5105400" cy="533400"/>
          </a:xfrm>
          <a:prstGeom prst="wedgeRoundRectCallout">
            <a:avLst>
              <a:gd name="adj1" fmla="val -65567"/>
              <a:gd name="adj2" fmla="val 86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order (ascending)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41981" y="4648200"/>
            <a:ext cx="3009831" cy="490145"/>
          </a:xfrm>
          <a:prstGeom prst="wedgeRoundRectCallout">
            <a:avLst>
              <a:gd name="adj1" fmla="val -77219"/>
              <a:gd name="adj2" fmla="val 1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list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decimal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dirty="0"/>
              <a:t>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Numbers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https://judge.softuni.bg/Contests/Practice/Index/423#4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162" y="2514600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12450" y="26347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4589" y="2514600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3162" y="3907947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12450" y="40130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24589" y="3907947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95832" y="3907947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08746" y="402878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42116" y="3907947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95832" y="2513935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08746" y="263477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42116" y="2513935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4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Numbers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69794" y="1338410"/>
            <a:ext cx="10849236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string[] input =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');</a:t>
            </a:r>
          </a:p>
          <a:p>
            <a:r>
              <a:rPr lang="en-US" sz="3000" dirty="0"/>
              <a:t>List&lt;double&gt; nums = new List&lt;double&gt;();</a:t>
            </a:r>
          </a:p>
          <a:p>
            <a:endParaRPr lang="en-US" sz="3000" dirty="0"/>
          </a:p>
          <a:p>
            <a:r>
              <a:rPr lang="en-US" sz="3000" dirty="0"/>
              <a:t>foreach(string num in input)</a:t>
            </a:r>
          </a:p>
          <a:p>
            <a:r>
              <a:rPr lang="en-US" sz="3000" dirty="0"/>
              <a:t>  nums.Add(double.Parse(num));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59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and print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numbers </a:t>
            </a:r>
            <a:r>
              <a:rPr lang="en-US" dirty="0"/>
              <a:t>in the list in descending order</a:t>
            </a:r>
          </a:p>
          <a:p>
            <a:pPr lvl="1"/>
            <a:r>
              <a:rPr lang="en-US" dirty="0"/>
              <a:t>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number</a:t>
            </a:r>
            <a:r>
              <a:rPr lang="en-US" dirty="0"/>
              <a:t>"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a square of some other integer: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Numbers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2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integers </a:t>
            </a:r>
            <a:r>
              <a:rPr lang="en-US" dirty="0"/>
              <a:t>in range [0…1000]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4285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4285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436810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283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8164" y="3771378"/>
            <a:ext cx="280884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28242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09832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624535" y="3771378"/>
            <a:ext cx="25752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752011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https://judge.softuni.bg/Contests/Practice/Index/423#6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 and Initializing Lists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Reading Lists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Printing Lists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1903152"/>
            <a:ext cx="3429000" cy="44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(Simple)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301679"/>
            <a:ext cx="10375696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counts.Length;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[i]}");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008812" y="2438400"/>
            <a:ext cx="3581400" cy="1481840"/>
          </a:xfrm>
          <a:prstGeom prst="wedgeRoundRectCallout">
            <a:avLst>
              <a:gd name="adj1" fmla="val -72327"/>
              <a:gd name="adj2" fmla="val -96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the list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https://judge.softuni.bg/Contests/Practice/Index/423#6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741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Numbers (by Sorting)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://judge.softuni.bg/Contests/Practice/Index/423#6</a:t>
            </a:r>
            <a:r>
              <a:rPr lang="en-US"/>
              <a:t>  </a:t>
            </a:r>
            <a:endParaRPr lang="en-US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00316" y="1087120"/>
            <a:ext cx="10375696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List&lt;int&gt;</a:t>
            </a:r>
            <a:r>
              <a:rPr lang="bg-BG" dirty="0"/>
              <a:t> nums = </a:t>
            </a:r>
            <a:r>
              <a:rPr lang="en-US" dirty="0"/>
              <a:t>ReadNumbers()</a:t>
            </a:r>
            <a:r>
              <a:rPr lang="bg-BG" dirty="0"/>
              <a:t>;</a:t>
            </a:r>
          </a:p>
          <a:p>
            <a:r>
              <a:rPr lang="bg-BG" dirty="0"/>
              <a:t>nums.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Sort()</a:t>
            </a:r>
            <a:r>
              <a:rPr lang="bg-BG" dirty="0"/>
              <a:t>;</a:t>
            </a:r>
          </a:p>
          <a:p>
            <a:r>
              <a:rPr lang="bg-BG" dirty="0"/>
              <a:t>var pos = 0;</a:t>
            </a:r>
          </a:p>
          <a:p>
            <a:r>
              <a:rPr lang="bg-BG" dirty="0"/>
              <a:t>while (pos &lt; nums.Count)</a:t>
            </a:r>
          </a:p>
          <a:p>
            <a:r>
              <a:rPr lang="bg-BG" dirty="0"/>
              <a:t>{</a:t>
            </a:r>
          </a:p>
          <a:p>
            <a:r>
              <a:rPr lang="bg-BG" dirty="0"/>
              <a:t>  int num = nums[pos], count = 1;</a:t>
            </a:r>
          </a:p>
          <a:p>
            <a:r>
              <a:rPr lang="bg-BG" dirty="0"/>
              <a:t>  while (pos + count &lt; nums.Count &amp;&amp; </a:t>
            </a:r>
          </a:p>
          <a:p>
            <a:r>
              <a:rPr lang="bg-BG" dirty="0"/>
              <a:t>         nums[pos + count] == num)</a:t>
            </a:r>
          </a:p>
          <a:p>
            <a:r>
              <a:rPr lang="bg-BG" dirty="0"/>
              <a:t>    count++;</a:t>
            </a:r>
          </a:p>
          <a:p>
            <a:r>
              <a:rPr lang="bg-BG" dirty="0"/>
              <a:t>  pos = pos + count;</a:t>
            </a:r>
          </a:p>
          <a:p>
            <a:r>
              <a:rPr lang="bg-BG" dirty="0"/>
              <a:t>  Console.WriteLine($"{num} -&gt; {count}");</a:t>
            </a:r>
          </a:p>
          <a:p>
            <a:r>
              <a:rPr lang="bg-BG" dirty="0"/>
              <a:t>}</a:t>
            </a:r>
            <a:endParaRPr lang="bg-BG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8412" y="2014967"/>
            <a:ext cx="3021106" cy="533400"/>
          </a:xfrm>
          <a:prstGeom prst="wedgeRoundRectCallout">
            <a:avLst>
              <a:gd name="adj1" fmla="val -69269"/>
              <a:gd name="adj2" fmla="val -332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the numbers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7376365" y="2030233"/>
            <a:ext cx="3581400" cy="1481840"/>
          </a:xfrm>
          <a:prstGeom prst="wedgeRoundRectCallout">
            <a:avLst>
              <a:gd name="adj1" fmla="val -68142"/>
              <a:gd name="adj2" fmla="val 60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how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starting from position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</p:spTree>
    <p:extLst>
      <p:ext uri="{BB962C8B-B14F-4D97-AF65-F5344CB8AC3E}">
        <p14:creationId xmlns:p14="http://schemas.microsoft.com/office/powerpoint/2010/main" val="42115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200" dirty="0"/>
              <a:t> hold a </a:t>
            </a:r>
            <a:r>
              <a:rPr lang="en-US" sz="3200" i="1" dirty="0"/>
              <a:t>variable</a:t>
            </a:r>
            <a:r>
              <a:rPr lang="en-US" sz="3200" dirty="0"/>
              <a:t> sequence of elements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Can change number of elements (add/remove)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Creating (allocating) a list: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Accessing list elements by index: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Printing list elements:</a:t>
            </a:r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18" y="15240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836614" y="3113831"/>
            <a:ext cx="7315198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List&lt;int&gt;()</a:t>
            </a:r>
            <a:r>
              <a:rPr lang="en-US" sz="2600" dirty="0"/>
              <a:t>;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List&lt;int&gt; </a:t>
            </a:r>
            <a:r>
              <a:rPr lang="en-US" sz="2600" dirty="0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</a:t>
            </a:r>
          </a:p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	new List&lt;int&gt;() { 1, 2, 3 };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13612" y="4508941"/>
            <a:ext cx="3505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4" y="5808112"/>
            <a:ext cx="104393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arr));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37212" y="1276030"/>
            <a:ext cx="1775430" cy="789516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44501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6324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Arrays With Variable Length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75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dirty="0"/>
              <a:t> holds a list of elements</a:t>
            </a:r>
          </a:p>
          <a:p>
            <a:pPr lvl="1"/>
            <a:r>
              <a:rPr lang="en-US" dirty="0"/>
              <a:t>Holds elements like an array, but can have a variable length</a:t>
            </a:r>
          </a:p>
          <a:p>
            <a:r>
              <a:rPr lang="en-US" dirty="0"/>
              <a:t>Has several methods for manipulation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the number of elements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adds an element 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/>
              <a:t> if it finds the element and removes it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index)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en-US" dirty="0"/>
              <a:t>removes element 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dirty="0"/>
              <a:t> determines whether an element is in the 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dirty="0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dirty="0"/>
              <a:t> sorts the array in ascending order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25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438" y="63593"/>
            <a:ext cx="9577597" cy="1058789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400" kern="1200" dirty="0">
                <a:solidFill>
                  <a:schemeClr val="tx1"/>
                </a:solidFill>
                <a:latin typeface="+mn-lt"/>
                <a:ea typeface="+mn-ea"/>
                <a:cs typeface="Consolas" panose="020B0609020204030204" pitchFamily="49" charset="0"/>
              </a:rPr>
              <a:t>Adds an element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9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Remove()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returns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finds the element and removes it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524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167438" y="270165"/>
            <a:ext cx="9577597" cy="1110780"/>
          </a:xfrm>
        </p:spPr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rgbClr val="F3BE6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Insert()</a:t>
            </a:r>
            <a:r>
              <a:rPr lang="en-US" sz="3400" b="1" kern="1200" dirty="0">
                <a:solidFill>
                  <a:srgbClr val="F3BE60"/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sz="34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inserts an element to given position 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850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</a:p>
          <a:p>
            <a:pPr algn="ctr"/>
            <a:endParaRPr lang="en-US" sz="2000" dirty="0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2106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1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Lists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for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94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1239</Words>
  <Application>Microsoft Office PowerPoint</Application>
  <PresentationFormat>Custom</PresentationFormat>
  <Paragraphs>251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Lists</vt:lpstr>
      <vt:lpstr>Table of Contents</vt:lpstr>
      <vt:lpstr>Questions?</vt:lpstr>
      <vt:lpstr>Lists</vt:lpstr>
      <vt:lpstr>List&lt;T&gt; – Data Structure</vt:lpstr>
      <vt:lpstr>Add() – Adds an element</vt:lpstr>
      <vt:lpstr>Remove() – returns true if it finds the element and removes it</vt:lpstr>
      <vt:lpstr>Insert() – inserts an element to given position </vt:lpstr>
      <vt:lpstr>Reading Lists from the Console</vt:lpstr>
      <vt:lpstr>Reading Lists From the Console</vt:lpstr>
      <vt:lpstr>Reading Array Values from a Single Line</vt:lpstr>
      <vt:lpstr>Printing Lists on the Console</vt:lpstr>
      <vt:lpstr>Lists – Exercises</vt:lpstr>
      <vt:lpstr>Sorting Lists and Arrays</vt:lpstr>
      <vt:lpstr>Sorting Lists</vt:lpstr>
      <vt:lpstr>Problem: Sort Numbers </vt:lpstr>
      <vt:lpstr>Solution: Sort Numbers </vt:lpstr>
      <vt:lpstr>Problem: Square Numbers </vt:lpstr>
      <vt:lpstr>Problem: Count Numbers </vt:lpstr>
      <vt:lpstr>Solution: Count Numbers (Simple)</vt:lpstr>
      <vt:lpstr>Solution: Count Numbers (by Sorting) </vt:lpstr>
      <vt:lpstr>Summary</vt:lpstr>
      <vt:lpstr>Lists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Lists: Processing Variable Length Sequences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2017-02-13T08:50:49Z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