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6"/>
  </p:notesMasterIdLst>
  <p:handoutMasterIdLst>
    <p:handoutMasterId r:id="rId37"/>
  </p:handoutMasterIdLst>
  <p:sldIdLst>
    <p:sldId id="394" r:id="rId4"/>
    <p:sldId id="395" r:id="rId5"/>
    <p:sldId id="493" r:id="rId6"/>
    <p:sldId id="519" r:id="rId7"/>
    <p:sldId id="520" r:id="rId8"/>
    <p:sldId id="523" r:id="rId9"/>
    <p:sldId id="525" r:id="rId10"/>
    <p:sldId id="527" r:id="rId11"/>
    <p:sldId id="521" r:id="rId12"/>
    <p:sldId id="526" r:id="rId13"/>
    <p:sldId id="548" r:id="rId14"/>
    <p:sldId id="530" r:id="rId15"/>
    <p:sldId id="532" r:id="rId16"/>
    <p:sldId id="533" r:id="rId17"/>
    <p:sldId id="534" r:id="rId18"/>
    <p:sldId id="546" r:id="rId19"/>
    <p:sldId id="545" r:id="rId20"/>
    <p:sldId id="535" r:id="rId21"/>
    <p:sldId id="550" r:id="rId22"/>
    <p:sldId id="551" r:id="rId23"/>
    <p:sldId id="552" r:id="rId24"/>
    <p:sldId id="536" r:id="rId25"/>
    <p:sldId id="554" r:id="rId26"/>
    <p:sldId id="564" r:id="rId27"/>
    <p:sldId id="566" r:id="rId28"/>
    <p:sldId id="567" r:id="rId29"/>
    <p:sldId id="568" r:id="rId30"/>
    <p:sldId id="553" r:id="rId31"/>
    <p:sldId id="421" r:id="rId32"/>
    <p:sldId id="563" r:id="rId33"/>
    <p:sldId id="352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9AEBFD-695D-4192-B2EE-6E147E4AB3F1}">
          <p14:sldIdLst>
            <p14:sldId id="394"/>
            <p14:sldId id="395"/>
            <p14:sldId id="493"/>
          </p14:sldIdLst>
        </p14:section>
        <p14:section name="Array Algorithms" id="{C72F8AF1-AEC8-454C-BB9A-78D38FE1C4A2}">
          <p14:sldIdLst>
            <p14:sldId id="519"/>
            <p14:sldId id="520"/>
            <p14:sldId id="523"/>
            <p14:sldId id="525"/>
            <p14:sldId id="527"/>
            <p14:sldId id="521"/>
            <p14:sldId id="526"/>
            <p14:sldId id="548"/>
          </p14:sldIdLst>
        </p14:section>
        <p14:section name="Sorting Algorithms" id="{898B6091-D92E-44F9-AE59-C8C3AED9313E}">
          <p14:sldIdLst>
            <p14:sldId id="530"/>
            <p14:sldId id="532"/>
            <p14:sldId id="533"/>
            <p14:sldId id="534"/>
            <p14:sldId id="546"/>
            <p14:sldId id="545"/>
            <p14:sldId id="535"/>
            <p14:sldId id="550"/>
            <p14:sldId id="551"/>
            <p14:sldId id="552"/>
          </p14:sldIdLst>
        </p14:section>
        <p14:section name="List Algorithms" id="{6DAF12A8-5312-4169-AC17-F50F5EBE51CB}">
          <p14:sldIdLst>
            <p14:sldId id="536"/>
            <p14:sldId id="554"/>
            <p14:sldId id="564"/>
            <p14:sldId id="566"/>
            <p14:sldId id="567"/>
            <p14:sldId id="568"/>
            <p14:sldId id="553"/>
          </p14:sldIdLst>
        </p14:section>
        <p14:section name="Conclusion" id="{29FE1FB9-2F3A-419B-9B7A-7E6C18D85EE6}">
          <p14:sldIdLst>
            <p14:sldId id="421"/>
            <p14:sldId id="563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5280" autoAdjust="0"/>
  </p:normalViewPr>
  <p:slideViewPr>
    <p:cSldViewPr>
      <p:cViewPr varScale="1">
        <p:scale>
          <a:sx n="83" d="100"/>
          <a:sy n="83" d="100"/>
        </p:scale>
        <p:origin x="46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20-Feb-17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20-Feb-17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1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20-Feb-17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20-Feb-17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20-Feb-17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gif"/><Relationship Id="rId4" Type="http://schemas.openxmlformats.org/officeDocument/2006/relationships/hyperlink" Target="http://visualgo.net/sorting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26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fragistic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Array and List 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Manipulating Arrays and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90293" y="3705783"/>
            <a:ext cx="103444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Arrays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Reverse Array in Place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3116" y="914400"/>
            <a:ext cx="1129009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arr = Console.ReadLine()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.Split()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.Select(int.Parse)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.ToArray();</a:t>
            </a:r>
          </a:p>
          <a:p>
            <a:endParaRPr lang="en-US" sz="2800" dirty="0"/>
          </a:p>
          <a:p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/ 2</a:t>
            </a:r>
            <a:r>
              <a:rPr lang="en-US" sz="2800" dirty="0"/>
              <a:t>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temp</a:t>
            </a:r>
            <a:r>
              <a:rPr lang="en-US" sz="2800" dirty="0"/>
              <a:t> =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/>
              <a:t>];</a:t>
            </a:r>
          </a:p>
          <a:p>
            <a:r>
              <a:rPr lang="en-US" sz="2800" dirty="0"/>
              <a:t> 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/>
              <a:t>] =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- 1 - i</a:t>
            </a:r>
            <a:r>
              <a:rPr lang="en-US" sz="2800" dirty="0"/>
              <a:t>];</a:t>
            </a:r>
          </a:p>
          <a:p>
            <a:r>
              <a:rPr lang="en-US" sz="2800" dirty="0"/>
              <a:t>  arr[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arr.Length - 1 - i</a:t>
            </a:r>
            <a:r>
              <a:rPr lang="en-US" sz="2800" dirty="0"/>
              <a:t>]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temp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Console.WriteLine(string.Join(" ", arr));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 Algorithms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Bubble sort, Insertion sort,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1" y="762000"/>
            <a:ext cx="5181602" cy="39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3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increasing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06" y="2829055"/>
            <a:ext cx="4351013" cy="31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4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sorting algorithms are important for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/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/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59924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3"/>
              </a:rPr>
              <a:t>Bubble sort</a:t>
            </a:r>
            <a:r>
              <a:rPr lang="en-US" sz="3200" dirty="0"/>
              <a:t> – simple, but inefficient algorithm (</a:t>
            </a:r>
            <a:r>
              <a:rPr lang="en-US" sz="3200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Swaps to neighbor elements when not in order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until</a:t>
            </a:r>
            <a:r>
              <a:rPr lang="en-US" sz="3000" dirty="0"/>
              <a:t> sorted</a:t>
            </a:r>
          </a:p>
          <a:p>
            <a:r>
              <a:rPr lang="en-US" sz="3200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971800"/>
            <a:ext cx="51816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a program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sorts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Bubble Sort</a:t>
            </a:r>
            <a:r>
              <a:rPr lang="en-US" dirty="0"/>
              <a:t> 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Array Using Bubble Sort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1 2 11 673 872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1 6 11 12 43 52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668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Array Using Bubble Sort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0364" y="914400"/>
            <a:ext cx="10528096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600"/>
              </a:lnSpc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read input</a:t>
            </a:r>
          </a:p>
          <a:p>
            <a:pPr>
              <a:lnSpc>
                <a:spcPts val="2600"/>
              </a:lnSpc>
            </a:pPr>
            <a:r>
              <a:rPr lang="en-US" dirty="0"/>
              <a:t>bool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swapped</a:t>
            </a:r>
            <a:r>
              <a:rPr lang="en-US" dirty="0"/>
              <a:t>;</a:t>
            </a:r>
          </a:p>
          <a:p>
            <a:pPr>
              <a:lnSpc>
                <a:spcPts val="2600"/>
              </a:lnSpc>
            </a:pPr>
            <a:r>
              <a:rPr lang="en-US" dirty="0"/>
              <a:t>do</a:t>
            </a:r>
          </a:p>
          <a:p>
            <a:pPr>
              <a:lnSpc>
                <a:spcPts val="2600"/>
              </a:lnSpc>
            </a:pPr>
            <a:r>
              <a:rPr lang="en-US" dirty="0"/>
              <a:t>{</a:t>
            </a:r>
          </a:p>
          <a:p>
            <a:pPr>
              <a:lnSpc>
                <a:spcPts val="2600"/>
              </a:lnSpc>
            </a:pPr>
            <a:r>
              <a:rPr lang="en-US" dirty="0"/>
              <a:t>  swapped = false;</a:t>
            </a:r>
          </a:p>
          <a:p>
            <a:pPr>
              <a:lnSpc>
                <a:spcPts val="2600"/>
              </a:lnSpc>
            </a:pPr>
            <a:r>
              <a:rPr lang="en-US" dirty="0"/>
              <a:t>  for (int i = 0; i &lt; arr.Length - 1; i++)</a:t>
            </a:r>
          </a:p>
          <a:p>
            <a:pPr>
              <a:lnSpc>
                <a:spcPts val="2600"/>
              </a:lnSpc>
            </a:pPr>
            <a:r>
              <a:rPr lang="en-US" dirty="0"/>
              <a:t>  {</a:t>
            </a:r>
          </a:p>
          <a:p>
            <a:pPr>
              <a:lnSpc>
                <a:spcPts val="2600"/>
              </a:lnSpc>
            </a:pPr>
            <a:r>
              <a:rPr lang="en-US" dirty="0"/>
              <a:t>    if (arr[i] &gt; arr[i + 1])</a:t>
            </a:r>
          </a:p>
          <a:p>
            <a:pPr>
              <a:lnSpc>
                <a:spcPts val="2600"/>
              </a:lnSpc>
            </a:pPr>
            <a:r>
              <a:rPr lang="en-US" dirty="0"/>
              <a:t>    {</a:t>
            </a:r>
          </a:p>
          <a:p>
            <a:pPr>
              <a:lnSpc>
                <a:spcPts val="2600"/>
              </a:lnSpc>
            </a:pPr>
            <a:r>
              <a:rPr lang="en-US" dirty="0"/>
              <a:t>      Swap(arr, i, i + 1);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write swap method</a:t>
            </a:r>
          </a:p>
          <a:p>
            <a:pPr>
              <a:lnSpc>
                <a:spcPts val="2600"/>
              </a:lnSpc>
            </a:pPr>
            <a:r>
              <a:rPr lang="en-US" dirty="0"/>
              <a:t>      swapped = true;</a:t>
            </a:r>
          </a:p>
          <a:p>
            <a:pPr>
              <a:lnSpc>
                <a:spcPts val="2600"/>
              </a:lnSpc>
            </a:pPr>
            <a:r>
              <a:rPr lang="en-US" dirty="0"/>
              <a:t>    }</a:t>
            </a:r>
          </a:p>
          <a:p>
            <a:pPr>
              <a:lnSpc>
                <a:spcPts val="2600"/>
              </a:lnSpc>
            </a:pPr>
            <a:r>
              <a:rPr lang="en-US" dirty="0"/>
              <a:t>  }</a:t>
            </a:r>
          </a:p>
          <a:p>
            <a:pPr>
              <a:lnSpc>
                <a:spcPts val="2600"/>
              </a:lnSpc>
            </a:pPr>
            <a:r>
              <a:rPr lang="en-US" dirty="0"/>
              <a:t>}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 (swapped)</a:t>
            </a:r>
            <a:r>
              <a:rPr lang="en-US" dirty="0"/>
              <a:t>;</a:t>
            </a:r>
          </a:p>
          <a:p>
            <a:pPr>
              <a:lnSpc>
                <a:spcPts val="2600"/>
              </a:lnSpc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print sorted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0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2"/>
              </a:rPr>
              <a:t>Insertion sort</a:t>
            </a:r>
            <a:r>
              <a:rPr lang="en-US" sz="3200" dirty="0"/>
              <a:t> – simple, but inefficient algorithm 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Move the first unsorted element left to its place</a:t>
            </a:r>
          </a:p>
          <a:p>
            <a:pPr lvl="1"/>
            <a:r>
              <a:rPr lang="en-US" sz="3000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3" y="2819400"/>
            <a:ext cx="5638800" cy="34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5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</a:t>
            </a:r>
            <a:r>
              <a:rPr lang="en-US"/>
              <a:t>a program </a:t>
            </a:r>
            <a:r>
              <a:rPr lang="en-US" dirty="0"/>
              <a:t>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sorts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Insertion Sort</a:t>
            </a:r>
            <a:r>
              <a:rPr lang="en-US" dirty="0"/>
              <a:t> 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Array Using Insertion Sort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1 2 11 673 872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1 6 11 12 43 52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55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Array Algorithms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Sorting Algorithms</a:t>
            </a:r>
          </a:p>
          <a:p>
            <a:pPr marL="819096" lvl="1" indent="-514350"/>
            <a:r>
              <a:rPr lang="en-US" dirty="0"/>
              <a:t>Bubble Sort</a:t>
            </a:r>
          </a:p>
          <a:p>
            <a:pPr marL="819096" lvl="1" indent="-514350"/>
            <a:r>
              <a:rPr lang="en-US" dirty="0"/>
              <a:t>Insertion Sort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Array Using Insertion Sort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4524" y="1066800"/>
            <a:ext cx="1067977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firstUnsorted = 0; firstUnsorted &lt; arr.Length - 1; firstUnsorted++)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 = firstUnsorted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(i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 - 1] &gt; arr[i])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Swap(arr, i, i - 1);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Swap() 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array</a:t>
            </a:r>
          </a:p>
        </p:txBody>
      </p:sp>
    </p:spTree>
    <p:extLst>
      <p:ext uri="{BB962C8B-B14F-4D97-AF65-F5344CB8AC3E}">
        <p14:creationId xmlns:p14="http://schemas.microsoft.com/office/powerpoint/2010/main" val="31995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Sorting Algorithms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964868"/>
            <a:ext cx="3524026" cy="3637568"/>
          </a:xfrm>
          <a:prstGeom prst="rect">
            <a:avLst/>
          </a:prstGeom>
        </p:spPr>
      </p:pic>
      <p:pic>
        <p:nvPicPr>
          <p:cNvPr id="5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798836"/>
            <a:ext cx="5181602" cy="39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78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List Algorithms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Subset, Largest N elements,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46" y="1618848"/>
            <a:ext cx="5894733" cy="28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4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 and sort it using Insertion Sort into a result list.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Insertion Sort Using 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11388" y="2898609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70612" y="2895600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211388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612" y="39226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1 1 6 7 2 4 1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6 1 12 43 52 11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10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Insertion Sort Using List (1)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012" y="1066800"/>
            <a:ext cx="11734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arrIndex = 0; arrIndex &lt; arr.Length; arrIndex++)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inserted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currentElement = arr[arrIndex];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listIndex = 0; listIndex &lt; resultList.Count; listIndex++)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continued on next slide...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5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Insertion Sort Using List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012" y="997089"/>
            <a:ext cx="117348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currentListElement = resultList[listIndex];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(currentElement &lt;= currentListElement)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inserted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resultList.Insert(Math.Max(0, listIndex), currentElement);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(!inserted)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resultList.Add(currentElement);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resulting list</a:t>
            </a:r>
          </a:p>
        </p:txBody>
      </p:sp>
    </p:spTree>
    <p:extLst>
      <p:ext uri="{BB962C8B-B14F-4D97-AF65-F5344CB8AC3E}">
        <p14:creationId xmlns:p14="http://schemas.microsoft.com/office/powerpoint/2010/main" val="393715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 and print the 3 largest elements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N Elements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20017" y="2874693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5 3 4 1 2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70612" y="2871684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530994" y="299252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20017" y="3925634"/>
            <a:ext cx="3124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11 872 673 1 2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612" y="3922625"/>
            <a:ext cx="3121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872 673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30994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20017" y="4993571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52 43 12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30994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714089" y="2860139"/>
            <a:ext cx="5270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714089" y="3942060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714089" y="4989425"/>
            <a:ext cx="5270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5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Largest N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https://judge.softuni.bg/Contests/426/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55" y="1151121"/>
            <a:ext cx="11734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.Split().Select(int.Parse).ToArray();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sort array (in descending order)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largestNElements.Add(arr[i]);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largestNElements)); </a:t>
            </a:r>
          </a:p>
        </p:txBody>
      </p:sp>
    </p:spTree>
    <p:extLst>
      <p:ext uri="{BB962C8B-B14F-4D97-AF65-F5344CB8AC3E}">
        <p14:creationId xmlns:p14="http://schemas.microsoft.com/office/powerpoint/2010/main" val="405728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 Algorithms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86" y="1219200"/>
            <a:ext cx="6519254" cy="3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0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search inside an array and</a:t>
            </a:r>
            <a:br>
              <a:rPr lang="en-US" dirty="0"/>
            </a:br>
            <a:r>
              <a:rPr lang="en-US" dirty="0"/>
              <a:t>manipulate its elements</a:t>
            </a:r>
          </a:p>
          <a:p>
            <a:r>
              <a:rPr lang="en-US" dirty="0"/>
              <a:t>We can sort elements using various </a:t>
            </a:r>
            <a:br>
              <a:rPr lang="en-US" dirty="0"/>
            </a:br>
            <a:r>
              <a:rPr lang="en-US" dirty="0"/>
              <a:t>sorting algorithms</a:t>
            </a:r>
          </a:p>
          <a:p>
            <a:r>
              <a:rPr lang="en-US" dirty="0"/>
              <a:t>We can use lists to solve problems which</a:t>
            </a:r>
            <a:br>
              <a:rPr lang="en-US" dirty="0"/>
            </a:br>
            <a:r>
              <a:rPr lang="en-US" dirty="0"/>
              <a:t>require more complex logic than arrays</a:t>
            </a:r>
            <a:br>
              <a:rPr lang="en-US" dirty="0"/>
            </a:br>
            <a:r>
              <a:rPr lang="en-US" dirty="0"/>
              <a:t>can offer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and List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70787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93401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041896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46422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029200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0338" y="2916812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Array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r>
              <a:rPr lang="en-US" dirty="0"/>
              <a:t>Manipulating, searching, sorting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95" y="990599"/>
            <a:ext cx="3946435" cy="3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71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77679"/>
          </a:xfrm>
        </p:spPr>
        <p:txBody>
          <a:bodyPr/>
          <a:lstStyle/>
          <a:p>
            <a:r>
              <a:rPr lang="en-US" dirty="0"/>
              <a:t>Write a program which checks if element is contained</a:t>
            </a:r>
            <a:r>
              <a:rPr lang="bg-BG" dirty="0"/>
              <a:t> </a:t>
            </a:r>
            <a:r>
              <a:rPr lang="en-US" dirty="0"/>
              <a:t>in array: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Contains Element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652322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927" y="2649313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7343" y="277054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02760" y="1837028"/>
            <a:ext cx="1043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0612" y="4271445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8 7 7 9 6 2 2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06927" y="4268436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107343" y="43896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02760" y="3456151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360612" y="5890568"/>
            <a:ext cx="35281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99 7 8 6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06927" y="5887559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107343" y="600878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602760" y="5075274"/>
            <a:ext cx="1043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2314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5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Array Contains Element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3116" y="996879"/>
            <a:ext cx="112900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element = int.Parse(Console.ReadLine());</a:t>
            </a:r>
          </a:p>
          <a:p>
            <a:r>
              <a:rPr lang="en-US" dirty="0"/>
              <a:t>var arr = Console.ReadLine()</a:t>
            </a:r>
          </a:p>
          <a:p>
            <a:r>
              <a:rPr lang="en-US" dirty="0"/>
              <a:t>  .Split().Select(int.Parse).ToArray();</a:t>
            </a:r>
          </a:p>
          <a:p>
            <a:endParaRPr lang="en-US" dirty="0"/>
          </a:p>
          <a:p>
            <a:r>
              <a:rPr lang="en-US" dirty="0"/>
              <a:t>var containsElement = false;</a:t>
            </a:r>
          </a:p>
          <a:p>
            <a:r>
              <a:rPr lang="en-US" dirty="0"/>
              <a:t>for (int i = 0; i &lt; arr.Length; i++)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arr[i] == element</a:t>
            </a:r>
            <a:r>
              <a:rPr lang="en-US" dirty="0"/>
              <a:t>)</a:t>
            </a:r>
          </a:p>
          <a:p>
            <a:r>
              <a:rPr lang="en-US" dirty="0"/>
              <a:t>    containsElement = true; break;</a:t>
            </a:r>
          </a:p>
          <a:p>
            <a:endParaRPr lang="en-US" dirty="0"/>
          </a:p>
          <a:p>
            <a:r>
              <a:rPr lang="en-US" dirty="0"/>
              <a:t>if (containsElement)</a:t>
            </a:r>
          </a:p>
          <a:p>
            <a:r>
              <a:rPr lang="en-US" dirty="0"/>
              <a:t>  Console.WriteLine("yes");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Console.WriteLine("no");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a program that finds the smallest element in an array: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Element in Array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8612" y="2898609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6727" y="2895600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08612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8612" y="3925634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9 8 7 82 78 13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6727" y="3922625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408612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8612" y="4992434"/>
            <a:ext cx="3578224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78 77 1268 43 9</a:t>
            </a:r>
            <a:endParaRPr lang="it-IT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46727" y="4989425"/>
            <a:ext cx="3574886" cy="658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408612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675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Smallest Element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916" y="914400"/>
            <a:ext cx="1095649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arr = Console.ReadLine()</a:t>
            </a:r>
          </a:p>
          <a:p>
            <a:r>
              <a:rPr lang="en-US" dirty="0"/>
              <a:t>  .Split().Select(int.Parse).ToArray();</a:t>
            </a:r>
          </a:p>
          <a:p>
            <a:endParaRPr lang="en-US" dirty="0"/>
          </a:p>
          <a:p>
            <a:r>
              <a:rPr lang="en-US" dirty="0"/>
              <a:t>var min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int.MaxValue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for (int i = 0; i &lt; arr.Length;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arr[i] &lt; min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 = arr[i];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Console.WriteLine(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);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en-US" dirty="0"/>
              <a:t>Write a program which reverses an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using a second collection (like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in Place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11388" y="2898609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2895600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626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388" y="39256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9226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1 1 6 7 2 4 1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2600" y="40434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1388" y="4992434"/>
            <a:ext cx="3124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11 52 43 12 1 6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4989425"/>
            <a:ext cx="3121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6 1 12 43 52 11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562600" y="511026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57778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1340</Words>
  <Application>Microsoft Office PowerPoint</Application>
  <PresentationFormat>Custom</PresentationFormat>
  <Paragraphs>292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Array and List Algorithms</vt:lpstr>
      <vt:lpstr>Table of Contents</vt:lpstr>
      <vt:lpstr>Questions?</vt:lpstr>
      <vt:lpstr>Array Algorithms</vt:lpstr>
      <vt:lpstr>Problem: Array Contains Element</vt:lpstr>
      <vt:lpstr>Solution: Array Contains Element</vt:lpstr>
      <vt:lpstr>Problem: Smallest Element in Array</vt:lpstr>
      <vt:lpstr>Solution: Smallest Element in Array</vt:lpstr>
      <vt:lpstr>Problem: Reverse Array in Place</vt:lpstr>
      <vt:lpstr>Solution: Reverse Array in Place</vt:lpstr>
      <vt:lpstr>Array Algorithms – Exercises</vt:lpstr>
      <vt:lpstr>Sorting Algorithms</vt:lpstr>
      <vt:lpstr>What is a Sorting Algorithm?</vt:lpstr>
      <vt:lpstr>Sorting – Example</vt:lpstr>
      <vt:lpstr>Bubble Sort</vt:lpstr>
      <vt:lpstr>Problem: Sort Array Using Bubble Sort</vt:lpstr>
      <vt:lpstr>Solution: Sort Array Using Bubble Sort</vt:lpstr>
      <vt:lpstr>Insertion Sort</vt:lpstr>
      <vt:lpstr>Problem: Sort Array Using Insertion Sort</vt:lpstr>
      <vt:lpstr>Solution: Sort Array Using Insertion Sort</vt:lpstr>
      <vt:lpstr>Sorting Algorithms – Exercises</vt:lpstr>
      <vt:lpstr>List Algorithms</vt:lpstr>
      <vt:lpstr>Problem: Insertion Sort Using List</vt:lpstr>
      <vt:lpstr>Solution: Insertion Sort Using List (1)</vt:lpstr>
      <vt:lpstr>Solution: Insertion Sort Using List (2)</vt:lpstr>
      <vt:lpstr>Problem: Largest N Elements</vt:lpstr>
      <vt:lpstr>Solution: Largest N Elements</vt:lpstr>
      <vt:lpstr>List Algorithms – Exercises</vt:lpstr>
      <vt:lpstr>Summary</vt:lpstr>
      <vt:lpstr>Array and List Algorithms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and List Algorithms</dc:title>
  <dc:subject>Programming Fundamentals Extended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2017-02-20T16:34:39Z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