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6"/>
  </p:notesMasterIdLst>
  <p:handoutMasterIdLst>
    <p:handoutMasterId r:id="rId27"/>
  </p:handoutMasterIdLst>
  <p:sldIdLst>
    <p:sldId id="394" r:id="rId4"/>
    <p:sldId id="395" r:id="rId5"/>
    <p:sldId id="598" r:id="rId6"/>
    <p:sldId id="578" r:id="rId7"/>
    <p:sldId id="544" r:id="rId8"/>
    <p:sldId id="584" r:id="rId9"/>
    <p:sldId id="602" r:id="rId10"/>
    <p:sldId id="580" r:id="rId11"/>
    <p:sldId id="581" r:id="rId12"/>
    <p:sldId id="583" r:id="rId13"/>
    <p:sldId id="545" r:id="rId14"/>
    <p:sldId id="532" r:id="rId15"/>
    <p:sldId id="571" r:id="rId16"/>
    <p:sldId id="582" r:id="rId17"/>
    <p:sldId id="546" r:id="rId18"/>
    <p:sldId id="569" r:id="rId19"/>
    <p:sldId id="570" r:id="rId20"/>
    <p:sldId id="585" r:id="rId21"/>
    <p:sldId id="421" r:id="rId22"/>
    <p:sldId id="604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598"/>
          </p14:sldIdLst>
        </p14:section>
        <p14:section name="Associative Arrays" id="{012AE789-A5BB-4E68-801D-6E4F68291B4F}">
          <p14:sldIdLst>
            <p14:sldId id="578"/>
            <p14:sldId id="544"/>
            <p14:sldId id="584"/>
            <p14:sldId id="602"/>
            <p14:sldId id="580"/>
            <p14:sldId id="581"/>
            <p14:sldId id="583"/>
            <p14:sldId id="545"/>
            <p14:sldId id="532"/>
            <p14:sldId id="571"/>
            <p14:sldId id="582"/>
            <p14:sldId id="546"/>
            <p14:sldId id="569"/>
            <p14:sldId id="570"/>
            <p14:sldId id="585"/>
          </p14:sldIdLst>
        </p14:section>
        <p14:section name="Conclusion" id="{D381C85F-8217-41F6-A48D-185145FF4A0E}">
          <p14:sldIdLst>
            <p14:sldId id="421"/>
            <p14:sldId id="60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0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9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fragistic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Image result for dictionary icon mode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779589"/>
            <a:ext cx="3849130" cy="27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0630" y="1295400"/>
            <a:ext cx="11096382" cy="4911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var phonebook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/>
                </a:solidFill>
              </a:rPr>
              <a:t>phonebook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tx2"/>
                </a:solidFill>
              </a:rPr>
              <a:t>"John Smith"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/>
                </a:solidFill>
              </a:rPr>
              <a:t> = "+1-555-8976";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phonebook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tx2"/>
                </a:solidFill>
              </a:rPr>
              <a:t>"Lisa Smith"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2800" dirty="0">
                <a:solidFill>
                  <a:schemeClr val="tx2"/>
                </a:solidFill>
              </a:rPr>
              <a:t>phonebook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tx2"/>
                </a:solidFill>
              </a:rPr>
              <a:t>"Sam Doe"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2800" dirty="0">
                <a:solidFill>
                  <a:schemeClr val="tx2"/>
                </a:solidFill>
              </a:rPr>
              <a:t>phonebook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tx2"/>
                </a:solidFill>
              </a:rPr>
              <a:t>"Nakov"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sz="2800" dirty="0">
                <a:solidFill>
                  <a:schemeClr val="tx2"/>
                </a:solidFill>
              </a:rPr>
              <a:t>phonebook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tx2"/>
                </a:solidFill>
              </a:rPr>
              <a:t>"Nakov"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phonebook.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8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foreach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sz="2800" dirty="0">
                <a:solidFill>
                  <a:schemeClr val="tx2"/>
                </a:solidFill>
              </a:rPr>
              <a:t>&lt;string,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string&gt; pair in phonebook)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pair.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800" dirty="0">
                <a:solidFill>
                  <a:schemeClr val="tx2"/>
                </a:solidFill>
              </a:rPr>
              <a:t>, pair.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https://judge.softuni.bg/Contests/429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693904"/>
            <a:ext cx="3505200" cy="1996472"/>
          </a:xfrm>
          <a:prstGeom prst="wedgeRoundRectCallout">
            <a:avLst>
              <a:gd name="adj1" fmla="val -67191"/>
              <a:gd name="adj2" fmla="val -52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0123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0123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3778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3716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00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00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465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465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2922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2922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379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379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837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837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294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294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751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751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208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208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665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665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1530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0116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0116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3.33333E-6 L 0.60015 -0.002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3.33333E-6 L 0.60016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3 L 0.60016 0.0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3 L 0.60015 0.066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1.85185E-6 L 0.60015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1.85185E-6 L 0.60016 -1.85185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://judge.softuni.bg/Contests/Practice/Index/429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When you iterate over dictionary you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sz="3000" noProof="1">
                <a:sym typeface="Wingdings" panose="05000000000000000000" pitchFamily="2" charset="2"/>
              </a:rPr>
              <a:t>keeps pairs sorted by key</a:t>
            </a:r>
            <a:endParaRPr lang="en-US" sz="30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712788" lvl="1" indent="-409575"/>
            <a:r>
              <a:rPr lang="en-US" dirty="0"/>
              <a:t>Dictionary methods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Remove()</a:t>
            </a:r>
            <a:r>
              <a:rPr lang="en-US" dirty="0"/>
              <a:t>,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ContainsKey()</a:t>
            </a:r>
            <a:r>
              <a:rPr lang="en-US" dirty="0"/>
              <a:t>, etc.</a:t>
            </a:r>
          </a:p>
          <a:p>
            <a:pPr marL="408042" indent="-409575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0309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41114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55402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94992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27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ivan</a:t>
            </a:r>
            <a:r>
              <a:rPr lang="bg-BG" sz="4800" dirty="0"/>
              <a:t> </a:t>
            </a:r>
            <a:endParaRPr lang="en-US" sz="4800" dirty="0"/>
          </a:p>
          <a:p>
            <a:pPr algn="ctr"/>
            <a:r>
              <a:rPr lang="en-US" sz="4800" dirty="0"/>
              <a:t>gosho</a:t>
            </a:r>
          </a:p>
          <a:p>
            <a:pPr algn="ctr"/>
            <a:r>
              <a:rPr lang="en-US" sz="4800" dirty="0"/>
              <a:t>pesho</a:t>
            </a:r>
          </a:p>
        </p:txBody>
      </p:sp>
      <p:cxnSp>
        <p:nvCxnSpPr>
          <p:cNvPr id="9" name="Straight Arrow Connector 8"/>
          <p:cNvCxnSpPr>
            <a:cxnSpLocks/>
            <a:endCxn id="18" idx="1"/>
          </p:cNvCxnSpPr>
          <p:nvPr/>
        </p:nvCxnSpPr>
        <p:spPr>
          <a:xfrm>
            <a:off x="4494212" y="2132364"/>
            <a:ext cx="2514600" cy="779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9" idx="1"/>
          </p:cNvCxnSpPr>
          <p:nvPr/>
        </p:nvCxnSpPr>
        <p:spPr>
          <a:xfrm>
            <a:off x="4570412" y="2804177"/>
            <a:ext cx="2438400" cy="779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646612" y="2235158"/>
            <a:ext cx="2362200" cy="1303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1896604"/>
            <a:ext cx="2743199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3200" b="1" noProof="1"/>
              <a:t>0845-346-356</a:t>
            </a:r>
            <a:endParaRPr lang="en-US" sz="32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573712"/>
            <a:ext cx="2743199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3200" b="1" noProof="1"/>
              <a:t>2350-452-167</a:t>
            </a:r>
            <a:endParaRPr lang="en-US" sz="32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45525"/>
            <a:ext cx="2743199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3200" b="1" noProof="1"/>
              <a:t>1255-377-131</a:t>
            </a:r>
            <a:endParaRPr lang="en-US" sz="3200" b="1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2013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931801"/>
            <a:ext cx="5486400" cy="2530476"/>
            <a:chOff x="6206471" y="3931801"/>
            <a:chExt cx="5486400" cy="2530476"/>
          </a:xfrm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438086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931801"/>
            <a:ext cx="5359306" cy="2530476"/>
            <a:chOff x="479612" y="3931801"/>
            <a:chExt cx="5359306" cy="2530476"/>
          </a:xfrm>
        </p:grpSpPr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8546577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3" y="2785198"/>
            <a:ext cx="10363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var dict = new Dictionary&lt;string, int&gt;();</a:t>
            </a:r>
          </a:p>
          <a:p>
            <a:r>
              <a:rPr lang="en-US" sz="2400" noProof="1"/>
              <a:t>foreach (var key in dict.Keys)</a:t>
            </a:r>
          </a:p>
          <a:p>
            <a:r>
              <a:rPr lang="en-US" sz="2400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2813" y="4953000"/>
            <a:ext cx="10363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 (var value in dict.Values)</a:t>
            </a:r>
          </a:p>
          <a:p>
            <a:r>
              <a:rPr lang="en-US" sz="2400" noProof="1"/>
              <a:t>  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1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6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1155</Words>
  <Application>Microsoft Office PowerPoint</Application>
  <PresentationFormat>Custom</PresentationFormat>
  <Paragraphs>258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Dictionaries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Summary</vt:lpstr>
      <vt:lpstr>Dictionaries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2017-02-27T14:26:16Z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