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4"/>
  </p:notesMasterIdLst>
  <p:handoutMasterIdLst>
    <p:handoutMasterId r:id="rId35"/>
  </p:handoutMasterIdLst>
  <p:sldIdLst>
    <p:sldId id="394" r:id="rId3"/>
    <p:sldId id="395" r:id="rId4"/>
    <p:sldId id="598" r:id="rId5"/>
    <p:sldId id="455" r:id="rId6"/>
    <p:sldId id="604" r:id="rId7"/>
    <p:sldId id="589" r:id="rId8"/>
    <p:sldId id="586" r:id="rId9"/>
    <p:sldId id="587" r:id="rId10"/>
    <p:sldId id="590" r:id="rId11"/>
    <p:sldId id="591" r:id="rId12"/>
    <p:sldId id="592" r:id="rId13"/>
    <p:sldId id="593" r:id="rId14"/>
    <p:sldId id="594" r:id="rId15"/>
    <p:sldId id="574" r:id="rId16"/>
    <p:sldId id="595" r:id="rId17"/>
    <p:sldId id="596" r:id="rId18"/>
    <p:sldId id="536" r:id="rId19"/>
    <p:sldId id="597" r:id="rId20"/>
    <p:sldId id="575" r:id="rId21"/>
    <p:sldId id="599" r:id="rId22"/>
    <p:sldId id="576" r:id="rId23"/>
    <p:sldId id="577" r:id="rId24"/>
    <p:sldId id="600" r:id="rId25"/>
    <p:sldId id="601" r:id="rId26"/>
    <p:sldId id="572" r:id="rId27"/>
    <p:sldId id="573" r:id="rId28"/>
    <p:sldId id="478" r:id="rId29"/>
    <p:sldId id="421" r:id="rId30"/>
    <p:sldId id="605" r:id="rId31"/>
    <p:sldId id="352" r:id="rId32"/>
    <p:sldId id="393" r:id="rId3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8A226D1-B9BA-4596-A145-F1CB2D3EE2CF}">
          <p14:sldIdLst>
            <p14:sldId id="394"/>
            <p14:sldId id="395"/>
            <p14:sldId id="598"/>
          </p14:sldIdLst>
        </p14:section>
        <p14:section name="LINQ" id="{2B845F22-4D4C-4DE4-9696-DDC8AB9198D7}">
          <p14:sldIdLst>
            <p14:sldId id="455"/>
            <p14:sldId id="604"/>
            <p14:sldId id="589"/>
            <p14:sldId id="586"/>
            <p14:sldId id="587"/>
            <p14:sldId id="590"/>
            <p14:sldId id="591"/>
            <p14:sldId id="592"/>
            <p14:sldId id="593"/>
            <p14:sldId id="594"/>
            <p14:sldId id="574"/>
            <p14:sldId id="595"/>
            <p14:sldId id="596"/>
            <p14:sldId id="536"/>
            <p14:sldId id="597"/>
            <p14:sldId id="575"/>
            <p14:sldId id="599"/>
            <p14:sldId id="576"/>
            <p14:sldId id="577"/>
            <p14:sldId id="600"/>
            <p14:sldId id="601"/>
            <p14:sldId id="572"/>
            <p14:sldId id="573"/>
            <p14:sldId id="478"/>
          </p14:sldIdLst>
        </p14:section>
        <p14:section name="Conclusion" id="{A86E87C2-DD82-4731-B1CF-551E4DFEF646}">
          <p14:sldIdLst>
            <p14:sldId id="421"/>
            <p14:sldId id="605"/>
            <p14:sldId id="352"/>
            <p14:sldId id="3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B398"/>
    <a:srgbClr val="ADA485"/>
    <a:srgbClr val="F37D3B"/>
    <a:srgbClr val="E85C0E"/>
    <a:srgbClr val="FF6600"/>
    <a:srgbClr val="603A14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086" autoAdjust="0"/>
    <p:restoredTop sz="94595" autoAdjust="0"/>
  </p:normalViewPr>
  <p:slideViewPr>
    <p:cSldViewPr>
      <p:cViewPr varScale="1">
        <p:scale>
          <a:sx n="34" d="100"/>
          <a:sy n="34" d="100"/>
        </p:scale>
        <p:origin x="58" y="45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24-Jan-17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24-Jan-17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5409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30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988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24-Jan-17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634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24-Jan-17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9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3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3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4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4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5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5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smartit.bg/" TargetMode="External"/><Relationship Id="rId13" Type="http://schemas.openxmlformats.org/officeDocument/2006/relationships/image" Target="../media/image19.png"/><Relationship Id="rId18" Type="http://schemas.openxmlformats.org/officeDocument/2006/relationships/hyperlink" Target="http://www.superhosting.bg/" TargetMode="External"/><Relationship Id="rId3" Type="http://schemas.openxmlformats.org/officeDocument/2006/relationships/hyperlink" Target="https://softuni.bg/courses/programming-fundamentals" TargetMode="External"/><Relationship Id="rId21" Type="http://schemas.openxmlformats.org/officeDocument/2006/relationships/image" Target="../media/image23.png"/><Relationship Id="rId7" Type="http://schemas.openxmlformats.org/officeDocument/2006/relationships/image" Target="../media/image16.png"/><Relationship Id="rId12" Type="http://schemas.openxmlformats.org/officeDocument/2006/relationships/hyperlink" Target="http://www.indeavr.com/" TargetMode="External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netpeak.bg/" TargetMode="External"/><Relationship Id="rId20" Type="http://schemas.openxmlformats.org/officeDocument/2006/relationships/hyperlink" Target="http://www.telenor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5" Type="http://schemas.openxmlformats.org/officeDocument/2006/relationships/image" Target="../media/image20.png"/><Relationship Id="rId10" Type="http://schemas.openxmlformats.org/officeDocument/2006/relationships/hyperlink" Target="http://www.softwaregroup-bg.com/" TargetMode="External"/><Relationship Id="rId19" Type="http://schemas.openxmlformats.org/officeDocument/2006/relationships/image" Target="../media/image22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17.png"/><Relationship Id="rId14" Type="http://schemas.openxmlformats.org/officeDocument/2006/relationships/hyperlink" Target="http://www.infragistics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7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655268"/>
            <a:ext cx="8125251" cy="13850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Lambda and LINQ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2286000"/>
            <a:ext cx="8125251" cy="1298864"/>
          </a:xfrm>
        </p:spPr>
        <p:txBody>
          <a:bodyPr>
            <a:normAutofit/>
          </a:bodyPr>
          <a:lstStyle/>
          <a:p>
            <a:r>
              <a:rPr lang="en-US" dirty="0"/>
              <a:t>Collections and Queries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http://softuni.bg" title="SoftUni Code Wizar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32212" y="3830714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075472" y="3412131"/>
            <a:ext cx="1787669" cy="1034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Dictionaries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Lambda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LINQ</a:t>
            </a:r>
          </a:p>
        </p:txBody>
      </p: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Collections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ToArray()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ToList()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convert collections: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There is also 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ToDictionary()</a:t>
            </a:r>
            <a:r>
              <a:rPr lang="en-US" dirty="0"/>
              <a:t> and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ToCharArray()</a:t>
            </a:r>
            <a:r>
              <a:rPr lang="en-US" dirty="0"/>
              <a:t> methods that we will see in the next slides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1724" y="2067343"/>
            <a:ext cx="10882200" cy="1376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000" noProof="1"/>
              <a:t>int[] nums = Console.ReadLine()</a:t>
            </a:r>
          </a:p>
          <a:p>
            <a:r>
              <a:rPr lang="en-US" sz="2000" noProof="1"/>
              <a:t>		.Split()</a:t>
            </a:r>
          </a:p>
          <a:p>
            <a:r>
              <a:rPr lang="en-US" sz="2000" noProof="1"/>
              <a:t>		.Select(number =&gt; int.Parse(number))</a:t>
            </a:r>
          </a:p>
          <a:p>
            <a:r>
              <a:rPr lang="en-US" sz="2000" noProof="1"/>
              <a:t>		.</a:t>
            </a:r>
            <a:r>
              <a:rPr lang="en-US" sz="2000" noProof="1">
                <a:solidFill>
                  <a:schemeClr val="tx2">
                    <a:lumMod val="75000"/>
                  </a:schemeClr>
                </a:solidFill>
              </a:rPr>
              <a:t>ToArray</a:t>
            </a:r>
            <a:r>
              <a:rPr lang="en-US" sz="2000" noProof="1"/>
              <a:t>();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3581400"/>
            <a:ext cx="10882200" cy="1376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000" noProof="1"/>
              <a:t>List&lt;double&gt; nums = Console.ReadLine()</a:t>
            </a:r>
          </a:p>
          <a:p>
            <a:r>
              <a:rPr lang="en-US" sz="2000" noProof="1"/>
              <a:t>		.Split()</a:t>
            </a:r>
          </a:p>
          <a:p>
            <a:r>
              <a:rPr lang="en-US" sz="2000" noProof="1"/>
              <a:t>		.Select(double.Parse)</a:t>
            </a:r>
          </a:p>
          <a:p>
            <a:r>
              <a:rPr lang="en-US" sz="2000" noProof="1"/>
              <a:t>		.</a:t>
            </a:r>
            <a:r>
              <a:rPr lang="en-US" sz="2000" noProof="1">
                <a:solidFill>
                  <a:schemeClr val="tx2">
                    <a:lumMod val="75000"/>
                  </a:schemeClr>
                </a:solidFill>
              </a:rPr>
              <a:t>ToList</a:t>
            </a:r>
            <a:r>
              <a:rPr lang="en-US" sz="2000" noProof="1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98291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Collections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OrderBy()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sort collections: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OrderByDescending()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sort collections:</a:t>
            </a:r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1828800"/>
            <a:ext cx="108822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List&lt;int&gt; nums = { 1, 5, 2, 4, 3 };</a:t>
            </a:r>
          </a:p>
          <a:p>
            <a:r>
              <a:rPr lang="en-US" noProof="1"/>
              <a:t>nums = nums</a:t>
            </a:r>
          </a:p>
          <a:p>
            <a:r>
              <a:rPr lang="en-US" noProof="1"/>
              <a:t>	  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OrderBy</a:t>
            </a:r>
            <a:r>
              <a:rPr lang="en-US" noProof="1"/>
              <a:t>(num =&gt; num)</a:t>
            </a:r>
          </a:p>
          <a:p>
            <a:r>
              <a:rPr lang="en-US" noProof="1"/>
              <a:t>	</a:t>
            </a:r>
            <a:r>
              <a:rPr lang="bg-BG" noProof="1"/>
              <a:t>    </a:t>
            </a:r>
            <a:r>
              <a:rPr lang="en-US" noProof="1"/>
              <a:t>.ToList()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47508" y="4572000"/>
            <a:ext cx="108822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List&lt;int&gt; nums = { 1, 5, 2, 4, 3 };</a:t>
            </a:r>
          </a:p>
          <a:p>
            <a:r>
              <a:rPr lang="en-US" noProof="1"/>
              <a:t>nums = nums</a:t>
            </a:r>
          </a:p>
          <a:p>
            <a:r>
              <a:rPr lang="en-US" noProof="1"/>
              <a:t>	  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OrderByDescending</a:t>
            </a:r>
            <a:r>
              <a:rPr lang="en-US" noProof="1"/>
              <a:t>(num =&gt; num)</a:t>
            </a:r>
          </a:p>
          <a:p>
            <a:r>
              <a:rPr lang="en-US" noProof="1"/>
              <a:t>	</a:t>
            </a:r>
            <a:r>
              <a:rPr lang="bg-BG" noProof="1"/>
              <a:t>    </a:t>
            </a:r>
            <a:r>
              <a:rPr lang="en-US" noProof="1"/>
              <a:t>.ToList()</a:t>
            </a:r>
          </a:p>
        </p:txBody>
      </p:sp>
    </p:spTree>
    <p:extLst>
      <p:ext uri="{BB962C8B-B14F-4D97-AF65-F5344CB8AC3E}">
        <p14:creationId xmlns:p14="http://schemas.microsoft.com/office/powerpoint/2010/main" val="199533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Collections(2)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ThenBy()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sort collections by more than 1 criteria: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r>
              <a:rPr lang="en-US" dirty="0"/>
              <a:t>Similar to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OrderByDescending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				there is also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ThenByDescending()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2133600"/>
            <a:ext cx="10882200" cy="31616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Dictionary&lt;int, string&gt; products = </a:t>
            </a:r>
          </a:p>
          <a:p>
            <a:r>
              <a:rPr lang="en-US" noProof="1"/>
              <a:t>			     new Dictionary&lt;int, string&gt;();</a:t>
            </a:r>
          </a:p>
          <a:p>
            <a:r>
              <a:rPr lang="en-US" noProof="1"/>
              <a:t>Dictionary&lt;int, string&gt; sortedDict = products</a:t>
            </a:r>
          </a:p>
          <a:p>
            <a:r>
              <a:rPr lang="en-US" noProof="1"/>
              <a:t>			.OrderBy(pair =&gt; pair.Value)</a:t>
            </a:r>
          </a:p>
          <a:p>
            <a:r>
              <a:rPr lang="en-US" noProof="1"/>
              <a:t>			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ThenBy</a:t>
            </a:r>
            <a:r>
              <a:rPr lang="en-US" noProof="1"/>
              <a:t>(pair =&gt; pair.Key)</a:t>
            </a:r>
          </a:p>
          <a:p>
            <a:r>
              <a:rPr lang="en-US" noProof="1"/>
              <a:t>			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ToDictionary</a:t>
            </a:r>
            <a:r>
              <a:rPr lang="en-US" noProof="1"/>
              <a:t>(pair =&gt; pair.Key,</a:t>
            </a:r>
          </a:p>
          <a:p>
            <a:r>
              <a:rPr lang="en-US" noProof="1"/>
              <a:t>		 			pair =&gt; pair.Value);</a:t>
            </a:r>
          </a:p>
        </p:txBody>
      </p:sp>
    </p:spTree>
    <p:extLst>
      <p:ext uri="{BB962C8B-B14F-4D97-AF65-F5344CB8AC3E}">
        <p14:creationId xmlns:p14="http://schemas.microsoft.com/office/powerpoint/2010/main" val="164864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Take/Skip N Elements from Collection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Take()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Skip()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1724" y="2067343"/>
            <a:ext cx="10882200" cy="20536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noProof="1"/>
              <a:t>int[] nums = { 1, 2, 3, 4, 5, 6};</a:t>
            </a:r>
          </a:p>
          <a:p>
            <a:r>
              <a:rPr lang="en-US" sz="2400" noProof="1"/>
              <a:t>nums = nums</a:t>
            </a:r>
          </a:p>
          <a:p>
            <a:r>
              <a:rPr lang="en-US" sz="2400" noProof="1"/>
              <a:t>	    .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400" noProof="1"/>
              <a:t>(3)</a:t>
            </a:r>
          </a:p>
          <a:p>
            <a:r>
              <a:rPr lang="en-US" sz="2400" noProof="1"/>
              <a:t>	    .ToArray(); </a:t>
            </a:r>
          </a:p>
          <a:p>
            <a:r>
              <a:rPr lang="en-US" sz="2400" noProof="1">
                <a:solidFill>
                  <a:srgbClr val="BAB398"/>
                </a:solidFill>
              </a:rPr>
              <a:t>// nums = [1, 2, 3]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4326892"/>
            <a:ext cx="10882200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noProof="1"/>
              <a:t>int[] nums = { 1, 2, 3, 4, 5, 6};</a:t>
            </a:r>
          </a:p>
          <a:p>
            <a:r>
              <a:rPr lang="en-US" sz="2400" noProof="1"/>
              <a:t>nums = nums</a:t>
            </a:r>
          </a:p>
          <a:p>
            <a:r>
              <a:rPr lang="en-US" sz="2400" noProof="1"/>
              <a:t>	    .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Skip</a:t>
            </a:r>
            <a:r>
              <a:rPr lang="en-US" sz="2400" noProof="1"/>
              <a:t>(3)</a:t>
            </a:r>
          </a:p>
          <a:p>
            <a:r>
              <a:rPr lang="en-US" sz="2400" noProof="1"/>
              <a:t>	    .ToArray(); </a:t>
            </a:r>
          </a:p>
          <a:p>
            <a:r>
              <a:rPr lang="en-US" sz="2400" noProof="1">
                <a:solidFill>
                  <a:srgbClr val="BAB398"/>
                </a:solidFill>
              </a:rPr>
              <a:t>// nums = [4, 5, 6]</a:t>
            </a:r>
          </a:p>
        </p:txBody>
      </p:sp>
    </p:spTree>
    <p:extLst>
      <p:ext uri="{BB962C8B-B14F-4D97-AF65-F5344CB8AC3E}">
        <p14:creationId xmlns:p14="http://schemas.microsoft.com/office/powerpoint/2010/main" val="23158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Largest 3 Numbers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real numbers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largest 3 of them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https://judge.softuni.bg/Contests/Practice/Index/174#3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589212" y="2261900"/>
            <a:ext cx="6297304" cy="2888153"/>
            <a:chOff x="2665412" y="2261900"/>
            <a:chExt cx="6297304" cy="2888153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665412" y="2261901"/>
              <a:ext cx="3554104" cy="5878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10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30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 15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20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50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 5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6981516" y="2261900"/>
              <a:ext cx="1981200" cy="5878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50 30 20</a:t>
              </a:r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6385564" y="2365326"/>
              <a:ext cx="483401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763068" y="3443597"/>
              <a:ext cx="1447800" cy="5878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20 30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7008372" y="3443596"/>
              <a:ext cx="1322696" cy="5878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30 20</a:t>
              </a:r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6385564" y="3531249"/>
              <a:ext cx="483401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665412" y="4593747"/>
              <a:ext cx="3554104" cy="55630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it-IT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0 -5 -1 -3 -2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6981516" y="4593746"/>
              <a:ext cx="1981200" cy="55630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0 -1 -2</a:t>
              </a:r>
            </a:p>
          </p:txBody>
        </p:sp>
        <p:sp>
          <p:nvSpPr>
            <p:cNvPr id="14" name="Right Arrow 15"/>
            <p:cNvSpPr/>
            <p:nvPr/>
          </p:nvSpPr>
          <p:spPr>
            <a:xfrm>
              <a:off x="6385564" y="4697172"/>
              <a:ext cx="483401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41788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Largest 3 Numbers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https://judge.softuni.bg/Contests/Practice/Index/174#3</a:t>
            </a:r>
            <a:endParaRPr lang="en-US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865293" y="1151121"/>
            <a:ext cx="10668000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2800" noProof="1"/>
              <a:t>string[] strings = Console.ReadLine().Split(' ');</a:t>
            </a:r>
          </a:p>
          <a:p>
            <a:pPr>
              <a:lnSpc>
                <a:spcPct val="110000"/>
              </a:lnSpc>
            </a:pPr>
            <a:endParaRPr lang="en-US" sz="2800" noProof="1"/>
          </a:p>
          <a:p>
            <a:pPr>
              <a:lnSpc>
                <a:spcPct val="110000"/>
              </a:lnSpc>
            </a:pPr>
            <a:r>
              <a:rPr lang="en-US" sz="2800" noProof="1"/>
              <a:t>List&lt;int&gt; nums = strings</a:t>
            </a:r>
          </a:p>
          <a:p>
            <a:pPr>
              <a:lnSpc>
                <a:spcPct val="110000"/>
              </a:lnSpc>
            </a:pPr>
            <a:r>
              <a:rPr lang="en-US" sz="2800" noProof="1"/>
              <a:t>  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Select(int.Parse)</a:t>
            </a:r>
          </a:p>
          <a:p>
            <a:pPr>
              <a:lnSpc>
                <a:spcPct val="110000"/>
              </a:lnSpc>
            </a:pP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noProof="1"/>
              <a:t>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ToList</a:t>
            </a:r>
            <a:r>
              <a:rPr lang="en-US" sz="2800" noProof="1"/>
              <a:t>();</a:t>
            </a:r>
          </a:p>
          <a:p>
            <a:pPr>
              <a:lnSpc>
                <a:spcPct val="110000"/>
              </a:lnSpc>
            </a:pPr>
            <a:endParaRPr lang="en-US" sz="2800" noProof="1"/>
          </a:p>
          <a:p>
            <a:pPr>
              <a:lnSpc>
                <a:spcPct val="110000"/>
              </a:lnSpc>
            </a:pPr>
            <a:r>
              <a:rPr lang="en-US" sz="2800" noProof="1"/>
              <a:t>var sortedNums = nums.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OrderByDescending(x =&gt; x)</a:t>
            </a:r>
            <a:r>
              <a:rPr lang="en-US" sz="2800" noProof="1"/>
              <a:t>;</a:t>
            </a:r>
          </a:p>
          <a:p>
            <a:pPr>
              <a:lnSpc>
                <a:spcPct val="110000"/>
              </a:lnSpc>
            </a:pPr>
            <a:r>
              <a:rPr lang="en-US" sz="2800" noProof="1"/>
              <a:t>var largest3Nums = sortedNums.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Take(3)</a:t>
            </a:r>
            <a:r>
              <a:rPr lang="en-US" sz="2800" noProof="1"/>
              <a:t>;</a:t>
            </a:r>
          </a:p>
          <a:p>
            <a:pPr>
              <a:lnSpc>
                <a:spcPct val="110000"/>
              </a:lnSpc>
            </a:pPr>
            <a:endParaRPr lang="en-US" sz="2800" noProof="1"/>
          </a:p>
          <a:p>
            <a:pPr>
              <a:lnSpc>
                <a:spcPct val="110000"/>
              </a:lnSpc>
            </a:pPr>
            <a:r>
              <a:rPr lang="en-US" sz="2800" noProof="1"/>
              <a:t>Console.WriteLine(string.Join(" ", largest3Nums));</a:t>
            </a:r>
            <a:endParaRPr lang="en-US" sz="2800" noProof="1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911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 lambda expression is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anonymous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function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containing expressions and statements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Lambda expressions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the lambda operator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=&gt;</a:t>
            </a:r>
          </a:p>
          <a:p>
            <a:pPr lvl="2">
              <a:lnSpc>
                <a:spcPct val="100000"/>
              </a:lnSpc>
            </a:pPr>
            <a:r>
              <a:rPr lang="en-US" sz="3200" dirty="0"/>
              <a:t>Read as "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goes to</a:t>
            </a:r>
            <a:r>
              <a:rPr lang="en-US" sz="3200" dirty="0"/>
              <a:t>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left side specifies the input parameters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right side holds the expression or statement  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  <a:endParaRPr lang="bg-B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65293" y="2362200"/>
            <a:ext cx="10668000" cy="5932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2800" noProof="1"/>
              <a:t>var lambda = (a =&gt; a &gt; 5);</a:t>
            </a:r>
            <a:endParaRPr lang="en-US" sz="2800" noProof="1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4636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1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1"/>
            <a:ext cx="11804822" cy="1301087"/>
          </a:xfrm>
        </p:spPr>
        <p:txBody>
          <a:bodyPr>
            <a:normAutofit/>
          </a:bodyPr>
          <a:lstStyle/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Lambda functions </a:t>
            </a:r>
            <a:r>
              <a:rPr lang="en-US" sz="3400" dirty="0"/>
              <a:t>are inline methods (functions) that take input parameters and return values:</a:t>
            </a:r>
          </a:p>
          <a:p>
            <a:pPr marL="304747" lvl="1" indent="-304747">
              <a:lnSpc>
                <a:spcPct val="100000"/>
              </a:lnSpc>
              <a:spcBef>
                <a:spcPts val="1200"/>
              </a:spcBef>
              <a:buClr>
                <a:srgbClr val="F2B254"/>
              </a:buClr>
              <a:buSzPct val="100000"/>
            </a:pP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04747" lvl="1" indent="-304747">
              <a:lnSpc>
                <a:spcPct val="100000"/>
              </a:lnSpc>
              <a:spcBef>
                <a:spcPts val="1200"/>
              </a:spcBef>
              <a:buClr>
                <a:srgbClr val="F2B254"/>
              </a:buClr>
              <a:buSzPct val="100000"/>
            </a:pP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04747" lvl="1" indent="-304747">
              <a:lnSpc>
                <a:spcPct val="100000"/>
              </a:lnSpc>
              <a:spcBef>
                <a:spcPts val="1200"/>
              </a:spcBef>
              <a:buClr>
                <a:srgbClr val="F2B254"/>
              </a:buClr>
              <a:buSzPct val="100000"/>
            </a:pP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60412" y="2362200"/>
            <a:ext cx="20574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x</a:t>
            </a:r>
            <a:r>
              <a:rPr lang="en-US" noProof="1">
                <a:latin typeface="+mn-lt"/>
              </a:rPr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=&gt;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x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/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2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387810" y="2362200"/>
            <a:ext cx="8040601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static int Func(int x) {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return x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/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2;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}</a:t>
            </a:r>
          </a:p>
        </p:txBody>
      </p:sp>
      <p:sp>
        <p:nvSpPr>
          <p:cNvPr id="11" name="Left-Right Arrow 10"/>
          <p:cNvSpPr/>
          <p:nvPr/>
        </p:nvSpPr>
        <p:spPr>
          <a:xfrm>
            <a:off x="2930524" y="2530035"/>
            <a:ext cx="341399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noProof="1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387810" y="3297854"/>
            <a:ext cx="8040601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static bool Func(int x) {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return x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!=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0;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}</a:t>
            </a:r>
          </a:p>
        </p:txBody>
      </p:sp>
      <p:sp>
        <p:nvSpPr>
          <p:cNvPr id="14" name="Left-Right Arrow 13"/>
          <p:cNvSpPr/>
          <p:nvPr/>
        </p:nvSpPr>
        <p:spPr>
          <a:xfrm>
            <a:off x="2930524" y="3465689"/>
            <a:ext cx="341399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noProof="1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60412" y="3297854"/>
            <a:ext cx="20574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x</a:t>
            </a:r>
            <a:r>
              <a:rPr lang="en-US" noProof="1">
                <a:latin typeface="+mn-lt"/>
              </a:rPr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=&gt;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x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!=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0</a:t>
            </a:r>
          </a:p>
        </p:txBody>
      </p:sp>
      <p:sp>
        <p:nvSpPr>
          <p:cNvPr id="17" name="Left-Right Arrow 16"/>
          <p:cNvSpPr/>
          <p:nvPr/>
        </p:nvSpPr>
        <p:spPr>
          <a:xfrm>
            <a:off x="2930524" y="4462654"/>
            <a:ext cx="341399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noProof="1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760412" y="4294819"/>
            <a:ext cx="20574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()</a:t>
            </a:r>
            <a:r>
              <a:rPr lang="en-US" noProof="1">
                <a:latin typeface="+mn-lt"/>
              </a:rPr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=&gt;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42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3387810" y="4294819"/>
            <a:ext cx="8040601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static int Func() {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return 42;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}</a:t>
            </a:r>
          </a:p>
        </p:txBody>
      </p:sp>
      <p:sp>
        <p:nvSpPr>
          <p:cNvPr id="25" name="Left-Right Arrow 16"/>
          <p:cNvSpPr/>
          <p:nvPr/>
        </p:nvSpPr>
        <p:spPr>
          <a:xfrm>
            <a:off x="3579812" y="5427292"/>
            <a:ext cx="341399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noProof="1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760412" y="5259457"/>
            <a:ext cx="2743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(x, y)</a:t>
            </a:r>
            <a:r>
              <a:rPr lang="en-US" noProof="1">
                <a:latin typeface="+mn-lt"/>
              </a:rPr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=&gt;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x+y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4037012" y="5259457"/>
            <a:ext cx="7391399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static int Func(int x, int y)</a:t>
            </a:r>
          </a:p>
          <a:p>
            <a:r>
              <a:rPr lang="en-US" noProof="1"/>
              <a:t>{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return x+y;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061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5" grpId="0" animBg="1"/>
      <p:bldP spid="26" grpId="0" animBg="1"/>
      <p:bldP spid="2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Collections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Where()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Count()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1724" y="1967358"/>
            <a:ext cx="10882200" cy="20536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noProof="1"/>
              <a:t>int[] nums = { 1, 2, 3, 4, 5, 6};</a:t>
            </a:r>
          </a:p>
          <a:p>
            <a:r>
              <a:rPr lang="en-US" sz="2400" noProof="1"/>
              <a:t>nums = nums</a:t>
            </a:r>
          </a:p>
          <a:p>
            <a:r>
              <a:rPr lang="en-US" sz="2400" noProof="1"/>
              <a:t>	.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Where</a:t>
            </a:r>
            <a:r>
              <a:rPr lang="en-US" sz="2400" noProof="1"/>
              <a:t>(num =&gt; num % 2 == 0)</a:t>
            </a:r>
          </a:p>
          <a:p>
            <a:r>
              <a:rPr lang="en-US" sz="2400" noProof="1"/>
              <a:t>	.ToArray(); </a:t>
            </a:r>
          </a:p>
          <a:p>
            <a:r>
              <a:rPr lang="en-US" sz="2400" noProof="1">
                <a:solidFill>
                  <a:srgbClr val="BAB398"/>
                </a:solidFill>
              </a:rPr>
              <a:t>// nums = [2, 4, 6]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4373730"/>
            <a:ext cx="10882200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noProof="1"/>
              <a:t>int[] nums = { 1, 2, 3, 4, 5, 6};</a:t>
            </a:r>
          </a:p>
          <a:p>
            <a:r>
              <a:rPr lang="en-US" sz="2400" noProof="1"/>
              <a:t>int count = nums.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Count</a:t>
            </a:r>
            <a:r>
              <a:rPr lang="en-US" sz="2400" noProof="1"/>
              <a:t>(num =&gt; num % 2 == 0); </a:t>
            </a:r>
          </a:p>
          <a:p>
            <a:r>
              <a:rPr lang="en-US" sz="2400" noProof="1">
                <a:solidFill>
                  <a:srgbClr val="BAB398"/>
                </a:solidFill>
              </a:rPr>
              <a:t>// count = 3</a:t>
            </a:r>
          </a:p>
        </p:txBody>
      </p:sp>
    </p:spTree>
    <p:extLst>
      <p:ext uri="{BB962C8B-B14F-4D97-AF65-F5344CB8AC3E}">
        <p14:creationId xmlns:p14="http://schemas.microsoft.com/office/powerpoint/2010/main" val="109215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and Sorting with Lambda Functions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4876" y="1143000"/>
            <a:ext cx="10806000" cy="5146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noProof="1"/>
              <a:t>int[] nums = { 11, 99, 33, 55, 77, 44, 66, 22, 88 };</a:t>
            </a:r>
          </a:p>
          <a:p>
            <a:endParaRPr lang="en-US" sz="2600" noProof="1"/>
          </a:p>
          <a:p>
            <a:pPr>
              <a:spcBef>
                <a:spcPts val="600"/>
              </a:spcBef>
            </a:pPr>
            <a:r>
              <a:rPr lang="en-US" sz="2600" noProof="1"/>
              <a:t>nums.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OrderBy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x =&gt; x</a:t>
            </a:r>
            <a:r>
              <a:rPr lang="en-US" sz="2600" noProof="1"/>
              <a:t>).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600" noProof="1"/>
              <a:t>(3); </a:t>
            </a:r>
          </a:p>
          <a:p>
            <a:pPr>
              <a:spcBef>
                <a:spcPts val="600"/>
              </a:spcBef>
            </a:pPr>
            <a:r>
              <a:rPr lang="en-US" sz="2600" noProof="1">
                <a:solidFill>
                  <a:srgbClr val="BAB398"/>
                </a:solidFill>
              </a:rPr>
              <a:t>// 11 22 33</a:t>
            </a:r>
          </a:p>
          <a:p>
            <a:pPr>
              <a:spcBef>
                <a:spcPts val="1800"/>
              </a:spcBef>
            </a:pPr>
            <a:r>
              <a:rPr lang="en-US" sz="2600" noProof="1"/>
              <a:t>nums.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Where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x =&gt; x &lt; 50</a:t>
            </a:r>
            <a:r>
              <a:rPr lang="en-US" sz="2600" noProof="1"/>
              <a:t>);</a:t>
            </a:r>
          </a:p>
          <a:p>
            <a:r>
              <a:rPr lang="en-US" sz="2600" noProof="1">
                <a:solidFill>
                  <a:srgbClr val="BAB398"/>
                </a:solidFill>
              </a:rPr>
              <a:t>// 11 33 44 22</a:t>
            </a:r>
          </a:p>
          <a:p>
            <a:pPr>
              <a:spcBef>
                <a:spcPts val="1800"/>
              </a:spcBef>
            </a:pPr>
            <a:r>
              <a:rPr lang="en-US" sz="2600" noProof="1"/>
              <a:t>nums.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Count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x =&gt; x % 2 == 1</a:t>
            </a:r>
            <a:r>
              <a:rPr lang="en-US" sz="2600" noProof="1"/>
              <a:t>); </a:t>
            </a:r>
          </a:p>
          <a:p>
            <a:pPr>
              <a:spcBef>
                <a:spcPts val="600"/>
              </a:spcBef>
            </a:pPr>
            <a:r>
              <a:rPr lang="en-US" sz="2600" noProof="1">
                <a:solidFill>
                  <a:srgbClr val="BAB398"/>
                </a:solidFill>
              </a:rPr>
              <a:t>// 5</a:t>
            </a:r>
          </a:p>
          <a:p>
            <a:pPr>
              <a:spcBef>
                <a:spcPts val="1800"/>
              </a:spcBef>
            </a:pPr>
            <a:r>
              <a:rPr lang="en-US" sz="2600" noProof="1"/>
              <a:t>nums.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x =&gt; x * 2</a:t>
            </a:r>
            <a:r>
              <a:rPr lang="en-US" sz="2600" noProof="1"/>
              <a:t>).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600" noProof="1"/>
              <a:t>(5); </a:t>
            </a:r>
          </a:p>
          <a:p>
            <a:pPr>
              <a:spcBef>
                <a:spcPts val="600"/>
              </a:spcBef>
            </a:pPr>
            <a:r>
              <a:rPr lang="en-US" sz="2600" noProof="1">
                <a:solidFill>
                  <a:srgbClr val="BAB398"/>
                </a:solidFill>
              </a:rPr>
              <a:t>// 22 198 66 110 154</a:t>
            </a:r>
          </a:p>
        </p:txBody>
      </p:sp>
    </p:spTree>
    <p:extLst>
      <p:ext uri="{BB962C8B-B14F-4D97-AF65-F5344CB8AC3E}">
        <p14:creationId xmlns:p14="http://schemas.microsoft.com/office/powerpoint/2010/main" val="28386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14350" lvl="0" indent="-514350">
              <a:spcBef>
                <a:spcPts val="1200"/>
              </a:spcBef>
              <a:buFont typeface="+mj-lt"/>
              <a:buAutoNum type="arabicPeriod"/>
            </a:pPr>
            <a:r>
              <a:rPr lang="en-US">
                <a:solidFill>
                  <a:schemeClr val="tx2">
                    <a:lumMod val="75000"/>
                  </a:schemeClr>
                </a:solidFill>
              </a:rPr>
              <a:t>LINQ</a:t>
            </a:r>
            <a:endParaRPr lang="en-US"/>
          </a:p>
          <a:p>
            <a:pPr marL="712788" lvl="1" indent="-409575"/>
            <a:r>
              <a:rPr lang="en-US"/>
              <a:t>What is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LINQ?</a:t>
            </a:r>
            <a:endParaRPr lang="en-US"/>
          </a:p>
          <a:p>
            <a:pPr marL="712788" lvl="1" indent="-409575"/>
            <a:r>
              <a:rPr lang="en-US"/>
              <a:t>Math operations with LINQ</a:t>
            </a:r>
          </a:p>
          <a:p>
            <a:pPr marL="712788" lvl="1" indent="-409575"/>
            <a:r>
              <a:rPr lang="en-US"/>
              <a:t>Reading collections in a single line</a:t>
            </a:r>
          </a:p>
          <a:p>
            <a:pPr marL="514350" lvl="0" indent="-514350">
              <a:spcBef>
                <a:spcPts val="1200"/>
              </a:spcBef>
              <a:buFont typeface="+mj-lt"/>
              <a:buAutoNum type="arabicPeriod"/>
            </a:pPr>
            <a:r>
              <a:rPr lang="en-US"/>
              <a:t>Data Processing with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Lambda </a:t>
            </a:r>
            <a:r>
              <a:rPr lang="en-US"/>
              <a:t>and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LINQ</a:t>
            </a:r>
            <a:endParaRPr lang="en-US"/>
          </a:p>
          <a:p>
            <a:pPr marL="712788" lvl="1" indent="-409575"/>
            <a:r>
              <a:rPr lang="en-US"/>
              <a:t>Filtering, Mapping, Ordering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2" y="1828800"/>
            <a:ext cx="3074424" cy="396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8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Unique Elements from Collection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Distinct()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1724" y="1967358"/>
            <a:ext cx="10882200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noProof="1"/>
              <a:t>int[] nums = { 1, 2, 2, 3, 4, 5, 6, -2, 2, 0, 15, 3, 1, 0, 6};</a:t>
            </a:r>
          </a:p>
          <a:p>
            <a:r>
              <a:rPr lang="en-US" sz="2400" noProof="1"/>
              <a:t>nums = nums</a:t>
            </a:r>
          </a:p>
          <a:p>
            <a:r>
              <a:rPr lang="en-US" sz="2400" noProof="1"/>
              <a:t>	.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Distinct</a:t>
            </a:r>
            <a:r>
              <a:rPr lang="en-US" sz="2400" noProof="1"/>
              <a:t>()</a:t>
            </a:r>
          </a:p>
          <a:p>
            <a:r>
              <a:rPr lang="en-US" sz="2400" noProof="1"/>
              <a:t>	.ToArray(); </a:t>
            </a:r>
          </a:p>
          <a:p>
            <a:r>
              <a:rPr lang="en-US" sz="2400" noProof="1">
                <a:solidFill>
                  <a:srgbClr val="BAB398"/>
                </a:solidFill>
              </a:rPr>
              <a:t>// nums = [1, 2, 3, 4, 5, 6, -2, 0, 15]</a:t>
            </a:r>
          </a:p>
        </p:txBody>
      </p:sp>
    </p:spTree>
    <p:extLst>
      <p:ext uri="{BB962C8B-B14F-4D97-AF65-F5344CB8AC3E}">
        <p14:creationId xmlns:p14="http://schemas.microsoft.com/office/powerpoint/2010/main" val="3538234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text</a:t>
            </a:r>
            <a:r>
              <a:rPr lang="en-US" dirty="0"/>
              <a:t>, extract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words</a:t>
            </a:r>
            <a:r>
              <a:rPr lang="en-US" dirty="0"/>
              <a:t>, find all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short words </a:t>
            </a:r>
            <a:r>
              <a:rPr lang="en-US" dirty="0"/>
              <a:t>(less than 5 characters) and print them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alphabetically</a:t>
            </a:r>
            <a:r>
              <a:rPr lang="en-US" dirty="0"/>
              <a:t>,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lower case</a:t>
            </a:r>
          </a:p>
          <a:p>
            <a:pPr lvl="1"/>
            <a:r>
              <a:rPr lang="en-US" dirty="0"/>
              <a:t>Use the following separators: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?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(space)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case-insensitive</a:t>
            </a:r>
            <a:r>
              <a:rPr lang="en-US" dirty="0"/>
              <a:t> matching; remove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duplicated</a:t>
            </a:r>
            <a:r>
              <a:rPr lang="en-US" dirty="0"/>
              <a:t> words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Short Words Sorted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6916" y="3863294"/>
            <a:ext cx="10882200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 SoftUni you can study Java, C#, PHP and JavaScript. JAVA and c# developers graduate in 2-3 years. Go in!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6916" y="5248542"/>
            <a:ext cx="108822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2-3, and, c#, can, go, in, java, php, you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6005" y="6214907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https://judge.softuni.bg/Contests/Practice/Index/174#4</a:t>
            </a:r>
            <a:endParaRPr lang="en-US" dirty="0"/>
          </a:p>
        </p:txBody>
      </p:sp>
      <p:sp>
        <p:nvSpPr>
          <p:cNvPr id="11" name="Curved Right Arrow 10"/>
          <p:cNvSpPr/>
          <p:nvPr/>
        </p:nvSpPr>
        <p:spPr>
          <a:xfrm>
            <a:off x="188815" y="4321142"/>
            <a:ext cx="390256" cy="126875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276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Short Words Sorted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6620" y="1066800"/>
            <a:ext cx="11422792" cy="44812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char[] separators = new char[] </a:t>
            </a:r>
          </a:p>
          <a:p>
            <a:pPr>
              <a:lnSpc>
                <a:spcPct val="11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{'.',',',':',';','(',')','[',']','\\','\"','\'','/','!','?',' '};</a:t>
            </a:r>
          </a:p>
          <a:p>
            <a:pPr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 sentence = Console.ReadLine().ToLower();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string[] words = sentence.Split(separators);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 result = words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Where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 =&gt; w != ""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// TODO: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filter by word length &lt; 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OrderBy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 =&gt; 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Distinct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Console.WriteLine(string.Join(", ", result));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005" y="6214907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510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Take Single Element from Collection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First()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Last()</a:t>
            </a:r>
            <a:r>
              <a:rPr lang="en-US" dirty="0"/>
              <a:t> 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Single()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1724" y="2067343"/>
            <a:ext cx="10882200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noProof="1"/>
              <a:t>int[] nums = { 1, 2, 3, 4, 5, 6};</a:t>
            </a:r>
          </a:p>
          <a:p>
            <a:r>
              <a:rPr lang="en-US" sz="2400" noProof="1"/>
              <a:t>int num = nums.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First</a:t>
            </a:r>
            <a:r>
              <a:rPr lang="en-US" sz="2400" noProof="1"/>
              <a:t>(x =&gt; x % 2 == 0); </a:t>
            </a:r>
          </a:p>
          <a:p>
            <a:r>
              <a:rPr lang="en-US" sz="2400" noProof="1">
                <a:solidFill>
                  <a:srgbClr val="BAB398"/>
                </a:solidFill>
              </a:rPr>
              <a:t>// num = 2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51724" y="3505200"/>
            <a:ext cx="10882200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noProof="1"/>
              <a:t>int[] nums = { 1, 2, 3, 4, 5, 6};</a:t>
            </a:r>
          </a:p>
          <a:p>
            <a:r>
              <a:rPr lang="en-US" sz="2400" noProof="1"/>
              <a:t>int num = nums.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Last</a:t>
            </a:r>
            <a:r>
              <a:rPr lang="en-US" sz="2400" noProof="1"/>
              <a:t>(x =&gt; x % 2 == 1); </a:t>
            </a:r>
          </a:p>
          <a:p>
            <a:r>
              <a:rPr lang="en-US" sz="2400" noProof="1">
                <a:solidFill>
                  <a:srgbClr val="BAB398"/>
                </a:solidFill>
              </a:rPr>
              <a:t>// num = 5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51724" y="4943057"/>
            <a:ext cx="10882200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noProof="1"/>
              <a:t>int[] nums = { 1, 2, 3, 4, 5, 6};</a:t>
            </a:r>
          </a:p>
          <a:p>
            <a:r>
              <a:rPr lang="en-US" sz="2400" noProof="1"/>
              <a:t>int num = nums.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Single</a:t>
            </a:r>
            <a:r>
              <a:rPr lang="en-US" sz="2400" noProof="1"/>
              <a:t>(x =&gt; x == 4); </a:t>
            </a:r>
          </a:p>
          <a:p>
            <a:r>
              <a:rPr lang="en-US" sz="2400" noProof="1">
                <a:solidFill>
                  <a:srgbClr val="BAB398"/>
                </a:solidFill>
              </a:rPr>
              <a:t>// num = 4</a:t>
            </a:r>
          </a:p>
        </p:txBody>
      </p:sp>
    </p:spTree>
    <p:extLst>
      <p:ext uri="{BB962C8B-B14F-4D97-AF65-F5344CB8AC3E}">
        <p14:creationId xmlns:p14="http://schemas.microsoft.com/office/powerpoint/2010/main" val="341416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Operations over Collections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Reverse()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Concat()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6612" y="1957959"/>
            <a:ext cx="10882200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noProof="1"/>
              <a:t>int[] nums = { 1, 2, 3, 4, 5, 6};</a:t>
            </a:r>
          </a:p>
          <a:p>
            <a:r>
              <a:rPr lang="en-US" sz="2400" noProof="1"/>
              <a:t>nums = nums.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sz="2400" noProof="1"/>
              <a:t>(); </a:t>
            </a:r>
          </a:p>
          <a:p>
            <a:r>
              <a:rPr lang="en-US" sz="2400" noProof="1">
                <a:solidFill>
                  <a:srgbClr val="BAB398"/>
                </a:solidFill>
              </a:rPr>
              <a:t>// nums = 6, 5, 4, 3, 2, 1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18945" y="4038600"/>
            <a:ext cx="10882200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noProof="1"/>
              <a:t>int[] nums = { 1, 2, 3, 4, 5, 6 };</a:t>
            </a:r>
          </a:p>
          <a:p>
            <a:r>
              <a:rPr lang="en-US" sz="2400" noProof="1"/>
              <a:t>int[] otherNums = { 7, 8, 9, 0 };</a:t>
            </a:r>
          </a:p>
          <a:p>
            <a:r>
              <a:rPr lang="en-US" sz="2400" noProof="1"/>
              <a:t>nums = nums.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Concat</a:t>
            </a:r>
            <a:r>
              <a:rPr lang="en-US" sz="2400" noProof="1"/>
              <a:t>(otherNums); </a:t>
            </a:r>
          </a:p>
          <a:p>
            <a:r>
              <a:rPr lang="en-US" sz="2400" noProof="1">
                <a:solidFill>
                  <a:srgbClr val="BAB398"/>
                </a:solidFill>
              </a:rPr>
              <a:t>// nums = 1, 2, 3, 4, 5, 6, 7, 8, 9, 0</a:t>
            </a:r>
          </a:p>
        </p:txBody>
      </p:sp>
    </p:spTree>
    <p:extLst>
      <p:ext uri="{BB962C8B-B14F-4D97-AF65-F5344CB8AC3E}">
        <p14:creationId xmlns:p14="http://schemas.microsoft.com/office/powerpoint/2010/main" val="167481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0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an array of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4*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integers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fold</a:t>
            </a:r>
            <a:r>
              <a:rPr lang="en-US" dirty="0"/>
              <a:t> it like shown below, and print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 the upper and lower rows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2*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integers</a:t>
            </a:r>
            <a:r>
              <a:rPr lang="en-US" dirty="0"/>
              <a:t>):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Fold and Sum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040087" y="3815379"/>
            <a:ext cx="2743200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1 2 </a:t>
            </a: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3 4 5 6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7 8</a:t>
            </a:r>
          </a:p>
        </p:txBody>
      </p:sp>
      <p:sp>
        <p:nvSpPr>
          <p:cNvPr id="7" name="Right Arrow 6"/>
          <p:cNvSpPr/>
          <p:nvPr/>
        </p:nvSpPr>
        <p:spPr>
          <a:xfrm>
            <a:off x="6919165" y="408507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816005" y="6214907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https://judge.softuni.bg/Contests/Practice/Index/174#5</a:t>
            </a:r>
            <a:endParaRPr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432979" y="3815379"/>
            <a:ext cx="1512144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2 1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8 7</a:t>
            </a:r>
          </a:p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3 4 5 6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9079659" y="408507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599612" y="3815379"/>
            <a:ext cx="1752600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5 5 13 13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60412" y="5132627"/>
            <a:ext cx="4359726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 3 -1 </a:t>
            </a: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2 5 0 1 9 8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 7 -2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5265177" y="5402324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794869" y="5132627"/>
            <a:ext cx="2356943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/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-1 3 4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-2 7 6</a:t>
            </a:r>
          </a:p>
          <a:p>
            <a:pPr algn="ctr"/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2 5 0  1 9 8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8304212" y="5402324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832355" y="5132627"/>
            <a:ext cx="2519857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8 4 -1 16 14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783286" y="2510204"/>
            <a:ext cx="1520925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</a:t>
            </a: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2 3</a:t>
            </a: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8440090" y="277990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8941979" y="2510204"/>
            <a:ext cx="886234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</a:t>
            </a:r>
            <a:endParaRPr lang="en-US" sz="2600" b="1" spc="-15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2 3</a:t>
            </a:r>
            <a:endParaRPr lang="en-US" sz="2600" b="1" spc="-150" noProof="1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9953967" y="277990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0460721" y="2510204"/>
            <a:ext cx="891491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7 9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869498" y="2537012"/>
            <a:ext cx="3015114" cy="2167538"/>
            <a:chOff x="216658" y="2563502"/>
            <a:chExt cx="3015114" cy="2167538"/>
          </a:xfrm>
        </p:grpSpPr>
        <p:sp>
          <p:nvSpPr>
            <p:cNvPr id="30" name="Rectangle 29"/>
            <p:cNvSpPr/>
            <p:nvPr/>
          </p:nvSpPr>
          <p:spPr>
            <a:xfrm>
              <a:off x="988438" y="2617571"/>
              <a:ext cx="1447800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3 4 5 6</a:t>
              </a:r>
            </a:p>
          </p:txBody>
        </p:sp>
        <p:sp>
          <p:nvSpPr>
            <p:cNvPr id="31" name="Rectangle 30"/>
            <p:cNvSpPr/>
            <p:nvPr/>
          </p:nvSpPr>
          <p:spPr>
            <a:xfrm rot="543358">
              <a:off x="216658" y="2563502"/>
              <a:ext cx="718763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1 2</a:t>
              </a:r>
            </a:p>
          </p:txBody>
        </p:sp>
        <p:sp>
          <p:nvSpPr>
            <p:cNvPr id="32" name="Rectangle 31"/>
            <p:cNvSpPr/>
            <p:nvPr/>
          </p:nvSpPr>
          <p:spPr>
            <a:xfrm rot="21172160">
              <a:off x="2502736" y="2573917"/>
              <a:ext cx="729036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9BE5FF"/>
                  </a:solidFill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7 8 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09584" y="4350040"/>
              <a:ext cx="1447800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3 4 5 6</a:t>
              </a:r>
            </a:p>
          </p:txBody>
        </p:sp>
        <p:sp>
          <p:nvSpPr>
            <p:cNvPr id="37" name="Rectangle 36"/>
            <p:cNvSpPr/>
            <p:nvPr/>
          </p:nvSpPr>
          <p:spPr>
            <a:xfrm rot="9767020">
              <a:off x="936768" y="3865274"/>
              <a:ext cx="718763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1 2</a:t>
              </a:r>
            </a:p>
          </p:txBody>
        </p:sp>
        <p:sp>
          <p:nvSpPr>
            <p:cNvPr id="38" name="Rectangle 37"/>
            <p:cNvSpPr/>
            <p:nvPr/>
          </p:nvSpPr>
          <p:spPr>
            <a:xfrm rot="11713478">
              <a:off x="1804211" y="3848545"/>
              <a:ext cx="729036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69D8FF"/>
                  </a:solidFill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7 8 </a:t>
              </a:r>
            </a:p>
          </p:txBody>
        </p:sp>
        <p:sp>
          <p:nvSpPr>
            <p:cNvPr id="40" name="Down Arrow 39"/>
            <p:cNvSpPr/>
            <p:nvPr/>
          </p:nvSpPr>
          <p:spPr>
            <a:xfrm>
              <a:off x="1528440" y="3202281"/>
              <a:ext cx="381000" cy="41800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993537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Fold and Sum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0412" y="1103857"/>
            <a:ext cx="10668000" cy="49159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900" noProof="1"/>
              <a:t>int[] arr = Console.ReadLine()</a:t>
            </a:r>
          </a:p>
          <a:p>
            <a:r>
              <a:rPr lang="en-US" sz="2900" noProof="1"/>
              <a:t>  .Split(' ').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2900" noProof="1"/>
              <a:t>(int.Parse).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ToArray</a:t>
            </a:r>
            <a:r>
              <a:rPr lang="en-US" sz="2900" noProof="1"/>
              <a:t>();</a:t>
            </a:r>
          </a:p>
          <a:p>
            <a:r>
              <a:rPr lang="en-US" sz="2900" noProof="1"/>
              <a:t>int k = arr.Length / 4;</a:t>
            </a:r>
          </a:p>
          <a:p>
            <a:pPr>
              <a:spcBef>
                <a:spcPts val="1200"/>
              </a:spcBef>
            </a:pPr>
            <a:r>
              <a:rPr lang="en-US" sz="2900" noProof="1"/>
              <a:t>int[] row1left = arr.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900" noProof="1"/>
              <a:t>(k).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sz="2900" noProof="1"/>
              <a:t>().ToArray();</a:t>
            </a:r>
          </a:p>
          <a:p>
            <a:r>
              <a:rPr lang="en-US" sz="2900" noProof="1"/>
              <a:t>int[] row1right = arr.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sz="2900" noProof="1"/>
              <a:t>().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900" noProof="1"/>
              <a:t>(k).ToArray();</a:t>
            </a:r>
          </a:p>
          <a:p>
            <a:r>
              <a:rPr lang="en-US" sz="2900" noProof="1"/>
              <a:t>int[] row1 = row1left.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Concat</a:t>
            </a:r>
            <a:r>
              <a:rPr lang="en-US" sz="2900" noProof="1"/>
              <a:t>(row1right).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ToArray</a:t>
            </a:r>
            <a:r>
              <a:rPr lang="en-US" sz="2900" noProof="1"/>
              <a:t>();</a:t>
            </a:r>
          </a:p>
          <a:p>
            <a:r>
              <a:rPr lang="en-US" sz="2900" noProof="1"/>
              <a:t>int[] row2 = arr.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Skip</a:t>
            </a:r>
            <a:r>
              <a:rPr lang="en-US" sz="2900" noProof="1"/>
              <a:t>(k).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900" noProof="1"/>
              <a:t>(2 * k).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ToArray</a:t>
            </a:r>
            <a:r>
              <a:rPr lang="en-US" sz="2900" noProof="1"/>
              <a:t>();</a:t>
            </a:r>
          </a:p>
          <a:p>
            <a:pPr>
              <a:spcBef>
                <a:spcPts val="1200"/>
              </a:spcBef>
            </a:pPr>
            <a:r>
              <a:rPr lang="en-US" sz="2900" noProof="1"/>
              <a:t>var sumArr =</a:t>
            </a:r>
          </a:p>
          <a:p>
            <a:r>
              <a:rPr lang="en-US" sz="2900" noProof="1"/>
              <a:t>  row1.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2900" noProof="1"/>
              <a:t>(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(x, index) =&gt; x + row2[index]</a:t>
            </a:r>
            <a:r>
              <a:rPr lang="en-US" sz="2900" noProof="1"/>
              <a:t>);</a:t>
            </a:r>
          </a:p>
          <a:p>
            <a:r>
              <a:rPr lang="en-US" sz="2900" noProof="1"/>
              <a:t>Console.WriteLine(string.Join(" ", sumArr));</a:t>
            </a:r>
            <a:endParaRPr lang="en-US" sz="29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6005" y="6214907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2528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592"/>
            <a:ext cx="10363200" cy="820600"/>
          </a:xfrm>
        </p:spPr>
        <p:txBody>
          <a:bodyPr/>
          <a:lstStyle/>
          <a:p>
            <a:r>
              <a:rPr lang="en-US" dirty="0"/>
              <a:t>Lambda Expressions and LINQ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586" y="914400"/>
            <a:ext cx="3524026" cy="36375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21003577">
            <a:off x="928495" y="2849136"/>
            <a:ext cx="2977097" cy="132343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8000" b="1" dirty="0">
                <a:ln w="76200"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LINQ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542212" y="2895600"/>
            <a:ext cx="3733800" cy="1099744"/>
          </a:xfrm>
          <a:prstGeom prst="roundRect">
            <a:avLst>
              <a:gd name="adj" fmla="val 5188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  <a:scene3d>
            <a:camera prst="perspectiveHeroicExtremeLeftFacing"/>
            <a:lightRig rig="threePt" dir="t"/>
          </a:scene3d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 =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arr</a:t>
            </a:r>
            <a:endParaRPr lang="bg-BG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bg-BG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=&gt;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 % 2 == 0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bg-BG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pic>
        <p:nvPicPr>
          <p:cNvPr id="11" name="Picture 2" descr="http://upload.wikimedia.org/wikipedia/commons/thumb/e/ee/Lambda_uc_lc.svg/800px-Lambda_uc_lc.svg.png"/>
          <p:cNvPicPr>
            <a:picLocks noChangeAspect="1" noChangeArrowheads="1"/>
          </p:cNvPicPr>
          <p:nvPr/>
        </p:nvPicPr>
        <p:blipFill rotWithShape="1">
          <a:blip r:embed="rId3" cstate="print"/>
          <a:srcRect l="4650" t="-10480" r="3968" b="9170"/>
          <a:stretch/>
        </p:blipFill>
        <p:spPr bwMode="auto">
          <a:xfrm>
            <a:off x="2284412" y="1341804"/>
            <a:ext cx="1703958" cy="944196"/>
          </a:xfrm>
          <a:prstGeom prst="roundRect">
            <a:avLst>
              <a:gd name="adj" fmla="val 6322"/>
            </a:avLst>
          </a:prstGeom>
          <a:solidFill>
            <a:srgbClr val="FFFFFF"/>
          </a:solidFill>
          <a:scene3d>
            <a:camera prst="perspectiveHeroicExtremeRightFacing"/>
            <a:lightRig rig="threePt" dir="t"/>
          </a:scene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108995">
            <a:off x="8419598" y="951508"/>
            <a:ext cx="1716805" cy="1744056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0728097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7885199" cy="557035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Lambda</a:t>
            </a:r>
            <a:r>
              <a:rPr lang="en-US" sz="3200" dirty="0">
                <a:sym typeface="Wingdings" panose="05000000000000000000" pitchFamily="2" charset="2"/>
              </a:rPr>
              <a:t> and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LINQ</a:t>
            </a:r>
            <a:r>
              <a:rPr lang="en-US" sz="3200" dirty="0">
                <a:sym typeface="Wingdings" panose="05000000000000000000" pitchFamily="2" charset="2"/>
              </a:rPr>
              <a:t> dramatically simplify collection processing</a:t>
            </a:r>
          </a:p>
          <a:p>
            <a:r>
              <a:rPr lang="en-US" sz="3200" dirty="0">
                <a:sym typeface="Wingdings" panose="05000000000000000000" pitchFamily="2" charset="2"/>
              </a:rPr>
              <a:t>Can be used for sorting, filtering </a:t>
            </a:r>
            <a:r>
              <a:rPr lang="en-US" sz="3200">
                <a:sym typeface="Wingdings" panose="05000000000000000000" pitchFamily="2" charset="2"/>
              </a:rPr>
              <a:t>and various </a:t>
            </a:r>
            <a:r>
              <a:rPr lang="en-US" sz="3200" dirty="0">
                <a:sym typeface="Wingdings" panose="05000000000000000000" pitchFamily="2" charset="2"/>
              </a:rPr>
              <a:t>data aggregation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822" y="1371600"/>
            <a:ext cx="3196990" cy="2371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Lambda and LINQ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0249" y="3996240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31602" y="1255207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765249" y="2577353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377182" y="1391286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046412" y="2380769"/>
            <a:ext cx="1922519" cy="854925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64613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92001" y="1794761"/>
            <a:ext cx="11804822" cy="32684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fund-softuni</a:t>
            </a:r>
            <a:endParaRPr lang="en-US" sz="6000" b="1" noProof="1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579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24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5"/>
              </a:rPr>
              <a:t>CC-BY-SA</a:t>
            </a:r>
            <a:r>
              <a:rPr lang="en-US" sz="2000" dirty="0"/>
              <a:t>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309768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13548" y="3098209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89012" y="4783528"/>
            <a:ext cx="10263928" cy="820600"/>
          </a:xfrm>
        </p:spPr>
        <p:txBody>
          <a:bodyPr/>
          <a:lstStyle/>
          <a:p>
            <a:r>
              <a:rPr lang="en-US" dirty="0"/>
              <a:t>Lambda Functions and LINQ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89012" y="5690936"/>
            <a:ext cx="10263928" cy="688256"/>
          </a:xfrm>
        </p:spPr>
        <p:txBody>
          <a:bodyPr/>
          <a:lstStyle/>
          <a:p>
            <a:pPr lvl="0"/>
            <a:r>
              <a:rPr lang="en-US" dirty="0"/>
              <a:t>LINQ in Action: Filtering, Mapping, Ordering</a:t>
            </a:r>
          </a:p>
        </p:txBody>
      </p:sp>
      <p:sp>
        <p:nvSpPr>
          <p:cNvPr id="7" name="TextBox 6"/>
          <p:cNvSpPr txBox="1"/>
          <p:nvPr/>
        </p:nvSpPr>
        <p:spPr>
          <a:xfrm rot="21003577">
            <a:off x="3619330" y="2015410"/>
            <a:ext cx="5003293" cy="221599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3800" b="1" dirty="0">
                <a:ln w="76200"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LINQ</a:t>
            </a:r>
          </a:p>
        </p:txBody>
      </p:sp>
    </p:spTree>
    <p:extLst>
      <p:ext uri="{BB962C8B-B14F-4D97-AF65-F5344CB8AC3E}">
        <p14:creationId xmlns:p14="http://schemas.microsoft.com/office/powerpoint/2010/main" val="239098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LINQ</a:t>
            </a:r>
            <a:r>
              <a:rPr lang="en-US" dirty="0"/>
              <a:t> </a:t>
            </a:r>
            <a:r>
              <a:rPr lang="en-US"/>
              <a:t>==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L</a:t>
            </a:r>
            <a:r>
              <a:rPr lang="en-US" noProof="1"/>
              <a:t>anguage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IN</a:t>
            </a:r>
            <a:r>
              <a:rPr lang="en-US" noProof="1"/>
              <a:t>tegrated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Q</a:t>
            </a:r>
            <a:r>
              <a:rPr lang="en-US" noProof="1"/>
              <a:t>uery</a:t>
            </a:r>
          </a:p>
          <a:p>
            <a:r>
              <a:rPr lang="en-US" sz="3600" dirty="0">
                <a:sym typeface="Wingdings" panose="05000000000000000000" pitchFamily="2" charset="2"/>
              </a:rPr>
              <a:t>Dramatically simplifies collection processing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LINQ?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50838" y="3030538"/>
            <a:ext cx="11487148" cy="29892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nums = new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2, 4, 3, 1 };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sum = nums.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10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min = nums.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avg = nums.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Average()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2.5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bigNums = nums.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Where(a =&gt; a &gt; 2).ToList()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{4, 3}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reversed = nums.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Reverse().ToList()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{ 1, 3, 4, 2 }</a:t>
            </a:r>
          </a:p>
        </p:txBody>
      </p:sp>
    </p:spTree>
    <p:extLst>
      <p:ext uri="{BB962C8B-B14F-4D97-AF65-F5344CB8AC3E}">
        <p14:creationId xmlns:p14="http://schemas.microsoft.com/office/powerpoint/2010/main" val="274704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Min()</a:t>
            </a:r>
            <a:r>
              <a:rPr lang="en-US" dirty="0"/>
              <a:t> – Finds the smallest element in a collection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Max()</a:t>
            </a:r>
            <a:r>
              <a:rPr lang="en-US" dirty="0"/>
              <a:t> – Finds the largest element in a collection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Sum()</a:t>
            </a:r>
            <a:r>
              <a:rPr lang="en-US" dirty="0"/>
              <a:t> – Finds the sum of all elements in a collection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Average()</a:t>
            </a:r>
            <a:r>
              <a:rPr lang="en-US" dirty="0"/>
              <a:t> – Finds the average of all elements in a collection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Operations</a:t>
            </a:r>
            <a:endParaRPr lang="bg-B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1812" y="1828800"/>
            <a:ext cx="10882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{1, 2, 3, 4, -1, -5, 0, 50} =&gt; -5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1812" y="3293926"/>
            <a:ext cx="10882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{1, 2, 3, 4, -1, -5, 0, 50} =&gt; 50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1812" y="4692852"/>
            <a:ext cx="10882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{1, 2, 3, 4, -1, -5, 0, 50} =&gt; 54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1812" y="5956399"/>
            <a:ext cx="10882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{1, 2, 3, 4, -1, -5, 0, 50} =&gt; 6.75</a:t>
            </a:r>
          </a:p>
        </p:txBody>
      </p:sp>
    </p:spTree>
    <p:extLst>
      <p:ext uri="{BB962C8B-B14F-4D97-AF65-F5344CB8AC3E}">
        <p14:creationId xmlns:p14="http://schemas.microsoft.com/office/powerpoint/2010/main" val="299739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read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integers and print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min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max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average</a:t>
            </a:r>
            <a:r>
              <a:rPr lang="en-US" dirty="0"/>
              <a:t> values: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900" dirty="0"/>
              <a:t>Problem: Sum, Min, Max, Average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https://judge.softuni.bg/Contests/Practice/Index/174#2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2812" y="2667001"/>
            <a:ext cx="838200" cy="30603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37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1937419" y="4043295"/>
            <a:ext cx="381000" cy="307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446587" y="2667000"/>
            <a:ext cx="3080417" cy="30603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72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 = -5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 = 37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Average = 14.4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399212" y="2667001"/>
            <a:ext cx="838200" cy="30603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423820" y="4043295"/>
            <a:ext cx="381000" cy="307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932988" y="2667001"/>
            <a:ext cx="3266824" cy="30603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135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 = 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 = 50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Average = 33.75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616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900" dirty="0"/>
              <a:t>Solution: Sum, Min, Max</a:t>
            </a:r>
            <a:r>
              <a:rPr lang="bg-BG" sz="3900" dirty="0"/>
              <a:t>, </a:t>
            </a:r>
            <a:r>
              <a:rPr lang="en-US" sz="3900" dirty="0"/>
              <a:t>Average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79464" y="1450742"/>
            <a:ext cx="10572748" cy="43869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System.Linq;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int[n]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nums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[i] = int.Parse(Console.ReadLine());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Console.WriteLine("Sum = {0}", nums.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Console.WriteLine("Min = {0}", nums.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print also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max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and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average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values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041260" y="1164608"/>
            <a:ext cx="6091483" cy="1121392"/>
          </a:xfrm>
          <a:prstGeom prst="wedgeRoundRectCallout">
            <a:avLst>
              <a:gd name="adj1" fmla="val -57714"/>
              <a:gd name="adj2" fmla="val 58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System.Linq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enable LINQ functions like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.Max()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.Sum()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71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Collections on a Single Line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Select()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read collections: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3436" y="1990932"/>
            <a:ext cx="10518776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nums = Console.ReadLine()</a:t>
            </a:r>
          </a:p>
          <a:p>
            <a:r>
              <a:rPr lang="en-US" noProof="1"/>
              <a:t>   .Split()</a:t>
            </a:r>
          </a:p>
          <a:p>
            <a:r>
              <a:rPr lang="en-US" noProof="1"/>
              <a:t> 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noProof="1"/>
              <a:t>(number =&gt; double.Parse(number));</a:t>
            </a:r>
          </a:p>
          <a:p>
            <a:r>
              <a:rPr lang="en-US" noProof="1">
                <a:solidFill>
                  <a:srgbClr val="ADA485"/>
                </a:solidFill>
              </a:rPr>
              <a:t>// .Select(double.Parse);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3436" y="4267200"/>
            <a:ext cx="10518776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nums = Console.ReadLine()</a:t>
            </a:r>
          </a:p>
          <a:p>
            <a:r>
              <a:rPr lang="en-US" noProof="1"/>
              <a:t>   .Split()</a:t>
            </a:r>
          </a:p>
          <a:p>
            <a:r>
              <a:rPr lang="en-US" noProof="1"/>
              <a:t> 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noProof="1"/>
              <a:t>(int.Parse);</a:t>
            </a:r>
          </a:p>
          <a:p>
            <a:r>
              <a:rPr lang="en-US" noProof="1">
                <a:solidFill>
                  <a:srgbClr val="ADA485"/>
                </a:solidFill>
              </a:rPr>
              <a:t>// .Select(number =&gt; int.Parse(number));</a:t>
            </a:r>
          </a:p>
        </p:txBody>
      </p:sp>
    </p:spTree>
    <p:extLst>
      <p:ext uri="{BB962C8B-B14F-4D97-AF65-F5344CB8AC3E}">
        <p14:creationId xmlns:p14="http://schemas.microsoft.com/office/powerpoint/2010/main" val="238269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0</TotalTime>
  <Words>1885</Words>
  <Application>Microsoft Office PowerPoint</Application>
  <PresentationFormat>Custom</PresentationFormat>
  <Paragraphs>359</Paragraphs>
  <Slides>31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Arial Black</vt:lpstr>
      <vt:lpstr>Calibri</vt:lpstr>
      <vt:lpstr>Consolas</vt:lpstr>
      <vt:lpstr>Wingdings</vt:lpstr>
      <vt:lpstr>Wingdings 2</vt:lpstr>
      <vt:lpstr>SoftUni 16x9</vt:lpstr>
      <vt:lpstr>Lambda and LINQ</vt:lpstr>
      <vt:lpstr>Table of Contents</vt:lpstr>
      <vt:lpstr>Questions?</vt:lpstr>
      <vt:lpstr>Lambda Functions and LINQ</vt:lpstr>
      <vt:lpstr>What is LINQ?</vt:lpstr>
      <vt:lpstr>Math Operations</vt:lpstr>
      <vt:lpstr>Problem: Sum, Min, Max, Average</vt:lpstr>
      <vt:lpstr>Solution: Sum, Min, Max, Average</vt:lpstr>
      <vt:lpstr>Reading Collections on a Single Line</vt:lpstr>
      <vt:lpstr>Converting Collections</vt:lpstr>
      <vt:lpstr>Sorting Collections</vt:lpstr>
      <vt:lpstr>Sorting Collections(2)</vt:lpstr>
      <vt:lpstr>Take/Skip N Elements from Collection</vt:lpstr>
      <vt:lpstr>Problem: Largest 3 Numbers</vt:lpstr>
      <vt:lpstr>Solution: Largest 3 Numbers</vt:lpstr>
      <vt:lpstr>Lambda Expressions</vt:lpstr>
      <vt:lpstr>Lambda Functions</vt:lpstr>
      <vt:lpstr>Filter Collections</vt:lpstr>
      <vt:lpstr>Filtering and Sorting with Lambda Functions</vt:lpstr>
      <vt:lpstr>Getting Unique Elements from Collection</vt:lpstr>
      <vt:lpstr>Problem: Short Words Sorted</vt:lpstr>
      <vt:lpstr>Solution: Short Words Sorted</vt:lpstr>
      <vt:lpstr>Take Single Element from Collection</vt:lpstr>
      <vt:lpstr>Other Operations over Collections</vt:lpstr>
      <vt:lpstr>Problem: Fold and Sum</vt:lpstr>
      <vt:lpstr>Solution: Fold and Sum</vt:lpstr>
      <vt:lpstr>Lambda Expressions and LINQ</vt:lpstr>
      <vt:lpstr>Summary</vt:lpstr>
      <vt:lpstr>Lambda and LINQ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 and LINQ</dc:title>
  <dc:subject>Programming Fundamentals Course</dc:subject>
  <dc:creator/>
  <cp:keywords>C#, programming, course, SoftUni, Software University</cp:keywords>
  <dc:description>Programming Fundamentals Course @ SoftUni - https://softuni.bg/courses/programming-fundamentals</dc:description>
  <cp:lastModifiedBy/>
  <cp:revision>1</cp:revision>
  <dcterms:created xsi:type="dcterms:W3CDTF">2014-01-02T17:00:34Z</dcterms:created>
  <dcterms:modified xsi:type="dcterms:W3CDTF">2017-01-24T12:55:24Z</dcterms:modified>
  <cp:category>computer programming;programming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