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E1EA"/>
    <a:srgbClr val="ECF8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0" d="100"/>
          <a:sy n="120" d="100"/>
        </p:scale>
        <p:origin x="17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B5DDB-446F-4398-AD02-15EA8DFE06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6E602F-190B-41FD-AE06-6EE5205D36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528A6-8221-4BCB-A96F-BB172B75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763EA-A02B-4C63-8DEC-C921D22AF533}" type="datetimeFigureOut">
              <a:rPr lang="en-AU" smtClean="0"/>
              <a:t>18/10/2021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9BAB2E-2933-4E73-A041-65F8405AA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BFA6E-9657-4A6E-A256-F4DA0F3A9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C31B-FBB4-456E-AF3C-507B7EF88C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99862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3CB60-5807-4574-9036-8BBC1F692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174F88-37CD-464E-ABAC-35F2E6A296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E2520F-B227-46C8-81F2-000BEB312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763EA-A02B-4C63-8DEC-C921D22AF533}" type="datetimeFigureOut">
              <a:rPr lang="en-AU" smtClean="0"/>
              <a:t>18/10/2021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E37B9E-C418-4DDE-89EE-FED529FDA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8F08F9-B4D7-4564-A713-8BDA5769E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C31B-FBB4-456E-AF3C-507B7EF88C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5119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382966-B4D8-4234-BC51-5748D0F0D0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2A6A05-7E64-4242-99C2-1E7D1C08E4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2E2C44-2597-4D73-BB1E-18D4752B1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763EA-A02B-4C63-8DEC-C921D22AF533}" type="datetimeFigureOut">
              <a:rPr lang="en-AU" smtClean="0"/>
              <a:t>18/10/2021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DC4480-30FB-4415-9457-8DF188D5C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ADD83-1AE1-4928-9F82-52C79D843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C31B-FBB4-456E-AF3C-507B7EF88C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6607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F6FBA-A932-433C-896A-60726DC5B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BC7B7-A6DF-4E29-AC37-22AB6A891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D6AA0-5D7A-474F-905A-618E2D4DA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763EA-A02B-4C63-8DEC-C921D22AF533}" type="datetimeFigureOut">
              <a:rPr lang="en-AU" smtClean="0"/>
              <a:t>18/10/2021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8333B-D120-42D1-91CC-3247BFFB8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66FE8-3A0B-4E13-838B-B4D9E58AF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C31B-FBB4-456E-AF3C-507B7EF88C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7394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4CE18-4950-4940-8B27-4AD575441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EC282B-15FE-4C24-8BA4-E9C105ECC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6F397-C2F9-4078-AA12-F0358086F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763EA-A02B-4C63-8DEC-C921D22AF533}" type="datetimeFigureOut">
              <a:rPr lang="en-AU" smtClean="0"/>
              <a:t>18/10/2021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EB13F5-1C93-44B6-BA40-D7FD8E040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8580E7-F408-4E8B-AE74-130E2D98B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C31B-FBB4-456E-AF3C-507B7EF88C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1467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E449A-1087-4673-B529-7698B0189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6B936-65AA-4652-8399-03B31F150B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039DB9-5C38-4C99-B1F7-7E23AF25E8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21E52E-CA53-4505-972C-148F56EB6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763EA-A02B-4C63-8DEC-C921D22AF533}" type="datetimeFigureOut">
              <a:rPr lang="en-AU" smtClean="0"/>
              <a:t>18/10/2021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D0B6F6-8D91-405F-B807-673F2DC82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FFE5D3-DF6C-485F-A6AD-3AD59426B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C31B-FBB4-456E-AF3C-507B7EF88C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5498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096D1-6C9D-488C-B1CE-F7AACB53A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FD827E-C13B-4673-84A4-F2A7EAEB49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7A8AEF-EE65-4A5E-9151-893049F3B5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987DA8-FA9C-4D87-9093-15CD6D3D7C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F4D9D2-854A-411F-828D-760DE83BEA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C4CFE5-2921-47C6-9D77-B7B6C25BE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763EA-A02B-4C63-8DEC-C921D22AF533}" type="datetimeFigureOut">
              <a:rPr lang="en-AU" smtClean="0"/>
              <a:t>18/10/2021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54116F-A27C-403A-9A04-6EFDF5C71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2C6472-17F8-433E-8505-F90F5644E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C31B-FBB4-456E-AF3C-507B7EF88C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2085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56AB2-B384-4EF2-BE06-4B3C284CB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C2D6DA-6AFB-4890-BF48-68A399819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763EA-A02B-4C63-8DEC-C921D22AF533}" type="datetimeFigureOut">
              <a:rPr lang="en-AU" smtClean="0"/>
              <a:t>18/10/2021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006484-C2DD-4778-9897-1B46BF805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5219A9-DB22-467E-83F2-C9C53BDEE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C31B-FBB4-456E-AF3C-507B7EF88C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36402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0EC996-0DCD-405A-9E3D-1767DBCFC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763EA-A02B-4C63-8DEC-C921D22AF533}" type="datetimeFigureOut">
              <a:rPr lang="en-AU" smtClean="0"/>
              <a:t>18/10/2021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EED2FA-653D-46E2-BE83-36839A3AB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465A5C-F45F-44D9-8D86-E1ED4FCEC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C31B-FBB4-456E-AF3C-507B7EF88C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55498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46AB5-D0D4-4D07-A300-CD82A255E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B7C44-FC33-405F-8E26-F1E5F1003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07A17C-DCC0-4A5C-883A-17CE18C7C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F37B71-807F-48D7-B2C2-BD56CC131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763EA-A02B-4C63-8DEC-C921D22AF533}" type="datetimeFigureOut">
              <a:rPr lang="en-AU" smtClean="0"/>
              <a:t>18/10/2021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0633C5-533D-487B-B092-6E919B64C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4505FF-223E-4B02-BADA-B789ED5A7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C31B-FBB4-456E-AF3C-507B7EF88C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098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5CD53-8CF6-456E-B470-48002E6AA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BC952D-7B3C-43CB-97BF-825ECA0048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EB1A21-B27D-4958-8306-FC51995F8D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B002D-C6EC-4813-B07D-A3F3989CE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763EA-A02B-4C63-8DEC-C921D22AF533}" type="datetimeFigureOut">
              <a:rPr lang="en-AU" smtClean="0"/>
              <a:t>18/10/2021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B46245-465D-4A0C-A6DC-D1E8761D3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185655-FDB1-47BC-950F-7D1A8EF12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C31B-FBB4-456E-AF3C-507B7EF88C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56139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274B27-8EC2-41EA-A7E0-18AEE9B47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952230-53F0-4FE0-AF71-7CC9D3DAF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6AC9E-AB58-4ADA-ABE2-6782722473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763EA-A02B-4C63-8DEC-C921D22AF533}" type="datetimeFigureOut">
              <a:rPr lang="en-AU" smtClean="0"/>
              <a:t>18/10/2021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AD65B-6637-45EA-9E67-48CC294581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6031A0-C47B-4BE9-87B2-92ACB5E8B0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8C31B-FBB4-456E-AF3C-507B7EF88CA8}" type="slidenum">
              <a:rPr lang="en-AU" smtClean="0"/>
              <a:t>‹#›</a:t>
            </a:fld>
            <a:endParaRPr lang="en-AU"/>
          </a:p>
        </p:txBody>
      </p:sp>
      <p:sp>
        <p:nvSpPr>
          <p:cNvPr id="7" name="MSIPCMContentMarking" descr="{&quot;HashCode&quot;:1197786027,&quot;Placement&quot;:&quot;Footer&quot;,&quot;Top&quot;:522.862549,&quot;Left&quot;:384.9807,&quot;SlideWidth&quot;:960,&quot;SlideHeight&quot;:540}">
            <a:extLst>
              <a:ext uri="{FF2B5EF4-FFF2-40B4-BE49-F238E27FC236}">
                <a16:creationId xmlns:a16="http://schemas.microsoft.com/office/drawing/2014/main" id="{55F095D3-6683-459E-A9F8-56E1F393C831}"/>
              </a:ext>
            </a:extLst>
          </p:cNvPr>
          <p:cNvSpPr txBox="1"/>
          <p:nvPr userDrawn="1"/>
        </p:nvSpPr>
        <p:spPr>
          <a:xfrm>
            <a:off x="4889255" y="6640354"/>
            <a:ext cx="2413489" cy="21764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AU" sz="800">
                <a:solidFill>
                  <a:srgbClr val="000000"/>
                </a:solidFill>
                <a:latin typeface="Arial" panose="020B0604020202020204" pitchFamily="34" charset="0"/>
              </a:rPr>
              <a:t>Information Security Classification - INTERNAL</a:t>
            </a:r>
          </a:p>
        </p:txBody>
      </p:sp>
    </p:spTree>
    <p:extLst>
      <p:ext uri="{BB962C8B-B14F-4D97-AF65-F5344CB8AC3E}">
        <p14:creationId xmlns:p14="http://schemas.microsoft.com/office/powerpoint/2010/main" val="4169975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>
            <a:extLst>
              <a:ext uri="{FF2B5EF4-FFF2-40B4-BE49-F238E27FC236}">
                <a16:creationId xmlns:a16="http://schemas.microsoft.com/office/drawing/2014/main" id="{9C669CA7-9253-406B-A11B-4461DF84CF61}"/>
              </a:ext>
            </a:extLst>
          </p:cNvPr>
          <p:cNvSpPr/>
          <p:nvPr/>
        </p:nvSpPr>
        <p:spPr>
          <a:xfrm>
            <a:off x="6530825" y="1425427"/>
            <a:ext cx="5121483" cy="5369656"/>
          </a:xfrm>
          <a:prstGeom prst="rect">
            <a:avLst/>
          </a:prstGeom>
          <a:solidFill>
            <a:srgbClr val="EBE1EA"/>
          </a:solidFill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CF2D9E9-5BE0-471E-B766-61FCC0CC5C84}"/>
              </a:ext>
            </a:extLst>
          </p:cNvPr>
          <p:cNvSpPr/>
          <p:nvPr/>
        </p:nvSpPr>
        <p:spPr>
          <a:xfrm>
            <a:off x="2182529" y="1426126"/>
            <a:ext cx="4321738" cy="5369655"/>
          </a:xfrm>
          <a:prstGeom prst="rect">
            <a:avLst/>
          </a:prstGeom>
          <a:solidFill>
            <a:srgbClr val="ECF8FA"/>
          </a:solidFill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EA30F7C1-B0F7-4055-AF27-46AA6AF63BA0}"/>
              </a:ext>
            </a:extLst>
          </p:cNvPr>
          <p:cNvSpPr/>
          <p:nvPr/>
        </p:nvSpPr>
        <p:spPr>
          <a:xfrm>
            <a:off x="394283" y="1426127"/>
            <a:ext cx="1761688" cy="536895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9661D5AE-4254-416B-BAF2-FA07BA6A157D}"/>
              </a:ext>
            </a:extLst>
          </p:cNvPr>
          <p:cNvSpPr/>
          <p:nvPr/>
        </p:nvSpPr>
        <p:spPr>
          <a:xfrm>
            <a:off x="696286" y="1837888"/>
            <a:ext cx="637564" cy="755009"/>
          </a:xfrm>
          <a:prstGeom prst="can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dirty="0"/>
              <a:t>sor_webinsure.tplcy</a:t>
            </a:r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65B9057C-28F8-4396-BFBD-462988A09DB8}"/>
              </a:ext>
            </a:extLst>
          </p:cNvPr>
          <p:cNvSpPr/>
          <p:nvPr/>
        </p:nvSpPr>
        <p:spPr>
          <a:xfrm>
            <a:off x="696285" y="3549380"/>
            <a:ext cx="637564" cy="755009"/>
          </a:xfrm>
          <a:prstGeom prst="can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dirty="0"/>
              <a:t>sor_cmps.cppolicy</a:t>
            </a:r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05D2B8D2-9983-4954-A8DF-1DF97FB52D77}"/>
              </a:ext>
            </a:extLst>
          </p:cNvPr>
          <p:cNvSpPr/>
          <p:nvPr/>
        </p:nvSpPr>
        <p:spPr>
          <a:xfrm>
            <a:off x="696286" y="5195582"/>
            <a:ext cx="637564" cy="755009"/>
          </a:xfrm>
          <a:prstGeom prst="can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dirty="0"/>
              <a:t>sor_harvest.policy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2E3349-0769-4C41-BEA1-A97507AEE8CC}"/>
              </a:ext>
            </a:extLst>
          </p:cNvPr>
          <p:cNvSpPr txBox="1"/>
          <p:nvPr/>
        </p:nvSpPr>
        <p:spPr>
          <a:xfrm>
            <a:off x="3931640" y="230636"/>
            <a:ext cx="3081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Quote number Analysis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81B7A79-0AAA-4316-B8B2-B96CD61FFF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1219382"/>
              </p:ext>
            </p:extLst>
          </p:nvPr>
        </p:nvGraphicFramePr>
        <p:xfrm>
          <a:off x="696286" y="2665461"/>
          <a:ext cx="637565" cy="220352"/>
        </p:xfrm>
        <a:graphic>
          <a:graphicData uri="http://schemas.openxmlformats.org/drawingml/2006/table">
            <a:tbl>
              <a:tblPr/>
              <a:tblGrid>
                <a:gridCol w="637565">
                  <a:extLst>
                    <a:ext uri="{9D8B030D-6E8A-4147-A177-3AD203B41FA5}">
                      <a16:colId xmlns:a16="http://schemas.microsoft.com/office/drawing/2014/main" val="3812438996"/>
                    </a:ext>
                  </a:extLst>
                </a:gridCol>
              </a:tblGrid>
              <a:tr h="220352">
                <a:tc>
                  <a:txBody>
                    <a:bodyPr/>
                    <a:lstStyle/>
                    <a:p>
                      <a:r>
                        <a:rPr lang="en-AU" sz="800" dirty="0"/>
                        <a:t>7,088,578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384050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D1FB546-E7F3-4081-AF72-F11F1E4571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3388780"/>
              </p:ext>
            </p:extLst>
          </p:nvPr>
        </p:nvGraphicFramePr>
        <p:xfrm>
          <a:off x="696285" y="4395549"/>
          <a:ext cx="637565" cy="220352"/>
        </p:xfrm>
        <a:graphic>
          <a:graphicData uri="http://schemas.openxmlformats.org/drawingml/2006/table">
            <a:tbl>
              <a:tblPr/>
              <a:tblGrid>
                <a:gridCol w="637565">
                  <a:extLst>
                    <a:ext uri="{9D8B030D-6E8A-4147-A177-3AD203B41FA5}">
                      <a16:colId xmlns:a16="http://schemas.microsoft.com/office/drawing/2014/main" val="3812438996"/>
                    </a:ext>
                  </a:extLst>
                </a:gridCol>
              </a:tblGrid>
              <a:tr h="220352">
                <a:tc>
                  <a:txBody>
                    <a:bodyPr/>
                    <a:lstStyle/>
                    <a:p>
                      <a:r>
                        <a:rPr lang="en-AU" sz="800" dirty="0"/>
                        <a:t>220,469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3840505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7F16888-931C-46D1-B79C-C8D6EC42C2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7170581"/>
              </p:ext>
            </p:extLst>
          </p:nvPr>
        </p:nvGraphicFramePr>
        <p:xfrm>
          <a:off x="696285" y="6082576"/>
          <a:ext cx="637565" cy="220352"/>
        </p:xfrm>
        <a:graphic>
          <a:graphicData uri="http://schemas.openxmlformats.org/drawingml/2006/table">
            <a:tbl>
              <a:tblPr/>
              <a:tblGrid>
                <a:gridCol w="637565">
                  <a:extLst>
                    <a:ext uri="{9D8B030D-6E8A-4147-A177-3AD203B41FA5}">
                      <a16:colId xmlns:a16="http://schemas.microsoft.com/office/drawing/2014/main" val="3812438996"/>
                    </a:ext>
                  </a:extLst>
                </a:gridCol>
              </a:tblGrid>
              <a:tr h="220352">
                <a:tc>
                  <a:txBody>
                    <a:bodyPr/>
                    <a:lstStyle/>
                    <a:p>
                      <a:r>
                        <a:rPr lang="en-AU" sz="800" dirty="0"/>
                        <a:t>1,736,878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3840505"/>
                  </a:ext>
                </a:extLst>
              </a:tr>
            </a:tbl>
          </a:graphicData>
        </a:graphic>
      </p:graphicFrame>
      <p:sp>
        <p:nvSpPr>
          <p:cNvPr id="11" name="Cylinder 10">
            <a:extLst>
              <a:ext uri="{FF2B5EF4-FFF2-40B4-BE49-F238E27FC236}">
                <a16:creationId xmlns:a16="http://schemas.microsoft.com/office/drawing/2014/main" id="{0B2988C0-47DD-4E09-90AE-46FD774901BD}"/>
              </a:ext>
            </a:extLst>
          </p:cNvPr>
          <p:cNvSpPr/>
          <p:nvPr/>
        </p:nvSpPr>
        <p:spPr>
          <a:xfrm>
            <a:off x="2388064" y="1837888"/>
            <a:ext cx="637564" cy="755009"/>
          </a:xfrm>
          <a:prstGeom prst="can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800" b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ctx.webinsure_transactional_policy</a:t>
            </a:r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32BC30F1-96E4-4066-A007-540238D3B93C}"/>
              </a:ext>
            </a:extLst>
          </p:cNvPr>
          <p:cNvSpPr/>
          <p:nvPr/>
        </p:nvSpPr>
        <p:spPr>
          <a:xfrm>
            <a:off x="2388063" y="3549380"/>
            <a:ext cx="637564" cy="755009"/>
          </a:xfrm>
          <a:prstGeom prst="can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800" b="0" dirty="0">
                <a:solidFill>
                  <a:schemeClr val="bg1"/>
                </a:solidFill>
                <a:effectLst/>
              </a:rPr>
              <a:t>ctx.cmps_cp_policy </a:t>
            </a:r>
          </a:p>
          <a:p>
            <a:pPr algn="ctr"/>
            <a:endParaRPr lang="en-AU" sz="800" dirty="0"/>
          </a:p>
        </p:txBody>
      </p:sp>
      <p:sp>
        <p:nvSpPr>
          <p:cNvPr id="13" name="Cylinder 12">
            <a:extLst>
              <a:ext uri="{FF2B5EF4-FFF2-40B4-BE49-F238E27FC236}">
                <a16:creationId xmlns:a16="http://schemas.microsoft.com/office/drawing/2014/main" id="{7DE68659-9BFB-47EB-A16D-B3F96F2FCD42}"/>
              </a:ext>
            </a:extLst>
          </p:cNvPr>
          <p:cNvSpPr/>
          <p:nvPr/>
        </p:nvSpPr>
        <p:spPr>
          <a:xfrm>
            <a:off x="2388064" y="5195582"/>
            <a:ext cx="637564" cy="755009"/>
          </a:xfrm>
          <a:prstGeom prst="can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800" dirty="0"/>
              <a:t>ctx_harvest.policy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CCD8C895-C8FE-43A2-B74B-23467131D0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4570329"/>
              </p:ext>
            </p:extLst>
          </p:nvPr>
        </p:nvGraphicFramePr>
        <p:xfrm>
          <a:off x="2388064" y="2665461"/>
          <a:ext cx="637565" cy="220352"/>
        </p:xfrm>
        <a:graphic>
          <a:graphicData uri="http://schemas.openxmlformats.org/drawingml/2006/table">
            <a:tbl>
              <a:tblPr/>
              <a:tblGrid>
                <a:gridCol w="637565">
                  <a:extLst>
                    <a:ext uri="{9D8B030D-6E8A-4147-A177-3AD203B41FA5}">
                      <a16:colId xmlns:a16="http://schemas.microsoft.com/office/drawing/2014/main" val="3812438996"/>
                    </a:ext>
                  </a:extLst>
                </a:gridCol>
              </a:tblGrid>
              <a:tr h="220352">
                <a:tc>
                  <a:txBody>
                    <a:bodyPr/>
                    <a:lstStyle/>
                    <a:p>
                      <a:r>
                        <a:rPr lang="en-AU" sz="800" dirty="0"/>
                        <a:t>7,088,578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3840505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227307CD-90C5-4C6E-AD86-0AD7DE0B50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0354221"/>
              </p:ext>
            </p:extLst>
          </p:nvPr>
        </p:nvGraphicFramePr>
        <p:xfrm>
          <a:off x="2388063" y="4395549"/>
          <a:ext cx="637565" cy="220352"/>
        </p:xfrm>
        <a:graphic>
          <a:graphicData uri="http://schemas.openxmlformats.org/drawingml/2006/table">
            <a:tbl>
              <a:tblPr/>
              <a:tblGrid>
                <a:gridCol w="637565">
                  <a:extLst>
                    <a:ext uri="{9D8B030D-6E8A-4147-A177-3AD203B41FA5}">
                      <a16:colId xmlns:a16="http://schemas.microsoft.com/office/drawing/2014/main" val="3812438996"/>
                    </a:ext>
                  </a:extLst>
                </a:gridCol>
              </a:tblGrid>
              <a:tr h="220352">
                <a:tc>
                  <a:txBody>
                    <a:bodyPr/>
                    <a:lstStyle/>
                    <a:p>
                      <a:r>
                        <a:rPr lang="en-AU" sz="800" dirty="0"/>
                        <a:t>220,469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3840505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CEF890B2-6E9A-4FF7-9F57-6EEA142261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5437757"/>
              </p:ext>
            </p:extLst>
          </p:nvPr>
        </p:nvGraphicFramePr>
        <p:xfrm>
          <a:off x="2388063" y="6082576"/>
          <a:ext cx="637565" cy="220352"/>
        </p:xfrm>
        <a:graphic>
          <a:graphicData uri="http://schemas.openxmlformats.org/drawingml/2006/table">
            <a:tbl>
              <a:tblPr/>
              <a:tblGrid>
                <a:gridCol w="637565">
                  <a:extLst>
                    <a:ext uri="{9D8B030D-6E8A-4147-A177-3AD203B41FA5}">
                      <a16:colId xmlns:a16="http://schemas.microsoft.com/office/drawing/2014/main" val="3812438996"/>
                    </a:ext>
                  </a:extLst>
                </a:gridCol>
              </a:tblGrid>
              <a:tr h="220352">
                <a:tc>
                  <a:txBody>
                    <a:bodyPr/>
                    <a:lstStyle/>
                    <a:p>
                      <a:r>
                        <a:rPr lang="en-AU" sz="800" dirty="0"/>
                        <a:t>1,736,878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3840505"/>
                  </a:ext>
                </a:extLst>
              </a:tr>
            </a:tbl>
          </a:graphicData>
        </a:graphic>
      </p:graphicFrame>
      <p:sp>
        <p:nvSpPr>
          <p:cNvPr id="17" name="Cylinder 16">
            <a:extLst>
              <a:ext uri="{FF2B5EF4-FFF2-40B4-BE49-F238E27FC236}">
                <a16:creationId xmlns:a16="http://schemas.microsoft.com/office/drawing/2014/main" id="{6CF4E53A-9B5D-409F-A795-E83124D6989C}"/>
              </a:ext>
            </a:extLst>
          </p:cNvPr>
          <p:cNvSpPr/>
          <p:nvPr/>
        </p:nvSpPr>
        <p:spPr>
          <a:xfrm>
            <a:off x="5178803" y="1837888"/>
            <a:ext cx="637564" cy="755009"/>
          </a:xfrm>
          <a:prstGeom prst="can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800" b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ctx.webinsure_referral_ext</a:t>
            </a:r>
          </a:p>
        </p:txBody>
      </p:sp>
      <p:sp>
        <p:nvSpPr>
          <p:cNvPr id="18" name="Cylinder 17">
            <a:extLst>
              <a:ext uri="{FF2B5EF4-FFF2-40B4-BE49-F238E27FC236}">
                <a16:creationId xmlns:a16="http://schemas.microsoft.com/office/drawing/2014/main" id="{34A34B07-4157-4277-BC6E-4EC272E93C16}"/>
              </a:ext>
            </a:extLst>
          </p:cNvPr>
          <p:cNvSpPr/>
          <p:nvPr/>
        </p:nvSpPr>
        <p:spPr>
          <a:xfrm>
            <a:off x="5178803" y="3549380"/>
            <a:ext cx="637564" cy="755009"/>
          </a:xfrm>
          <a:prstGeom prst="can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0" dirty="0">
                <a:solidFill>
                  <a:schemeClr val="bg1"/>
                </a:solidFill>
                <a:effectLst/>
              </a:rPr>
              <a:t>ctx.cmps_referral_ext</a:t>
            </a:r>
          </a:p>
          <a:p>
            <a:pPr algn="ctr"/>
            <a:endParaRPr lang="en-AU" sz="800" dirty="0"/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8F0F3733-D1AC-48A9-8949-B972D0FF71C9}"/>
              </a:ext>
            </a:extLst>
          </p:cNvPr>
          <p:cNvSpPr/>
          <p:nvPr/>
        </p:nvSpPr>
        <p:spPr>
          <a:xfrm>
            <a:off x="5178804" y="5195582"/>
            <a:ext cx="637564" cy="755009"/>
          </a:xfrm>
          <a:prstGeom prst="can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0" dirty="0">
                <a:solidFill>
                  <a:schemeClr val="bg1"/>
                </a:solidFill>
                <a:effectLst/>
              </a:rPr>
              <a:t>ctx.harvest_referral_ext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E05901ED-C28D-40A9-A2AB-CBE125518E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1521648"/>
              </p:ext>
            </p:extLst>
          </p:nvPr>
        </p:nvGraphicFramePr>
        <p:xfrm>
          <a:off x="5178804" y="2665461"/>
          <a:ext cx="637565" cy="220352"/>
        </p:xfrm>
        <a:graphic>
          <a:graphicData uri="http://schemas.openxmlformats.org/drawingml/2006/table">
            <a:tbl>
              <a:tblPr/>
              <a:tblGrid>
                <a:gridCol w="637565">
                  <a:extLst>
                    <a:ext uri="{9D8B030D-6E8A-4147-A177-3AD203B41FA5}">
                      <a16:colId xmlns:a16="http://schemas.microsoft.com/office/drawing/2014/main" val="3812438996"/>
                    </a:ext>
                  </a:extLst>
                </a:gridCol>
              </a:tblGrid>
              <a:tr h="220352">
                <a:tc>
                  <a:txBody>
                    <a:bodyPr/>
                    <a:lstStyle/>
                    <a:p>
                      <a:r>
                        <a:rPr lang="en-AU" sz="800" dirty="0"/>
                        <a:t>109,220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3840505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68D0438D-4407-4077-A247-C35A91BB5D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856304"/>
              </p:ext>
            </p:extLst>
          </p:nvPr>
        </p:nvGraphicFramePr>
        <p:xfrm>
          <a:off x="5178803" y="4395549"/>
          <a:ext cx="637565" cy="220352"/>
        </p:xfrm>
        <a:graphic>
          <a:graphicData uri="http://schemas.openxmlformats.org/drawingml/2006/table">
            <a:tbl>
              <a:tblPr/>
              <a:tblGrid>
                <a:gridCol w="637565">
                  <a:extLst>
                    <a:ext uri="{9D8B030D-6E8A-4147-A177-3AD203B41FA5}">
                      <a16:colId xmlns:a16="http://schemas.microsoft.com/office/drawing/2014/main" val="3812438996"/>
                    </a:ext>
                  </a:extLst>
                </a:gridCol>
              </a:tblGrid>
              <a:tr h="220352">
                <a:tc>
                  <a:txBody>
                    <a:bodyPr/>
                    <a:lstStyle/>
                    <a:p>
                      <a:r>
                        <a:rPr lang="en-AU" sz="800" dirty="0"/>
                        <a:t>112,989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3840505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76D22FC0-2C73-4F2F-A1A0-727AFFE828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64564"/>
              </p:ext>
            </p:extLst>
          </p:nvPr>
        </p:nvGraphicFramePr>
        <p:xfrm>
          <a:off x="5178803" y="6082576"/>
          <a:ext cx="637565" cy="220352"/>
        </p:xfrm>
        <a:graphic>
          <a:graphicData uri="http://schemas.openxmlformats.org/drawingml/2006/table">
            <a:tbl>
              <a:tblPr/>
              <a:tblGrid>
                <a:gridCol w="637565">
                  <a:extLst>
                    <a:ext uri="{9D8B030D-6E8A-4147-A177-3AD203B41FA5}">
                      <a16:colId xmlns:a16="http://schemas.microsoft.com/office/drawing/2014/main" val="3812438996"/>
                    </a:ext>
                  </a:extLst>
                </a:gridCol>
              </a:tblGrid>
              <a:tr h="220352">
                <a:tc>
                  <a:txBody>
                    <a:bodyPr/>
                    <a:lstStyle/>
                    <a:p>
                      <a:r>
                        <a:rPr lang="en-AU" sz="800" dirty="0"/>
                        <a:t>63,049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3840505"/>
                  </a:ext>
                </a:extLst>
              </a:tr>
            </a:tbl>
          </a:graphicData>
        </a:graphic>
      </p:graphicFrame>
      <p:sp>
        <p:nvSpPr>
          <p:cNvPr id="23" name="Cylinder 22">
            <a:extLst>
              <a:ext uri="{FF2B5EF4-FFF2-40B4-BE49-F238E27FC236}">
                <a16:creationId xmlns:a16="http://schemas.microsoft.com/office/drawing/2014/main" id="{9BD9F4A6-9C04-4EE7-B4DD-BB7D5900D7EF}"/>
              </a:ext>
            </a:extLst>
          </p:cNvPr>
          <p:cNvSpPr/>
          <p:nvPr/>
        </p:nvSpPr>
        <p:spPr>
          <a:xfrm>
            <a:off x="7239700" y="1837888"/>
            <a:ext cx="637564" cy="755009"/>
          </a:xfrm>
          <a:prstGeom prst="can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0" dirty="0">
                <a:solidFill>
                  <a:schemeClr val="bg1"/>
                </a:solidFill>
                <a:effectLst/>
              </a:rPr>
              <a:t>pub.webinsure_referral</a:t>
            </a:r>
          </a:p>
        </p:txBody>
      </p:sp>
      <p:sp>
        <p:nvSpPr>
          <p:cNvPr id="24" name="Cylinder 23">
            <a:extLst>
              <a:ext uri="{FF2B5EF4-FFF2-40B4-BE49-F238E27FC236}">
                <a16:creationId xmlns:a16="http://schemas.microsoft.com/office/drawing/2014/main" id="{ADE15F5C-F78C-4CCD-8F79-1F4F8514C068}"/>
              </a:ext>
            </a:extLst>
          </p:cNvPr>
          <p:cNvSpPr/>
          <p:nvPr/>
        </p:nvSpPr>
        <p:spPr>
          <a:xfrm>
            <a:off x="7239699" y="3549380"/>
            <a:ext cx="637564" cy="755009"/>
          </a:xfrm>
          <a:prstGeom prst="can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800" b="0" dirty="0">
                <a:solidFill>
                  <a:schemeClr val="bg1"/>
                </a:solidFill>
                <a:effectLst/>
              </a:rPr>
              <a:t>pub.cmps_referral</a:t>
            </a:r>
          </a:p>
        </p:txBody>
      </p:sp>
      <p:sp>
        <p:nvSpPr>
          <p:cNvPr id="25" name="Cylinder 24">
            <a:extLst>
              <a:ext uri="{FF2B5EF4-FFF2-40B4-BE49-F238E27FC236}">
                <a16:creationId xmlns:a16="http://schemas.microsoft.com/office/drawing/2014/main" id="{E5C7A8C6-3827-4724-B7FA-49C852442E17}"/>
              </a:ext>
            </a:extLst>
          </p:cNvPr>
          <p:cNvSpPr/>
          <p:nvPr/>
        </p:nvSpPr>
        <p:spPr>
          <a:xfrm>
            <a:off x="7239700" y="5195582"/>
            <a:ext cx="637564" cy="755009"/>
          </a:xfrm>
          <a:prstGeom prst="can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0" dirty="0">
                <a:solidFill>
                  <a:schemeClr val="bg1"/>
                </a:solidFill>
                <a:effectLst/>
              </a:rPr>
              <a:t>pub.harvest_referral</a:t>
            </a: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3BC0ACF3-97AA-4DED-BEB8-70E435574D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0648230"/>
              </p:ext>
            </p:extLst>
          </p:nvPr>
        </p:nvGraphicFramePr>
        <p:xfrm>
          <a:off x="7239700" y="2665461"/>
          <a:ext cx="536894" cy="640080"/>
        </p:xfrm>
        <a:graphic>
          <a:graphicData uri="http://schemas.openxmlformats.org/drawingml/2006/table">
            <a:tbl>
              <a:tblPr/>
              <a:tblGrid>
                <a:gridCol w="536894">
                  <a:extLst>
                    <a:ext uri="{9D8B030D-6E8A-4147-A177-3AD203B41FA5}">
                      <a16:colId xmlns:a16="http://schemas.microsoft.com/office/drawing/2014/main" val="38124389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 sz="800" dirty="0"/>
                        <a:t>109,115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3840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906371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4326378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43140860-153C-4335-8747-F5703961D6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1251673"/>
              </p:ext>
            </p:extLst>
          </p:nvPr>
        </p:nvGraphicFramePr>
        <p:xfrm>
          <a:off x="7239699" y="4395549"/>
          <a:ext cx="637565" cy="220352"/>
        </p:xfrm>
        <a:graphic>
          <a:graphicData uri="http://schemas.openxmlformats.org/drawingml/2006/table">
            <a:tbl>
              <a:tblPr/>
              <a:tblGrid>
                <a:gridCol w="637565">
                  <a:extLst>
                    <a:ext uri="{9D8B030D-6E8A-4147-A177-3AD203B41FA5}">
                      <a16:colId xmlns:a16="http://schemas.microsoft.com/office/drawing/2014/main" val="3812438996"/>
                    </a:ext>
                  </a:extLst>
                </a:gridCol>
              </a:tblGrid>
              <a:tr h="220352">
                <a:tc>
                  <a:txBody>
                    <a:bodyPr/>
                    <a:lstStyle/>
                    <a:p>
                      <a:r>
                        <a:rPr lang="en-AU" sz="800" dirty="0"/>
                        <a:t>112,845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3840505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592D8D58-549E-4CBD-9BB3-50E909B9EC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0891037"/>
              </p:ext>
            </p:extLst>
          </p:nvPr>
        </p:nvGraphicFramePr>
        <p:xfrm>
          <a:off x="7239699" y="6082576"/>
          <a:ext cx="637565" cy="220352"/>
        </p:xfrm>
        <a:graphic>
          <a:graphicData uri="http://schemas.openxmlformats.org/drawingml/2006/table">
            <a:tbl>
              <a:tblPr/>
              <a:tblGrid>
                <a:gridCol w="637565">
                  <a:extLst>
                    <a:ext uri="{9D8B030D-6E8A-4147-A177-3AD203B41FA5}">
                      <a16:colId xmlns:a16="http://schemas.microsoft.com/office/drawing/2014/main" val="3812438996"/>
                    </a:ext>
                  </a:extLst>
                </a:gridCol>
              </a:tblGrid>
              <a:tr h="220352">
                <a:tc>
                  <a:txBody>
                    <a:bodyPr/>
                    <a:lstStyle/>
                    <a:p>
                      <a:r>
                        <a:rPr lang="en-AU" sz="800" dirty="0"/>
                        <a:t>62,953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3840505"/>
                  </a:ext>
                </a:extLst>
              </a:tr>
            </a:tbl>
          </a:graphicData>
        </a:graphic>
      </p:graphicFrame>
      <p:sp>
        <p:nvSpPr>
          <p:cNvPr id="29" name="Cylinder 28">
            <a:extLst>
              <a:ext uri="{FF2B5EF4-FFF2-40B4-BE49-F238E27FC236}">
                <a16:creationId xmlns:a16="http://schemas.microsoft.com/office/drawing/2014/main" id="{C23A37D6-04E9-4A8A-A854-F4F669458A6C}"/>
              </a:ext>
            </a:extLst>
          </p:cNvPr>
          <p:cNvSpPr/>
          <p:nvPr/>
        </p:nvSpPr>
        <p:spPr>
          <a:xfrm>
            <a:off x="8855980" y="3549380"/>
            <a:ext cx="637564" cy="755009"/>
          </a:xfrm>
          <a:prstGeom prst="can">
            <a:avLst/>
          </a:prstGeom>
          <a:solidFill>
            <a:srgbClr val="00B050"/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0" dirty="0">
                <a:solidFill>
                  <a:schemeClr val="bg1"/>
                </a:solidFill>
                <a:effectLst/>
              </a:rPr>
              <a:t>sunrise_referral</a:t>
            </a:r>
          </a:p>
        </p:txBody>
      </p: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9DE76574-DA4B-4D56-B1D0-923E4DE816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0851888"/>
              </p:ext>
            </p:extLst>
          </p:nvPr>
        </p:nvGraphicFramePr>
        <p:xfrm>
          <a:off x="8855980" y="4395549"/>
          <a:ext cx="637565" cy="220352"/>
        </p:xfrm>
        <a:graphic>
          <a:graphicData uri="http://schemas.openxmlformats.org/drawingml/2006/table">
            <a:tbl>
              <a:tblPr/>
              <a:tblGrid>
                <a:gridCol w="637565">
                  <a:extLst>
                    <a:ext uri="{9D8B030D-6E8A-4147-A177-3AD203B41FA5}">
                      <a16:colId xmlns:a16="http://schemas.microsoft.com/office/drawing/2014/main" val="3812438996"/>
                    </a:ext>
                  </a:extLst>
                </a:gridCol>
              </a:tblGrid>
              <a:tr h="220352">
                <a:tc>
                  <a:txBody>
                    <a:bodyPr/>
                    <a:lstStyle/>
                    <a:p>
                      <a:r>
                        <a:rPr lang="en-AU" sz="800" dirty="0"/>
                        <a:t>284,913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3840505"/>
                  </a:ext>
                </a:extLst>
              </a:tr>
            </a:tbl>
          </a:graphicData>
        </a:graphic>
      </p:graphicFrame>
      <p:sp>
        <p:nvSpPr>
          <p:cNvPr id="31" name="Cylinder 30">
            <a:extLst>
              <a:ext uri="{FF2B5EF4-FFF2-40B4-BE49-F238E27FC236}">
                <a16:creationId xmlns:a16="http://schemas.microsoft.com/office/drawing/2014/main" id="{F9751416-1440-461F-8FC3-D481AAA81CA4}"/>
              </a:ext>
            </a:extLst>
          </p:cNvPr>
          <p:cNvSpPr/>
          <p:nvPr/>
        </p:nvSpPr>
        <p:spPr>
          <a:xfrm>
            <a:off x="10610677" y="3549380"/>
            <a:ext cx="637564" cy="755009"/>
          </a:xfrm>
          <a:prstGeom prst="can">
            <a:avLst/>
          </a:prstGeom>
          <a:solidFill>
            <a:srgbClr val="C00000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b="0" dirty="0">
                <a:solidFill>
                  <a:schemeClr val="bg1"/>
                </a:solidFill>
                <a:effectLst/>
              </a:rPr>
              <a:t>pub.arn_analytics</a:t>
            </a:r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F24A0806-E889-42E8-9310-74AE448913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545901"/>
              </p:ext>
            </p:extLst>
          </p:nvPr>
        </p:nvGraphicFramePr>
        <p:xfrm>
          <a:off x="10610677" y="4395549"/>
          <a:ext cx="637565" cy="220352"/>
        </p:xfrm>
        <a:graphic>
          <a:graphicData uri="http://schemas.openxmlformats.org/drawingml/2006/table">
            <a:tbl>
              <a:tblPr/>
              <a:tblGrid>
                <a:gridCol w="637565">
                  <a:extLst>
                    <a:ext uri="{9D8B030D-6E8A-4147-A177-3AD203B41FA5}">
                      <a16:colId xmlns:a16="http://schemas.microsoft.com/office/drawing/2014/main" val="3812438996"/>
                    </a:ext>
                  </a:extLst>
                </a:gridCol>
              </a:tblGrid>
              <a:tr h="220352">
                <a:tc>
                  <a:txBody>
                    <a:bodyPr/>
                    <a:lstStyle/>
                    <a:p>
                      <a:r>
                        <a:rPr lang="en-AU" sz="800" dirty="0"/>
                        <a:t>117,428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3840505"/>
                  </a:ext>
                </a:extLst>
              </a:tr>
            </a:tbl>
          </a:graphicData>
        </a:graphic>
      </p:graphicFrame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52EDA0D-7775-4125-A15E-88B279E6EB02}"/>
              </a:ext>
            </a:extLst>
          </p:cNvPr>
          <p:cNvCxnSpPr>
            <a:cxnSpLocks/>
            <a:stCxn id="4" idx="4"/>
            <a:endCxn id="11" idx="2"/>
          </p:cNvCxnSpPr>
          <p:nvPr/>
        </p:nvCxnSpPr>
        <p:spPr>
          <a:xfrm>
            <a:off x="1333850" y="2215393"/>
            <a:ext cx="10542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9C804DD-E7DB-4B2C-9DD3-167BAB7C161D}"/>
              </a:ext>
            </a:extLst>
          </p:cNvPr>
          <p:cNvCxnSpPr>
            <a:cxnSpLocks/>
            <a:stCxn id="5" idx="4"/>
            <a:endCxn id="12" idx="2"/>
          </p:cNvCxnSpPr>
          <p:nvPr/>
        </p:nvCxnSpPr>
        <p:spPr>
          <a:xfrm>
            <a:off x="1333849" y="3926885"/>
            <a:ext cx="10542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4B34A21-592E-4C2F-BE41-1CE08446B61F}"/>
              </a:ext>
            </a:extLst>
          </p:cNvPr>
          <p:cNvCxnSpPr>
            <a:stCxn id="6" idx="4"/>
            <a:endCxn id="13" idx="2"/>
          </p:cNvCxnSpPr>
          <p:nvPr/>
        </p:nvCxnSpPr>
        <p:spPr>
          <a:xfrm>
            <a:off x="1333850" y="5573087"/>
            <a:ext cx="10542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2191BCC-8016-4D0F-95B1-D97CD4CCF5A0}"/>
              </a:ext>
            </a:extLst>
          </p:cNvPr>
          <p:cNvCxnSpPr>
            <a:stCxn id="23" idx="4"/>
            <a:endCxn id="29" idx="2"/>
          </p:cNvCxnSpPr>
          <p:nvPr/>
        </p:nvCxnSpPr>
        <p:spPr>
          <a:xfrm>
            <a:off x="7877264" y="2215393"/>
            <a:ext cx="978716" cy="1711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1736D55-A2A5-4ADB-AEE2-AFF27AFF414E}"/>
              </a:ext>
            </a:extLst>
          </p:cNvPr>
          <p:cNvCxnSpPr>
            <a:stCxn id="24" idx="4"/>
            <a:endCxn id="29" idx="2"/>
          </p:cNvCxnSpPr>
          <p:nvPr/>
        </p:nvCxnSpPr>
        <p:spPr>
          <a:xfrm>
            <a:off x="7877263" y="3926885"/>
            <a:ext cx="9787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894E142-945C-4DA0-A14C-0FA3F702BE22}"/>
              </a:ext>
            </a:extLst>
          </p:cNvPr>
          <p:cNvCxnSpPr>
            <a:cxnSpLocks/>
            <a:stCxn id="25" idx="4"/>
            <a:endCxn id="29" idx="2"/>
          </p:cNvCxnSpPr>
          <p:nvPr/>
        </p:nvCxnSpPr>
        <p:spPr>
          <a:xfrm flipV="1">
            <a:off x="7877264" y="3926885"/>
            <a:ext cx="978716" cy="1646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591B1B1-F5E4-4594-B507-F5DD380B94C2}"/>
              </a:ext>
            </a:extLst>
          </p:cNvPr>
          <p:cNvCxnSpPr>
            <a:cxnSpLocks/>
            <a:stCxn id="29" idx="4"/>
            <a:endCxn id="31" idx="2"/>
          </p:cNvCxnSpPr>
          <p:nvPr/>
        </p:nvCxnSpPr>
        <p:spPr>
          <a:xfrm>
            <a:off x="9493544" y="3926885"/>
            <a:ext cx="11171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FDF376BF-05AE-4714-A867-000DD2DE1D1F}"/>
              </a:ext>
            </a:extLst>
          </p:cNvPr>
          <p:cNvSpPr txBox="1"/>
          <p:nvPr/>
        </p:nvSpPr>
        <p:spPr>
          <a:xfrm>
            <a:off x="9378895" y="3191351"/>
            <a:ext cx="15379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800" dirty="0"/>
              <a:t>WHERE created_on IS NULL OR created_on &gt;= '2016-06-01'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3AA26DD-C708-44E5-A454-8DC5DF4F68DD}"/>
              </a:ext>
            </a:extLst>
          </p:cNvPr>
          <p:cNvCxnSpPr>
            <a:stCxn id="17" idx="4"/>
            <a:endCxn id="23" idx="2"/>
          </p:cNvCxnSpPr>
          <p:nvPr/>
        </p:nvCxnSpPr>
        <p:spPr>
          <a:xfrm>
            <a:off x="5816367" y="2215393"/>
            <a:ext cx="14233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1A9D6E0-A6A6-4A8D-B7DD-A4F1FABE2704}"/>
              </a:ext>
            </a:extLst>
          </p:cNvPr>
          <p:cNvCxnSpPr>
            <a:stCxn id="18" idx="4"/>
            <a:endCxn id="24" idx="2"/>
          </p:cNvCxnSpPr>
          <p:nvPr/>
        </p:nvCxnSpPr>
        <p:spPr>
          <a:xfrm>
            <a:off x="5816367" y="3926885"/>
            <a:ext cx="14233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325A195-E56F-4217-B6EB-C6E25722206E}"/>
              </a:ext>
            </a:extLst>
          </p:cNvPr>
          <p:cNvCxnSpPr>
            <a:stCxn id="19" idx="4"/>
            <a:endCxn id="25" idx="2"/>
          </p:cNvCxnSpPr>
          <p:nvPr/>
        </p:nvCxnSpPr>
        <p:spPr>
          <a:xfrm>
            <a:off x="5816368" y="5573087"/>
            <a:ext cx="14233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D485B5B-0691-4C57-825E-32860FCA7F99}"/>
              </a:ext>
            </a:extLst>
          </p:cNvPr>
          <p:cNvCxnSpPr>
            <a:cxnSpLocks/>
            <a:stCxn id="11" idx="4"/>
            <a:endCxn id="17" idx="2"/>
          </p:cNvCxnSpPr>
          <p:nvPr/>
        </p:nvCxnSpPr>
        <p:spPr>
          <a:xfrm>
            <a:off x="3025628" y="2215393"/>
            <a:ext cx="21531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B9CE673-5700-45C1-963E-310708E65878}"/>
              </a:ext>
            </a:extLst>
          </p:cNvPr>
          <p:cNvCxnSpPr>
            <a:stCxn id="12" idx="4"/>
            <a:endCxn id="18" idx="2"/>
          </p:cNvCxnSpPr>
          <p:nvPr/>
        </p:nvCxnSpPr>
        <p:spPr>
          <a:xfrm>
            <a:off x="3025627" y="3926885"/>
            <a:ext cx="21531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459AC27-BF3E-4DE5-9763-125A23ADD78A}"/>
              </a:ext>
            </a:extLst>
          </p:cNvPr>
          <p:cNvCxnSpPr>
            <a:stCxn id="13" idx="4"/>
            <a:endCxn id="19" idx="2"/>
          </p:cNvCxnSpPr>
          <p:nvPr/>
        </p:nvCxnSpPr>
        <p:spPr>
          <a:xfrm>
            <a:off x="3025628" y="5573087"/>
            <a:ext cx="21531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065CEC13-6452-4328-BFE7-BB01C26321F2}"/>
              </a:ext>
            </a:extLst>
          </p:cNvPr>
          <p:cNvSpPr txBox="1"/>
          <p:nvPr/>
        </p:nvSpPr>
        <p:spPr>
          <a:xfrm>
            <a:off x="5816368" y="1795457"/>
            <a:ext cx="142333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800" dirty="0"/>
              <a:t>WHERE policy_term_id &gt; 0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0DF1D34-B97A-4C15-A552-48D34B19BB4F}"/>
              </a:ext>
            </a:extLst>
          </p:cNvPr>
          <p:cNvSpPr txBox="1"/>
          <p:nvPr/>
        </p:nvSpPr>
        <p:spPr>
          <a:xfrm>
            <a:off x="3113708" y="1759663"/>
            <a:ext cx="19322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800" dirty="0"/>
              <a:t>join with ctx.web_insure_transactioinal_arn_pool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4F431E1-6FA3-4A24-8513-206EC50B4DEE}"/>
              </a:ext>
            </a:extLst>
          </p:cNvPr>
          <p:cNvSpPr txBox="1"/>
          <p:nvPr/>
        </p:nvSpPr>
        <p:spPr>
          <a:xfrm>
            <a:off x="3278694" y="4335879"/>
            <a:ext cx="176168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600" dirty="0"/>
              <a:t>WHERE(transaction_type_code IN ('TAKE_UP','RENEWAL_RERATE') AND d.transaction_type IS NOT NULL</a:t>
            </a:r>
          </a:p>
          <a:p>
            <a:r>
              <a:rPr lang="en-AU" sz="600" dirty="0"/>
              <a:t>OR policy_stage_code IN ('QUOTE') AND policy_status_code IN('COMPLETED','REFERRAL_REQUIRED','LAPSED')</a:t>
            </a:r>
          </a:p>
          <a:p>
            <a:r>
              <a:rPr lang="en-AU" sz="600" dirty="0"/>
              <a:t>OR policy_stage_code IN ('RENEWAL') AND policy_status_code IN('INVITATION') AND save_transaction_as &lt;&gt; 'IN_FORCE'</a:t>
            </a:r>
          </a:p>
          <a:p>
            <a:r>
              <a:rPr lang="en-AU" sz="600" dirty="0"/>
              <a:t>OR policy_stage_code IN ('RENEWAL') AND policy_status_code IN('LAPSED') AND transaction_type_code = 'LAPSE'</a:t>
            </a:r>
          </a:p>
          <a:p>
            <a:r>
              <a:rPr lang="en-AU" sz="600" dirty="0"/>
              <a:t>OR policy_stage_code IN ('AMENDMENT') AND policy_status_code IN('INVITATION') AND save_transaction_as &lt;&gt; 'IN_FORCE'</a:t>
            </a:r>
          </a:p>
          <a:p>
            <a:r>
              <a:rPr lang="en-AU" sz="600" dirty="0"/>
              <a:t>OR policy_stage_code IN ('AMENDMENT') AND policy_status_code IN('LAPSED') AND previous_transaction_reference IS NOT NULL</a:t>
            </a:r>
          </a:p>
          <a:p>
            <a:r>
              <a:rPr lang="en-AU" sz="600" dirty="0"/>
              <a:t>OR policy_stage_code IN ('NEW_BUSINESS') AND policy_status_code IN('LAPSED') AND transaction_type_code LIKE 'COV%'</a:t>
            </a:r>
          </a:p>
          <a:p>
            <a:r>
              <a:rPr lang="en-AU" sz="600" dirty="0"/>
              <a:t>OR status IS NOT NULL)	</a:t>
            </a:r>
          </a:p>
          <a:p>
            <a:r>
              <a:rPr lang="en-AU" sz="600" dirty="0"/>
              <a:t>AND summary_premium_id IS NOT NULL</a:t>
            </a:r>
          </a:p>
          <a:p>
            <a:r>
              <a:rPr lang="en-AU" sz="600" dirty="0"/>
              <a:t>AND authorisation_code &lt;&gt; 'CONVERSION'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D028DA5-675E-445D-83EF-975F455EC556}"/>
              </a:ext>
            </a:extLst>
          </p:cNvPr>
          <p:cNvSpPr txBox="1"/>
          <p:nvPr/>
        </p:nvSpPr>
        <p:spPr>
          <a:xfrm>
            <a:off x="3196201" y="3464213"/>
            <a:ext cx="193226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800" dirty="0"/>
              <a:t>join with ctx.cmps_cp_referral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649BBBF-2B9D-47E7-8759-58584822637A}"/>
              </a:ext>
            </a:extLst>
          </p:cNvPr>
          <p:cNvSpPr/>
          <p:nvPr/>
        </p:nvSpPr>
        <p:spPr>
          <a:xfrm>
            <a:off x="394283" y="1031846"/>
            <a:ext cx="1761688" cy="36491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SOR Layer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4DE8778-884D-4E58-9A97-4CF64EFD023D}"/>
              </a:ext>
            </a:extLst>
          </p:cNvPr>
          <p:cNvSpPr/>
          <p:nvPr/>
        </p:nvSpPr>
        <p:spPr>
          <a:xfrm>
            <a:off x="2182528" y="1031931"/>
            <a:ext cx="4332222" cy="364919"/>
          </a:xfrm>
          <a:prstGeom prst="rect">
            <a:avLst/>
          </a:prstGeom>
          <a:solidFill>
            <a:srgbClr val="ECF8FA"/>
          </a:solidFill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CTX Layer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223AFAD-0083-411E-AA57-D0BA0C11A325}"/>
              </a:ext>
            </a:extLst>
          </p:cNvPr>
          <p:cNvSpPr/>
          <p:nvPr/>
        </p:nvSpPr>
        <p:spPr>
          <a:xfrm>
            <a:off x="6541307" y="1036737"/>
            <a:ext cx="5121482" cy="364919"/>
          </a:xfrm>
          <a:prstGeom prst="rect">
            <a:avLst/>
          </a:prstGeom>
          <a:solidFill>
            <a:srgbClr val="EBE1EA"/>
          </a:solidFill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PUB Layer</a:t>
            </a:r>
          </a:p>
        </p:txBody>
      </p:sp>
    </p:spTree>
    <p:extLst>
      <p:ext uri="{BB962C8B-B14F-4D97-AF65-F5344CB8AC3E}">
        <p14:creationId xmlns:p14="http://schemas.microsoft.com/office/powerpoint/2010/main" val="2268828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370</Words>
  <Application>Microsoft Office PowerPoint</Application>
  <PresentationFormat>Widescreen</PresentationFormat>
  <Paragraphs>46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An</dc:creator>
  <cp:lastModifiedBy>Christopher An</cp:lastModifiedBy>
  <cp:revision>1</cp:revision>
  <dcterms:created xsi:type="dcterms:W3CDTF">2021-10-18T01:11:28Z</dcterms:created>
  <dcterms:modified xsi:type="dcterms:W3CDTF">2021-10-18T04:14:29Z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58c8fa2-0023-48e8-b4c7-86f2051149b4_Enabled">
    <vt:lpwstr>true</vt:lpwstr>
  </property>
  <property fmtid="{D5CDD505-2E9C-101B-9397-08002B2CF9AE}" pid="3" name="MSIP_Label_e58c8fa2-0023-48e8-b4c7-86f2051149b4_SetDate">
    <vt:lpwstr>2021-10-18T04:14:17Z</vt:lpwstr>
  </property>
  <property fmtid="{D5CDD505-2E9C-101B-9397-08002B2CF9AE}" pid="4" name="MSIP_Label_e58c8fa2-0023-48e8-b4c7-86f2051149b4_Method">
    <vt:lpwstr>Standard</vt:lpwstr>
  </property>
  <property fmtid="{D5CDD505-2E9C-101B-9397-08002B2CF9AE}" pid="5" name="MSIP_Label_e58c8fa2-0023-48e8-b4c7-86f2051149b4_Name">
    <vt:lpwstr>INTERNAL - Footer included</vt:lpwstr>
  </property>
  <property fmtid="{D5CDD505-2E9C-101B-9397-08002B2CF9AE}" pid="6" name="MSIP_Label_e58c8fa2-0023-48e8-b4c7-86f2051149b4_SiteId">
    <vt:lpwstr>7d847b00-9cb2-4e8b-9f14-fb58de4bcdde</vt:lpwstr>
  </property>
  <property fmtid="{D5CDD505-2E9C-101B-9397-08002B2CF9AE}" pid="7" name="MSIP_Label_e58c8fa2-0023-48e8-b4c7-86f2051149b4_ActionId">
    <vt:lpwstr>3b5860be-1938-4f8f-9055-b65d1316d479</vt:lpwstr>
  </property>
  <property fmtid="{D5CDD505-2E9C-101B-9397-08002B2CF9AE}" pid="8" name="MSIP_Label_e58c8fa2-0023-48e8-b4c7-86f2051149b4_ContentBits">
    <vt:lpwstr>2</vt:lpwstr>
  </property>
</Properties>
</file>