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7"/>
  </p:notesMasterIdLst>
  <p:handoutMasterIdLst>
    <p:handoutMasterId r:id="rId28"/>
  </p:handoutMasterIdLst>
  <p:sldIdLst>
    <p:sldId id="692" r:id="rId2"/>
    <p:sldId id="693" r:id="rId3"/>
    <p:sldId id="694" r:id="rId4"/>
    <p:sldId id="651" r:id="rId5"/>
    <p:sldId id="726" r:id="rId6"/>
    <p:sldId id="727" r:id="rId7"/>
    <p:sldId id="728" r:id="rId8"/>
    <p:sldId id="729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38" r:id="rId18"/>
    <p:sldId id="739" r:id="rId19"/>
    <p:sldId id="740" r:id="rId20"/>
    <p:sldId id="741" r:id="rId21"/>
    <p:sldId id="742" r:id="rId22"/>
    <p:sldId id="743" r:id="rId23"/>
    <p:sldId id="690" r:id="rId24"/>
    <p:sldId id="691" r:id="rId25"/>
    <p:sldId id="744" r:id="rId26"/>
  </p:sldIdLst>
  <p:sldSz cx="10693400" cy="7561263"/>
  <p:notesSz cx="6669088" cy="9928225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тя" initials="К" lastIdx="1" clrIdx="0">
    <p:extLst>
      <p:ext uri="{19B8F6BF-5375-455C-9EA6-DF929625EA0E}">
        <p15:presenceInfo xmlns:p15="http://schemas.microsoft.com/office/powerpoint/2012/main" userId="Кат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B0000"/>
    <a:srgbClr val="EB1E00"/>
    <a:srgbClr val="E51F26"/>
    <a:srgbClr val="EB1E28"/>
    <a:srgbClr val="C81F3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howGuides="1">
      <p:cViewPr varScale="1">
        <p:scale>
          <a:sx n="104" d="100"/>
          <a:sy n="104" d="100"/>
        </p:scale>
        <p:origin x="1356" y="108"/>
      </p:cViewPr>
      <p:guideLst>
        <p:guide orient="horz" pos="2296"/>
        <p:guide pos="2880"/>
        <p:guide orient="horz" pos="253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71583C3-CA27-4496-BECA-C771D03A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987283-449F-49A3-9FA6-20B92A61C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3481F-6E72-4171-A9C8-98D56C39F96E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B2E802-5847-4DA6-BAD8-A92EA4C57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830C92-6658-426B-8F97-72EB78E0A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C4CA1-B95C-48CD-AB14-2CAA4305D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3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9510-8D81-4F7D-A3DD-ECD88FF9FF52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A9037-5C04-413C-AFF2-1B3777C3E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9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2F706F-AFAA-4FA6-90FD-A6042EEAC4E3}"/>
              </a:ext>
            </a:extLst>
          </p:cNvPr>
          <p:cNvSpPr/>
          <p:nvPr userDrawn="1"/>
        </p:nvSpPr>
        <p:spPr>
          <a:xfrm>
            <a:off x="0" y="1954612"/>
            <a:ext cx="10693400" cy="4058267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58D1E9-CE0B-40E2-B7B4-0FA4354CB526}"/>
              </a:ext>
            </a:extLst>
          </p:cNvPr>
          <p:cNvSpPr/>
          <p:nvPr userDrawn="1"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49F62CD-3B5C-4018-AC46-2285EBFB8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512A90-7C52-4CB6-A385-FCF56ED6B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1B1396-9D3B-4AEC-A3F5-32D25265EA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784" y="3348583"/>
            <a:ext cx="9679452" cy="1915285"/>
          </a:xfrm>
        </p:spPr>
        <p:txBody>
          <a:bodyPr anchor="b">
            <a:normAutofit/>
          </a:bodyPr>
          <a:lstStyle>
            <a:lvl1pPr algn="ctr">
              <a:defRPr lang="ru-RU" sz="55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 algn="l" defTabSz="1043056" rtl="0" eaLnBrk="1" latinLnBrk="0" hangingPunct="1"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EDFA97E-57D3-4908-B503-1A4CD5FEDBA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4666" y="5386216"/>
            <a:ext cx="9768578" cy="453716"/>
          </a:xfrm>
        </p:spPr>
        <p:txBody>
          <a:bodyPr anchor="b">
            <a:normAutofit/>
          </a:bodyPr>
          <a:lstStyle>
            <a:lvl1pPr marL="87313" indent="0">
              <a:buNone/>
              <a:defRPr sz="2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05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1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3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4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4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38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2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5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20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1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 marL="0" indent="0">
              <a:buNone/>
              <a:defRPr sz="2700"/>
            </a:lvl1pPr>
            <a:lvl2pPr marL="391146" indent="0">
              <a:buNone/>
              <a:defRPr sz="2400"/>
            </a:lvl2pPr>
            <a:lvl3pPr marL="782292" indent="0">
              <a:buNone/>
              <a:defRPr sz="2100"/>
            </a:lvl3pPr>
            <a:lvl4pPr marL="1173438" indent="0">
              <a:buNone/>
              <a:defRPr sz="1700"/>
            </a:lvl4pPr>
            <a:lvl5pPr marL="1564584" indent="0">
              <a:buNone/>
              <a:defRPr sz="1700"/>
            </a:lvl5pPr>
            <a:lvl6pPr marL="1955730" indent="0">
              <a:buNone/>
              <a:defRPr sz="1700"/>
            </a:lvl6pPr>
            <a:lvl7pPr marL="2346876" indent="0">
              <a:buNone/>
              <a:defRPr sz="1700"/>
            </a:lvl7pPr>
            <a:lvl8pPr marL="2738022" indent="0">
              <a:buNone/>
              <a:defRPr sz="1700"/>
            </a:lvl8pPr>
            <a:lvl9pPr marL="3129168" indent="0">
              <a:buNone/>
              <a:defRPr sz="17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7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5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31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_DEN\_ПРОЕКТЫ\_МФПА\Университет СИНЕРГИЯ\презентации\Рисунок1.jpg">
            <a:extLst>
              <a:ext uri="{FF2B5EF4-FFF2-40B4-BE49-F238E27FC236}">
                <a16:creationId xmlns:a16="http://schemas.microsoft.com/office/drawing/2014/main" id="{04EA8244-8613-47EF-ADFF-CECBFAAFD3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898" cy="75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D85A3D9-8E6C-42BC-A646-80F2D6AECC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2507453-DF3E-4843-9C37-520D26E5A1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6766" y="2196455"/>
            <a:ext cx="9599868" cy="3807156"/>
          </a:xfrm>
        </p:spPr>
        <p:txBody>
          <a:bodyPr anchor="ctr">
            <a:normAutofit/>
          </a:bodyPr>
          <a:lstStyle>
            <a:lvl1pPr marL="0" algn="l" defTabSz="10430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5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4180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C1DD5A-7DBA-4220-B8D8-20048D0ABCE3}"/>
              </a:ext>
            </a:extLst>
          </p:cNvPr>
          <p:cNvSpPr/>
          <p:nvPr userDrawn="1"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919243"/>
            <a:ext cx="9824904" cy="3488816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63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700511"/>
            <a:ext cx="9824904" cy="3707548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11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C6B6E1A-7427-4160-A1D6-036AF3FE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2" y="2141571"/>
            <a:ext cx="9824905" cy="442469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83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12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4212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A4523AE8-D259-411C-A6A2-3CD2D16943E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741209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2C6B67E9-E51A-4189-9E6F-B8FBB553E1F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741209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D9E4D091-F7FD-4BCB-B863-BE189268567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58207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27AE658B-019B-4257-BC1E-5402C16CD9C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158207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4" y="561291"/>
            <a:ext cx="9779870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52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B9B11F2-6547-4B66-9341-F3EB5FC81BDB}"/>
              </a:ext>
            </a:extLst>
          </p:cNvPr>
          <p:cNvSpPr/>
          <p:nvPr userDrawn="1"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C967A7A-8161-4185-84CA-97E80FC9B322}"/>
              </a:ext>
            </a:extLst>
          </p:cNvPr>
          <p:cNvSpPr/>
          <p:nvPr userDrawn="1"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BDCE2DE8-E62B-4A34-8FC0-6B605B6B6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355" y="1133896"/>
            <a:ext cx="9499375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B0BFA9E-BDB0-415B-8B27-5B6AB1518DB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62355" y="489910"/>
            <a:ext cx="9499375" cy="276999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2000" b="1" dirty="0">
                <a:solidFill>
                  <a:srgbClr val="E6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marL="0" lvl="0" defTabSz="91440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DDA1D208-AC82-41CD-AC19-AA520B2C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1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2CB3BD24-831A-4664-875C-E9C7FB7F8C3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017334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Объект 2">
            <a:extLst>
              <a:ext uri="{FF2B5EF4-FFF2-40B4-BE49-F238E27FC236}">
                <a16:creationId xmlns:a16="http://schemas.microsoft.com/office/drawing/2014/main" id="{F8D3A8DA-DE38-47DD-9DD4-6DEB7240F64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88977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E8C385B-C208-4106-8613-8BC5223A3F5C}"/>
              </a:ext>
            </a:extLst>
          </p:cNvPr>
          <p:cNvSpPr/>
          <p:nvPr userDrawn="1"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52" name="Текст 2">
            <a:extLst>
              <a:ext uri="{FF2B5EF4-FFF2-40B4-BE49-F238E27FC236}">
                <a16:creationId xmlns:a16="http://schemas.microsoft.com/office/drawing/2014/main" id="{7CEAFFC1-C332-47C7-9CFE-8FE0B3FD045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57731" y="2484487"/>
            <a:ext cx="2304000" cy="292598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4" name="Объект 2">
            <a:extLst>
              <a:ext uri="{FF2B5EF4-FFF2-40B4-BE49-F238E27FC236}">
                <a16:creationId xmlns:a16="http://schemas.microsoft.com/office/drawing/2014/main" id="{BDB58731-0025-45AA-B7E6-AE93EE2F2764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7759260" y="2945191"/>
            <a:ext cx="2311011" cy="34628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E9331FB5-268A-4AC3-A50C-029CFF37D9C2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665571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Объект 2">
            <a:extLst>
              <a:ext uri="{FF2B5EF4-FFF2-40B4-BE49-F238E27FC236}">
                <a16:creationId xmlns:a16="http://schemas.microsoft.com/office/drawing/2014/main" id="{073B8669-4C3C-4E00-85DA-6D255EE3B4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037214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6D28D3A1-3506-42DA-8E0C-5D900B154BFB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5408857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1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146" indent="0" algn="ctr">
              <a:buNone/>
              <a:defRPr sz="1700"/>
            </a:lvl2pPr>
            <a:lvl3pPr marL="782292" indent="0" algn="ctr">
              <a:buNone/>
              <a:defRPr sz="1500"/>
            </a:lvl3pPr>
            <a:lvl4pPr marL="1173438" indent="0" algn="ctr">
              <a:buNone/>
              <a:defRPr sz="1400"/>
            </a:lvl4pPr>
            <a:lvl5pPr marL="1564584" indent="0" algn="ctr">
              <a:buNone/>
              <a:defRPr sz="1400"/>
            </a:lvl5pPr>
            <a:lvl6pPr marL="1955730" indent="0" algn="ctr">
              <a:buNone/>
              <a:defRPr sz="1400"/>
            </a:lvl6pPr>
            <a:lvl7pPr marL="2346876" indent="0" algn="ctr">
              <a:buNone/>
              <a:defRPr sz="1400"/>
            </a:lvl7pPr>
            <a:lvl8pPr marL="2738022" indent="0" algn="ctr">
              <a:buNone/>
              <a:defRPr sz="1400"/>
            </a:lvl8pPr>
            <a:lvl9pPr marL="3129168" indent="0" algn="ctr">
              <a:buNone/>
              <a:defRPr sz="1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4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CA2-EE7C-4F21-BC99-1B7BC45BB5BA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  <p:sldLayoutId id="2147483719" r:id="rId3"/>
    <p:sldLayoutId id="2147483739" r:id="rId4"/>
    <p:sldLayoutId id="2147483736" r:id="rId5"/>
    <p:sldLayoutId id="2147483738" r:id="rId6"/>
    <p:sldLayoutId id="2147483737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78229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573" indent="-195573" algn="l" defTabSz="782292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71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786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1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157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1303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244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359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2474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14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229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3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84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73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7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802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916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45237" TargetMode="External"/><Relationship Id="rId7" Type="http://schemas.openxmlformats.org/officeDocument/2006/relationships/hyperlink" Target="http://www.opennet.ru/" TargetMode="External"/><Relationship Id="rId2" Type="http://schemas.openxmlformats.org/officeDocument/2006/relationships/hyperlink" Target="https://urait.ru/bcode/55813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ogrammersforum.ru/" TargetMode="External"/><Relationship Id="rId5" Type="http://schemas.openxmlformats.org/officeDocument/2006/relationships/hyperlink" Target="https://learn.javascript.ru/" TargetMode="External"/><Relationship Id="rId4" Type="http://schemas.openxmlformats.org/officeDocument/2006/relationships/hyperlink" Target="https://urait.ru/bcode/53921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EBF47-2662-48D1-B238-FBEE452D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33" y="4572719"/>
            <a:ext cx="9679452" cy="1915285"/>
          </a:xfrm>
        </p:spPr>
        <p:txBody>
          <a:bodyPr>
            <a:normAutofit fontScale="90000"/>
          </a:bodyPr>
          <a:lstStyle/>
          <a:p>
            <a:br>
              <a:rPr lang="ru-RU" sz="2100" dirty="0"/>
            </a:br>
            <a:br>
              <a:rPr lang="ru-RU" sz="2100" dirty="0"/>
            </a:br>
            <a:br>
              <a:rPr lang="ru-RU" sz="2100" dirty="0"/>
            </a:b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</a:t>
            </a:r>
            <a:br>
              <a:rPr lang="ru-RU" sz="2100" dirty="0"/>
            </a:br>
            <a:r>
              <a:rPr lang="ru-RU" sz="2100" dirty="0"/>
              <a:t> </a:t>
            </a:r>
            <a:br>
              <a:rPr lang="ru-RU" sz="2100" dirty="0"/>
            </a:br>
            <a:r>
              <a:rPr lang="ru-RU" sz="2100" dirty="0"/>
              <a:t>по профессиональному модулю ПМ.02 </a:t>
            </a:r>
            <a:r>
              <a:rPr lang="ru-RU" sz="2100" dirty="0" err="1"/>
              <a:t>Ревьюирование</a:t>
            </a:r>
            <a:r>
              <a:rPr lang="ru-RU" sz="2100" dirty="0"/>
              <a:t> программных модулей</a:t>
            </a:r>
            <a:br>
              <a:rPr lang="ru-RU" sz="2400" dirty="0"/>
            </a:br>
            <a:br>
              <a:rPr lang="en-US" sz="2100" dirty="0"/>
            </a:br>
            <a:r>
              <a:rPr lang="ru-RU" sz="2100" dirty="0"/>
              <a:t>в период с «03» ноября 2024 г. по «09» ноября 2024 г. </a:t>
            </a:r>
            <a:br>
              <a:rPr lang="en-US" sz="2200" dirty="0"/>
            </a:br>
            <a:br>
              <a:rPr lang="ru-RU" sz="2200" dirty="0"/>
            </a:br>
            <a:r>
              <a:rPr lang="ru-RU" sz="2100" dirty="0"/>
              <a:t>Специальность 09.02.07 Информационные системы и программирование</a:t>
            </a:r>
            <a:br>
              <a:rPr lang="ru-RU" sz="2700" dirty="0"/>
            </a:br>
            <a:br>
              <a:rPr lang="ru-RU" sz="2100" dirty="0"/>
            </a:br>
            <a:endParaRPr lang="ru-RU" sz="27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EC7E33D-1387-4B56-A695-F4C72A50F4EE}"/>
              </a:ext>
            </a:extLst>
          </p:cNvPr>
          <p:cNvSpPr txBox="1">
            <a:spLocks/>
          </p:cNvSpPr>
          <p:nvPr/>
        </p:nvSpPr>
        <p:spPr bwMode="auto">
          <a:xfrm>
            <a:off x="426967" y="5980906"/>
            <a:ext cx="871296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ФИО обучающегося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</a:t>
            </a:r>
            <a:r>
              <a:rPr lang="ru-RU" altLang="ru-RU" sz="2200" u="sng" dirty="0">
                <a:solidFill>
                  <a:srgbClr val="FF0000"/>
                </a:solidFill>
                <a:latin typeface="Arial" charset="0"/>
              </a:rPr>
              <a:t>Леонов Сергей Дмитриевич__</a:t>
            </a:r>
            <a:r>
              <a:rPr lang="ru-RU" altLang="ru-RU" sz="2400" u="sng" dirty="0">
                <a:solidFill>
                  <a:srgbClr val="FF0000"/>
                </a:solidFill>
                <a:latin typeface="Calibri"/>
              </a:rPr>
              <a:t>__________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altLang="ru-RU" sz="2400" dirty="0">
                <a:solidFill>
                  <a:srgbClr val="FF0000"/>
                </a:solidFill>
                <a:latin typeface="Calibri"/>
              </a:rPr>
              <a:t>Группа: </a:t>
            </a:r>
            <a:r>
              <a:rPr lang="ru-RU" altLang="ru-RU" sz="2400" u="sng" dirty="0">
                <a:solidFill>
                  <a:srgbClr val="FF0000"/>
                </a:solidFill>
                <a:latin typeface="Calibri"/>
              </a:rPr>
              <a:t>ДКИП-311</a:t>
            </a:r>
            <a:r>
              <a:rPr lang="ru-RU" altLang="ru-RU" sz="2400" dirty="0">
                <a:solidFill>
                  <a:srgbClr val="FF0000"/>
                </a:solidFill>
                <a:latin typeface="Calibri"/>
              </a:rPr>
              <a:t>______________________________________</a:t>
            </a:r>
          </a:p>
          <a:p>
            <a:pPr lvl="0" algn="l" defTabSz="914400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ФИО Руководителя: </a:t>
            </a:r>
            <a:r>
              <a:rPr lang="ru-RU" sz="24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Пышнограева Анастасия Анатольевна _</a:t>
            </a:r>
            <a:r>
              <a:rPr lang="ru-RU" altLang="ru-RU" sz="2000" dirty="0">
                <a:solidFill>
                  <a:srgbClr val="FF0000"/>
                </a:solidFill>
              </a:rPr>
              <a:t>___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2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2C01-F3A7-4DE2-9DF2-AD08FA48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16" y="1980431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НЕГОСУДАРСТВЕННОЕ ОБРАЗОВАТЕЛЬНОЕ ЧАСТНОЕ УЧРЕЖДЕНИЕ ВЫСШЕГО ОБРАЗОВАНИЯ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«МОСКОВСКИЙ ФИНАНСОВО-ПРОМЫШЛЕННЫЙ УНИВЕРСИТЕТ «СИНЕРГИЯ»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  <p:extLst>
      <p:ext uri="{BB962C8B-B14F-4D97-AF65-F5344CB8AC3E}">
        <p14:creationId xmlns:p14="http://schemas.microsoft.com/office/powerpoint/2010/main" val="97912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проекта в </a:t>
            </a:r>
            <a:r>
              <a:rPr lang="ru-RU" sz="1700" b="0" dirty="0" err="1">
                <a:solidFill>
                  <a:srgbClr val="E60000"/>
                </a:solidFill>
              </a:rPr>
              <a:t>NetBeans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9250B3-6435-46F4-B77A-DA4E9B78D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10" y="1980431"/>
            <a:ext cx="7866980" cy="42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формы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61DC82-3290-4703-9BD3-01E3C9929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45" y="1691447"/>
            <a:ext cx="7713910" cy="41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элементов формы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51E121-858B-4C91-AC06-5D16033E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4" y="2113523"/>
            <a:ext cx="3077004" cy="16671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CECC11-673D-4B0C-8E53-1AE1D9CF1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98" y="2113523"/>
            <a:ext cx="3077004" cy="166710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A27A54A-516A-49F3-A4FB-F83C175C8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8" y="4068663"/>
            <a:ext cx="6377414" cy="216600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C43E48E-8F3D-4AF5-8A86-03A096430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84" y="2120474"/>
            <a:ext cx="3516057" cy="165320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AAF4B36-DC29-4E4E-BE15-021E3DD2B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84" y="4068663"/>
            <a:ext cx="3516057" cy="16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3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E0191B-8115-4D7A-B41F-37254E478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1" y="1949309"/>
            <a:ext cx="6210796" cy="10127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EACA2F3-1BC4-489D-B164-6B48E086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1" y="2675486"/>
            <a:ext cx="6210796" cy="101277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504BA4E-FAC2-4C71-BE4C-4CD5CE90A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1" y="3469427"/>
            <a:ext cx="6210796" cy="101277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9496A70-E03B-48E1-8839-19DCD8F0F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1" y="4409389"/>
            <a:ext cx="6210796" cy="101277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мини-калькулятора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F374D1-53A4-4F42-9F45-124EEEE5E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1954354"/>
            <a:ext cx="5597560" cy="34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символов табуляции в качестве отступов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DEB978-A0B8-4AE9-96D4-F09AEDB3C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" y="1763636"/>
            <a:ext cx="6929150" cy="53321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1DF175-0343-4101-BB2D-F8A57470C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28" y="2916535"/>
            <a:ext cx="586774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Переименование элементов проекта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7C6A60-0CB3-4272-9CBB-6CA98FAF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1483909"/>
            <a:ext cx="5832648" cy="36112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049368-5FFD-478A-A60C-BF551C464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84" y="1483909"/>
            <a:ext cx="3419113" cy="3033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653383-A701-43E9-867E-50ED00E81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72" y="2711919"/>
            <a:ext cx="5832647" cy="36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нового пакета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4C97F9-6454-4439-9075-195AEFF92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1483909"/>
            <a:ext cx="3672408" cy="38806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030548-CEA4-465D-B932-D2351BF3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37" y="2661572"/>
            <a:ext cx="3466925" cy="33448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DDAAA1-22B2-4B98-8C57-670F45863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44" y="4212679"/>
            <a:ext cx="210531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Перемещение класса из одного пакета в другой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34E1E9-964F-44BF-9243-8536F8090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1" y="1514576"/>
            <a:ext cx="4591691" cy="49251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56CCF3-5C7F-4733-8CA9-532B4A2FD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72" y="3348583"/>
            <a:ext cx="220058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Экспорт проекта в архив </a:t>
            </a:r>
            <a:r>
              <a:rPr lang="ru-RU" sz="1700" b="0" dirty="0" err="1">
                <a:solidFill>
                  <a:srgbClr val="E60000"/>
                </a:solidFill>
              </a:rPr>
              <a:t>zip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199EC4-BA36-4D86-A94F-B578DB094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8" y="1413326"/>
            <a:ext cx="5061007" cy="51108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553AFA-FB1A-486F-B20D-1934E4A8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80" y="3132559"/>
            <a:ext cx="4234177" cy="44993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01652F-8A1C-491F-A48F-B70F933E3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6" y="5222768"/>
            <a:ext cx="5426926" cy="37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Удаление проекта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91790A-63DC-4777-AFFB-31D259540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07" y="2494577"/>
            <a:ext cx="491558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6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95916"/>
            <a:ext cx="9687193" cy="498598"/>
          </a:xfrm>
        </p:spPr>
        <p:txBody>
          <a:bodyPr/>
          <a:lstStyle/>
          <a:p>
            <a:r>
              <a:rPr lang="ru-RU" sz="3600" dirty="0"/>
              <a:t>Содержание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156" y="1836415"/>
            <a:ext cx="9687193" cy="46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1. </a:t>
            </a:r>
            <a:r>
              <a:rPr lang="ru-RU" sz="2000" dirty="0"/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2. </a:t>
            </a:r>
            <a:r>
              <a:rPr lang="ru-RU" dirty="0"/>
              <a:t>Изучение способов установки и функциональных возможностей необходимого инструментария для разработки приложения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3. </a:t>
            </a:r>
            <a:r>
              <a:rPr lang="ru-RU" sz="2000" dirty="0"/>
              <a:t>Установка и настройка набора необходимых компонентов среды разработки 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4. </a:t>
            </a:r>
            <a:r>
              <a:rPr lang="ru-RU" sz="2000" dirty="0"/>
              <a:t>Экспериментально-практическая работа. Приобретение необходимых знаний, умений и первоначального опыта практической работы по специальности в рамках освоения вида деятельности ВД 3. </a:t>
            </a:r>
            <a:r>
              <a:rPr lang="ru-RU" sz="2000" dirty="0" err="1"/>
              <a:t>Ревьюирование</a:t>
            </a:r>
            <a:r>
              <a:rPr lang="ru-RU" sz="2000" dirty="0"/>
              <a:t> программных продуктов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5. </a:t>
            </a:r>
            <a:r>
              <a:rPr lang="ru-RU" sz="2000" dirty="0"/>
              <a:t>Обработка и систематизация полученного фактического материала с созданием </a:t>
            </a:r>
            <a:r>
              <a:rPr lang="ru-RU" sz="2000" dirty="0" err="1"/>
              <a:t>репозитория</a:t>
            </a:r>
            <a:r>
              <a:rPr lang="ru-RU" sz="2000" dirty="0"/>
              <a:t> проекта </a:t>
            </a:r>
          </a:p>
        </p:txBody>
      </p:sp>
    </p:spTree>
    <p:extLst>
      <p:ext uri="{BB962C8B-B14F-4D97-AF65-F5344CB8AC3E}">
        <p14:creationId xmlns:p14="http://schemas.microsoft.com/office/powerpoint/2010/main" val="339555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Импорт проекта из архива </a:t>
            </a:r>
            <a:r>
              <a:rPr lang="ru-RU" sz="1700" b="0" dirty="0" err="1">
                <a:solidFill>
                  <a:srgbClr val="E60000"/>
                </a:solidFill>
              </a:rPr>
              <a:t>zip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C556A3E-83FF-4EC8-9F87-9D49B710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0" y="1476696"/>
            <a:ext cx="4867954" cy="51727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5B176FD-3B8D-4FAA-9537-7C78FED00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73" y="2206340"/>
            <a:ext cx="3571810" cy="49138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2FECC0-1673-4485-AA6B-E65DE7E06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84" y="4791859"/>
            <a:ext cx="245779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2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191763"/>
            <a:ext cx="9687193" cy="997196"/>
          </a:xfrm>
        </p:spPr>
        <p:txBody>
          <a:bodyPr/>
          <a:lstStyle/>
          <a:p>
            <a:r>
              <a:rPr lang="ru-RU" sz="3600" dirty="0"/>
              <a:t>Экспериментально-практическая работа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8744" y="1213775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приложения для предметной области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95BD56-ED76-46AF-9EA3-C826081A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1908423"/>
            <a:ext cx="6714852" cy="29208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6BD577-4421-46FA-807C-87C3F6D10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04" y="3564607"/>
            <a:ext cx="5040554" cy="29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191763"/>
            <a:ext cx="9687193" cy="997196"/>
          </a:xfrm>
        </p:spPr>
        <p:txBody>
          <a:bodyPr/>
          <a:lstStyle/>
          <a:p>
            <a:r>
              <a:rPr lang="ru-RU" sz="3600" dirty="0"/>
              <a:t>Экспериментально-практическая работа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8744" y="1213775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0" dirty="0">
                <a:solidFill>
                  <a:srgbClr val="E60000"/>
                </a:solidFill>
              </a:rPr>
              <a:t>GitHub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58767" y="5292799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В отчетной презентации по результатам выполненных работ необходимо отразить 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последовательность выполненных действий подтверждающими скриншот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ами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2967" y="1980431"/>
            <a:ext cx="961645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Создать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 на </a:t>
            </a:r>
            <a:r>
              <a:rPr lang="en-US" sz="1900" dirty="0" err="1"/>
              <a:t>GitHu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Перейти в папку с проектами практики и инициализировать новый </a:t>
            </a:r>
            <a:r>
              <a:rPr lang="ru-RU" sz="1900" dirty="0" err="1"/>
              <a:t>репозиторий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Добавить проекты в индекс и осуществить первый </a:t>
            </a:r>
            <a:r>
              <a:rPr lang="ru-RU" sz="1900" dirty="0" err="1"/>
              <a:t>коммит</a:t>
            </a:r>
            <a:r>
              <a:rPr lang="ru-RU" sz="1900" dirty="0"/>
              <a:t> изменений</a:t>
            </a:r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Добавить локальному </a:t>
            </a:r>
            <a:r>
              <a:rPr lang="ru-RU" sz="1900" dirty="0" err="1"/>
              <a:t>репозиторию</a:t>
            </a:r>
            <a:r>
              <a:rPr lang="ru-RU" sz="1900" dirty="0"/>
              <a:t> ссылку на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, после чего сделать команду </a:t>
            </a:r>
            <a:r>
              <a:rPr lang="ru-RU" sz="1900" dirty="0" err="1"/>
              <a:t>push</a:t>
            </a:r>
            <a:r>
              <a:rPr lang="ru-RU" sz="1900" dirty="0"/>
              <a:t> в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 </a:t>
            </a:r>
            <a:r>
              <a:rPr lang="ru-RU" sz="1900" dirty="0" err="1"/>
              <a:t>git</a:t>
            </a:r>
            <a:r>
              <a:rPr lang="ru-RU" sz="1900" dirty="0"/>
              <a:t> </a:t>
            </a:r>
            <a:r>
              <a:rPr lang="ru-RU" sz="1900" dirty="0" err="1"/>
              <a:t>push</a:t>
            </a:r>
            <a:r>
              <a:rPr lang="ru-RU" sz="1900" dirty="0"/>
              <a:t> </a:t>
            </a:r>
            <a:r>
              <a:rPr lang="ru-RU" sz="1900" dirty="0" err="1"/>
              <a:t>origin</a:t>
            </a:r>
            <a:r>
              <a:rPr lang="ru-RU" sz="1900" dirty="0"/>
              <a:t> </a:t>
            </a:r>
            <a:r>
              <a:rPr lang="ru-RU" sz="1900" dirty="0" err="1"/>
              <a:t>master</a:t>
            </a:r>
            <a:r>
              <a:rPr lang="ru-RU" sz="1900" dirty="0"/>
              <a:t>, тем самым отправив локальную ветку </a:t>
            </a:r>
            <a:r>
              <a:rPr lang="ru-RU" sz="1900" dirty="0" err="1"/>
              <a:t>master</a:t>
            </a:r>
            <a:r>
              <a:rPr lang="ru-RU" sz="1900" dirty="0"/>
              <a:t> на сервер </a:t>
            </a:r>
            <a:r>
              <a:rPr lang="ru-RU" sz="1900" dirty="0" err="1"/>
              <a:t>origin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Продемонстрировать добавленные файлы на </a:t>
            </a:r>
            <a:r>
              <a:rPr lang="en-US" sz="1900" dirty="0"/>
              <a:t>GitHub</a:t>
            </a:r>
            <a:endParaRPr lang="ru-RU" sz="19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62" y="4308640"/>
            <a:ext cx="834476" cy="8344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4308640"/>
            <a:ext cx="834476" cy="8344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80" y="4308640"/>
            <a:ext cx="834476" cy="83447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49" y="4308640"/>
            <a:ext cx="834476" cy="83447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36" y="4327383"/>
            <a:ext cx="834476" cy="83447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18" y="4331648"/>
            <a:ext cx="834476" cy="83447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00" y="4308640"/>
            <a:ext cx="834476" cy="8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95916"/>
            <a:ext cx="9687193" cy="498598"/>
          </a:xfrm>
        </p:spPr>
        <p:txBody>
          <a:bodyPr/>
          <a:lstStyle/>
          <a:p>
            <a:r>
              <a:rPr lang="ru-RU" sz="3600" dirty="0"/>
              <a:t>Выводы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15" y="1980431"/>
            <a:ext cx="945727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Осуществите комплексный анализ результатов выполненных видов работ, сформулируйте выводы:</a:t>
            </a:r>
          </a:p>
          <a:p>
            <a:r>
              <a:rPr lang="ru-RU" dirty="0"/>
              <a:t>1. …</a:t>
            </a:r>
          </a:p>
          <a:p>
            <a:r>
              <a:rPr lang="ru-RU" dirty="0"/>
              <a:t>2. …</a:t>
            </a:r>
          </a:p>
          <a:p>
            <a:r>
              <a:rPr lang="ru-RU" dirty="0"/>
              <a:t>3. …</a:t>
            </a:r>
          </a:p>
          <a:p>
            <a:r>
              <a:rPr lang="ru-RU" dirty="0"/>
              <a:t>4. …</a:t>
            </a:r>
          </a:p>
          <a:p>
            <a:r>
              <a:rPr lang="ru-RU" dirty="0"/>
              <a:t>5. …</a:t>
            </a:r>
          </a:p>
        </p:txBody>
      </p:sp>
    </p:spTree>
    <p:extLst>
      <p:ext uri="{BB962C8B-B14F-4D97-AF65-F5344CB8AC3E}">
        <p14:creationId xmlns:p14="http://schemas.microsoft.com/office/powerpoint/2010/main" val="25087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56" y="612279"/>
            <a:ext cx="9687193" cy="498598"/>
          </a:xfrm>
        </p:spPr>
        <p:txBody>
          <a:bodyPr/>
          <a:lstStyle/>
          <a:p>
            <a:r>
              <a:rPr lang="ru-RU" sz="3600" dirty="0"/>
              <a:t>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64407"/>
            <a:ext cx="9667228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i="1" dirty="0"/>
              <a:t>Перечислите источники используемой </a:t>
            </a:r>
            <a:r>
              <a:rPr lang="ru-RU" sz="1600" b="1" i="1" dirty="0"/>
              <a:t>литературы</a:t>
            </a:r>
            <a:r>
              <a:rPr lang="ru-RU" sz="1600" i="1" dirty="0"/>
              <a:t>:</a:t>
            </a:r>
          </a:p>
          <a:p>
            <a:pPr marL="0" lvl="0" indent="0" algn="just">
              <a:buFont typeface="+mj-lt"/>
              <a:buAutoNum type="arabicPeriod"/>
            </a:pPr>
            <a:r>
              <a:rPr lang="ru-RU" sz="1400" dirty="0"/>
              <a:t>Трофимов, В. В.  Основы алгоритмизации и программирования : учебник для среднего профессионального образования / В. В. Трофимов, Т. А. Павловская. — 4-е изд. — Москва : Издательство </a:t>
            </a:r>
            <a:r>
              <a:rPr lang="ru-RU" sz="1400" dirty="0" err="1"/>
              <a:t>Юрайт</a:t>
            </a:r>
            <a:r>
              <a:rPr lang="ru-RU" sz="1400" dirty="0"/>
              <a:t>, 2024. — 108 с. — (Профессиональное образование). — ISBN 978-5-534-20429-2. — Текст : электронный // Образовательная платформа </a:t>
            </a:r>
            <a:r>
              <a:rPr lang="ru-RU" sz="1400" dirty="0" err="1"/>
              <a:t>Юрайт</a:t>
            </a:r>
            <a:r>
              <a:rPr lang="ru-RU" sz="1400" dirty="0"/>
              <a:t> [сайт]. — URL: </a:t>
            </a:r>
            <a:r>
              <a:rPr lang="ru-RU" sz="1400" u="sng" dirty="0">
                <a:hlinkClick r:id="rId2"/>
              </a:rPr>
              <a:t>https://urait.ru/bcode/558137</a:t>
            </a:r>
            <a:r>
              <a:rPr lang="ru-RU" sz="1400" dirty="0"/>
              <a:t>.</a:t>
            </a:r>
          </a:p>
          <a:p>
            <a:pPr marL="0" lvl="0" indent="0" algn="just">
              <a:buFont typeface="+mj-lt"/>
              <a:buAutoNum type="arabicPeriod"/>
            </a:pPr>
            <a:r>
              <a:rPr lang="ru-RU" sz="1400" dirty="0"/>
              <a:t>Полуэктова, Н. Р.  Разработка веб-приложений : учебное пособие для среднего профессионального образования / Н. Р. Полуэктова. — 2-е изд. — Москва : Издательство </a:t>
            </a:r>
            <a:r>
              <a:rPr lang="ru-RU" sz="1400" dirty="0" err="1"/>
              <a:t>Юрайт</a:t>
            </a:r>
            <a:r>
              <a:rPr lang="ru-RU" sz="1400" dirty="0"/>
              <a:t>, 2024. — 204 с. — (Профессиональное образование). — ISBN 978-5-534-18644-4. — Текст : электронный // Образовательная платформа </a:t>
            </a:r>
            <a:r>
              <a:rPr lang="ru-RU" sz="1400" dirty="0" err="1"/>
              <a:t>Юрайт</a:t>
            </a:r>
            <a:r>
              <a:rPr lang="ru-RU" sz="1400" dirty="0"/>
              <a:t> [сайт]. — URL: </a:t>
            </a:r>
            <a:r>
              <a:rPr lang="ru-RU" sz="1400" u="sng" dirty="0">
                <a:hlinkClick r:id="rId3"/>
              </a:rPr>
              <a:t>https://urait.ru/bcode/545237</a:t>
            </a:r>
            <a:r>
              <a:rPr lang="ru-RU" sz="1400" dirty="0"/>
              <a:t>. </a:t>
            </a:r>
          </a:p>
          <a:p>
            <a:pPr marL="0" lvl="0" indent="0" algn="just">
              <a:buFont typeface="+mj-lt"/>
              <a:buAutoNum type="arabicPeriod"/>
            </a:pPr>
            <a:r>
              <a:rPr lang="ru-RU" sz="1400" dirty="0"/>
              <a:t>Гниденко, И. Г.  Технология разработки программного обеспечения : учебное пособие для среднего профессионального образования / И. Г. Гниденко, Ф. Ф. Павлов, Д. Ю. Федоров. — 2-е изд., </a:t>
            </a:r>
            <a:r>
              <a:rPr lang="ru-RU" sz="1400" dirty="0" err="1"/>
              <a:t>перераб</a:t>
            </a:r>
            <a:r>
              <a:rPr lang="ru-RU" sz="1400" dirty="0"/>
              <a:t>. и доп. — Москва : Издательство </a:t>
            </a:r>
            <a:r>
              <a:rPr lang="ru-RU" sz="1400" dirty="0" err="1"/>
              <a:t>Юрайт</a:t>
            </a:r>
            <a:r>
              <a:rPr lang="ru-RU" sz="1400" dirty="0"/>
              <a:t>, 2024. — 248 с. — (Профессиональное образование). — ISBN 978-5-534-18131-9. — Текст : электронный // Образовательная платформа </a:t>
            </a:r>
            <a:r>
              <a:rPr lang="ru-RU" sz="1400" dirty="0" err="1"/>
              <a:t>Юрайт</a:t>
            </a:r>
            <a:r>
              <a:rPr lang="ru-RU" sz="1400" dirty="0"/>
              <a:t> [сайт]. — URL: </a:t>
            </a:r>
            <a:r>
              <a:rPr lang="ru-RU" sz="1400" u="sng" dirty="0">
                <a:hlinkClick r:id="rId4"/>
              </a:rPr>
              <a:t>https://urait.ru/bcode/539215</a:t>
            </a:r>
            <a:r>
              <a:rPr lang="ru-RU" sz="1400" dirty="0"/>
              <a:t>. </a:t>
            </a:r>
          </a:p>
          <a:p>
            <a:pPr marL="0" indent="0" algn="just">
              <a:buNone/>
            </a:pPr>
            <a:r>
              <a:rPr lang="ru-RU" sz="1600" i="1" dirty="0"/>
              <a:t>Перечислите источники используемых </a:t>
            </a:r>
            <a:r>
              <a:rPr lang="ru-RU" sz="1600" b="1" i="1" dirty="0"/>
              <a:t>информационных ресурсов сети Интернет:</a:t>
            </a:r>
          </a:p>
          <a:p>
            <a:pPr marL="0" indent="0">
              <a:buNone/>
            </a:pPr>
            <a:r>
              <a:rPr lang="ru-RU" sz="1400" dirty="0"/>
              <a:t>4. Современный учебник </a:t>
            </a:r>
            <a:r>
              <a:rPr lang="ru-RU" sz="1400" dirty="0" err="1"/>
              <a:t>JavaScript</a:t>
            </a:r>
            <a:r>
              <a:rPr lang="ru-RU" sz="1400" dirty="0"/>
              <a:t> </a:t>
            </a:r>
            <a:r>
              <a:rPr lang="ru-RU" sz="1400" u="sng" dirty="0">
                <a:hlinkClick r:id="rId5"/>
              </a:rPr>
              <a:t>https://learn.javascript.ru/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5. Форум программистов </a:t>
            </a:r>
            <a:r>
              <a:rPr lang="ru-RU" sz="1400" u="sng" dirty="0">
                <a:hlinkClick r:id="rId6"/>
              </a:rPr>
              <a:t>https://programmersforum.ru/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6. Портал по программированию </a:t>
            </a:r>
            <a:r>
              <a:rPr lang="ru-RU" sz="1400" u="sng" dirty="0">
                <a:hlinkClick r:id="rId7"/>
              </a:rPr>
              <a:t>http://www.opennet.ru/</a:t>
            </a:r>
            <a:endParaRPr lang="ru-RU" sz="1400" u="sng" dirty="0"/>
          </a:p>
          <a:p>
            <a:pPr marL="0" indent="0">
              <a:buNone/>
            </a:pPr>
            <a:r>
              <a:rPr lang="ru-RU" sz="1400" dirty="0"/>
              <a:t>7. …</a:t>
            </a:r>
          </a:p>
          <a:p>
            <a:pPr marL="0" indent="0">
              <a:buNone/>
            </a:pPr>
            <a:r>
              <a:rPr lang="ru-RU" sz="1400" dirty="0"/>
              <a:t>8. …</a:t>
            </a:r>
          </a:p>
        </p:txBody>
      </p:sp>
    </p:spTree>
    <p:extLst>
      <p:ext uri="{BB962C8B-B14F-4D97-AF65-F5344CB8AC3E}">
        <p14:creationId xmlns:p14="http://schemas.microsoft.com/office/powerpoint/2010/main" val="142336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56" y="612279"/>
            <a:ext cx="9687193" cy="498598"/>
          </a:xfrm>
        </p:spPr>
        <p:txBody>
          <a:bodyPr/>
          <a:lstStyle/>
          <a:p>
            <a:r>
              <a:rPr lang="ru-RU" sz="3600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64407"/>
            <a:ext cx="9667228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i="1" dirty="0"/>
              <a:t>В качестве подтверждения выполнения задания вам необходимо приложить к архиву документов следующее: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i="1" dirty="0"/>
              <a:t>1) Отчет о выполнении</a:t>
            </a:r>
            <a:r>
              <a:rPr lang="en-US" sz="1600" i="1" dirty="0"/>
              <a:t> </a:t>
            </a:r>
            <a:r>
              <a:rPr lang="ru-RU" sz="1600" i="1" dirty="0"/>
              <a:t>заданий в </a:t>
            </a:r>
            <a:r>
              <a:rPr lang="en-US" sz="1600" i="1" dirty="0"/>
              <a:t>Eclipse</a:t>
            </a:r>
            <a:r>
              <a:rPr lang="ru-RU" sz="1600" i="1" dirty="0"/>
              <a:t> и </a:t>
            </a:r>
            <a:r>
              <a:rPr lang="en-US" sz="1600" i="1" dirty="0" err="1"/>
              <a:t>Netbeans</a:t>
            </a:r>
            <a:r>
              <a:rPr lang="ru-RU" sz="1600" i="1" dirty="0"/>
              <a:t>.</a:t>
            </a:r>
            <a:r>
              <a:rPr lang="en-US" sz="1600" i="1" dirty="0" err="1"/>
              <a:t>docx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7022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4" y="300959"/>
            <a:ext cx="9687193" cy="498598"/>
          </a:xfrm>
        </p:spPr>
        <p:txBody>
          <a:bodyPr/>
          <a:lstStyle/>
          <a:p>
            <a:r>
              <a:rPr lang="ru-RU" sz="3600" dirty="0"/>
              <a:t>Организационный этап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A72EAB-AC9B-4564-B5A2-65235862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24" y="1908423"/>
            <a:ext cx="9824904" cy="460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600" dirty="0"/>
              <a:t>Я, Леонов Сергей Дмитриевич, проходил учебную практику на базе </a:t>
            </a:r>
            <a:r>
              <a:rPr lang="en-US" sz="1600" dirty="0"/>
              <a:t>IT</a:t>
            </a:r>
            <a:r>
              <a:rPr lang="ru-RU" sz="1600" dirty="0"/>
              <a:t>-Департамента Университета «Синергия».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/>
              <a:t>При выполнении индивидуального задания по практике решал(а) задачу создания приложения для предметной области Энергетика: производство, распределение, потребление энергии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/>
              <a:t>Перед началом практики: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Принял участие в организационном собрании по практике.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Ознакомился с комплектом шаблонов отчетной документации по практике.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/>
              <a:t>Требования к внешнему виду: Деловое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/>
              <a:t>Круг обязанностей: Выполнение практики 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/>
              <a:t>Доступ к данным: Совет О5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9319FAD-9C52-40D6-8EEA-0A80857906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313" y="779740"/>
            <a:ext cx="9824904" cy="709522"/>
          </a:xfrm>
        </p:spPr>
        <p:txBody>
          <a:bodyPr>
            <a:normAutofit lnSpcReduction="10000"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Правила внутреннего распорядка, правила и нормы охраны труда, </a:t>
            </a:r>
          </a:p>
          <a:p>
            <a:r>
              <a:rPr lang="ru-RU" b="0" dirty="0">
                <a:solidFill>
                  <a:srgbClr val="E60000"/>
                </a:solidFill>
              </a:rPr>
              <a:t>техники безопасности при работе с вычислительной техникой</a:t>
            </a:r>
          </a:p>
        </p:txBody>
      </p:sp>
    </p:spTree>
    <p:extLst>
      <p:ext uri="{BB962C8B-B14F-4D97-AF65-F5344CB8AC3E}">
        <p14:creationId xmlns:p14="http://schemas.microsoft.com/office/powerpoint/2010/main" val="11158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Подготовительный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Java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Development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Kit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CE0EAB-51E1-4B64-9AD6-2B67D246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17" y="1965865"/>
            <a:ext cx="476316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Подготовительный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Eclipse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5E7845-610A-4405-80A3-28E7BE30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37" y="1620391"/>
            <a:ext cx="5116326" cy="51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Подготовительный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Apache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NetBeans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970CA3-96D3-404E-B536-5D5B8AF2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85" y="1820456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Запуск </a:t>
            </a:r>
            <a:r>
              <a:rPr lang="ru-RU" sz="1700" b="0" dirty="0" err="1">
                <a:solidFill>
                  <a:srgbClr val="E60000"/>
                </a:solidFill>
              </a:rPr>
              <a:t>Eclipse</a:t>
            </a:r>
            <a:r>
              <a:rPr lang="ru-RU" sz="1700" b="0" dirty="0">
                <a:solidFill>
                  <a:srgbClr val="E60000"/>
                </a:solidFill>
              </a:rPr>
              <a:t> и создание проекта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0388F8-D3C9-4443-9691-5AF86DB26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54" y="1664389"/>
            <a:ext cx="4472676" cy="48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Вывод надписи в консоль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173E8C-A6DA-44D2-9F6A-BE333F58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379978"/>
            <a:ext cx="3334215" cy="32389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640C9C-E527-4954-B8CF-DE56AC1F6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21" y="2013215"/>
            <a:ext cx="3343742" cy="39724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D0745E-A8B0-4AF5-ABCA-D3100F37D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87" y="3132558"/>
            <a:ext cx="405821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Вывод возраста в одной строке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E33866-F046-4617-BEF6-2950A6A4D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92" y="2161155"/>
            <a:ext cx="333421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9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_шаблончик A4 (1)" id="{CECEB147-F7F0-4995-89D0-2FD57D90FCEB}" vid="{306AE4ED-CFFA-434E-A652-8353525159A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презентация_шаблончик A4 (1)</Template>
  <TotalTime>2435</TotalTime>
  <Words>827</Words>
  <Application>Microsoft Office PowerPoint</Application>
  <PresentationFormat>Произвольный</PresentationFormat>
  <Paragraphs>94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Тема Office</vt:lpstr>
      <vt:lpstr>   ОТЧЕТ  о прохождении учебной практики   по профессиональному модулю ПМ.02 Ревьюирование программных модулей  в период с «03» ноября 2024 г. по «09» ноября 2024 г.   Специальность 09.02.07 Информационные системы и программирование  </vt:lpstr>
      <vt:lpstr>Содержание</vt:lpstr>
      <vt:lpstr>Организационный этап</vt:lpstr>
      <vt:lpstr>Подготовительный этап</vt:lpstr>
      <vt:lpstr>Подготовительный этап</vt:lpstr>
      <vt:lpstr>Подготовительный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Экспериментально-практическая работа</vt:lpstr>
      <vt:lpstr>Экспериментально-практическая работа</vt:lpstr>
      <vt:lpstr>Выводы</vt:lpstr>
      <vt:lpstr>Список используемой литературы</vt:lpstr>
      <vt:lpstr>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</dc:creator>
  <cp:lastModifiedBy>Сергей Леонов</cp:lastModifiedBy>
  <cp:revision>301</cp:revision>
  <cp:lastPrinted>2019-08-06T13:15:09Z</cp:lastPrinted>
  <dcterms:created xsi:type="dcterms:W3CDTF">2020-03-27T22:15:06Z</dcterms:created>
  <dcterms:modified xsi:type="dcterms:W3CDTF">2024-11-08T13:40:41Z</dcterms:modified>
</cp:coreProperties>
</file>