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3"/>
    <p:sldId id="257" r:id="rId4"/>
    <p:sldId id="258" r:id="rId5"/>
    <p:sldId id="259" r:id="rId6"/>
    <p:sldId id="260" r:id="rId7"/>
    <p:sldId id="261"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35" autoAdjust="0"/>
    <p:restoredTop sz="94660"/>
  </p:normalViewPr>
  <p:slideViewPr>
    <p:cSldViewPr snapToGrid="0">
      <p:cViewPr>
        <p:scale>
          <a:sx n="75" d="100"/>
          <a:sy n="75" d="100"/>
        </p:scale>
        <p:origin x="1896" y="83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presProps" Target="presProps.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1" Type="http://schemas.openxmlformats.org/officeDocument/2006/relationships/tableStyles" Target="tableStyles.xml"/><Relationship Id="rId10" Type="http://schemas.openxmlformats.org/officeDocument/2006/relationships/viewProps" Target="viewProps.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48A87A34-81AB-432B-8DAE-1953F412C126}" type="datetimeFigureOut">
              <a:rPr lang="en-US" dirty="0"/>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fld>
            <a:endParaRPr lang="en-US" dirty="0"/>
          </a:p>
        </p:txBody>
      </p:sp>
      <p:sp>
        <p:nvSpPr>
          <p:cNvPr id="5" name="Footer Placeholder 4"/>
          <p:cNvSpPr>
            <a:spLocks noGrp="1"/>
          </p:cNvSpPr>
          <p:nvPr>
            <p:ph type="ftr" sz="quarter" idx="11"/>
          </p:nvPr>
        </p:nvSpPr>
        <p:spPr>
          <a:xfrm>
            <a:off x="804672" y="6227064"/>
            <a:ext cx="10588752" cy="320040"/>
          </a:xfrm>
        </p:spPr>
        <p:txBody>
          <a:body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endParaRPr lang="en-US" smtClean="0"/>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fld>
            <a:endParaRPr lang="en-US" dirty="0"/>
          </a:p>
        </p:txBody>
      </p:sp>
      <p:sp>
        <p:nvSpPr>
          <p:cNvPr id="6" name="Footer Placeholder 5"/>
          <p:cNvSpPr>
            <a:spLocks noGrp="1"/>
          </p:cNvSpPr>
          <p:nvPr>
            <p:ph type="ftr" sz="quarter" idx="11"/>
          </p:nvPr>
        </p:nvSpPr>
        <p:spPr>
          <a:xfrm>
            <a:off x="804672" y="6227064"/>
            <a:ext cx="10588752" cy="320040"/>
          </a:xfrm>
        </p:spPr>
        <p:txBody>
          <a:bodyPr/>
          <a:lstStyle/>
          <a:p>
            <a:endParaRPr lang="en-US" dirty="0"/>
          </a:p>
        </p:txBody>
      </p:sp>
      <p:sp>
        <p:nvSpPr>
          <p:cNvPr id="7" name="Slide Number Placeholder 6"/>
          <p:cNvSpPr>
            <a:spLocks noGrp="1"/>
          </p:cNvSpPr>
          <p:nvPr>
            <p:ph type="sldNum" sz="quarter" idx="12"/>
          </p:nvPr>
        </p:nvSpPr>
        <p:spPr>
          <a:xfrm>
            <a:off x="10469880" y="320040"/>
            <a:ext cx="914400" cy="320040"/>
          </a:xfrm>
        </p:spPr>
        <p:txBody>
          <a:bodyPr/>
          <a:lstStyle/>
          <a:p>
            <a:fld id="{6D22F896-40B5-4ADD-8801-0D06FADFA095}" type="slidenum">
              <a:rPr lang="en-US" dirty="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sp>
        <p:nvSpPr>
          <p:cNvPr id="4" name="Content Placeholder 3"/>
          <p:cNvSpPr>
            <a:spLocks noGrp="1"/>
          </p:cNvSpPr>
          <p:nvPr>
            <p:ph sz="half" idx="2"/>
          </p:nvPr>
        </p:nvSpPr>
        <p:spPr>
          <a:xfrm>
            <a:off x="5125305" y="1488985"/>
            <a:ext cx="6264350" cy="1696853"/>
          </a:xfr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sp>
        <p:nvSpPr>
          <p:cNvPr id="6" name="Content Placeholder 5"/>
          <p:cNvSpPr>
            <a:spLocks noGrp="1"/>
          </p:cNvSpPr>
          <p:nvPr>
            <p:ph sz="quarter" idx="4"/>
          </p:nvPr>
        </p:nvSpPr>
        <p:spPr>
          <a:xfrm>
            <a:off x="5118447" y="4351687"/>
            <a:ext cx="6265588" cy="1704060"/>
          </a:xfr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7" name="Date Placeholder 6"/>
          <p:cNvSpPr>
            <a:spLocks noGrp="1"/>
          </p:cNvSpPr>
          <p:nvPr>
            <p:ph type="dt" sz="half" idx="10"/>
          </p:nvPr>
        </p:nvSpPr>
        <p:spPr>
          <a:xfrm>
            <a:off x="804672" y="320040"/>
            <a:ext cx="3657600" cy="320040"/>
          </a:xfrm>
        </p:spPr>
        <p:txBody>
          <a:bodyPr/>
          <a:lstStyle/>
          <a:p>
            <a:fld id="{48A87A34-81AB-432B-8DAE-1953F412C126}" type="datetimeFigureOut">
              <a:rPr lang="en-US" dirty="0"/>
            </a:fld>
            <a:endParaRPr lang="en-US" dirty="0"/>
          </a:p>
        </p:txBody>
      </p:sp>
      <p:sp>
        <p:nvSpPr>
          <p:cNvPr id="8" name="Footer Placeholder 7"/>
          <p:cNvSpPr>
            <a:spLocks noGrp="1"/>
          </p:cNvSpPr>
          <p:nvPr>
            <p:ph type="ftr" sz="quarter" idx="11"/>
          </p:nvPr>
        </p:nvSpPr>
        <p:spPr>
          <a:xfrm>
            <a:off x="804672" y="6227064"/>
            <a:ext cx="10588752" cy="320040"/>
          </a:xfrm>
        </p:spPr>
        <p:txBody>
          <a:bodyPr/>
          <a:lstStyle/>
          <a:p>
            <a:endParaRPr lang="en-US" dirty="0"/>
          </a:p>
        </p:txBody>
      </p:sp>
      <p:sp>
        <p:nvSpPr>
          <p:cNvPr id="9" name="Slide Number Placeholder 8"/>
          <p:cNvSpPr>
            <a:spLocks noGrp="1"/>
          </p:cNvSpPr>
          <p:nvPr>
            <p:ph type="sldNum" sz="quarter" idx="12"/>
          </p:nvPr>
        </p:nvSpPr>
        <p:spPr>
          <a:xfrm>
            <a:off x="10469880" y="320040"/>
            <a:ext cx="914400" cy="320040"/>
          </a:xfrm>
        </p:spPr>
        <p:txBody>
          <a:bodyPr/>
          <a:lstStyle/>
          <a:p>
            <a:fld id="{6D22F896-40B5-4ADD-8801-0D06FADFA095}" type="slidenum">
              <a:rPr lang="en-US" dirty="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48A87A34-81AB-432B-8DAE-1953F412C126}" type="datetimeFigureOut">
              <a:rPr lang="en-US" dirty="0"/>
            </a:fld>
            <a:endParaRPr lang="en-US" dirty="0"/>
          </a:p>
        </p:txBody>
      </p:sp>
      <p:sp>
        <p:nvSpPr>
          <p:cNvPr id="3" name="Footer Placeholder 2"/>
          <p:cNvSpPr>
            <a:spLocks noGrp="1"/>
          </p:cNvSpPr>
          <p:nvPr>
            <p:ph type="ftr" sz="quarter" idx="11"/>
          </p:nvPr>
        </p:nvSpPr>
        <p:spPr>
          <a:xfrm>
            <a:off x="804672" y="6227064"/>
            <a:ext cx="10588752" cy="320040"/>
          </a:xfrm>
        </p:spPr>
        <p:txBody>
          <a:bodyPr/>
          <a:lstStyle/>
          <a:p>
            <a:endParaRPr lang="en-US" dirty="0"/>
          </a:p>
        </p:txBody>
      </p:sp>
      <p:sp>
        <p:nvSpPr>
          <p:cNvPr id="4" name="Slide Number Placeholder 3"/>
          <p:cNvSpPr>
            <a:spLocks noGrp="1"/>
          </p:cNvSpPr>
          <p:nvPr>
            <p:ph type="sldNum" sz="quarter" idx="12"/>
          </p:nvPr>
        </p:nvSpPr>
        <p:spPr>
          <a:xfrm>
            <a:off x="10469880" y="320040"/>
            <a:ext cx="914400" cy="320040"/>
          </a:xfrm>
        </p:spPr>
        <p:txBody>
          <a:bodyPr/>
          <a:lstStyle/>
          <a:p>
            <a:fld id="{6D22F896-40B5-4ADD-8801-0D06FADFA095}" type="slidenum">
              <a:rPr lang="en-US" dirty="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endParaRPr lang="en-US" smtClean="0"/>
          </a:p>
        </p:txBody>
      </p:sp>
      <p:sp>
        <p:nvSpPr>
          <p:cNvPr id="5" name="Date Placeholder 4"/>
          <p:cNvSpPr>
            <a:spLocks noGrp="1"/>
          </p:cNvSpPr>
          <p:nvPr>
            <p:ph type="dt" sz="half" idx="10"/>
          </p:nvPr>
        </p:nvSpPr>
        <p:spPr/>
        <p:txBody>
          <a:bodyPr/>
          <a:lstStyle/>
          <a:p>
            <a:fld id="{48A87A34-81AB-432B-8DAE-1953F412C126}"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endParaRPr lang="en-US" smtClean="0"/>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fld>
            <a:endParaRPr lang="en-US" dirty="0"/>
          </a:p>
        </p:txBody>
      </p:sp>
      <p:sp>
        <p:nvSpPr>
          <p:cNvPr id="6" name="Footer Placeholder 5"/>
          <p:cNvSpPr>
            <a:spLocks noGrp="1"/>
          </p:cNvSpPr>
          <p:nvPr>
            <p:ph type="ftr" sz="quarter" idx="11"/>
          </p:nvPr>
        </p:nvSpPr>
        <p:spPr>
          <a:xfrm>
            <a:off x="804672" y="6227064"/>
            <a:ext cx="5942203" cy="320040"/>
          </a:xfrm>
        </p:spPr>
        <p:txBody>
          <a:bodyPr/>
          <a:lstStyle/>
          <a:p>
            <a:endParaRPr lang="en-US" dirty="0"/>
          </a:p>
        </p:txBody>
      </p:sp>
      <p:sp>
        <p:nvSpPr>
          <p:cNvPr id="7" name="Slide Number Placeholder 6"/>
          <p:cNvSpPr>
            <a:spLocks noGrp="1"/>
          </p:cNvSpPr>
          <p:nvPr>
            <p:ph type="sldNum" sz="quarter" idx="12"/>
          </p:nvPr>
        </p:nvSpPr>
        <p:spPr>
          <a:xfrm>
            <a:off x="5828377" y="320040"/>
            <a:ext cx="914400" cy="320040"/>
          </a:xfrm>
        </p:spPr>
        <p:txBody>
          <a:bodyPr/>
          <a:lstStyle/>
          <a:p>
            <a:fld id="{6D22F896-40B5-4ADD-8801-0D06FADFA095}" type="slidenum">
              <a:rPr lang="en-US" dirty="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n-US" dirty="0"/>
              <a:t>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a:p>
            <a:pPr lvl="5"/>
            <a:r>
              <a:rPr lang="en-US" dirty="0"/>
              <a:t>6</a:t>
            </a:r>
            <a:endParaRPr lang="en-US" dirty="0"/>
          </a:p>
          <a:p>
            <a:pPr lvl="6"/>
            <a:r>
              <a:rPr lang="en-US" dirty="0"/>
              <a:t>7</a:t>
            </a:r>
            <a:endParaRPr lang="en-US" dirty="0"/>
          </a:p>
          <a:p>
            <a:pPr lvl="7"/>
            <a:r>
              <a:rPr lang="en-US" dirty="0"/>
              <a:t>8</a:t>
            </a:r>
            <a:endParaRPr lang="en-US" dirty="0"/>
          </a:p>
          <a:p>
            <a:pPr lvl="8"/>
            <a:r>
              <a:rPr lang="en-US" dirty="0"/>
              <a:t>9</a:t>
            </a:r>
            <a:endParaRPr lang="en-US" dirty="0"/>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48A87A34-81AB-432B-8DAE-1953F412C126}" type="datetimeFigureOut">
              <a:rPr lang="en-US" dirty="0"/>
            </a:fld>
            <a:endParaRPr lang="en-US" dirty="0"/>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pic>
        <p:nvPicPr>
          <p:cNvPr id="5" name="Picture 4" descr="pngwing.com"/>
          <p:cNvPicPr>
            <a:picLocks noChangeAspect="1"/>
          </p:cNvPicPr>
          <p:nvPr/>
        </p:nvPicPr>
        <p:blipFill>
          <a:blip r:embed="rId2"/>
          <a:stretch>
            <a:fillRect/>
          </a:stretch>
        </p:blipFill>
        <p:spPr>
          <a:xfrm>
            <a:off x="0" y="0"/>
            <a:ext cx="4728845" cy="4554220"/>
          </a:xfrm>
          <a:prstGeom prst="rect">
            <a:avLst/>
          </a:prstGeom>
        </p:spPr>
      </p:pic>
      <p:pic>
        <p:nvPicPr>
          <p:cNvPr id="6" name="Picture 5" descr="pngwing.com (1)"/>
          <p:cNvPicPr>
            <a:picLocks noChangeAspect="1"/>
          </p:cNvPicPr>
          <p:nvPr/>
        </p:nvPicPr>
        <p:blipFill>
          <a:blip r:embed="rId3"/>
          <a:stretch>
            <a:fillRect/>
          </a:stretch>
        </p:blipFill>
        <p:spPr>
          <a:xfrm>
            <a:off x="7113905" y="2171700"/>
            <a:ext cx="5078095" cy="4686300"/>
          </a:xfrm>
          <a:prstGeom prst="rect">
            <a:avLst/>
          </a:prstGeom>
        </p:spPr>
      </p:pic>
      <p:pic>
        <p:nvPicPr>
          <p:cNvPr id="9" name="Picture 8" descr="pngwing.com (3)"/>
          <p:cNvPicPr>
            <a:picLocks noChangeAspect="1"/>
          </p:cNvPicPr>
          <p:nvPr/>
        </p:nvPicPr>
        <p:blipFill>
          <a:blip r:embed="rId4"/>
          <a:stretch>
            <a:fillRect/>
          </a:stretch>
        </p:blipFill>
        <p:spPr>
          <a:xfrm>
            <a:off x="5554345" y="2783205"/>
            <a:ext cx="1083310" cy="129159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070610" y="242570"/>
            <a:ext cx="3637915" cy="1167765"/>
          </a:xfrm>
        </p:spPr>
        <p:txBody>
          <a:bodyPr>
            <a:normAutofit fontScale="90000"/>
          </a:bodyPr>
          <a:lstStyle/>
          <a:p>
            <a:r>
              <a:rPr lang="en-US" sz="3200" b="1" dirty="0"/>
              <a:t>Introduction to MongoDB and SQL</a:t>
            </a:r>
            <a:endParaRPr lang="en-US" sz="3200" b="1" dirty="0"/>
          </a:p>
        </p:txBody>
      </p:sp>
      <p:sp>
        <p:nvSpPr>
          <p:cNvPr id="3" name="Content Placeholder 2"/>
          <p:cNvSpPr>
            <a:spLocks noGrp="1"/>
          </p:cNvSpPr>
          <p:nvPr>
            <p:ph idx="4294967295"/>
          </p:nvPr>
        </p:nvSpPr>
        <p:spPr>
          <a:xfrm>
            <a:off x="5591810" y="172085"/>
            <a:ext cx="6424930" cy="5929630"/>
          </a:xfrm>
        </p:spPr>
        <p:txBody>
          <a:bodyPr>
            <a:noAutofit/>
          </a:bodyPr>
          <a:lstStyle/>
          <a:p>
            <a:r>
              <a:rPr lang="en-US" sz="2000" dirty="0"/>
              <a:t>MongoDB is a widely-used NoSQL (Not Only SQL) database management system that provides a flexible and scalable approach to handling and storing data. Unlike traditional relational databases that use tables and fixed schemas, MongoDB follows a document-oriented data model</a:t>
            </a:r>
            <a:r>
              <a:rPr lang="en-US" sz="2000" dirty="0" smtClean="0"/>
              <a:t>.</a:t>
            </a:r>
            <a:endParaRPr lang="en-US" sz="2000" dirty="0" smtClean="0"/>
          </a:p>
          <a:p>
            <a:r>
              <a:rPr lang="en-US" sz="2000" dirty="0"/>
              <a:t>SQL, or Structured Query Language, is a domain-specific language used for managing and manipulating relational databases. Relational databases organize data into tables, which consist of rows and columns. SQL provides a standardized way to interact with these databases, offering a powerful set of operations for data definition, querying, and manipulation</a:t>
            </a:r>
            <a:r>
              <a:rPr lang="en-US" sz="2000" dirty="0" smtClean="0"/>
              <a:t>.</a:t>
            </a:r>
            <a:endParaRPr lang="en-US" sz="2000" dirty="0" smtClean="0"/>
          </a:p>
          <a:p>
            <a:pPr marL="0" indent="0">
              <a:buNone/>
            </a:pPr>
            <a:r>
              <a:rPr lang="en-US" sz="2000" dirty="0" smtClean="0">
                <a:solidFill>
                  <a:srgbClr val="FF0000"/>
                </a:solidFill>
              </a:rPr>
              <a:t>=&gt; </a:t>
            </a:r>
            <a:r>
              <a:rPr lang="en-US" sz="2000" dirty="0" smtClean="0"/>
              <a:t>The </a:t>
            </a:r>
            <a:r>
              <a:rPr lang="en-US" sz="2000" dirty="0"/>
              <a:t>both databases are used for storing and managing data but have different approaches.</a:t>
            </a:r>
            <a:endParaRPr lang="en-US" sz="2000" dirty="0" smtClean="0">
              <a:solidFill>
                <a:srgbClr val="FF0000"/>
              </a:solidFill>
            </a:endParaRPr>
          </a:p>
          <a:p>
            <a:endParaRPr lang="en-US" sz="2000" dirty="0" smtClean="0">
              <a:solidFill>
                <a:srgbClr val="FF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121410" y="189230"/>
            <a:ext cx="3860165" cy="1623060"/>
          </a:xfrm>
        </p:spPr>
        <p:txBody>
          <a:bodyPr>
            <a:normAutofit/>
          </a:bodyPr>
          <a:lstStyle/>
          <a:p>
            <a:r>
              <a:rPr lang="en-US" b="1" dirty="0"/>
              <a:t>MongoDB - Key Features</a:t>
            </a:r>
            <a:endParaRPr lang="en-US" b="1" dirty="0"/>
          </a:p>
        </p:txBody>
      </p:sp>
      <p:sp>
        <p:nvSpPr>
          <p:cNvPr id="3" name="Content Placeholder 2"/>
          <p:cNvSpPr>
            <a:spLocks noGrp="1"/>
          </p:cNvSpPr>
          <p:nvPr>
            <p:ph idx="4294967295"/>
          </p:nvPr>
        </p:nvSpPr>
        <p:spPr>
          <a:xfrm>
            <a:off x="5683250" y="62230"/>
            <a:ext cx="6406515" cy="6795770"/>
          </a:xfrm>
        </p:spPr>
        <p:txBody>
          <a:bodyPr>
            <a:noAutofit/>
          </a:bodyPr>
          <a:lstStyle/>
          <a:p>
            <a:r>
              <a:rPr lang="en-US" sz="2000" dirty="0"/>
              <a:t>MongoDB stores data in a format known as BSON (Binary JSON), which is a binary representation of JSON (JavaScript Object Notation). BSON is a binary-encoded serialization of JSON-like documents, providing a more efficient way to store and retrieve data</a:t>
            </a:r>
            <a:r>
              <a:rPr lang="en-US" sz="2000" dirty="0" smtClean="0"/>
              <a:t>.</a:t>
            </a:r>
            <a:endParaRPr lang="en-US" sz="2000" dirty="0" smtClean="0"/>
          </a:p>
          <a:p>
            <a:r>
              <a:rPr lang="en-US" sz="2000" dirty="0" smtClean="0"/>
              <a:t>MongoDB </a:t>
            </a:r>
            <a:r>
              <a:rPr lang="en-US" sz="2000" dirty="0"/>
              <a:t>offers a high degree of flexibility in its schema design, allowing for dynamic changes to the data structure without the need for a predefined, rigid schema. This flexibility is a key characteristic of MongoDB and distinguishes it from traditional relational databases</a:t>
            </a:r>
            <a:r>
              <a:rPr lang="en-US" sz="2000" dirty="0" smtClean="0"/>
              <a:t>.</a:t>
            </a:r>
            <a:endParaRPr lang="en-US" sz="2000" dirty="0" smtClean="0"/>
          </a:p>
          <a:p>
            <a:r>
              <a:rPr lang="en-US" sz="2000" dirty="0" smtClean="0"/>
              <a:t>MongoDB's </a:t>
            </a:r>
            <a:r>
              <a:rPr lang="en-US" sz="2000" dirty="0"/>
              <a:t>ability to scale horizontally by adding more servers is a key feature that makes it well-suited for handling growing data volumes and increasing application workloads.</a:t>
            </a:r>
            <a:endParaRPr lang="en-US" sz="2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368425" y="199390"/>
            <a:ext cx="3499485" cy="1397635"/>
          </a:xfrm>
        </p:spPr>
        <p:txBody>
          <a:bodyPr>
            <a:normAutofit fontScale="90000"/>
          </a:bodyPr>
          <a:lstStyle/>
          <a:p>
            <a:r>
              <a:rPr lang="en-US" sz="3600" b="1" dirty="0"/>
              <a:t>SQL - Key Features</a:t>
            </a:r>
            <a:endParaRPr lang="en-US" sz="3600" b="1" dirty="0"/>
          </a:p>
        </p:txBody>
      </p:sp>
      <p:sp>
        <p:nvSpPr>
          <p:cNvPr id="3" name="Content Placeholder 2"/>
          <p:cNvSpPr>
            <a:spLocks noGrp="1"/>
          </p:cNvSpPr>
          <p:nvPr>
            <p:ph idx="4294967295"/>
          </p:nvPr>
        </p:nvSpPr>
        <p:spPr>
          <a:xfrm>
            <a:off x="5910580" y="1144905"/>
            <a:ext cx="6281420" cy="5534660"/>
          </a:xfrm>
        </p:spPr>
        <p:txBody>
          <a:bodyPr/>
          <a:lstStyle/>
          <a:p>
            <a:r>
              <a:rPr lang="en-US" sz="2000" dirty="0" smtClean="0"/>
              <a:t>SQL </a:t>
            </a:r>
            <a:r>
              <a:rPr lang="en-US" sz="2000" dirty="0"/>
              <a:t>databases store data in tables with predefined schemas, following a structured and organized approach</a:t>
            </a:r>
            <a:r>
              <a:rPr lang="en-US" sz="2000" dirty="0" smtClean="0"/>
              <a:t>.</a:t>
            </a:r>
            <a:endParaRPr lang="en-US" sz="2000" dirty="0" smtClean="0"/>
          </a:p>
          <a:p>
            <a:r>
              <a:rPr lang="en-US" sz="2000" dirty="0" smtClean="0"/>
              <a:t>The </a:t>
            </a:r>
            <a:r>
              <a:rPr lang="en-US" sz="2000" dirty="0"/>
              <a:t>ACID properties—Atomicity, Consistency, Isolation, and Durability—are crucial principles that ensure the reliability and integrity of transactions in SQL databases</a:t>
            </a:r>
            <a:r>
              <a:rPr lang="en-US" sz="2000" dirty="0" smtClean="0"/>
              <a:t>.</a:t>
            </a:r>
            <a:endParaRPr lang="en-US" sz="2000" dirty="0" smtClean="0"/>
          </a:p>
          <a:p>
            <a:r>
              <a:rPr lang="en-US" sz="2000" dirty="0"/>
              <a:t>SQL, or Structured Query Language, provides powerful querying capabilities that are fundamental to its role as a relational database language</a:t>
            </a:r>
            <a:endParaRPr lang="en-US" sz="2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378585" y="220345"/>
            <a:ext cx="3499485" cy="1252220"/>
          </a:xfrm>
        </p:spPr>
        <p:txBody>
          <a:bodyPr>
            <a:normAutofit/>
          </a:bodyPr>
          <a:lstStyle/>
          <a:p>
            <a:r>
              <a:rPr lang="en-US" sz="3600" b="1" dirty="0"/>
              <a:t>MongoDB vs SQL</a:t>
            </a:r>
            <a:r>
              <a:rPr lang="en-US" sz="3600" dirty="0"/>
              <a:t> </a:t>
            </a:r>
            <a:endParaRPr lang="en-US" sz="3600" dirty="0"/>
          </a:p>
        </p:txBody>
      </p:sp>
      <p:sp>
        <p:nvSpPr>
          <p:cNvPr id="3" name="Content Placeholder 2"/>
          <p:cNvSpPr>
            <a:spLocks noGrp="1"/>
          </p:cNvSpPr>
          <p:nvPr>
            <p:ph idx="4294967295"/>
          </p:nvPr>
        </p:nvSpPr>
        <p:spPr>
          <a:xfrm>
            <a:off x="5797550" y="525780"/>
            <a:ext cx="6281420" cy="5661025"/>
          </a:xfrm>
        </p:spPr>
        <p:txBody>
          <a:bodyPr>
            <a:normAutofit fontScale="62500"/>
          </a:bodyPr>
          <a:lstStyle/>
          <a:p>
            <a:pPr marL="0" indent="0">
              <a:buNone/>
            </a:pPr>
            <a:r>
              <a:rPr lang="en-US" sz="2180" b="1" dirty="0"/>
              <a:t>Data Model:</a:t>
            </a:r>
            <a:endParaRPr lang="en-US" sz="2180" b="1" dirty="0"/>
          </a:p>
          <a:p>
            <a:r>
              <a:rPr lang="en-US" sz="2180" b="1" dirty="0"/>
              <a:t>MongoDB (NoSQL):</a:t>
            </a:r>
            <a:endParaRPr lang="en-US" sz="2180" dirty="0"/>
          </a:p>
          <a:p>
            <a:pPr lvl="1"/>
            <a:r>
              <a:rPr lang="en-US" sz="2180" dirty="0"/>
              <a:t>Document-oriented data model.</a:t>
            </a:r>
            <a:endParaRPr lang="en-US" sz="2180" dirty="0"/>
          </a:p>
          <a:p>
            <a:pPr lvl="1"/>
            <a:r>
              <a:rPr lang="en-US" sz="2180" dirty="0"/>
              <a:t>Stores data in flexible, JSON-like documents (BSON).</a:t>
            </a:r>
            <a:endParaRPr lang="en-US" sz="2180" dirty="0"/>
          </a:p>
          <a:p>
            <a:r>
              <a:rPr lang="en-US" sz="2180" b="1" dirty="0" smtClean="0"/>
              <a:t>SQL </a:t>
            </a:r>
            <a:r>
              <a:rPr lang="en-US" sz="2180" b="1" dirty="0"/>
              <a:t>(Relational):</a:t>
            </a:r>
            <a:endParaRPr lang="en-US" sz="2180" dirty="0"/>
          </a:p>
          <a:p>
            <a:pPr lvl="1"/>
            <a:r>
              <a:rPr lang="en-US" sz="2180" dirty="0"/>
              <a:t>Table-based data model.</a:t>
            </a:r>
            <a:endParaRPr lang="en-US" sz="2180" dirty="0"/>
          </a:p>
          <a:p>
            <a:pPr lvl="1"/>
            <a:r>
              <a:rPr lang="en-US" sz="2180" dirty="0"/>
              <a:t>Organizes data into tables with predefined schemas.</a:t>
            </a:r>
            <a:endParaRPr lang="en-US" sz="2180" dirty="0"/>
          </a:p>
          <a:p>
            <a:pPr lvl="1"/>
            <a:r>
              <a:rPr lang="en-US" sz="2180" dirty="0"/>
              <a:t>Enforces relationships between tables (foreign keys</a:t>
            </a:r>
            <a:r>
              <a:rPr lang="en-US" sz="2180" dirty="0" smtClean="0"/>
              <a:t>)..</a:t>
            </a:r>
            <a:endParaRPr lang="en-US" sz="2180" dirty="0"/>
          </a:p>
          <a:p>
            <a:pPr marL="0" indent="0">
              <a:buNone/>
            </a:pPr>
            <a:r>
              <a:rPr lang="en-US" sz="2180" b="1" dirty="0"/>
              <a:t>Schema:</a:t>
            </a:r>
            <a:endParaRPr lang="en-US" sz="2180" b="1" dirty="0"/>
          </a:p>
          <a:p>
            <a:r>
              <a:rPr lang="en-US" sz="2180" b="1" dirty="0"/>
              <a:t>MongoDB (NoSQL):</a:t>
            </a:r>
            <a:endParaRPr lang="en-US" sz="2180" dirty="0"/>
          </a:p>
          <a:p>
            <a:pPr lvl="1"/>
            <a:r>
              <a:rPr lang="en-US" sz="2180" dirty="0"/>
              <a:t>Dynamic schema design allows for flexible data structures.</a:t>
            </a:r>
            <a:endParaRPr lang="en-US" sz="2180" dirty="0"/>
          </a:p>
          <a:p>
            <a:pPr lvl="1"/>
            <a:r>
              <a:rPr lang="en-US" sz="2180" dirty="0" smtClean="0"/>
              <a:t>Well-suited </a:t>
            </a:r>
            <a:r>
              <a:rPr lang="en-US" sz="2180" dirty="0"/>
              <a:t>for projects with evolving or unpredictable data requirements.</a:t>
            </a:r>
            <a:endParaRPr lang="en-US" sz="2180" dirty="0"/>
          </a:p>
          <a:p>
            <a:r>
              <a:rPr lang="en-US" sz="2180" b="1" dirty="0"/>
              <a:t>SQL (Relational):</a:t>
            </a:r>
            <a:endParaRPr lang="en-US" sz="2180" dirty="0"/>
          </a:p>
          <a:p>
            <a:pPr lvl="1"/>
            <a:r>
              <a:rPr lang="en-US" sz="2180" dirty="0" smtClean="0"/>
              <a:t>Changes </a:t>
            </a:r>
            <a:r>
              <a:rPr lang="en-US" sz="2180" dirty="0"/>
              <a:t>to the schema may require modifying existing data.</a:t>
            </a:r>
            <a:endParaRPr lang="en-US" sz="2180" dirty="0"/>
          </a:p>
          <a:p>
            <a:pPr lvl="1"/>
            <a:r>
              <a:rPr lang="en-US" sz="2180" dirty="0"/>
              <a:t>Suitable for applications with stable and well-defined data structures</a:t>
            </a:r>
            <a:r>
              <a:rPr lang="en-US" dirty="0"/>
              <a:t>.</a:t>
            </a:r>
            <a:endParaRPr lang="en-US" dirty="0"/>
          </a:p>
          <a:p>
            <a:pPr marL="0" indent="0">
              <a:buNone/>
            </a:pPr>
            <a:endParaRPr lang="en-US" b="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399540" y="220345"/>
            <a:ext cx="3499485" cy="1221105"/>
          </a:xfrm>
        </p:spPr>
        <p:txBody>
          <a:bodyPr/>
          <a:lstStyle/>
          <a:p>
            <a:r>
              <a:rPr lang="en-US" b="1" dirty="0" smtClean="0"/>
              <a:t>conclusion</a:t>
            </a:r>
            <a:endParaRPr lang="en-US" b="1" dirty="0"/>
          </a:p>
        </p:txBody>
      </p:sp>
      <p:sp>
        <p:nvSpPr>
          <p:cNvPr id="3" name="Content Placeholder 2"/>
          <p:cNvSpPr>
            <a:spLocks noGrp="1"/>
          </p:cNvSpPr>
          <p:nvPr>
            <p:ph idx="4294967295"/>
          </p:nvPr>
        </p:nvSpPr>
        <p:spPr>
          <a:xfrm>
            <a:off x="5715000" y="929640"/>
            <a:ext cx="6281420" cy="5188585"/>
          </a:xfrm>
        </p:spPr>
        <p:txBody>
          <a:bodyPr>
            <a:noAutofit/>
          </a:bodyPr>
          <a:lstStyle/>
          <a:p>
            <a:pPr marL="0" indent="0">
              <a:buNone/>
            </a:pPr>
            <a:r>
              <a:rPr lang="en-US" sz="2000" dirty="0"/>
              <a:t>The choice between MongoDB and SQL depends on the specific requirements of the project. MongoDB is favored for scenarios where flexibility, scalability, and dynamic schema are crucial, such as in document-centric applications, real-time systems, or projects with evolving data structures. SQL databases are preferred for applications with stable schemas, complex queries, and a need for transactional consistency. Ultimately, understanding the unique characteristics and demands of the project is essential in making an informed decision between MongoDB and SQL.</a:t>
            </a:r>
            <a:endParaRPr lang="en-US" sz="2000" dirty="0"/>
          </a:p>
        </p:txBody>
      </p:sp>
    </p:spTree>
  </p:cSld>
  <p:clrMapOvr>
    <a:masterClrMapping/>
  </p:clrMapOvr>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Atlas">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TM16401371[[fn=Atlas]]</Template>
  <TotalTime>0</TotalTime>
  <Words>3054</Words>
  <Application>WPS Presentation</Application>
  <PresentationFormat>Widescreen</PresentationFormat>
  <Paragraphs>42</Paragraphs>
  <Slides>6</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6</vt:i4>
      </vt:variant>
    </vt:vector>
  </HeadingPairs>
  <TitlesOfParts>
    <vt:vector size="15" baseType="lpstr">
      <vt:lpstr>Arial</vt:lpstr>
      <vt:lpstr>SimSun</vt:lpstr>
      <vt:lpstr>Wingdings</vt:lpstr>
      <vt:lpstr>Calibri Light</vt:lpstr>
      <vt:lpstr>Microsoft YaHei</vt:lpstr>
      <vt:lpstr>Arial Unicode MS</vt:lpstr>
      <vt:lpstr>Rockwell</vt:lpstr>
      <vt:lpstr>Calibri</vt:lpstr>
      <vt:lpstr>Atlas</vt:lpstr>
      <vt:lpstr>MongoDB VS SQL</vt:lpstr>
      <vt:lpstr>Introduction to MongoDB and SQL</vt:lpstr>
      <vt:lpstr>MongoDB - Key Features</vt:lpstr>
      <vt:lpstr>SQL - Key Features</vt:lpstr>
      <vt:lpstr>MongoDB vs SQL </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MongoDB VS SQL</dc:title>
  <dc:creator>sana benabdallah</dc:creator>
  <cp:lastModifiedBy>MOHAMED</cp:lastModifiedBy>
  <cp:revision>6</cp:revision>
  <dcterms:created xsi:type="dcterms:W3CDTF">2024-01-08T08:44:00Z</dcterms:created>
  <dcterms:modified xsi:type="dcterms:W3CDTF">2024-01-17T12:38:15Z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FF606BC9F9ED41719CFD3ED20B3A1841_13</vt:lpwstr>
  </property>
  <property fmtid="{D5CDD505-2E9C-101B-9397-08002B2CF9AE}" pid="3" name="KSOProductBuildVer">
    <vt:lpwstr>1033-12.2.0.13412</vt:lpwstr>
  </property>
</Properties>
</file>