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0" r:id="rId3"/>
    <p:sldId id="261" r:id="rId4"/>
    <p:sldId id="341" r:id="rId5"/>
    <p:sldId id="338" r:id="rId6"/>
    <p:sldId id="340" r:id="rId7"/>
    <p:sldId id="258" r:id="rId8"/>
    <p:sldId id="343" r:id="rId9"/>
    <p:sldId id="344" r:id="rId10"/>
    <p:sldId id="345" r:id="rId11"/>
    <p:sldId id="346" r:id="rId12"/>
    <p:sldId id="347" r:id="rId13"/>
    <p:sldId id="293" r:id="rId14"/>
    <p:sldId id="321" r:id="rId15"/>
    <p:sldId id="342" r:id="rId16"/>
    <p:sldId id="324" r:id="rId17"/>
    <p:sldId id="323" r:id="rId18"/>
    <p:sldId id="322" r:id="rId19"/>
    <p:sldId id="298" r:id="rId20"/>
    <p:sldId id="349" r:id="rId21"/>
    <p:sldId id="350" r:id="rId22"/>
    <p:sldId id="351" r:id="rId23"/>
    <p:sldId id="352" r:id="rId24"/>
    <p:sldId id="327" r:id="rId25"/>
    <p:sldId id="328" r:id="rId26"/>
    <p:sldId id="302" r:id="rId27"/>
    <p:sldId id="330" r:id="rId28"/>
    <p:sldId id="329" r:id="rId29"/>
    <p:sldId id="331" r:id="rId30"/>
    <p:sldId id="332" r:id="rId31"/>
    <p:sldId id="333" r:id="rId32"/>
    <p:sldId id="334" r:id="rId33"/>
    <p:sldId id="335" r:id="rId34"/>
    <p:sldId id="336" r:id="rId35"/>
    <p:sldId id="279" r:id="rId36"/>
    <p:sldId id="34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F518E"/>
    <a:srgbClr val="007095"/>
    <a:srgbClr val="1F3354"/>
    <a:srgbClr val="393939"/>
    <a:srgbClr val="04396C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01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서연" userId="a18bfda01a4f61c9" providerId="LiveId" clId="{B1FF7A47-9A73-4FB3-AF03-6DE24FE86DC5}"/>
    <pc:docChg chg="modSld sldOrd">
      <pc:chgData name="홍 서연" userId="a18bfda01a4f61c9" providerId="LiveId" clId="{B1FF7A47-9A73-4FB3-AF03-6DE24FE86DC5}" dt="2021-11-21T16:07:50.118" v="13" actId="20577"/>
      <pc:docMkLst>
        <pc:docMk/>
      </pc:docMkLst>
      <pc:sldChg chg="modSp mod ord">
        <pc:chgData name="홍 서연" userId="a18bfda01a4f61c9" providerId="LiveId" clId="{B1FF7A47-9A73-4FB3-AF03-6DE24FE86DC5}" dt="2021-11-21T16:07:50.118" v="13" actId="20577"/>
        <pc:sldMkLst>
          <pc:docMk/>
          <pc:sldMk cId="1726670368" sldId="322"/>
        </pc:sldMkLst>
        <pc:spChg chg="mod">
          <ac:chgData name="홍 서연" userId="a18bfda01a4f61c9" providerId="LiveId" clId="{B1FF7A47-9A73-4FB3-AF03-6DE24FE86DC5}" dt="2021-11-21T16:07:50.118" v="13" actId="20577"/>
          <ac:spMkLst>
            <pc:docMk/>
            <pc:sldMk cId="1726670368" sldId="322"/>
            <ac:spMk id="18" creationId="{373F017D-1562-4D58-90BD-4CB746FFE587}"/>
          </ac:spMkLst>
        </pc:spChg>
      </pc:sldChg>
      <pc:sldChg chg="modSp mod">
        <pc:chgData name="홍 서연" userId="a18bfda01a4f61c9" providerId="LiveId" clId="{B1FF7A47-9A73-4FB3-AF03-6DE24FE86DC5}" dt="2021-11-21T16:07:45.060" v="11" actId="20577"/>
        <pc:sldMkLst>
          <pc:docMk/>
          <pc:sldMk cId="2807847438" sldId="323"/>
        </pc:sldMkLst>
        <pc:spChg chg="mod">
          <ac:chgData name="홍 서연" userId="a18bfda01a4f61c9" providerId="LiveId" clId="{B1FF7A47-9A73-4FB3-AF03-6DE24FE86DC5}" dt="2021-11-21T16:07:45.060" v="11" actId="20577"/>
          <ac:spMkLst>
            <pc:docMk/>
            <pc:sldMk cId="2807847438" sldId="323"/>
            <ac:spMk id="18" creationId="{373F017D-1562-4D58-90BD-4CB746FFE587}"/>
          </ac:spMkLst>
        </pc:spChg>
      </pc:sldChg>
      <pc:sldChg chg="modSp mod ord">
        <pc:chgData name="홍 서연" userId="a18bfda01a4f61c9" providerId="LiveId" clId="{B1FF7A47-9A73-4FB3-AF03-6DE24FE86DC5}" dt="2021-11-21T16:07:40.822" v="9" actId="20577"/>
        <pc:sldMkLst>
          <pc:docMk/>
          <pc:sldMk cId="834560397" sldId="324"/>
        </pc:sldMkLst>
        <pc:spChg chg="mod">
          <ac:chgData name="홍 서연" userId="a18bfda01a4f61c9" providerId="LiveId" clId="{B1FF7A47-9A73-4FB3-AF03-6DE24FE86DC5}" dt="2021-11-21T16:07:40.822" v="9" actId="20577"/>
          <ac:spMkLst>
            <pc:docMk/>
            <pc:sldMk cId="834560397" sldId="324"/>
            <ac:spMk id="18" creationId="{373F017D-1562-4D58-90BD-4CB746FFE5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000" dirty="0"/>
              <a:t>뉴스 기사 건수 비교 </a:t>
            </a:r>
            <a:r>
              <a:rPr lang="en-US" altLang="ko-KR" sz="2000" dirty="0"/>
              <a:t>2019</a:t>
            </a:r>
            <a:r>
              <a:rPr lang="en-US" altLang="ko-KR" sz="2000" baseline="0" dirty="0"/>
              <a:t> vs 2020</a:t>
            </a:r>
            <a:endParaRPr lang="ko-KR" altLang="en-US" sz="2000" dirty="0"/>
          </a:p>
        </c:rich>
      </c:tx>
      <c:layout>
        <c:manualLayout>
          <c:xMode val="edge"/>
          <c:yMode val="edge"/>
          <c:x val="0.24276532405490295"/>
          <c:y val="0.182314324625603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277257072446497"/>
          <c:y val="0.3108306318024589"/>
          <c:w val="0.76026628354425263"/>
          <c:h val="0.47114755663852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컨테이너선박 대형화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83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23-495F-B3AB-49597C3990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61</a:t>
                    </a:r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23-495F-B3AB-49597C39903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C-4B90-A2A6-0A37350394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친환경 해운 시장</c:v>
                </c:pt>
              </c:strCache>
            </c:strRef>
          </c:tx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9C-4B90-A2A6-0A37350394F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9C-4B90-A2A6-0A37350394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510</c:v>
                </c:pt>
                <c:pt idx="1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9C-4B90-A2A6-0A37350394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4차 산업혁명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479</c:v>
                </c:pt>
                <c:pt idx="1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9C-4B90-A2A6-0A37350394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M&amp;A 및 얼라이언스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277</c:v>
                </c:pt>
                <c:pt idx="1">
                  <c:v>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9C-4B90-A2A6-0A3735039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8"/>
        <c:overlap val="-17"/>
        <c:axId val="264013744"/>
        <c:axId val="264010216"/>
      </c:barChart>
      <c:catAx>
        <c:axId val="2640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64010216"/>
        <c:crosses val="autoZero"/>
        <c:auto val="1"/>
        <c:lblAlgn val="ctr"/>
        <c:lblOffset val="100"/>
        <c:noMultiLvlLbl val="0"/>
      </c:catAx>
      <c:valAx>
        <c:axId val="264010216"/>
        <c:scaling>
          <c:orientation val="minMax"/>
          <c:max val="1000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64013744"/>
        <c:crosses val="autoZero"/>
        <c:crossBetween val="between"/>
        <c:majorUnit val="200"/>
      </c:valAx>
    </c:plotArea>
    <c:legend>
      <c:legendPos val="b"/>
      <c:layout>
        <c:manualLayout>
          <c:xMode val="edge"/>
          <c:yMode val="edge"/>
          <c:x val="0"/>
          <c:y val="0.86990771312550785"/>
          <c:w val="0.99419698316348692"/>
          <c:h val="0.1247058691356391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2000" dirty="0"/>
              <a:t> 뉴스 기사 건수 비교 </a:t>
            </a:r>
            <a:r>
              <a:rPr lang="en-US" altLang="ko-KR" sz="2000" dirty="0"/>
              <a:t>2019 vs 2020</a:t>
            </a:r>
          </a:p>
        </c:rich>
      </c:tx>
      <c:layout>
        <c:manualLayout>
          <c:xMode val="edge"/>
          <c:yMode val="edge"/>
          <c:x val="0.22890723608870461"/>
          <c:y val="0.1517596236077128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331553584713249"/>
          <c:y val="0.26663106554052135"/>
          <c:w val="0.81005254089590661"/>
          <c:h val="0.48203155075792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무역량의 변화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7-4383-B83D-99BED4AC6D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디지털화 및 온라인 플랫폼 구축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57</c:v>
                </c:pt>
                <c:pt idx="1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E7-4383-B83D-99BED4AC6D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유가 급락 및 유조선 수요 급증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24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E7-4383-B83D-99BED4AC6D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건화물 무역량 급감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E7-4383-B83D-99BED4AC6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8"/>
        <c:overlap val="-17"/>
        <c:axId val="264015312"/>
        <c:axId val="264015704"/>
      </c:barChart>
      <c:catAx>
        <c:axId val="26401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64015704"/>
        <c:crosses val="autoZero"/>
        <c:auto val="1"/>
        <c:lblAlgn val="ctr"/>
        <c:lblOffset val="100"/>
        <c:noMultiLvlLbl val="0"/>
      </c:catAx>
      <c:valAx>
        <c:axId val="2640157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2640153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768195652679422"/>
          <c:w val="0.99534200429647335"/>
          <c:h val="0.1623180434732058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8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3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4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83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51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0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00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4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61563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7097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F%AC%ED%8A%B8-%EC%BB%A8%ED%85%8C%EC%9D%B4%EB%84%88-%EC%84%A0%EB%B0%95-%ED%95%98%EC%A4%91-%EB%B6%80%EB%91%90-%EB%B2%A0%EC%9D%B4-%EB%AC%B4%EC%97%AD-%EB%B0%94%EB%8B%A4-1225549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ulwire.com/news/articleView.html?idxno=407036" TargetMode="External"/><Relationship Id="rId2" Type="http://schemas.openxmlformats.org/officeDocument/2006/relationships/hyperlink" Target="https://www.ksg.co.kr/news/main_newsView.jsp?pNum=13236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7288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blog.naver.com/ulogistics05/222559381352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488368" y="2395950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코로나</a:t>
            </a:r>
            <a:r>
              <a:rPr lang="en-US" altLang="ko-KR" sz="4800" spc="-300" dirty="0">
                <a:solidFill>
                  <a:schemeClr val="bg1"/>
                </a:solidFill>
              </a:rPr>
              <a:t>19</a:t>
            </a:r>
            <a:r>
              <a:rPr lang="ko-KR" altLang="en-US" sz="4800" spc="-300" dirty="0">
                <a:solidFill>
                  <a:schemeClr val="bg1"/>
                </a:solidFill>
              </a:rPr>
              <a:t> 이전과 이후의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해운물류 트렌드 비교 분석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156082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226741" y="4346555"/>
            <a:ext cx="373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김은서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발표자</a:t>
            </a:r>
            <a:r>
              <a:rPr lang="en-US" altLang="ko-KR" sz="1600" dirty="0">
                <a:solidFill>
                  <a:schemeClr val="bg1"/>
                </a:solidFill>
              </a:rPr>
              <a:t>), </a:t>
            </a:r>
            <a:r>
              <a:rPr lang="ko-KR" altLang="en-US" sz="1600" dirty="0">
                <a:solidFill>
                  <a:schemeClr val="bg1"/>
                </a:solidFill>
              </a:rPr>
              <a:t>박유진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홍서연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홍유림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3C103-C104-46BB-9217-E32EF68AA29E}"/>
              </a:ext>
            </a:extLst>
          </p:cNvPr>
          <p:cNvSpPr txBox="1"/>
          <p:nvPr/>
        </p:nvSpPr>
        <p:spPr>
          <a:xfrm>
            <a:off x="10108734" y="6459523"/>
            <a:ext cx="2055303" cy="369332"/>
          </a:xfrm>
          <a:prstGeom prst="rect">
            <a:avLst/>
          </a:prstGeom>
          <a:solidFill>
            <a:srgbClr val="1F3354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96684E-1205-40BA-9FA5-F1A8C448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783" y="5784573"/>
            <a:ext cx="2494722" cy="7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1438727"/>
            <a:chOff x="0" y="0"/>
            <a:chExt cx="11811442" cy="14387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M&amp;A </a:t>
              </a:r>
              <a:r>
                <a:rPr lang="ko-KR" altLang="en-US" sz="3600" b="1" spc="-300" dirty="0">
                  <a:latin typeface="+mj-ea"/>
                  <a:ea typeface="+mj-ea"/>
                </a:rPr>
                <a:t>및 얼라이언스</a:t>
              </a:r>
            </a:p>
            <a:p>
              <a:pPr>
                <a:defRPr/>
              </a:pPr>
              <a:endParaRPr lang="ko-KR" altLang="en-US" sz="3600" spc="-3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54989" y="235235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01C0C3F-72C8-4FE5-ABEB-5193304C1251}"/>
              </a:ext>
            </a:extLst>
          </p:cNvPr>
          <p:cNvSpPr txBox="1">
            <a:spLocks/>
          </p:cNvSpPr>
          <p:nvPr/>
        </p:nvSpPr>
        <p:spPr>
          <a:xfrm>
            <a:off x="2261856" y="1961610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2017</a:t>
            </a:r>
            <a:r>
              <a:rPr lang="ko-KR" altLang="en-US" sz="2000" dirty="0"/>
              <a:t>년 하파크로이트의 </a:t>
            </a:r>
            <a:r>
              <a:rPr lang="en-US" altLang="ko-KR" sz="2000" dirty="0"/>
              <a:t>UASC </a:t>
            </a:r>
            <a:r>
              <a:rPr lang="ko-KR" altLang="en-US" sz="2000" dirty="0"/>
              <a:t>인수를 시작으로 일본의 </a:t>
            </a:r>
            <a:r>
              <a:rPr lang="en-US" altLang="ko-KR" sz="2000" dirty="0"/>
              <a:t>3</a:t>
            </a:r>
            <a:r>
              <a:rPr lang="ko-KR" altLang="en-US" sz="2000" dirty="0"/>
              <a:t>대 컨테이너사 합병 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 </a:t>
            </a:r>
            <a:r>
              <a:rPr lang="en-US" altLang="ko-KR" sz="2000" dirty="0"/>
              <a:t>10~20</a:t>
            </a:r>
            <a:r>
              <a:rPr lang="ko-KR" altLang="en-US" sz="2000" dirty="0"/>
              <a:t>위권 중급 해운사들의 입수합병이 활발히 이뤄짐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해운 시장 내 과잉 공급과 운임 급락으로 인한 위기에 대응하기 위해 적극적으로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M&amp;A</a:t>
            </a:r>
            <a:r>
              <a:rPr lang="ko-KR" altLang="en-US" sz="2000" dirty="0"/>
              <a:t>를 추구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컨테이너선 업계의 </a:t>
            </a:r>
            <a:r>
              <a:rPr lang="en-US" altLang="ko-KR" sz="2000" dirty="0"/>
              <a:t>M&amp;A </a:t>
            </a:r>
            <a:r>
              <a:rPr lang="ko-KR" altLang="en-US" sz="2000" dirty="0"/>
              <a:t>트렌드는 기존 규모의 확대 목적에서 사업 영역 확대를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목적으로 하는 것으로 변경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C976AF-24E2-420C-BF7D-BE2572D0A92C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M&amp;A </a:t>
              </a:r>
              <a:r>
                <a:rPr lang="ko-KR" altLang="en-US" sz="3600" b="1" spc="-300" dirty="0">
                  <a:latin typeface="+mj-ea"/>
                  <a:ea typeface="+mj-ea"/>
                </a:rPr>
                <a:t>및 얼라이언스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54989" y="235235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831C1C-2B84-4A3D-B3F9-7BEC2534F2D7}"/>
              </a:ext>
            </a:extLst>
          </p:cNvPr>
          <p:cNvSpPr txBox="1"/>
          <p:nvPr/>
        </p:nvSpPr>
        <p:spPr>
          <a:xfrm>
            <a:off x="1918635" y="2341275"/>
            <a:ext cx="98733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글로벌해운사 간 </a:t>
            </a:r>
            <a:r>
              <a:rPr lang="ko-KR" altLang="en-US" sz="2000" dirty="0"/>
              <a:t>얼라이언스를 바탕으로 한 ‘덩치 키우기’는 서비스의 범위 확장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원가절감</a:t>
            </a:r>
            <a:r>
              <a:rPr lang="en-US" altLang="ko-KR" sz="2000" dirty="0"/>
              <a:t>, </a:t>
            </a:r>
            <a:r>
              <a:rPr lang="ko-KR" altLang="en-US" sz="2000" dirty="0"/>
              <a:t>효율성확대 등 규모의 경제 효과를 누리기 위한 전략적 선택으로 바라보는 </a:t>
            </a:r>
            <a:endParaRPr lang="en-US" altLang="ko-KR" sz="2000" dirty="0"/>
          </a:p>
          <a:p>
            <a:r>
              <a:rPr lang="ko-KR" altLang="en-US" sz="2000" dirty="0"/>
              <a:t>    시각이 지배적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글로벌 </a:t>
            </a:r>
            <a:r>
              <a:rPr lang="ko-KR" altLang="en-US" sz="2000" dirty="0"/>
              <a:t>상위 </a:t>
            </a:r>
            <a:r>
              <a:rPr lang="en-US" altLang="ko-KR" sz="2000" dirty="0" smtClean="0"/>
              <a:t>7</a:t>
            </a:r>
            <a:r>
              <a:rPr lang="ko-KR" altLang="en-US" sz="2000" dirty="0"/>
              <a:t>개 선사들의 시장 점유율은 </a:t>
            </a:r>
            <a:r>
              <a:rPr lang="en-US" altLang="ko-KR" sz="2000" dirty="0"/>
              <a:t>2016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기준 </a:t>
            </a:r>
            <a:r>
              <a:rPr lang="en-US" altLang="ko-KR" sz="2000" dirty="0"/>
              <a:t>57% </a:t>
            </a:r>
            <a:r>
              <a:rPr lang="ko-KR" altLang="en-US" sz="2000" dirty="0"/>
              <a:t>수준에 그쳤으나</a:t>
            </a:r>
            <a:r>
              <a:rPr lang="en-US" altLang="ko-KR" sz="2000" dirty="0"/>
              <a:t>, </a:t>
            </a:r>
            <a:r>
              <a:rPr lang="ko-KR" altLang="en-US" sz="2000" dirty="0"/>
              <a:t>해운동맹 재편과 </a:t>
            </a:r>
            <a:r>
              <a:rPr lang="ko-KR" altLang="en-US" sz="2000" dirty="0" err="1" smtClean="0"/>
              <a:t>한진해운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파산 등을 거치며 불과 </a:t>
            </a:r>
            <a:r>
              <a:rPr lang="en-US" altLang="ko-KR" sz="2000" dirty="0"/>
              <a:t>1</a:t>
            </a:r>
            <a:r>
              <a:rPr lang="ko-KR" altLang="en-US" sz="2000" dirty="0"/>
              <a:t>년 만에 </a:t>
            </a:r>
            <a:r>
              <a:rPr lang="en-US" altLang="ko-KR" sz="2000" dirty="0"/>
              <a:t>72%</a:t>
            </a:r>
            <a:r>
              <a:rPr lang="ko-KR" altLang="en-US" sz="2000" dirty="0"/>
              <a:t>를 달성하여 과점 체제가 고착화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1DADBE-C736-4B82-893B-31B661055399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153546" y="0"/>
            <a:ext cx="8038454" cy="6857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28106" y="2828835"/>
            <a:ext cx="339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코로나</a:t>
            </a:r>
            <a:r>
              <a:rPr lang="en-US" altLang="ko-KR" sz="3600" spc="-300" dirty="0">
                <a:solidFill>
                  <a:schemeClr val="bg1"/>
                </a:solidFill>
              </a:rPr>
              <a:t>19 </a:t>
            </a:r>
            <a:r>
              <a:rPr lang="ko-KR" altLang="en-US" sz="3600" spc="-300" dirty="0">
                <a:solidFill>
                  <a:schemeClr val="bg1"/>
                </a:solidFill>
              </a:rPr>
              <a:t>이후 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해운 물류 트렌드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24506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5183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25401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9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398" y="238398"/>
              <a:ext cx="747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무역량의 변화</a:t>
              </a:r>
              <a:r>
                <a:rPr lang="en-US" altLang="ko-KR" sz="3600" b="1" spc="-300" dirty="0">
                  <a:latin typeface="+mj-ea"/>
                  <a:ea typeface="+mj-ea"/>
                </a:rPr>
                <a:t>_</a:t>
              </a:r>
              <a:r>
                <a:rPr lang="ko-KR" altLang="en-US" sz="3600" b="1" spc="-300" dirty="0">
                  <a:latin typeface="+mj-ea"/>
                  <a:ea typeface="+mj-ea"/>
                </a:rPr>
                <a:t>감소 및 피해 예측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69421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74869" y="3337146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1E0854B3-9874-4220-BABD-94E62FBC3BBD}"/>
              </a:ext>
            </a:extLst>
          </p:cNvPr>
          <p:cNvSpPr txBox="1">
            <a:spLocks/>
          </p:cNvSpPr>
          <p:nvPr/>
        </p:nvSpPr>
        <p:spPr>
          <a:xfrm>
            <a:off x="2131313" y="196161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en-US" altLang="ko-KR" sz="2000" dirty="0"/>
              <a:t>8</a:t>
            </a:r>
            <a:r>
              <a:rPr lang="ko-KR" altLang="en-US" sz="2000" dirty="0"/>
              <a:t>일 </a:t>
            </a:r>
            <a:r>
              <a:rPr lang="en-US" altLang="ko-KR" sz="2000" dirty="0"/>
              <a:t>WTO</a:t>
            </a:r>
            <a:r>
              <a:rPr lang="ko-KR" altLang="en-US" sz="2000" dirty="0"/>
              <a:t>는 코로나</a:t>
            </a:r>
            <a:r>
              <a:rPr lang="en-US" altLang="ko-KR" sz="2000" dirty="0"/>
              <a:t>19</a:t>
            </a:r>
            <a:r>
              <a:rPr lang="ko-KR" altLang="en-US" sz="2000" dirty="0"/>
              <a:t>가 정상적인 경제활동과 생활을 방해하여 코로나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이전과 대비하여 세계무역은 </a:t>
            </a:r>
            <a:r>
              <a:rPr lang="en-US" altLang="ko-KR" sz="2000" dirty="0"/>
              <a:t>13~32% </a:t>
            </a:r>
            <a:r>
              <a:rPr lang="ko-KR" altLang="en-US" sz="2000" dirty="0"/>
              <a:t>감소할 것으로 전망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EU</a:t>
            </a:r>
            <a:r>
              <a:rPr lang="ko-KR" altLang="en-US" sz="2000" dirty="0"/>
              <a:t>집행위원회는 코로나</a:t>
            </a:r>
            <a:r>
              <a:rPr lang="en-US" altLang="ko-KR" sz="2000" dirty="0"/>
              <a:t>19</a:t>
            </a:r>
            <a:r>
              <a:rPr lang="ko-KR" altLang="en-US" sz="2000" dirty="0"/>
              <a:t>로 인하여 </a:t>
            </a:r>
            <a:r>
              <a:rPr lang="en-US" altLang="ko-KR" sz="2000" dirty="0"/>
              <a:t>EU</a:t>
            </a:r>
            <a:r>
              <a:rPr lang="ko-KR" altLang="en-US" sz="2000" dirty="0"/>
              <a:t>의 수출이 </a:t>
            </a:r>
            <a:r>
              <a:rPr lang="en-US" altLang="ko-KR" sz="2000" dirty="0"/>
              <a:t>9.2% </a:t>
            </a:r>
            <a:r>
              <a:rPr lang="ko-KR" altLang="en-US" sz="2000" dirty="0"/>
              <a:t>감소</a:t>
            </a:r>
            <a:r>
              <a:rPr lang="en-US" altLang="ko-KR" sz="2000" dirty="0"/>
              <a:t>, </a:t>
            </a:r>
            <a:r>
              <a:rPr lang="ko-KR" altLang="en-US" sz="2000" dirty="0"/>
              <a:t>수입은 </a:t>
            </a:r>
            <a:r>
              <a:rPr lang="en-US" altLang="ko-KR" sz="2000" dirty="0"/>
              <a:t>8.4%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감소할 것으로 예상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코로나</a:t>
            </a:r>
            <a:r>
              <a:rPr lang="en-US" altLang="ko-KR" sz="2000" dirty="0"/>
              <a:t>19</a:t>
            </a:r>
            <a:r>
              <a:rPr lang="ko-KR" altLang="en-US" sz="2000" dirty="0"/>
              <a:t>에 따른 소비자 활동 및 공급망 중단으로 인하여 컨테이너와 자동차운반선의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피해가 클 것으로 예상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B6FBAF-348B-4779-B1A9-97BA08FE5047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398" y="238398"/>
              <a:ext cx="8637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무역량의 변화</a:t>
              </a:r>
              <a:r>
                <a:rPr lang="en-US" altLang="ko-KR" sz="3600" b="1" spc="-300" dirty="0">
                  <a:latin typeface="+mj-ea"/>
                  <a:ea typeface="+mj-ea"/>
                </a:rPr>
                <a:t>_</a:t>
              </a:r>
              <a:r>
                <a:rPr lang="ko-KR" altLang="en-US" sz="3600" b="1" spc="-300" dirty="0">
                  <a:latin typeface="+mj-ea"/>
                  <a:ea typeface="+mj-ea"/>
                </a:rPr>
                <a:t>포항 영일만항 물동량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/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74869" y="3337146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1E0854B3-9874-4220-BABD-94E62FBC3BBD}"/>
              </a:ext>
            </a:extLst>
          </p:cNvPr>
          <p:cNvSpPr txBox="1">
            <a:spLocks/>
          </p:cNvSpPr>
          <p:nvPr/>
        </p:nvSpPr>
        <p:spPr>
          <a:xfrm>
            <a:off x="1870696" y="5124603"/>
            <a:ext cx="10515600" cy="15713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n-ea"/>
              </a:rPr>
              <a:t>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이후 영일만항의 컨테이너 물동량은 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이전과 비교하여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월</a:t>
            </a:r>
            <a:r>
              <a:rPr lang="en-US" altLang="ko-KR" sz="2000" dirty="0">
                <a:latin typeface="+mn-ea"/>
              </a:rPr>
              <a:t> 31%,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5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71%, 6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66% </a:t>
            </a:r>
            <a:r>
              <a:rPr lang="ko-KR" altLang="en-US" sz="2000" dirty="0">
                <a:latin typeface="+mn-ea"/>
              </a:rPr>
              <a:t>감소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안정화에 따라 해양운송 수요 증가 및 정기항로 재개 등으로 </a:t>
            </a:r>
            <a:r>
              <a:rPr lang="en-US" altLang="ko-KR" sz="2000" dirty="0">
                <a:latin typeface="+mn-ea"/>
              </a:rPr>
              <a:t>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월에는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코로나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이전과 비교하여 물동량 </a:t>
            </a:r>
            <a:r>
              <a:rPr lang="en-US" altLang="ko-KR" sz="2000" dirty="0">
                <a:latin typeface="+mn-ea"/>
              </a:rPr>
              <a:t>6% </a:t>
            </a:r>
            <a:r>
              <a:rPr lang="ko-KR" altLang="en-US" sz="2000" dirty="0">
                <a:latin typeface="+mn-ea"/>
              </a:rPr>
              <a:t>증가</a:t>
            </a:r>
            <a:endParaRPr lang="en-US" altLang="ko-KR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B6FBAF-348B-4779-B1A9-97BA08FE5047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59A1D-868D-4FA5-963B-3AB3E3A353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99" y="1062020"/>
            <a:ext cx="5743034" cy="34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E2FAE-1E8B-40DC-B4AB-4E7934C4929A}"/>
              </a:ext>
            </a:extLst>
          </p:cNvPr>
          <p:cNvSpPr txBox="1"/>
          <p:nvPr/>
        </p:nvSpPr>
        <p:spPr>
          <a:xfrm>
            <a:off x="4145280" y="4516207"/>
            <a:ext cx="5402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포항 영일만항 물동량</a:t>
            </a:r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ko-KR" altLang="en-US" sz="1100" dirty="0"/>
              <a:t>경북일보 자료사진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49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건화물 무역량 급감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98767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9" y="3330255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5AB80FF-9525-4075-9965-2C81360437F6}"/>
              </a:ext>
            </a:extLst>
          </p:cNvPr>
          <p:cNvSpPr txBox="1">
            <a:spLocks/>
          </p:cNvSpPr>
          <p:nvPr/>
        </p:nvSpPr>
        <p:spPr>
          <a:xfrm>
            <a:off x="1850816" y="5360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해운 시황을 의미하는 건화물선 운임지수</a:t>
            </a:r>
            <a:r>
              <a:rPr lang="en-US" altLang="ko-KR" sz="2000" dirty="0"/>
              <a:t>(BDI)</a:t>
            </a:r>
            <a:r>
              <a:rPr lang="ko-KR" altLang="en-US" sz="2000" dirty="0"/>
              <a:t>는 일반적으로 중국 춘절 이후 지속적 증가</a:t>
            </a:r>
            <a:endParaRPr lang="en-US" altLang="ko-KR" sz="2000" dirty="0"/>
          </a:p>
          <a:p>
            <a:r>
              <a:rPr lang="ko-KR" altLang="en-US" sz="2000" dirty="0"/>
              <a:t>코로나</a:t>
            </a:r>
            <a:r>
              <a:rPr lang="en-US" altLang="ko-KR" sz="2000" dirty="0"/>
              <a:t>19 </a:t>
            </a:r>
            <a:r>
              <a:rPr lang="ko-KR" altLang="en-US" sz="2000" dirty="0"/>
              <a:t>이후 경기 침체로 </a:t>
            </a:r>
            <a:r>
              <a:rPr lang="en-US" altLang="ko-KR" sz="2000" dirty="0"/>
              <a:t>BDI </a:t>
            </a:r>
            <a:r>
              <a:rPr lang="ko-KR" altLang="en-US" sz="2000" dirty="0"/>
              <a:t>지속적으로 낮은 추세</a:t>
            </a:r>
            <a:endParaRPr lang="en-US" altLang="ko-KR" sz="2000" dirty="0"/>
          </a:p>
          <a:p>
            <a:r>
              <a:rPr lang="en-US" altLang="ko-KR" sz="2000" dirty="0"/>
              <a:t>2020</a:t>
            </a:r>
            <a:r>
              <a:rPr lang="ko-KR" altLang="en-US" sz="2000" dirty="0"/>
              <a:t>년 건화물 무역량 코로나 이전과 비교하여 약 </a:t>
            </a:r>
            <a:r>
              <a:rPr lang="en-US" altLang="ko-KR" sz="2000" dirty="0"/>
              <a:t>3.6% </a:t>
            </a:r>
            <a:r>
              <a:rPr lang="ko-KR" altLang="en-US" sz="2000" dirty="0"/>
              <a:t>감소할 것으로 예상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B386F15-6571-400A-AB57-80D607A5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04" y="1424233"/>
            <a:ext cx="7354956" cy="35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유가 급락 및 유조선 수요 급증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29265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코로나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67458" y="3330255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6038D11-9B22-40D9-887A-66A5F5ED25B7}"/>
              </a:ext>
            </a:extLst>
          </p:cNvPr>
          <p:cNvSpPr txBox="1">
            <a:spLocks/>
          </p:cNvSpPr>
          <p:nvPr/>
        </p:nvSpPr>
        <p:spPr>
          <a:xfrm>
            <a:off x="2433306" y="211000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코로나</a:t>
            </a:r>
            <a:r>
              <a:rPr lang="en-US" altLang="ko-KR" sz="2000" dirty="0"/>
              <a:t>19</a:t>
            </a:r>
            <a:r>
              <a:rPr lang="ko-KR" altLang="en-US" sz="2000" dirty="0"/>
              <a:t>로 인한 석유 수요 급락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2020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OPEC+</a:t>
            </a:r>
            <a:r>
              <a:rPr lang="ko-KR" altLang="en-US" sz="2000" dirty="0"/>
              <a:t>가 원유감산 합의 실패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Bell MT" panose="02020503060305020303" pitchFamily="18" charset="0"/>
              </a:rPr>
              <a:t>     → </a:t>
            </a:r>
            <a:r>
              <a:rPr lang="en-US" altLang="ko-KR" sz="2000" dirty="0"/>
              <a:t>2020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월 유가 </a:t>
            </a:r>
            <a:r>
              <a:rPr lang="en-US" altLang="ko-KR" sz="2000" dirty="0"/>
              <a:t>26.6</a:t>
            </a:r>
            <a:r>
              <a:rPr lang="ko-KR" altLang="en-US" sz="2000" dirty="0"/>
              <a:t>달러 기록하며 지속적으로 급락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유가 하락으로 운송비 감소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Bell MT" panose="02020503060305020303" pitchFamily="18" charset="0"/>
              </a:rPr>
              <a:t>    → </a:t>
            </a:r>
            <a:r>
              <a:rPr lang="ko-KR" altLang="en-US" sz="2000" dirty="0"/>
              <a:t>잉여 석유 물량을 확보하여 수송 및 보관 위한 유조선 수요 급증</a:t>
            </a:r>
          </a:p>
          <a:p>
            <a:pPr marL="0" indent="0">
              <a:buNone/>
            </a:pP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디지털화 및 </a:t>
              </a:r>
              <a:r>
                <a:rPr lang="ko-KR" altLang="en-US" sz="3600" b="1" spc="-300">
                  <a:latin typeface="+mj-ea"/>
                  <a:ea typeface="+mj-ea"/>
                </a:rPr>
                <a:t>온라인 플랫폼 구축</a:t>
              </a:r>
              <a:endParaRPr lang="ko-KR" altLang="en-US" sz="3600" b="1" spc="-300" dirty="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24947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9" y="3330255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6038D11-9B22-40D9-887A-66A5F5ED25B7}"/>
              </a:ext>
            </a:extLst>
          </p:cNvPr>
          <p:cNvSpPr txBox="1">
            <a:spLocks/>
          </p:cNvSpPr>
          <p:nvPr/>
        </p:nvSpPr>
        <p:spPr>
          <a:xfrm>
            <a:off x="2218564" y="254184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n-ea"/>
              </a:rPr>
              <a:t>코로나 </a:t>
            </a:r>
            <a:r>
              <a:rPr lang="en-US" altLang="ko-KR" sz="2000" dirty="0">
                <a:latin typeface="+mn-ea"/>
              </a:rPr>
              <a:t>19 </a:t>
            </a:r>
            <a:r>
              <a:rPr lang="ko-KR" altLang="en-US" sz="2000" dirty="0">
                <a:latin typeface="+mn-ea"/>
              </a:rPr>
              <a:t>이후 온라인 쇼핑 등의 활성화로 인한 세계 물동량의 증가로 선박 운임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급증하여 해운업계에 새로운 환경 조성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국가 간 검역 강화에 따라 </a:t>
            </a:r>
            <a:r>
              <a:rPr lang="en-US" altLang="ko-KR" sz="2000" dirty="0">
                <a:latin typeface="+mn-ea"/>
              </a:rPr>
              <a:t>IT </a:t>
            </a:r>
            <a:r>
              <a:rPr lang="ko-KR" altLang="en-US" sz="2000" dirty="0">
                <a:latin typeface="+mn-ea"/>
              </a:rPr>
              <a:t>기술을 활용한 디지털화와 온라인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플랫폼 구축 등이 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해운업계의 새로운 핵심 역량으로 자리잡음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B2B826-7C91-46F0-98BA-163700271CDA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1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28106" y="2828835"/>
            <a:ext cx="339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코로나</a:t>
            </a:r>
            <a:r>
              <a:rPr lang="en-US" altLang="ko-KR" sz="3600" spc="-300" dirty="0">
                <a:solidFill>
                  <a:schemeClr val="bg1"/>
                </a:solidFill>
              </a:rPr>
              <a:t>19 </a:t>
            </a:r>
            <a:r>
              <a:rPr lang="ko-KR" altLang="en-US" sz="3600" spc="-300" dirty="0">
                <a:solidFill>
                  <a:schemeClr val="bg1"/>
                </a:solidFill>
              </a:rPr>
              <a:t>이전과 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이후 비교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24506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5183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25401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4F31B0BF-C8BA-48C6-B278-65539BF2D829}"/>
              </a:ext>
            </a:extLst>
          </p:cNvPr>
          <p:cNvSpPr/>
          <p:nvPr/>
        </p:nvSpPr>
        <p:spPr>
          <a:xfrm>
            <a:off x="2910584" y="1610138"/>
            <a:ext cx="8497957" cy="4343400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스퀘어 ExtraBold"/>
                  <a:ea typeface="+mj-ea"/>
                  <a:cs typeface="+mn-cs"/>
                </a:rPr>
                <a:t>연구방법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14164" y="430603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E5A7C2-9721-4D62-8694-90C62D0AE662}"/>
              </a:ext>
            </a:extLst>
          </p:cNvPr>
          <p:cNvSpPr txBox="1"/>
          <p:nvPr/>
        </p:nvSpPr>
        <p:spPr>
          <a:xfrm>
            <a:off x="3271896" y="2239707"/>
            <a:ext cx="7959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데이터 수집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빅카인즈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(Bigkinds)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데이터 수집 범위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중앙지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경제지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지역 종합지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   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방송사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전문지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데이터 수집 기간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코로나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19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이전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- 2019.02.10 ~ 2020.01.31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                   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코로나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19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이후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- 2020.02.10 ~2021.01.31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데이터 분석 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해운물류 트렌드 키워드가 포함된 뉴스 기사 건수 비교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               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해운물류 관련 주요 키워드 분석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                        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F7791-36DE-4BD9-9F68-AC71B62906E8}"/>
              </a:ext>
            </a:extLst>
          </p:cNvPr>
          <p:cNvSpPr/>
          <p:nvPr/>
        </p:nvSpPr>
        <p:spPr>
          <a:xfrm>
            <a:off x="9949069" y="6497668"/>
            <a:ext cx="2173357" cy="2940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2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16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E325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521412" y="653325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2431281"/>
            <a:ext cx="2192766" cy="707886"/>
            <a:chOff x="294640" y="3596640"/>
            <a:chExt cx="219276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연구배경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3310075"/>
            <a:ext cx="5696931" cy="707886"/>
            <a:chOff x="294640" y="3596640"/>
            <a:chExt cx="569693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50481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코로나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19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이전 해운 물류 트렌드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4912" y="4188869"/>
            <a:ext cx="5696931" cy="707886"/>
            <a:chOff x="294640" y="3596640"/>
            <a:chExt cx="569693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50481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코로나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19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이후 해운 물류 트렌드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DA3662-5AA1-4ABD-8F22-5490B5E1F577}"/>
              </a:ext>
            </a:extLst>
          </p:cNvPr>
          <p:cNvGrpSpPr/>
          <p:nvPr/>
        </p:nvGrpSpPr>
        <p:grpSpPr>
          <a:xfrm>
            <a:off x="614912" y="5067663"/>
            <a:ext cx="5341064" cy="707886"/>
            <a:chOff x="294640" y="3596640"/>
            <a:chExt cx="5341064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6068A5-1025-47C7-9B21-410C2450919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7A4DA-9111-48B5-B709-60D6619C1D86}"/>
                </a:ext>
              </a:extLst>
            </p:cNvPr>
            <p:cNvSpPr txBox="1"/>
            <p:nvPr/>
          </p:nvSpPr>
          <p:spPr>
            <a:xfrm>
              <a:off x="943394" y="3688973"/>
              <a:ext cx="4692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코로나 이전과 이후 비교 분석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5B2D40-3929-4137-B3D4-34CD67D2500C}"/>
              </a:ext>
            </a:extLst>
          </p:cNvPr>
          <p:cNvSpPr txBox="1"/>
          <p:nvPr/>
        </p:nvSpPr>
        <p:spPr>
          <a:xfrm>
            <a:off x="9981300" y="6300399"/>
            <a:ext cx="21925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B6082C-4D52-4AA3-AF06-B581B4044E46}"/>
              </a:ext>
            </a:extLst>
          </p:cNvPr>
          <p:cNvGrpSpPr/>
          <p:nvPr/>
        </p:nvGrpSpPr>
        <p:grpSpPr>
          <a:xfrm>
            <a:off x="614912" y="5946456"/>
            <a:ext cx="4786425" cy="707886"/>
            <a:chOff x="294640" y="3596640"/>
            <a:chExt cx="4786425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AAD483-95AD-4840-875F-C88A441CE1C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7276C5-9BE0-4ED7-BAED-8B7618CCE9A1}"/>
                </a:ext>
              </a:extLst>
            </p:cNvPr>
            <p:cNvSpPr txBox="1"/>
            <p:nvPr/>
          </p:nvSpPr>
          <p:spPr>
            <a:xfrm>
              <a:off x="943394" y="3688973"/>
              <a:ext cx="4137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해운물류산업의 미래 전망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/>
                  <a:ea typeface="+mj-ea"/>
                  <a:cs typeface="+mn-cs"/>
                </a:rPr>
                <a:t>코로나 이전 해운물류 트렌드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/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이론적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8" y="4319819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64336DD2-20D5-4C4B-8173-39B496E2EA06}"/>
              </a:ext>
            </a:extLst>
          </p:cNvPr>
          <p:cNvGraphicFramePr/>
          <p:nvPr/>
        </p:nvGraphicFramePr>
        <p:xfrm>
          <a:off x="3008519" y="427384"/>
          <a:ext cx="7805253" cy="615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FFFF7BD-4FB6-47A5-9130-26521F4CCF77}"/>
              </a:ext>
            </a:extLst>
          </p:cNvPr>
          <p:cNvSpPr txBox="1"/>
          <p:nvPr/>
        </p:nvSpPr>
        <p:spPr>
          <a:xfrm>
            <a:off x="7646342" y="4404819"/>
            <a:ext cx="11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26.5%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나눔고딕" panose="020D0604000000000000" pitchFamily="50" charset="-127"/>
                <a:cs typeface="+mn-cs"/>
              </a:rPr>
              <a:t>↓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C2838-E732-43D6-B915-60604424EB2D}"/>
              </a:ext>
            </a:extLst>
          </p:cNvPr>
          <p:cNvSpPr txBox="1"/>
          <p:nvPr/>
        </p:nvSpPr>
        <p:spPr>
          <a:xfrm>
            <a:off x="9121618" y="35067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35%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AF5E0C-F691-4A95-B4F6-41020EC99077}"/>
              </a:ext>
            </a:extLst>
          </p:cNvPr>
          <p:cNvSpPr txBox="1"/>
          <p:nvPr/>
        </p:nvSpPr>
        <p:spPr>
          <a:xfrm>
            <a:off x="8650651" y="31373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0.8%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 ↑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4F5499-BF46-4604-9F94-071BE45B3F01}"/>
              </a:ext>
            </a:extLst>
          </p:cNvPr>
          <p:cNvSpPr txBox="1"/>
          <p:nvPr/>
        </p:nvSpPr>
        <p:spPr>
          <a:xfrm>
            <a:off x="8192537" y="26794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27%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1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/>
                  <a:ea typeface="+mj-ea"/>
                  <a:cs typeface="+mn-cs"/>
                </a:rPr>
                <a:t>코로나 이후 해운물류 트렌드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/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이론적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8" y="4319819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63F6D4AA-1E64-4A06-BA74-A5228EF3011F}"/>
              </a:ext>
            </a:extLst>
          </p:cNvPr>
          <p:cNvGraphicFramePr/>
          <p:nvPr/>
        </p:nvGraphicFramePr>
        <p:xfrm>
          <a:off x="3235778" y="503278"/>
          <a:ext cx="7656512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C549F8A-918F-4630-B007-D9C0A3834F6B}"/>
              </a:ext>
            </a:extLst>
          </p:cNvPr>
          <p:cNvSpPr txBox="1"/>
          <p:nvPr/>
        </p:nvSpPr>
        <p:spPr>
          <a:xfrm>
            <a:off x="7784728" y="20655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379%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E64CC3-009A-4E6E-9171-09A87C9C77BB}"/>
              </a:ext>
            </a:extLst>
          </p:cNvPr>
          <p:cNvSpPr txBox="1"/>
          <p:nvPr/>
        </p:nvSpPr>
        <p:spPr>
          <a:xfrm>
            <a:off x="8239455" y="32188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324.6%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057F78-069C-43AF-A8EA-6CD1CA19BC8B}"/>
              </a:ext>
            </a:extLst>
          </p:cNvPr>
          <p:cNvSpPr txBox="1"/>
          <p:nvPr/>
        </p:nvSpPr>
        <p:spPr>
          <a:xfrm>
            <a:off x="8726749" y="40511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195.8%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C226DB-CA30-4095-BBE7-DF4F643A80A0}"/>
              </a:ext>
            </a:extLst>
          </p:cNvPr>
          <p:cNvSpPr txBox="1"/>
          <p:nvPr/>
        </p:nvSpPr>
        <p:spPr>
          <a:xfrm>
            <a:off x="9321152" y="43919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225%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함초롬바탕" panose="02030604000101010101" pitchFamily="18" charset="-127"/>
                <a:cs typeface="+mn-cs"/>
              </a:rPr>
              <a:t>↑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0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스퀘어 ExtraBold"/>
                  <a:ea typeface="+mj-ea"/>
                  <a:cs typeface="+mn-cs"/>
                </a:rPr>
                <a:t>분석결과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15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/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이론적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14164" y="430603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2C2DC-75BD-40F0-9A4A-84FAA386927A}"/>
              </a:ext>
            </a:extLst>
          </p:cNvPr>
          <p:cNvSpPr/>
          <p:nvPr/>
        </p:nvSpPr>
        <p:spPr>
          <a:xfrm>
            <a:off x="9876181" y="6332502"/>
            <a:ext cx="2213113" cy="4360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6AC91BA4-ECA4-415C-B295-EF0E75484E30}"/>
              </a:ext>
            </a:extLst>
          </p:cNvPr>
          <p:cNvSpPr/>
          <p:nvPr/>
        </p:nvSpPr>
        <p:spPr>
          <a:xfrm>
            <a:off x="2240565" y="1215975"/>
            <a:ext cx="2295318" cy="362773"/>
          </a:xfrm>
          <a:prstGeom prst="parallelogram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D996B-648F-4747-BD2C-E48A005D737E}"/>
              </a:ext>
            </a:extLst>
          </p:cNvPr>
          <p:cNvSpPr txBox="1"/>
          <p:nvPr/>
        </p:nvSpPr>
        <p:spPr>
          <a:xfrm>
            <a:off x="2346819" y="1229567"/>
            <a:ext cx="26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코로나 이전 트렌드</a:t>
            </a: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650D9408-E8F3-4630-A2CC-D2EA898D8722}"/>
              </a:ext>
            </a:extLst>
          </p:cNvPr>
          <p:cNvSpPr/>
          <p:nvPr/>
        </p:nvSpPr>
        <p:spPr>
          <a:xfrm>
            <a:off x="2240565" y="3429000"/>
            <a:ext cx="2295318" cy="362773"/>
          </a:xfrm>
          <a:prstGeom prst="parallelogram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90CE3-1F59-44E8-8943-044D30FAA2C8}"/>
              </a:ext>
            </a:extLst>
          </p:cNvPr>
          <p:cNvSpPr txBox="1"/>
          <p:nvPr/>
        </p:nvSpPr>
        <p:spPr>
          <a:xfrm>
            <a:off x="2346819" y="3442592"/>
            <a:ext cx="261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코로나 이후 트렌드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5A7C2-9721-4D62-8694-90C62D0AE662}"/>
              </a:ext>
            </a:extLst>
          </p:cNvPr>
          <p:cNvSpPr txBox="1"/>
          <p:nvPr/>
        </p:nvSpPr>
        <p:spPr>
          <a:xfrm>
            <a:off x="2090328" y="1783620"/>
            <a:ext cx="9864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뉴스 기사 건수 컨테이너 선박 대형화 제외 모두 증가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→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평균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Light"/>
                <a:cs typeface="+mn-cs"/>
              </a:rPr>
              <a:t>16%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증가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코로나 이전의 트렌드 대부분이 코로나 이후에도 활발히 진행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해운 산업의 친환경 스마트 해운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cs typeface="+mn-cs"/>
              </a:rPr>
              <a:t>·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항만 구현 노력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   - M&amp;A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Light"/>
                <a:cs typeface="+mn-cs"/>
              </a:rPr>
              <a:t>및 얼라이언스 장기적으로 지속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뉴스 기사 건수 모두 전체적으로 상당히 증가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335%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증가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무역량의 변화에 대한 건 수 가장 크게 증가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코로나 이후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무역량의 감소 및 경기침체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회복세에 관한 언급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코로나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이후 언택트의 확대로 해운물류산업의 디지털화 가속 및 온라인 플랫폼 강화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-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유가 급락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코로나 이전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미국과 중국의 무역문제로 인한 국제유가 하락  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      코로나 이후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: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 글로벌 소비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Light"/>
                <a:cs typeface="+mn-cs"/>
              </a:rPr>
              <a:t>생산 위축 등 시장 불확실성으로 인해 유가 하락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10817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‘</a:t>
              </a:r>
              <a:r>
                <a:rPr lang="ko-KR" altLang="en-US" sz="3600" b="1" spc="-300" dirty="0">
                  <a:latin typeface="+mj-ea"/>
                  <a:ea typeface="+mj-ea"/>
                </a:rPr>
                <a:t>해운 물류</a:t>
              </a:r>
              <a:r>
                <a:rPr lang="en-US" altLang="ko-KR" sz="3600" b="1" spc="-300" dirty="0">
                  <a:latin typeface="+mj-ea"/>
                  <a:ea typeface="+mj-ea"/>
                </a:rPr>
                <a:t>’ </a:t>
              </a:r>
              <a:r>
                <a:rPr lang="ko-KR" altLang="en-US" sz="3600" b="1" spc="-300" dirty="0">
                  <a:latin typeface="+mj-ea"/>
                  <a:ea typeface="+mj-ea"/>
                </a:rPr>
                <a:t>관련 주요 키워드 가중치 및 빈도수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36121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8" y="4319819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A5BEE2AB-DFC6-480F-A9B6-82F5EF7C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5525"/>
              </p:ext>
            </p:extLst>
          </p:nvPr>
        </p:nvGraphicFramePr>
        <p:xfrm>
          <a:off x="2049384" y="1358589"/>
          <a:ext cx="4248472" cy="5264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051">
                  <a:extLst>
                    <a:ext uri="{9D8B030D-6E8A-4147-A177-3AD203B41FA5}">
                      <a16:colId xmlns:a16="http://schemas.microsoft.com/office/drawing/2014/main" val="936048075"/>
                    </a:ext>
                  </a:extLst>
                </a:gridCol>
                <a:gridCol w="1176807">
                  <a:extLst>
                    <a:ext uri="{9D8B030D-6E8A-4147-A177-3AD203B41FA5}">
                      <a16:colId xmlns:a16="http://schemas.microsoft.com/office/drawing/2014/main" val="428000381"/>
                    </a:ext>
                  </a:extLst>
                </a:gridCol>
                <a:gridCol w="1176807">
                  <a:extLst>
                    <a:ext uri="{9D8B030D-6E8A-4147-A177-3AD203B41FA5}">
                      <a16:colId xmlns:a16="http://schemas.microsoft.com/office/drawing/2014/main" val="1375117864"/>
                    </a:ext>
                  </a:extLst>
                </a:gridCol>
                <a:gridCol w="1176807">
                  <a:extLst>
                    <a:ext uri="{9D8B030D-6E8A-4147-A177-3AD203B41FA5}">
                      <a16:colId xmlns:a16="http://schemas.microsoft.com/office/drawing/2014/main" val="3601091558"/>
                    </a:ext>
                  </a:extLst>
                </a:gridCol>
              </a:tblGrid>
              <a:tr h="54855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/>
                        <a:t> 순위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/>
                        <a:t>가중치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빈도수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22123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해외건설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81553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680850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현대상선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540324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실물경제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37601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외환시장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684878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블록체인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189056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해수부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555711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495404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해양수산부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81021"/>
                  </a:ext>
                </a:extLst>
              </a:tr>
              <a:tr h="45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벌크운영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671177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6140D746-9C68-4611-AE73-EAE887CDB30D}"/>
              </a:ext>
            </a:extLst>
          </p:cNvPr>
          <p:cNvSpPr/>
          <p:nvPr/>
        </p:nvSpPr>
        <p:spPr>
          <a:xfrm>
            <a:off x="2775136" y="1921998"/>
            <a:ext cx="1152128" cy="4144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F53B59B-085E-49BD-B2DF-B524F3B4089D}"/>
              </a:ext>
            </a:extLst>
          </p:cNvPr>
          <p:cNvSpPr/>
          <p:nvPr/>
        </p:nvSpPr>
        <p:spPr>
          <a:xfrm>
            <a:off x="2775136" y="2833637"/>
            <a:ext cx="1152128" cy="4144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602C9E-D706-408D-84A4-F316E636827C}"/>
              </a:ext>
            </a:extLst>
          </p:cNvPr>
          <p:cNvSpPr/>
          <p:nvPr/>
        </p:nvSpPr>
        <p:spPr>
          <a:xfrm>
            <a:off x="2775136" y="3733049"/>
            <a:ext cx="1152128" cy="4144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DA6312-4490-46BD-8582-83FCFAF70CFE}"/>
              </a:ext>
            </a:extLst>
          </p:cNvPr>
          <p:cNvSpPr/>
          <p:nvPr/>
        </p:nvSpPr>
        <p:spPr>
          <a:xfrm>
            <a:off x="2775136" y="4191319"/>
            <a:ext cx="1152128" cy="4144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Shape 451">
            <a:extLst>
              <a:ext uri="{FF2B5EF4-FFF2-40B4-BE49-F238E27FC236}">
                <a16:creationId xmlns:a16="http://schemas.microsoft.com/office/drawing/2014/main" id="{DDFE548C-9817-4857-8B2F-7E8C2158AA42}"/>
              </a:ext>
            </a:extLst>
          </p:cNvPr>
          <p:cNvSpPr/>
          <p:nvPr/>
        </p:nvSpPr>
        <p:spPr>
          <a:xfrm>
            <a:off x="6504165" y="2068100"/>
            <a:ext cx="5522183" cy="3636960"/>
          </a:xfrm>
          <a:prstGeom prst="rect">
            <a:avLst/>
          </a:prstGeom>
          <a:solidFill>
            <a:srgbClr val="FFFFFF">
              <a:alpha val="64729"/>
            </a:srgbClr>
          </a:solidFill>
          <a:ln w="12700" cap="flat">
            <a:solidFill>
              <a:srgbClr val="A6AAA9">
                <a:alpha val="64729"/>
              </a:srgbClr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1E539-607F-4EA2-8B7B-A8F6C2608B2C}"/>
              </a:ext>
            </a:extLst>
          </p:cNvPr>
          <p:cNvSpPr txBox="1"/>
          <p:nvPr/>
        </p:nvSpPr>
        <p:spPr>
          <a:xfrm>
            <a:off x="7261383" y="2663494"/>
            <a:ext cx="450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국가 간 대치상황에 따른 정치적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경제적 영향의 여파가 해운물류산업에도영향을 미침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39" name="Shape 452">
            <a:extLst>
              <a:ext uri="{FF2B5EF4-FFF2-40B4-BE49-F238E27FC236}">
                <a16:creationId xmlns:a16="http://schemas.microsoft.com/office/drawing/2014/main" id="{CC41F324-1746-4DC3-A21B-DF961805DE26}"/>
              </a:ext>
            </a:extLst>
          </p:cNvPr>
          <p:cNvSpPr/>
          <p:nvPr/>
        </p:nvSpPr>
        <p:spPr>
          <a:xfrm>
            <a:off x="6742335" y="1873505"/>
            <a:ext cx="880978" cy="355117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hape 454">
            <a:extLst>
              <a:ext uri="{FF2B5EF4-FFF2-40B4-BE49-F238E27FC236}">
                <a16:creationId xmlns:a16="http://schemas.microsoft.com/office/drawing/2014/main" id="{350298A2-EFFF-473E-9212-A331F5A0A186}"/>
              </a:ext>
            </a:extLst>
          </p:cNvPr>
          <p:cNvSpPr/>
          <p:nvPr/>
        </p:nvSpPr>
        <p:spPr>
          <a:xfrm>
            <a:off x="6742335" y="2228623"/>
            <a:ext cx="519048" cy="3238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2</a:t>
            </a:r>
          </a:p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45BD8-4E50-4742-B2AB-9BDD05E8B573}"/>
              </a:ext>
            </a:extLst>
          </p:cNvPr>
          <p:cNvSpPr txBox="1"/>
          <p:nvPr/>
        </p:nvSpPr>
        <p:spPr>
          <a:xfrm>
            <a:off x="7261383" y="3847955"/>
            <a:ext cx="4195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IT</a:t>
            </a:r>
            <a:r>
              <a:rPr lang="ko-KR" altLang="en-US" sz="2000" dirty="0"/>
              <a:t>역량의 중요성 증가로 기업들의 </a:t>
            </a:r>
            <a:endParaRPr lang="en-US" altLang="ko-KR" sz="2000" dirty="0"/>
          </a:p>
          <a:p>
            <a:r>
              <a:rPr lang="ko-KR" altLang="en-US" sz="2000" dirty="0"/>
              <a:t>프로세스 혁신작업 구축 진행</a:t>
            </a:r>
          </a:p>
          <a:p>
            <a:endParaRPr lang="en-US" altLang="ko-KR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3B5B13-D3D8-4DB7-8012-BB1F0AC5C500}"/>
              </a:ext>
            </a:extLst>
          </p:cNvPr>
          <p:cNvSpPr txBox="1"/>
          <p:nvPr/>
        </p:nvSpPr>
        <p:spPr>
          <a:xfrm>
            <a:off x="7261383" y="4833723"/>
            <a:ext cx="41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해운물류산업의 </a:t>
            </a:r>
            <a:r>
              <a:rPr lang="en-US" altLang="ko-KR" sz="2000" dirty="0"/>
              <a:t>4</a:t>
            </a:r>
            <a:r>
              <a:rPr lang="ko-KR" altLang="en-US" sz="2000" dirty="0"/>
              <a:t>차산업혁명 가속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51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10817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‘</a:t>
              </a:r>
              <a:r>
                <a:rPr lang="ko-KR" altLang="en-US" sz="3600" b="1" spc="-300" dirty="0">
                  <a:latin typeface="+mj-ea"/>
                  <a:ea typeface="+mj-ea"/>
                </a:rPr>
                <a:t>해운 물류</a:t>
              </a:r>
              <a:r>
                <a:rPr lang="en-US" altLang="ko-KR" sz="3600" b="1" spc="-300" dirty="0">
                  <a:latin typeface="+mj-ea"/>
                  <a:ea typeface="+mj-ea"/>
                </a:rPr>
                <a:t>’ </a:t>
              </a:r>
              <a:r>
                <a:rPr lang="ko-KR" altLang="en-US" sz="3600" b="1" spc="-300" dirty="0">
                  <a:latin typeface="+mj-ea"/>
                  <a:ea typeface="+mj-ea"/>
                </a:rPr>
                <a:t>관련 주요 키워드 가중치 및 빈도수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307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7248" y="4319819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Shape 451">
            <a:extLst>
              <a:ext uri="{FF2B5EF4-FFF2-40B4-BE49-F238E27FC236}">
                <a16:creationId xmlns:a16="http://schemas.microsoft.com/office/drawing/2014/main" id="{DDFE548C-9817-4857-8B2F-7E8C2158AA42}"/>
              </a:ext>
            </a:extLst>
          </p:cNvPr>
          <p:cNvSpPr/>
          <p:nvPr/>
        </p:nvSpPr>
        <p:spPr>
          <a:xfrm>
            <a:off x="6504165" y="2068100"/>
            <a:ext cx="5522183" cy="3636960"/>
          </a:xfrm>
          <a:prstGeom prst="rect">
            <a:avLst/>
          </a:prstGeom>
          <a:solidFill>
            <a:srgbClr val="FFFFFF">
              <a:alpha val="64729"/>
            </a:srgbClr>
          </a:solidFill>
          <a:ln w="12700" cap="flat">
            <a:solidFill>
              <a:srgbClr val="A6AAA9">
                <a:alpha val="64729"/>
              </a:srgbClr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 lang="ko-KR" altLang="en-US"/>
          </a:p>
        </p:txBody>
      </p:sp>
      <p:sp>
        <p:nvSpPr>
          <p:cNvPr id="39" name="Shape 452">
            <a:extLst>
              <a:ext uri="{FF2B5EF4-FFF2-40B4-BE49-F238E27FC236}">
                <a16:creationId xmlns:a16="http://schemas.microsoft.com/office/drawing/2014/main" id="{CC41F324-1746-4DC3-A21B-DF961805DE26}"/>
              </a:ext>
            </a:extLst>
          </p:cNvPr>
          <p:cNvSpPr/>
          <p:nvPr/>
        </p:nvSpPr>
        <p:spPr>
          <a:xfrm>
            <a:off x="6742335" y="1873505"/>
            <a:ext cx="880978" cy="355117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hape 454">
            <a:extLst>
              <a:ext uri="{FF2B5EF4-FFF2-40B4-BE49-F238E27FC236}">
                <a16:creationId xmlns:a16="http://schemas.microsoft.com/office/drawing/2014/main" id="{350298A2-EFFF-473E-9212-A331F5A0A186}"/>
              </a:ext>
            </a:extLst>
          </p:cNvPr>
          <p:cNvSpPr/>
          <p:nvPr/>
        </p:nvSpPr>
        <p:spPr>
          <a:xfrm>
            <a:off x="6742335" y="2228623"/>
            <a:ext cx="519048" cy="3238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2</a:t>
            </a:r>
          </a:p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3</a:t>
            </a:r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DAB692CF-409E-4E0E-A30C-6AFD4BACD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4076"/>
              </p:ext>
            </p:extLst>
          </p:nvPr>
        </p:nvGraphicFramePr>
        <p:xfrm>
          <a:off x="1967034" y="1528307"/>
          <a:ext cx="4391608" cy="48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43">
                  <a:extLst>
                    <a:ext uri="{9D8B030D-6E8A-4147-A177-3AD203B41FA5}">
                      <a16:colId xmlns:a16="http://schemas.microsoft.com/office/drawing/2014/main" val="936048075"/>
                    </a:ext>
                  </a:extLst>
                </a:gridCol>
                <a:gridCol w="1216455">
                  <a:extLst>
                    <a:ext uri="{9D8B030D-6E8A-4147-A177-3AD203B41FA5}">
                      <a16:colId xmlns:a16="http://schemas.microsoft.com/office/drawing/2014/main" val="428000381"/>
                    </a:ext>
                  </a:extLst>
                </a:gridCol>
                <a:gridCol w="1216455">
                  <a:extLst>
                    <a:ext uri="{9D8B030D-6E8A-4147-A177-3AD203B41FA5}">
                      <a16:colId xmlns:a16="http://schemas.microsoft.com/office/drawing/2014/main" val="1375117864"/>
                    </a:ext>
                  </a:extLst>
                </a:gridCol>
                <a:gridCol w="1216455">
                  <a:extLst>
                    <a:ext uri="{9D8B030D-6E8A-4147-A177-3AD203B41FA5}">
                      <a16:colId xmlns:a16="http://schemas.microsoft.com/office/drawing/2014/main" val="360109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/>
                        <a:t> 순위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/>
                        <a:t>가중치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빈도수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822123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코로나</a:t>
                      </a: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26.07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81553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23.31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680850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HMM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540324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평택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항만공사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37601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포스코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684878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14.85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189056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해수부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555711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495404"/>
                  </a:ext>
                </a:extLst>
              </a:tr>
              <a:tr h="380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81021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청년 일자리 창출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671177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E42DE9F5-2BA9-4631-94BE-9AB324F796D9}"/>
              </a:ext>
            </a:extLst>
          </p:cNvPr>
          <p:cNvSpPr/>
          <p:nvPr/>
        </p:nvSpPr>
        <p:spPr>
          <a:xfrm>
            <a:off x="2738403" y="2767799"/>
            <a:ext cx="1152128" cy="335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A16920D-3E38-40E6-BCB3-5528AB5E5C1B}"/>
              </a:ext>
            </a:extLst>
          </p:cNvPr>
          <p:cNvSpPr/>
          <p:nvPr/>
        </p:nvSpPr>
        <p:spPr>
          <a:xfrm>
            <a:off x="2738403" y="1980381"/>
            <a:ext cx="1152128" cy="335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7CD36CB-391C-4F1F-AB10-53CA303F54B5}"/>
              </a:ext>
            </a:extLst>
          </p:cNvPr>
          <p:cNvSpPr/>
          <p:nvPr/>
        </p:nvSpPr>
        <p:spPr>
          <a:xfrm>
            <a:off x="2738403" y="3106501"/>
            <a:ext cx="1152128" cy="64076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3202A5-E396-47B5-BD0E-E45515E03026}"/>
              </a:ext>
            </a:extLst>
          </p:cNvPr>
          <p:cNvSpPr/>
          <p:nvPr/>
        </p:nvSpPr>
        <p:spPr>
          <a:xfrm>
            <a:off x="2738403" y="3776291"/>
            <a:ext cx="1152128" cy="335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3CC8CA-234D-4079-BF4F-F48A21EC4BD6}"/>
              </a:ext>
            </a:extLst>
          </p:cNvPr>
          <p:cNvSpPr/>
          <p:nvPr/>
        </p:nvSpPr>
        <p:spPr>
          <a:xfrm>
            <a:off x="2738403" y="5296130"/>
            <a:ext cx="1152128" cy="3353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2B70FB-8FF8-4454-9F4C-A685398B7F87}"/>
              </a:ext>
            </a:extLst>
          </p:cNvPr>
          <p:cNvSpPr txBox="1"/>
          <p:nvPr/>
        </p:nvSpPr>
        <p:spPr>
          <a:xfrm>
            <a:off x="7182824" y="2617327"/>
            <a:ext cx="4786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코로나</a:t>
            </a:r>
            <a:r>
              <a:rPr lang="en-US" altLang="ko-KR" sz="2000" dirty="0"/>
              <a:t>19 </a:t>
            </a:r>
            <a:r>
              <a:rPr lang="ko-KR" altLang="en-US" sz="2000" dirty="0"/>
              <a:t>바이러스로 인한 해운산업</a:t>
            </a:r>
            <a:endParaRPr lang="en-US" altLang="ko-KR" sz="2000" dirty="0"/>
          </a:p>
          <a:p>
            <a:r>
              <a:rPr lang="ko-KR" altLang="en-US" sz="2000" dirty="0"/>
              <a:t>디지털화 급속 확대</a:t>
            </a:r>
            <a:endParaRPr lang="en-US" altLang="ko-KR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242B25-463A-4C22-BA94-7B59FE3CB691}"/>
              </a:ext>
            </a:extLst>
          </p:cNvPr>
          <p:cNvSpPr txBox="1"/>
          <p:nvPr/>
        </p:nvSpPr>
        <p:spPr>
          <a:xfrm>
            <a:off x="7172139" y="3757692"/>
            <a:ext cx="445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해운물류 전문인력 양성사업 강화를 </a:t>
            </a:r>
            <a:endParaRPr lang="en-US" altLang="ko-KR" sz="2000" dirty="0"/>
          </a:p>
          <a:p>
            <a:r>
              <a:rPr lang="ko-KR" altLang="en-US" sz="2000" dirty="0"/>
              <a:t>통한 취업률 제고 촉구</a:t>
            </a:r>
            <a:endParaRPr lang="en-US" altLang="ko-KR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86510B-2F8A-4440-B640-22B36F1D1629}"/>
              </a:ext>
            </a:extLst>
          </p:cNvPr>
          <p:cNvSpPr txBox="1"/>
          <p:nvPr/>
        </p:nvSpPr>
        <p:spPr>
          <a:xfrm>
            <a:off x="7182824" y="4854282"/>
            <a:ext cx="478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포스코 측 자회사 설립 완전한 철회 부인</a:t>
            </a:r>
            <a:endParaRPr lang="en-US" altLang="ko-KR" sz="2000" dirty="0"/>
          </a:p>
          <a:p>
            <a:r>
              <a:rPr lang="ko-KR" altLang="ko-KR" sz="2000" dirty="0"/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해운물류생태계에 큰 혼란 발생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68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75062" y="-1"/>
            <a:ext cx="759916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28106" y="2828835"/>
            <a:ext cx="339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해운물류산업의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미래 전망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24506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5183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25401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9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40</a:t>
              </a:r>
              <a:r>
                <a:rPr lang="ko-KR" altLang="en-US" sz="3600" b="1" spc="-300" dirty="0">
                  <a:latin typeface="+mj-ea"/>
                  <a:ea typeface="+mj-ea"/>
                </a:rPr>
                <a:t>피트 컨테이너 해상운임 변화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75773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064E8-EB33-4322-81A2-4AD6ECEAA860}"/>
              </a:ext>
            </a:extLst>
          </p:cNvPr>
          <p:cNvSpPr txBox="1"/>
          <p:nvPr/>
        </p:nvSpPr>
        <p:spPr>
          <a:xfrm>
            <a:off x="2368309" y="4482435"/>
            <a:ext cx="1122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배경 </a:t>
            </a:r>
            <a:endParaRPr lang="en-US" altLang="ko-KR" sz="2000" dirty="0"/>
          </a:p>
          <a:p>
            <a:r>
              <a:rPr lang="en-US" altLang="ko-KR" sz="2000" dirty="0"/>
              <a:t>   1) </a:t>
            </a:r>
            <a:r>
              <a:rPr lang="ko-KR" altLang="en-US" sz="2000" dirty="0"/>
              <a:t>최근 물류대란으로 물류비가 급등함에 따라 컨테이너 운임 폭등</a:t>
            </a:r>
            <a:endParaRPr lang="en-US" altLang="ko-KR" sz="2000" dirty="0"/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2) </a:t>
            </a:r>
            <a:r>
              <a:rPr lang="ko-KR" altLang="en-US" sz="2000" dirty="0"/>
              <a:t>컨테이너 운임급등 및 공 컨테이너 품귀 현상과 함께 선박 부족 현상 발생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FBD841-7132-4595-ABA9-E6EBE47692EB}"/>
              </a:ext>
            </a:extLst>
          </p:cNvPr>
          <p:cNvSpPr txBox="1"/>
          <p:nvPr/>
        </p:nvSpPr>
        <p:spPr>
          <a:xfrm>
            <a:off x="2368309" y="5661259"/>
            <a:ext cx="11686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문제점</a:t>
            </a:r>
            <a:endParaRPr lang="en-US" altLang="ko-KR" sz="2000" dirty="0"/>
          </a:p>
          <a:p>
            <a:r>
              <a:rPr lang="en-US" altLang="ko-KR" sz="2000" dirty="0"/>
              <a:t>  1) </a:t>
            </a:r>
            <a:r>
              <a:rPr lang="ko-KR" altLang="en-US" sz="2000" dirty="0"/>
              <a:t>최근 새로 발주하는 공 컨테이너 가격이 약 </a:t>
            </a:r>
            <a:r>
              <a:rPr lang="en-US" altLang="ko-KR" sz="2000" dirty="0"/>
              <a:t>1.8</a:t>
            </a:r>
            <a:r>
              <a:rPr lang="ko-KR" altLang="en-US" sz="2000" dirty="0"/>
              <a:t>배 상승하여 컨테이너 발주 무리</a:t>
            </a:r>
            <a:endParaRPr lang="en-US" altLang="ko-KR" sz="2000" dirty="0"/>
          </a:p>
          <a:p>
            <a:r>
              <a:rPr lang="en-US" altLang="ko-KR" sz="2000" dirty="0"/>
              <a:t>  2) </a:t>
            </a:r>
            <a:r>
              <a:rPr lang="ko-KR" altLang="en-US" sz="2000" dirty="0"/>
              <a:t>전세계 컨테이너 생산의 </a:t>
            </a:r>
            <a:r>
              <a:rPr lang="en-US" altLang="ko-KR" sz="2000" dirty="0"/>
              <a:t>90% </a:t>
            </a:r>
            <a:r>
              <a:rPr lang="ko-KR" altLang="en-US" sz="2000" dirty="0"/>
              <a:t>이상을 중국이 소유하여 한국의 대응 어려움</a:t>
            </a:r>
          </a:p>
        </p:txBody>
      </p:sp>
      <p:pic>
        <p:nvPicPr>
          <p:cNvPr id="27" name="내용 개체 틀 4">
            <a:extLst>
              <a:ext uri="{FF2B5EF4-FFF2-40B4-BE49-F238E27FC236}">
                <a16:creationId xmlns:a16="http://schemas.microsoft.com/office/drawing/2014/main" id="{F36E8322-725C-4E32-83A4-CD2E177B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4" t="3905" r="19736" b="54998"/>
          <a:stretch/>
        </p:blipFill>
        <p:spPr>
          <a:xfrm>
            <a:off x="3900042" y="1196741"/>
            <a:ext cx="5965370" cy="34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40</a:t>
              </a:r>
              <a:r>
                <a:rPr lang="ko-KR" altLang="en-US" sz="3600" b="1" spc="-300" dirty="0">
                  <a:latin typeface="+mj-ea"/>
                  <a:ea typeface="+mj-ea"/>
                </a:rPr>
                <a:t>피트 컨테이너 해상운임 변화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7173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211DB-BA48-42EB-BDEC-382D8AB2B2D2}"/>
              </a:ext>
            </a:extLst>
          </p:cNvPr>
          <p:cNvSpPr txBox="1"/>
          <p:nvPr/>
        </p:nvSpPr>
        <p:spPr>
          <a:xfrm>
            <a:off x="2433306" y="2202232"/>
            <a:ext cx="1122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국내 대처 방안배경 </a:t>
            </a:r>
            <a:endParaRPr lang="en-US" altLang="ko-KR" sz="2000" dirty="0"/>
          </a:p>
          <a:p>
            <a:r>
              <a:rPr lang="en-US" altLang="ko-KR" sz="2000" dirty="0"/>
              <a:t>   1) HMM</a:t>
            </a:r>
            <a:r>
              <a:rPr lang="ko-KR" altLang="en-US" sz="2000" dirty="0"/>
              <a:t>의 </a:t>
            </a:r>
            <a:r>
              <a:rPr lang="en-US" altLang="ko-KR" sz="2000" dirty="0"/>
              <a:t>31</a:t>
            </a:r>
            <a:r>
              <a:rPr lang="ko-KR" altLang="en-US" sz="2000" dirty="0"/>
              <a:t>척의 임시선박 투입</a:t>
            </a:r>
            <a:endParaRPr lang="en-US" altLang="ko-KR" sz="2000" dirty="0"/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2) SM</a:t>
            </a:r>
            <a:r>
              <a:rPr lang="ko-KR" altLang="en-US" sz="2000" dirty="0"/>
              <a:t>상선의 중소기업 화물 전용 수송선 운항 계약 체결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E5C825-7943-46A2-A237-3B71B578676F}"/>
              </a:ext>
            </a:extLst>
          </p:cNvPr>
          <p:cNvSpPr txBox="1"/>
          <p:nvPr/>
        </p:nvSpPr>
        <p:spPr>
          <a:xfrm>
            <a:off x="2433306" y="4180210"/>
            <a:ext cx="11686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해결책</a:t>
            </a:r>
            <a:endParaRPr lang="en-US" altLang="ko-KR" sz="2000" dirty="0"/>
          </a:p>
          <a:p>
            <a:r>
              <a:rPr lang="en-US" altLang="ko-KR" sz="2000" dirty="0"/>
              <a:t>  1) </a:t>
            </a:r>
            <a:r>
              <a:rPr lang="ko-KR" altLang="en-US" sz="2000" dirty="0" smtClean="0"/>
              <a:t>항만 자동화나 </a:t>
            </a:r>
            <a:r>
              <a:rPr lang="ko-KR" altLang="en-US" sz="2000" dirty="0"/>
              <a:t>컨테이너 수급의 안정화</a:t>
            </a:r>
            <a:endParaRPr lang="en-US" altLang="ko-KR" sz="2000" dirty="0"/>
          </a:p>
          <a:p>
            <a:r>
              <a:rPr lang="en-US" altLang="ko-KR" sz="2000" dirty="0"/>
              <a:t>  2) </a:t>
            </a:r>
            <a:r>
              <a:rPr lang="ko-KR" altLang="en-US" sz="2000" dirty="0"/>
              <a:t>글로벌 기업 국적선사의 양성</a:t>
            </a:r>
          </a:p>
        </p:txBody>
      </p:sp>
    </p:spTree>
    <p:extLst>
      <p:ext uri="{BB962C8B-B14F-4D97-AF65-F5344CB8AC3E}">
        <p14:creationId xmlns:p14="http://schemas.microsoft.com/office/powerpoint/2010/main" val="26782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항만 자동화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64669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내용 개체 틀 4">
            <a:extLst>
              <a:ext uri="{FF2B5EF4-FFF2-40B4-BE49-F238E27FC236}">
                <a16:creationId xmlns:a16="http://schemas.microsoft.com/office/drawing/2014/main" id="{A2220214-82B5-459A-BB39-F2DF0BD09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1"/>
          <a:stretch/>
        </p:blipFill>
        <p:spPr>
          <a:xfrm>
            <a:off x="3955775" y="1062020"/>
            <a:ext cx="5357192" cy="42055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488717-F203-46FB-9B27-98E68C7E7EB6}"/>
              </a:ext>
            </a:extLst>
          </p:cNvPr>
          <p:cNvSpPr txBox="1"/>
          <p:nvPr/>
        </p:nvSpPr>
        <p:spPr>
          <a:xfrm>
            <a:off x="2433306" y="5503012"/>
            <a:ext cx="11226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국내 항만 최초 자동화 장비 도입 예정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608682-15C5-48B2-87F4-0EDB85445154}"/>
              </a:ext>
            </a:extLst>
          </p:cNvPr>
          <p:cNvSpPr txBox="1"/>
          <p:nvPr/>
        </p:nvSpPr>
        <p:spPr>
          <a:xfrm>
            <a:off x="2433306" y="6119791"/>
            <a:ext cx="11686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사람없이 리모컨 등으로 조정하는 방식인 무인이송장비 도입 예정</a:t>
            </a:r>
          </a:p>
        </p:txBody>
      </p:sp>
    </p:spTree>
    <p:extLst>
      <p:ext uri="{BB962C8B-B14F-4D97-AF65-F5344CB8AC3E}">
        <p14:creationId xmlns:p14="http://schemas.microsoft.com/office/powerpoint/2010/main" val="35328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40</a:t>
              </a:r>
              <a:r>
                <a:rPr lang="ko-KR" altLang="en-US" sz="3600" b="1" spc="-300" dirty="0">
                  <a:latin typeface="+mj-ea"/>
                  <a:ea typeface="+mj-ea"/>
                </a:rPr>
                <a:t>피트 컨테이너 해상운임 변화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4183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CEBFD-E093-4F39-879C-AEB0729796CD}"/>
              </a:ext>
            </a:extLst>
          </p:cNvPr>
          <p:cNvSpPr txBox="1"/>
          <p:nvPr/>
        </p:nvSpPr>
        <p:spPr>
          <a:xfrm>
            <a:off x="2433306" y="2281412"/>
            <a:ext cx="1122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문제점</a:t>
            </a:r>
            <a:endParaRPr lang="en-US" altLang="ko-KR" sz="2000" dirty="0"/>
          </a:p>
          <a:p>
            <a:r>
              <a:rPr lang="en-US" altLang="ko-KR" sz="2000" dirty="0"/>
              <a:t>   : </a:t>
            </a:r>
            <a:r>
              <a:rPr lang="ko-KR" altLang="en-US" sz="2000" dirty="0"/>
              <a:t>항만 자동화가 세계적인 추세로 자리잡으며</a:t>
            </a:r>
            <a:r>
              <a:rPr lang="en-US" altLang="ko-KR" sz="2000" dirty="0"/>
              <a:t>, </a:t>
            </a:r>
            <a:r>
              <a:rPr lang="ko-KR" altLang="en-US" sz="2000" dirty="0"/>
              <a:t>인력 감소 등으로 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일자리를 잃게 되는 점에서 입장 차이 발생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8186-C190-4C7B-ABEE-92D987EF2E23}"/>
              </a:ext>
            </a:extLst>
          </p:cNvPr>
          <p:cNvSpPr txBox="1"/>
          <p:nvPr/>
        </p:nvSpPr>
        <p:spPr>
          <a:xfrm>
            <a:off x="2433306" y="4060549"/>
            <a:ext cx="11686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해결책</a:t>
            </a:r>
            <a:endParaRPr lang="en-US" altLang="ko-KR" sz="2000" dirty="0"/>
          </a:p>
          <a:p>
            <a:r>
              <a:rPr lang="en-US" altLang="ko-KR" sz="2000" dirty="0"/>
              <a:t>   : </a:t>
            </a:r>
            <a:r>
              <a:rPr lang="ko-KR" altLang="en-US" sz="2000" dirty="0"/>
              <a:t>자동화로 일자리가 없어진 사람들의 재교육을 통한 일자리 창출과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자동화 사이의 타협점 탐색 중</a:t>
            </a:r>
          </a:p>
        </p:txBody>
      </p:sp>
    </p:spTree>
    <p:extLst>
      <p:ext uri="{BB962C8B-B14F-4D97-AF65-F5344CB8AC3E}">
        <p14:creationId xmlns:p14="http://schemas.microsoft.com/office/powerpoint/2010/main" val="423057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28106" y="2828835"/>
            <a:ext cx="3393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24506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5183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25401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실외, 물, 하늘, 보트이(가) 표시된 사진&#10;&#10;자동 생성된 설명">
            <a:extLst>
              <a:ext uri="{FF2B5EF4-FFF2-40B4-BE49-F238E27FC236}">
                <a16:creationId xmlns:a16="http://schemas.microsoft.com/office/drawing/2014/main" id="{9AC66D60-36CD-4E53-9A65-B8326A2F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739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7227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IT </a:t>
              </a:r>
              <a:r>
                <a:rPr lang="ko-KR" altLang="en-US" sz="3600" b="1" spc="-300" dirty="0">
                  <a:latin typeface="+mj-ea"/>
                  <a:ea typeface="+mj-ea"/>
                </a:rPr>
                <a:t>기술 해운물류 도입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11961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19676ED5-606B-4AB9-9F8D-31001A1EE3A5}"/>
              </a:ext>
            </a:extLst>
          </p:cNvPr>
          <p:cNvSpPr txBox="1">
            <a:spLocks/>
          </p:cNvSpPr>
          <p:nvPr/>
        </p:nvSpPr>
        <p:spPr>
          <a:xfrm>
            <a:off x="1918634" y="1866692"/>
            <a:ext cx="10515600" cy="41014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맑은고딕"/>
              </a:rPr>
              <a:t>1. HMM</a:t>
            </a:r>
            <a:r>
              <a:rPr lang="ko-KR" altLang="en-US" sz="2000" dirty="0">
                <a:solidFill>
                  <a:srgbClr val="000000"/>
                </a:solidFill>
                <a:latin typeface="맑은고딕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맑은고딕"/>
              </a:rPr>
              <a:t>R&amp;D </a:t>
            </a:r>
            <a:r>
              <a:rPr lang="ko-KR" altLang="en-US" sz="2000" dirty="0">
                <a:solidFill>
                  <a:srgbClr val="000000"/>
                </a:solidFill>
                <a:latin typeface="맑은고딕"/>
              </a:rPr>
              <a:t>강화를 위해 냉장</a:t>
            </a:r>
            <a:r>
              <a:rPr lang="en-US" altLang="ko-KR" sz="2000" dirty="0">
                <a:solidFill>
                  <a:srgbClr val="000000"/>
                </a:solidFill>
                <a:latin typeface="맑은고딕"/>
              </a:rPr>
              <a:t>·</a:t>
            </a:r>
            <a:r>
              <a:rPr lang="ko-KR" altLang="en-US" sz="2000" dirty="0">
                <a:solidFill>
                  <a:srgbClr val="000000"/>
                </a:solidFill>
                <a:latin typeface="맑은고딕"/>
              </a:rPr>
              <a:t>냉동 컨테이너에 사물 인터넷</a:t>
            </a:r>
            <a:r>
              <a:rPr lang="en-US" altLang="ko-KR" sz="2000" dirty="0">
                <a:solidFill>
                  <a:srgbClr val="000000"/>
                </a:solidFill>
                <a:latin typeface="맑은고딕"/>
              </a:rPr>
              <a:t>(IoT, Internet of Things)          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맑은고딕"/>
              </a:rPr>
              <a:t>   </a:t>
            </a:r>
            <a:r>
              <a:rPr lang="ko-KR" altLang="en-US" sz="2000" dirty="0">
                <a:solidFill>
                  <a:srgbClr val="000000"/>
                </a:solidFill>
                <a:latin typeface="맑은고딕"/>
              </a:rPr>
              <a:t>장비를 신규 설치해 시범운영 한다고 밝힘</a:t>
            </a:r>
            <a:endParaRPr lang="en-US" altLang="ko-KR" sz="2000" dirty="0">
              <a:solidFill>
                <a:srgbClr val="000000"/>
              </a:solidFill>
              <a:latin typeface="맑은고딕"/>
            </a:endParaRPr>
          </a:p>
          <a:p>
            <a:endParaRPr lang="en-US" altLang="ko-KR" sz="2000" dirty="0">
              <a:solidFill>
                <a:srgbClr val="000000"/>
              </a:solidFill>
              <a:latin typeface="맑은고딕"/>
            </a:endParaRPr>
          </a:p>
          <a:p>
            <a:endParaRPr lang="en-US" altLang="ko-KR" sz="2000" dirty="0">
              <a:solidFill>
                <a:srgbClr val="000000"/>
              </a:solidFill>
              <a:latin typeface="맑은고딕"/>
            </a:endParaRP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온도를 중요시 하는 고가의 화물 등의 비율 증가로 일정한 온도 유지가 중요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ko-KR" sz="2000" dirty="0"/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사물인터넷 기술 도입으로 냉장</a:t>
            </a:r>
            <a:r>
              <a:rPr lang="en-US" altLang="ko-KR" sz="2000" dirty="0"/>
              <a:t>·</a:t>
            </a:r>
            <a:r>
              <a:rPr lang="ko-KR" altLang="en-US" sz="2000" dirty="0"/>
              <a:t>냉동 컨테이너의 온도 조절이 가능하도록 계획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r>
              <a:rPr lang="ko-KR" altLang="en-US" sz="2000" dirty="0"/>
              <a:t>물류는 점점 디지털화되고 </a:t>
            </a:r>
            <a:r>
              <a:rPr lang="en-US" altLang="ko-KR" sz="2000" dirty="0"/>
              <a:t>IT</a:t>
            </a:r>
            <a:r>
              <a:rPr lang="ko-KR" altLang="en-US" sz="2000" dirty="0"/>
              <a:t>기술을 접목시킨 물류가 많이 등장하고 있으며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r>
              <a:rPr lang="ko-KR" altLang="en-US" sz="2000" dirty="0" smtClean="0"/>
              <a:t>새로운 </a:t>
            </a:r>
            <a:r>
              <a:rPr lang="en-US" altLang="ko-KR" sz="2000" dirty="0"/>
              <a:t>IT</a:t>
            </a:r>
            <a:r>
              <a:rPr lang="ko-KR" altLang="en-US" sz="2000" dirty="0"/>
              <a:t>기술의 도입이 해운 경쟁력이 핵심이 될 것으로 전망됨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709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935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3600" b="1" spc="-300" dirty="0">
                  <a:latin typeface="+mj-ea"/>
                  <a:ea typeface="+mj-ea"/>
                </a:rPr>
                <a:t>AI </a:t>
              </a:r>
              <a:r>
                <a:rPr lang="ko-KR" altLang="en-US" sz="3600" b="1" spc="-300" dirty="0">
                  <a:latin typeface="+mj-ea"/>
                  <a:ea typeface="+mj-ea"/>
                </a:rPr>
                <a:t>응용 프로그램</a:t>
              </a:r>
              <a:r>
                <a:rPr lang="en-US" altLang="ko-KR" sz="3600" b="1" spc="-300" dirty="0">
                  <a:latin typeface="+mj-ea"/>
                  <a:ea typeface="+mj-ea"/>
                </a:rPr>
                <a:t>, </a:t>
              </a:r>
              <a:r>
                <a:rPr lang="ko-KR" altLang="en-US" sz="3600" b="1" spc="-300" dirty="0">
                  <a:latin typeface="+mj-ea"/>
                  <a:ea typeface="+mj-ea"/>
                </a:rPr>
                <a:t>디지털 솔루션 등 활용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3303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4D943-B5CA-4911-8D91-9E3F03F1C3EC}"/>
              </a:ext>
            </a:extLst>
          </p:cNvPr>
          <p:cNvSpPr txBox="1"/>
          <p:nvPr/>
        </p:nvSpPr>
        <p:spPr>
          <a:xfrm>
            <a:off x="1809991" y="1570383"/>
            <a:ext cx="107835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MOL</a:t>
            </a:r>
            <a:r>
              <a:rPr lang="ko-KR" altLang="en-US" sz="2000" dirty="0"/>
              <a:t>은 </a:t>
            </a:r>
            <a:r>
              <a:rPr lang="en-US" altLang="ko-KR" sz="2000" dirty="0"/>
              <a:t>AI</a:t>
            </a:r>
            <a:r>
              <a:rPr lang="ko-KR" altLang="en-US" sz="2000" dirty="0"/>
              <a:t>가 효율적인 경로를 찾아 권장해주는 </a:t>
            </a:r>
            <a:r>
              <a:rPr lang="en-US" altLang="ko-KR" sz="2000" dirty="0"/>
              <a:t>AI</a:t>
            </a:r>
            <a:r>
              <a:rPr lang="ko-KR" altLang="en-US" sz="2000" dirty="0"/>
              <a:t>기반 스마트 라우팅 엔진 개발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ko-KR" sz="2000" dirty="0"/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주어진 항해에 대한 잠재적 경로를 자동으로 분석하고 효율적인 경로 권장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eriod" startAt="2"/>
            </a:pPr>
            <a:r>
              <a:rPr lang="en-US" altLang="ko-KR" sz="2000" dirty="0"/>
              <a:t>AI </a:t>
            </a:r>
            <a:r>
              <a:rPr lang="ko-KR" altLang="en-US" sz="2000" dirty="0"/>
              <a:t>가 선박 운항을 실시간으로 진단하고 기계고장이나 상태를 기반으로 유지보수를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감시하는 등의 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시스템 개발</a:t>
            </a:r>
            <a:r>
              <a:rPr lang="en-US" altLang="ko-KR" sz="2000" dirty="0"/>
              <a:t> </a:t>
            </a:r>
            <a:r>
              <a:rPr lang="ko-KR" altLang="ko-KR" sz="2000" dirty="0"/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 선박의 운항 데이터를 학습해서 실시간 진단에 활용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000" dirty="0"/>
              <a:t>3.  AI</a:t>
            </a:r>
            <a:r>
              <a:rPr lang="ko-KR" altLang="en-US" sz="2000" dirty="0"/>
              <a:t>로 조선 공정의 효율적 개선 가능</a:t>
            </a:r>
            <a:endParaRPr lang="en-US" altLang="ko-KR" sz="2000" dirty="0"/>
          </a:p>
          <a:p>
            <a:r>
              <a:rPr lang="en-US" altLang="ko-KR" sz="2000" dirty="0"/>
              <a:t>     Ex) </a:t>
            </a:r>
            <a:r>
              <a:rPr lang="ko-KR" altLang="en-US" sz="2000" dirty="0"/>
              <a:t>플랜</a:t>
            </a:r>
            <a:r>
              <a:rPr lang="en-US" altLang="ko-KR" sz="2000" dirty="0"/>
              <a:t>(Floor2 Plan) </a:t>
            </a:r>
            <a:r>
              <a:rPr lang="ko-KR" altLang="en-US" sz="2000" dirty="0"/>
              <a:t>도구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위험을 조기에 식별해 전체 프로세스에 미치는 영향 감소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시간 지연 및 예산초과를 예측하며 잠재적 단축 시간 및 특정 작업에 필요한 시간 단축 </a:t>
            </a:r>
            <a:endParaRPr lang="en-US" altLang="ko-KR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  항만에서는 여러 </a:t>
            </a:r>
            <a:r>
              <a:rPr lang="en-US" altLang="ko-KR" sz="2000" dirty="0"/>
              <a:t>AI</a:t>
            </a:r>
            <a:r>
              <a:rPr lang="ko-KR" altLang="en-US" sz="2000" dirty="0"/>
              <a:t>시스템을 구축하고 활용하여 보다 효과적인 물류를 만들기를 추구함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ko-KR" altLang="en-US" sz="2000" dirty="0" smtClean="0"/>
              <a:t>미래에는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AI</a:t>
            </a:r>
            <a:r>
              <a:rPr lang="ko-KR" altLang="en-US" sz="2000" dirty="0"/>
              <a:t>기술이 더욱 발전하여 항만자동화와 더불어 사용될 것으로 전망됨</a:t>
            </a:r>
          </a:p>
        </p:txBody>
      </p:sp>
    </p:spTree>
    <p:extLst>
      <p:ext uri="{BB962C8B-B14F-4D97-AF65-F5344CB8AC3E}">
        <p14:creationId xmlns:p14="http://schemas.microsoft.com/office/powerpoint/2010/main" val="26677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935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해운 물류 플랫폼 구축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97138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A68F779-AD49-4737-BDFF-C8A617CAC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"/>
          <a:stretch/>
        </p:blipFill>
        <p:spPr>
          <a:xfrm>
            <a:off x="3823901" y="1271535"/>
            <a:ext cx="5878237" cy="36941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B2A995-5E6F-4F01-B962-88CDA44EAF4E}"/>
              </a:ext>
            </a:extLst>
          </p:cNvPr>
          <p:cNvSpPr txBox="1"/>
          <p:nvPr/>
        </p:nvSpPr>
        <p:spPr>
          <a:xfrm>
            <a:off x="2433306" y="5270580"/>
            <a:ext cx="8659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고객의 필요에 대응할 수 있는 물류플랫폼을 구축해야 함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A96F3-D237-4F35-846B-1724F69144B8}"/>
              </a:ext>
            </a:extLst>
          </p:cNvPr>
          <p:cNvSpPr txBox="1"/>
          <p:nvPr/>
        </p:nvSpPr>
        <p:spPr>
          <a:xfrm>
            <a:off x="2433306" y="6061228"/>
            <a:ext cx="9701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현재 머스크나 알리바바 등 많은 기업들은 </a:t>
            </a:r>
            <a:r>
              <a:rPr lang="ko-KR" altLang="en-US" sz="2000" dirty="0" smtClean="0"/>
              <a:t>위의 표 </a:t>
            </a:r>
            <a:r>
              <a:rPr lang="en-US" altLang="ko-KR" sz="2000" dirty="0"/>
              <a:t>3</a:t>
            </a:r>
            <a:r>
              <a:rPr lang="ko-KR" altLang="en-US" sz="2000" dirty="0"/>
              <a:t>사분면에 위치</a:t>
            </a:r>
          </a:p>
        </p:txBody>
      </p:sp>
    </p:spTree>
    <p:extLst>
      <p:ext uri="{BB962C8B-B14F-4D97-AF65-F5344CB8AC3E}">
        <p14:creationId xmlns:p14="http://schemas.microsoft.com/office/powerpoint/2010/main" val="34886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9359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3600" b="1" spc="-300" dirty="0">
                  <a:latin typeface="+mj-ea"/>
                  <a:ea typeface="+mj-ea"/>
                </a:rPr>
                <a:t>해운 물류 플랫폼 구축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47567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40338" y="5288441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E02E1-1885-4FCB-AD9B-F299D1592FEE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5831219E-AB77-4F99-A753-03556EA59180}"/>
              </a:ext>
            </a:extLst>
          </p:cNvPr>
          <p:cNvSpPr txBox="1">
            <a:spLocks/>
          </p:cNvSpPr>
          <p:nvPr/>
        </p:nvSpPr>
        <p:spPr>
          <a:xfrm>
            <a:off x="1918634" y="1429146"/>
            <a:ext cx="10515600" cy="57345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현재 시장은 해상운송과 복합운송 서비스로 나뉨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해운물류 플랫폼이 성장하지 못하는 이유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    첫번째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네트워크 </a:t>
            </a:r>
            <a:r>
              <a:rPr lang="ko-KR" altLang="en-US" sz="2000" dirty="0"/>
              <a:t>효과의 충분한 발현 미지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    두번째</a:t>
            </a:r>
            <a:r>
              <a:rPr lang="en-US" altLang="ko-KR" sz="2000" dirty="0"/>
              <a:t>, </a:t>
            </a:r>
            <a:r>
              <a:rPr lang="ko-KR" altLang="en-US" sz="2000" dirty="0"/>
              <a:t>플랫폼 가치 창출에 대한 확실성 부족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    세번째</a:t>
            </a:r>
            <a:r>
              <a:rPr lang="en-US" altLang="ko-KR" sz="2000" dirty="0"/>
              <a:t>, </a:t>
            </a:r>
            <a:r>
              <a:rPr lang="ko-KR" altLang="en-US" sz="2000" dirty="0"/>
              <a:t>물류생태계 주체들의 플랫폼 이용 목적이나 특징 상이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해결책</a:t>
            </a:r>
            <a:r>
              <a:rPr lang="en-US" altLang="ko-KR" sz="2000" dirty="0"/>
              <a:t>: </a:t>
            </a:r>
            <a:r>
              <a:rPr lang="ko-KR" altLang="en-US" sz="2000" dirty="0"/>
              <a:t>문제점들을 해소하고 플랫폼의 한계를 찾고 분석해 모두의 니즈를 파악하고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            </a:t>
            </a:r>
            <a:r>
              <a:rPr lang="ko-KR" altLang="en-US" sz="2000" dirty="0" smtClean="0"/>
              <a:t>    분석해 </a:t>
            </a:r>
            <a:r>
              <a:rPr lang="ko-KR" altLang="en-US" sz="2000" dirty="0"/>
              <a:t>해운물류 플랫폼 구축 필요</a:t>
            </a:r>
          </a:p>
        </p:txBody>
      </p:sp>
    </p:spTree>
    <p:extLst>
      <p:ext uri="{BB962C8B-B14F-4D97-AF65-F5344CB8AC3E}">
        <p14:creationId xmlns:p14="http://schemas.microsoft.com/office/powerpoint/2010/main" val="1290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80576" y="3075057"/>
            <a:ext cx="2630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75EC7F-C7BE-4957-9176-B076D66D6D53}"/>
              </a:ext>
            </a:extLst>
          </p:cNvPr>
          <p:cNvSpPr/>
          <p:nvPr/>
        </p:nvSpPr>
        <p:spPr>
          <a:xfrm>
            <a:off x="9794929" y="6331057"/>
            <a:ext cx="2397071" cy="526943"/>
          </a:xfrm>
          <a:prstGeom prst="rect">
            <a:avLst/>
          </a:prstGeom>
          <a:solidFill>
            <a:srgbClr val="00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516" y="48118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참고문헌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735" y="1060740"/>
            <a:ext cx="59865" cy="48870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030" y="1200224"/>
            <a:ext cx="962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effectLst/>
                <a:latin typeface="Arial" panose="020B0604020202020204" pitchFamily="34" charset="0"/>
              </a:rPr>
              <a:t>김도훈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박정욱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이봉규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(2021).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빅카인즈로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분석한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COVID-19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전후의 건강지향적 베이커리 트렌드 분석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한국웰니스학회지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16(1), 139-145.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733549"/>
            <a:ext cx="12192000" cy="1244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09024" y="1756471"/>
            <a:ext cx="1051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김연성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(2021).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코로나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19(COVID-19)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에 따른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OTT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서비스 관련 언론사 뉴스 기사 비교 분석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빅카인즈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(Bigkinds)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시스템을 중심으로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(2019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Vs. 2020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년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). </a:t>
            </a:r>
          </a:p>
          <a:p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기업과혁신연구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44(1), 3-18.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9024" y="2473606"/>
            <a:ext cx="7107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고진현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(2021). 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빅데이터 분석을 활용한 캠핑요리의 트렌드 분석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 err="1">
                <a:effectLst/>
                <a:latin typeface="Arial" panose="020B0604020202020204" pitchFamily="34" charset="0"/>
              </a:rPr>
              <a:t>한국외식산업학회지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, 17(3), 115-127.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0278" y="2933274"/>
            <a:ext cx="1095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이경희기자</a:t>
            </a:r>
            <a:r>
              <a:rPr lang="en-US" altLang="ko-KR" sz="1200" dirty="0"/>
              <a:t>,“</a:t>
            </a:r>
            <a:r>
              <a:rPr lang="ko-KR" altLang="en-US" sz="1200" dirty="0"/>
              <a:t>부산</a:t>
            </a:r>
            <a:r>
              <a:rPr lang="en-US" altLang="ko-KR" sz="1200" dirty="0"/>
              <a:t>-</a:t>
            </a:r>
            <a:r>
              <a:rPr lang="ko-KR" altLang="en-US" sz="1200" dirty="0" err="1"/>
              <a:t>미서안</a:t>
            </a:r>
            <a:r>
              <a:rPr lang="ko-KR" altLang="en-US" sz="1200" dirty="0"/>
              <a:t> </a:t>
            </a:r>
            <a:r>
              <a:rPr lang="en-US" altLang="ko-KR" sz="1200" dirty="0"/>
              <a:t>1100</a:t>
            </a:r>
            <a:r>
              <a:rPr lang="ko-KR" altLang="en-US" sz="1200" dirty="0"/>
              <a:t>만원” 한국형 운임지수 이달부터 공개</a:t>
            </a:r>
            <a:r>
              <a:rPr lang="en-US" altLang="ko-KR" sz="1200" dirty="0"/>
              <a:t>, </a:t>
            </a:r>
            <a:r>
              <a:rPr lang="ko-KR" altLang="en-US" sz="1200" dirty="0"/>
              <a:t>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코리아쉬핑가제트</a:t>
            </a:r>
            <a:r>
              <a:rPr lang="en-US" altLang="ko-KR" sz="1200" dirty="0"/>
              <a:t>2021-11-15, </a:t>
            </a:r>
            <a:r>
              <a:rPr lang="en-US" altLang="ko-KR" sz="1200" u="sng" dirty="0">
                <a:hlinkClick r:id="rId2"/>
              </a:rPr>
              <a:t>https://www.ksg.co.kr/news/main_newsView.jsp?pNum=132369</a:t>
            </a:r>
            <a:endParaRPr lang="ko-KR" altLang="en-US" sz="1200" dirty="0"/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0278" y="3536387"/>
            <a:ext cx="11203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 err="1"/>
              <a:t>삼정</a:t>
            </a:r>
            <a:r>
              <a:rPr lang="en-US" altLang="ko-KR" sz="1200" dirty="0"/>
              <a:t>KPMG</a:t>
            </a:r>
            <a:r>
              <a:rPr lang="ko-KR" altLang="en-US" sz="1200" dirty="0"/>
              <a:t>경제연구원</a:t>
            </a:r>
            <a:r>
              <a:rPr lang="en-US" altLang="ko-KR" sz="1200" dirty="0"/>
              <a:t>,SAMJONG </a:t>
            </a:r>
            <a:r>
              <a:rPr lang="en-US" altLang="ko-KR" sz="1200" dirty="0" smtClean="0"/>
              <a:t>INSIGHT,2019</a:t>
            </a:r>
            <a:r>
              <a:rPr lang="en-US" altLang="ko-KR" sz="1200" dirty="0"/>
              <a:t>,,https://www.google.co.kr/url?sa=t&amp;rct=j&amp;q=&amp;esrc=s&amp;source=web&amp;cd=&amp;</a:t>
            </a:r>
            <a:r>
              <a:rPr lang="en-US" altLang="ko-KR" sz="1200" dirty="0" smtClean="0"/>
              <a:t>cad=rja&amp;uact=8&amp;ved=2ahUKEwj3yKzSgYv0AhX6yYsBHVk1AXUQ</a:t>
            </a:r>
          </a:p>
          <a:p>
            <a:pPr fontAlgn="base"/>
            <a:r>
              <a:rPr lang="en-US" altLang="ko-KR" sz="1200" dirty="0" smtClean="0"/>
              <a:t>FnoECA4QAQ&amp;url=https%3A%2F%2Fassets.kpmg%2Fcontent%2Fdam%2Fkpmg%2Fkr%2Fpdf%2F2019%2Fkr-insight64-the-past-present-and-future-</a:t>
            </a:r>
          </a:p>
          <a:p>
            <a:pPr fontAlgn="base"/>
            <a:r>
              <a:rPr lang="en-US" altLang="ko-KR" sz="1200" dirty="0" smtClean="0"/>
              <a:t>of-shipping-industry-20190422.pdf&amp;usg=AOvVaw0hETMn_GQJ_PxjO5W2rOgC</a:t>
            </a:r>
            <a:endParaRPr lang="ko-KR" altLang="en-US" sz="1200" dirty="0"/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024" y="4396304"/>
            <a:ext cx="10136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sz="1200" dirty="0"/>
          </a:p>
          <a:p>
            <a:pPr fontAlgn="base"/>
            <a:r>
              <a:rPr lang="ko-KR" altLang="en-US" sz="1200" dirty="0" err="1"/>
              <a:t>삼정</a:t>
            </a:r>
            <a:r>
              <a:rPr lang="en-US" altLang="ko-KR" sz="1200" dirty="0"/>
              <a:t>KPMG </a:t>
            </a:r>
            <a:r>
              <a:rPr lang="ko-KR" altLang="en-US" sz="1200" dirty="0"/>
              <a:t>경제연구원</a:t>
            </a:r>
            <a:r>
              <a:rPr lang="en-US" altLang="ko-KR" sz="1200" dirty="0"/>
              <a:t>,</a:t>
            </a:r>
            <a:r>
              <a:rPr lang="ko-KR" altLang="en-US" sz="1200" dirty="0"/>
              <a:t>코로나</a:t>
            </a:r>
            <a:r>
              <a:rPr lang="en-US" altLang="ko-KR" sz="1200" dirty="0"/>
              <a:t>19</a:t>
            </a:r>
            <a:r>
              <a:rPr lang="ko-KR" altLang="en-US" sz="1200" dirty="0"/>
              <a:t>에 따른 해운산업 동향 및 전망</a:t>
            </a:r>
            <a:r>
              <a:rPr lang="en-US" altLang="ko-KR" sz="1200" dirty="0"/>
              <a:t>2020.June,</a:t>
            </a:r>
            <a:endParaRPr lang="ko-KR" altLang="en-US" sz="1200" dirty="0"/>
          </a:p>
          <a:p>
            <a:pPr fontAlgn="base"/>
            <a:r>
              <a:rPr lang="en-US" altLang="ko-KR" sz="1200" u="sng" dirty="0"/>
              <a:t>https://assets.kpmg/content/dam/kpmg/kr/pdf/2020/kr_covid-19-shippingmarket-20200622.pdf</a:t>
            </a:r>
            <a:endParaRPr lang="ko-KR" altLang="en-US" sz="1200" dirty="0"/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0278" y="5241098"/>
            <a:ext cx="1105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채명석 기자</a:t>
            </a:r>
            <a:r>
              <a:rPr lang="en-US" altLang="ko-KR" sz="1200" dirty="0"/>
              <a:t>|, </a:t>
            </a:r>
            <a:r>
              <a:rPr lang="ko-KR" altLang="en-US" sz="1200" dirty="0"/>
              <a:t>명명식은 연기됐지만</a:t>
            </a:r>
            <a:r>
              <a:rPr lang="en-US" altLang="ko-KR" sz="1200" dirty="0"/>
              <a:t>, </a:t>
            </a:r>
            <a:r>
              <a:rPr lang="ko-KR" altLang="en-US" sz="1200" dirty="0"/>
              <a:t>건조작업 순조로운 </a:t>
            </a:r>
            <a:r>
              <a:rPr lang="en-US" altLang="ko-KR" sz="1200" dirty="0"/>
              <a:t>HMM </a:t>
            </a:r>
            <a:r>
              <a:rPr lang="ko-KR" altLang="en-US" sz="1200" dirty="0"/>
              <a:t>초대형 </a:t>
            </a:r>
            <a:r>
              <a:rPr lang="ko-KR" altLang="en-US" sz="1200" dirty="0" err="1"/>
              <a:t>컨선</a:t>
            </a:r>
            <a:r>
              <a:rPr lang="en-US" altLang="ko-KR" sz="1200" dirty="0"/>
              <a:t>, </a:t>
            </a:r>
            <a:r>
              <a:rPr lang="ko-KR" altLang="en-US" sz="1200" dirty="0"/>
              <a:t>서울와이어</a:t>
            </a:r>
            <a:r>
              <a:rPr lang="en-US" altLang="ko-KR" sz="1200" dirty="0"/>
              <a:t>, 2020.04.09. ,</a:t>
            </a:r>
            <a:r>
              <a:rPr lang="en-US" altLang="ko-KR" sz="1200" u="sng" dirty="0">
                <a:hlinkClick r:id="rId3"/>
              </a:rPr>
              <a:t>http://www.seoulwire.com/news/articleView.html?idxno=407036</a:t>
            </a:r>
            <a:endParaRPr lang="ko-KR" altLang="en-US" sz="1200" dirty="0"/>
          </a:p>
          <a:p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6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연구배경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4603"/>
              </p:ext>
            </p:extLst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연구배경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73987" y="1373917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77AB5C-C332-4C34-878D-113C40AF988A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11928-7E1D-4201-94FA-DE4A4F9C9010}"/>
              </a:ext>
            </a:extLst>
          </p:cNvPr>
          <p:cNvSpPr txBox="1"/>
          <p:nvPr/>
        </p:nvSpPr>
        <p:spPr>
          <a:xfrm>
            <a:off x="2049384" y="2792183"/>
            <a:ext cx="9864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393939"/>
                </a:solidFill>
              </a:rPr>
              <a:t>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최근 코로나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19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로 인해 </a:t>
            </a:r>
            <a:r>
              <a:rPr lang="ko-KR" altLang="en-US" sz="2000" spc="-150" dirty="0" err="1">
                <a:solidFill>
                  <a:srgbClr val="393939"/>
                </a:solidFill>
                <a:latin typeface="+mn-ea"/>
              </a:rPr>
              <a:t>해운물류는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n-ea"/>
              </a:rPr>
              <a:t>불황을 지나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호황기를 맞이하고 있다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코로나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n-ea"/>
              </a:rPr>
              <a:t>19 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n-ea"/>
              </a:rPr>
              <a:t>이후 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AI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를 이용한 응용프로그램과 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IT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기술을 도입한 해운물류가 각광을 받고 있으며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,</a:t>
            </a:r>
          </a:p>
          <a:p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 '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가치사슬 통합형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'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해운물류 플랫폼의 구축은 중요한 전환기가 될 것으로 전망되고 있다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. </a:t>
            </a:r>
          </a:p>
          <a:p>
            <a:endParaRPr lang="en-US" altLang="ko-KR" sz="2000" spc="-150" dirty="0">
              <a:solidFill>
                <a:srgbClr val="393939"/>
              </a:solidFill>
              <a:latin typeface="+mn-ea"/>
            </a:endParaRPr>
          </a:p>
          <a:p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본 연구는 코로나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19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이전과 코로나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19 </a:t>
            </a:r>
            <a:r>
              <a:rPr lang="ko-KR" altLang="en-US" sz="2000" spc="-150" dirty="0">
                <a:solidFill>
                  <a:srgbClr val="393939"/>
                </a:solidFill>
                <a:latin typeface="+mn-ea"/>
              </a:rPr>
              <a:t>이후 변화된 해운 물류의 모습을 비교 분석하고 앞으로의 전망에 대하여 알아보고자 한다</a:t>
            </a:r>
            <a:r>
              <a:rPr lang="en-US" altLang="ko-KR" sz="2000" spc="-150" dirty="0">
                <a:solidFill>
                  <a:srgbClr val="393939"/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3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연구배경 </a:t>
              </a:r>
              <a:r>
                <a:rPr kumimoji="0" lang="en-US" altLang="ko-KR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- </a:t>
              </a:r>
              <a:r>
                <a:rPr kumimoji="0" lang="ko-KR" altLang="en-US" sz="3300" b="1" i="0" u="none" strike="noStrike" kern="1200" cap="none" spc="-30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선행연구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/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연구배경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73987" y="1373917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77AB5C-C332-4C34-878D-113C40AF988A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3533006-A63D-4CBE-9C8D-D10A7CDC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5711"/>
              </p:ext>
            </p:extLst>
          </p:nvPr>
        </p:nvGraphicFramePr>
        <p:xfrm>
          <a:off x="2446777" y="1961610"/>
          <a:ext cx="9070010" cy="4136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084">
                  <a:extLst>
                    <a:ext uri="{9D8B030D-6E8A-4147-A177-3AD203B41FA5}">
                      <a16:colId xmlns:a16="http://schemas.microsoft.com/office/drawing/2014/main" val="1727196187"/>
                    </a:ext>
                  </a:extLst>
                </a:gridCol>
                <a:gridCol w="7411926">
                  <a:extLst>
                    <a:ext uri="{9D8B030D-6E8A-4147-A177-3AD203B41FA5}">
                      <a16:colId xmlns:a16="http://schemas.microsoft.com/office/drawing/2014/main" val="2831263025"/>
                    </a:ext>
                  </a:extLst>
                </a:gridCol>
              </a:tblGrid>
              <a:tr h="517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연구자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                                          연구제목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09903"/>
                  </a:ext>
                </a:extLst>
              </a:tr>
              <a:tr h="901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</a:t>
                      </a:r>
                      <a:r>
                        <a:rPr lang="ko-KR" altLang="en-US" dirty="0"/>
                        <a:t>심민섭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김율성</a:t>
                      </a:r>
                      <a:r>
                        <a:rPr lang="en-US" altLang="ko-KR" dirty="0"/>
                        <a:t>(2021)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COVID-19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해운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물류산업 중심의 주가지수 변화분석 연구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40829"/>
                  </a:ext>
                </a:extLst>
              </a:tr>
              <a:tr h="901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유예준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여기태</a:t>
                      </a:r>
                      <a:r>
                        <a:rPr lang="en-US" altLang="ko-KR" dirty="0"/>
                        <a:t>(2020)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IPA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분석을 활용한 해운물류 플랫폼 구성기능 평가에 관한 연구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9474"/>
                  </a:ext>
                </a:extLst>
              </a:tr>
              <a:tr h="901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안영균</a:t>
                      </a:r>
                      <a:r>
                        <a:rPr lang="en-US" altLang="ko-KR" dirty="0"/>
                        <a:t>(2021)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포스트 코로나 시대에 우리나라 해운업의 대응방안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03667"/>
                  </a:ext>
                </a:extLst>
              </a:tr>
              <a:tr h="901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우수한</a:t>
                      </a:r>
                      <a:r>
                        <a:rPr lang="en-US" altLang="ko-KR" dirty="0"/>
                        <a:t>(2020)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COVID-19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인한 글로벌 물류환경의 변화와 일상의 변화 전망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3"/>
            <a:ext cx="6096000" cy="6857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728106" y="2828835"/>
            <a:ext cx="339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코로나</a:t>
            </a:r>
            <a:r>
              <a:rPr lang="en-US" altLang="ko-KR" sz="3600" spc="-300" dirty="0">
                <a:solidFill>
                  <a:schemeClr val="bg1"/>
                </a:solidFill>
              </a:rPr>
              <a:t>19 </a:t>
            </a:r>
            <a:r>
              <a:rPr lang="ko-KR" altLang="en-US" sz="3600" spc="-300" dirty="0">
                <a:solidFill>
                  <a:schemeClr val="bg1"/>
                </a:solidFill>
              </a:rPr>
              <a:t>이전 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해운 물류 트렌드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24506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5183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25401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300" b="1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컨테이너 선박 대형화</a:t>
              </a:r>
              <a:endParaRPr kumimoji="0" lang="ko-KR" altLang="en-US" sz="33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/>
                  <a:ea typeface="+mj-ea"/>
                  <a:cs typeface="+mn-cs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54989" y="235235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6624C3-A8F3-4AD5-A417-DDABEF7F17C2}"/>
              </a:ext>
            </a:extLst>
          </p:cNvPr>
          <p:cNvSpPr txBox="1"/>
          <p:nvPr/>
        </p:nvSpPr>
        <p:spPr>
          <a:xfrm>
            <a:off x="1918634" y="234666"/>
            <a:ext cx="9757742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</a:t>
            </a:r>
            <a:r>
              <a:rPr lang="ko-KR" altLang="en-US" sz="2000" dirty="0"/>
              <a:t>만</a:t>
            </a:r>
            <a:r>
              <a:rPr lang="en-US" altLang="ko-KR" sz="2000" dirty="0"/>
              <a:t>TEU </a:t>
            </a:r>
            <a:r>
              <a:rPr lang="ko-KR" altLang="en-US" sz="2000" dirty="0"/>
              <a:t>이상 대형 선박은 </a:t>
            </a:r>
            <a:r>
              <a:rPr lang="en-US" altLang="ko-KR" sz="2000" dirty="0"/>
              <a:t>530</a:t>
            </a:r>
            <a:r>
              <a:rPr lang="ko-KR" altLang="en-US" sz="2000" dirty="0"/>
              <a:t>여 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선복량</a:t>
            </a:r>
            <a:r>
              <a:rPr lang="ko-KR" altLang="en-US" sz="2000" dirty="0"/>
              <a:t> </a:t>
            </a:r>
            <a:r>
              <a:rPr lang="en-US" altLang="ko-KR" sz="2000" dirty="0"/>
              <a:t>760</a:t>
            </a:r>
            <a:r>
              <a:rPr lang="ko-KR" altLang="en-US" sz="2000" dirty="0"/>
              <a:t>만</a:t>
            </a:r>
            <a:r>
              <a:rPr lang="en-US" altLang="ko-KR" sz="2000" dirty="0"/>
              <a:t>TEU</a:t>
            </a:r>
            <a:r>
              <a:rPr lang="ko-KR" altLang="en-US" sz="2000" dirty="0"/>
              <a:t>로 척수 비중은 </a:t>
            </a:r>
            <a:r>
              <a:rPr lang="en-US" altLang="ko-KR" sz="2000" dirty="0"/>
              <a:t>10%</a:t>
            </a:r>
            <a:r>
              <a:rPr lang="ko-KR" altLang="en-US" sz="2000" dirty="0"/>
              <a:t>에 불과하나 </a:t>
            </a:r>
            <a:r>
              <a:rPr lang="ko-KR" altLang="en-US" sz="2000" dirty="0" err="1"/>
              <a:t>선복량으로</a:t>
            </a:r>
            <a:r>
              <a:rPr lang="ko-KR" altLang="en-US" sz="2000" dirty="0"/>
              <a:t> 보면 </a:t>
            </a:r>
            <a:r>
              <a:rPr lang="en-US" altLang="ko-KR" sz="2000" dirty="0"/>
              <a:t>34% </a:t>
            </a:r>
            <a:r>
              <a:rPr lang="ko-KR" altLang="en-US" sz="2000" dirty="0" smtClean="0"/>
              <a:t>차지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</a:t>
            </a:r>
            <a:r>
              <a:rPr lang="ko-KR" altLang="en-US" sz="2000" dirty="0"/>
              <a:t>만</a:t>
            </a:r>
            <a:r>
              <a:rPr lang="en-US" altLang="ko-KR" sz="2000" dirty="0"/>
              <a:t>TEU</a:t>
            </a:r>
            <a:r>
              <a:rPr lang="ko-KR" altLang="en-US" sz="2000" dirty="0"/>
              <a:t>급 이상 선박도 </a:t>
            </a:r>
            <a:r>
              <a:rPr lang="en-US" altLang="ko-KR" sz="2000" dirty="0"/>
              <a:t>46</a:t>
            </a:r>
            <a:r>
              <a:rPr lang="ko-KR" altLang="en-US" sz="2000" dirty="0"/>
              <a:t>척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선복량</a:t>
            </a:r>
            <a:r>
              <a:rPr lang="ko-KR" altLang="en-US" sz="2000" dirty="0"/>
              <a:t> </a:t>
            </a:r>
            <a:r>
              <a:rPr lang="en-US" altLang="ko-KR" sz="2000" dirty="0"/>
              <a:t>95</a:t>
            </a:r>
            <a:r>
              <a:rPr lang="ko-KR" altLang="en-US" sz="2000" dirty="0"/>
              <a:t>만</a:t>
            </a:r>
            <a:r>
              <a:rPr lang="en-US" altLang="ko-KR" sz="2000" dirty="0"/>
              <a:t>TEU</a:t>
            </a:r>
            <a:r>
              <a:rPr lang="ko-KR" altLang="en-US" sz="2000" dirty="0"/>
              <a:t>로 전체 </a:t>
            </a:r>
            <a:r>
              <a:rPr lang="ko-KR" altLang="en-US" sz="2000" dirty="0" err="1"/>
              <a:t>선복량의</a:t>
            </a:r>
            <a:r>
              <a:rPr lang="ko-KR" altLang="en-US" sz="2000" dirty="0"/>
              <a:t> </a:t>
            </a:r>
            <a:r>
              <a:rPr lang="en-US" altLang="ko-KR" sz="2000" dirty="0"/>
              <a:t>4.3%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차지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HMM</a:t>
            </a:r>
            <a:r>
              <a:rPr lang="ko-KR" altLang="en-US" sz="2000" dirty="0"/>
              <a:t>이 인도받는 </a:t>
            </a:r>
            <a:r>
              <a:rPr lang="en-US" altLang="ko-KR" sz="2000" dirty="0"/>
              <a:t>2</a:t>
            </a:r>
            <a:r>
              <a:rPr lang="ko-KR" altLang="en-US" sz="2000" dirty="0"/>
              <a:t>만</a:t>
            </a:r>
            <a:r>
              <a:rPr lang="en-US" altLang="ko-KR" sz="2000" dirty="0"/>
              <a:t>4000TEU</a:t>
            </a:r>
            <a:r>
              <a:rPr lang="ko-KR" altLang="en-US" sz="2000" dirty="0"/>
              <a:t>급 초대형 </a:t>
            </a:r>
            <a:r>
              <a:rPr lang="ko-KR" altLang="en-US" sz="2000" dirty="0" err="1"/>
              <a:t>컨선은</a:t>
            </a:r>
            <a:r>
              <a:rPr lang="ko-KR" altLang="en-US" sz="2000" dirty="0"/>
              <a:t> 현재 </a:t>
            </a:r>
            <a:r>
              <a:rPr lang="en-US" altLang="ko-KR" sz="2000" dirty="0"/>
              <a:t>3</a:t>
            </a:r>
            <a:r>
              <a:rPr lang="ko-KR" altLang="en-US" sz="2000" dirty="0"/>
              <a:t>대 </a:t>
            </a:r>
            <a:r>
              <a:rPr lang="ko-KR" altLang="en-US" sz="2000" dirty="0" err="1"/>
              <a:t>얼라이언스가</a:t>
            </a:r>
            <a:r>
              <a:rPr lang="ko-KR" altLang="en-US" sz="2000" dirty="0"/>
              <a:t> 아시아</a:t>
            </a:r>
            <a:r>
              <a:rPr lang="en-US" altLang="ko-KR" sz="2000" dirty="0"/>
              <a:t>-</a:t>
            </a:r>
            <a:r>
              <a:rPr lang="ko-KR" altLang="en-US" sz="2000" dirty="0"/>
              <a:t>유럽항로에서 운항하는 평균 선형인 </a:t>
            </a:r>
            <a:r>
              <a:rPr lang="en-US" altLang="ko-KR" sz="2000" dirty="0"/>
              <a:t>1</a:t>
            </a:r>
            <a:r>
              <a:rPr lang="ko-KR" altLang="en-US" sz="2000" dirty="0"/>
              <a:t>만</a:t>
            </a:r>
            <a:r>
              <a:rPr lang="en-US" altLang="ko-KR" sz="2000" dirty="0"/>
              <a:t>5400TEU</a:t>
            </a:r>
            <a:r>
              <a:rPr lang="ko-KR" altLang="en-US" sz="2000" dirty="0"/>
              <a:t>급 선박에 비해 </a:t>
            </a:r>
            <a:r>
              <a:rPr lang="en-US" altLang="ko-KR" sz="2000" dirty="0"/>
              <a:t>FEU</a:t>
            </a:r>
            <a:r>
              <a:rPr lang="ko-KR" altLang="en-US" sz="2000" dirty="0"/>
              <a:t>당 약 </a:t>
            </a:r>
            <a:r>
              <a:rPr lang="en-US" altLang="ko-KR" sz="2000" dirty="0"/>
              <a:t>12.4%</a:t>
            </a:r>
            <a:r>
              <a:rPr lang="ko-KR" altLang="en-US" sz="2000" dirty="0"/>
              <a:t>의 운송비용 절감효과가 있는 것으로 예상</a:t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hlinkClick r:id="rId2"/>
            </a:endParaRPr>
          </a:p>
          <a:p>
            <a:endParaRPr lang="en-US" altLang="ko-KR" sz="2000" dirty="0" smtClean="0"/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8" y="2773180"/>
            <a:ext cx="6762750" cy="23938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01250" y="6537960"/>
            <a:ext cx="2190750" cy="32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300" b="1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친환경 해운 시장</a:t>
              </a:r>
              <a:endParaRPr kumimoji="0" lang="ko-KR" altLang="en-US" sz="33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54989" y="235235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BF9D2AD-0A25-4207-8DEB-0A260AA7A930}"/>
              </a:ext>
            </a:extLst>
          </p:cNvPr>
          <p:cNvSpPr txBox="1">
            <a:spLocks/>
          </p:cNvSpPr>
          <p:nvPr/>
        </p:nvSpPr>
        <p:spPr>
          <a:xfrm>
            <a:off x="1821511" y="213414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선박 연료에 포함된 유황분을 현재의 </a:t>
            </a:r>
            <a:r>
              <a:rPr lang="en-US" altLang="ko-KR" sz="2000" dirty="0" smtClean="0"/>
              <a:t>3.5% </a:t>
            </a:r>
            <a:r>
              <a:rPr lang="ko-KR" altLang="en-US" sz="2000" dirty="0" smtClean="0"/>
              <a:t>이하에서 </a:t>
            </a:r>
            <a:r>
              <a:rPr lang="en-US" altLang="ko-KR" sz="2000" dirty="0" smtClean="0"/>
              <a:t>0.5% </a:t>
            </a:r>
            <a:r>
              <a:rPr lang="ko-KR" altLang="en-US" sz="2000" dirty="0" smtClean="0"/>
              <a:t>이하로 기준강화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선사들은 </a:t>
            </a:r>
            <a:r>
              <a:rPr lang="ko-KR" altLang="en-US" sz="2000" dirty="0" err="1" smtClean="0"/>
              <a:t>스크러버와</a:t>
            </a:r>
            <a:r>
              <a:rPr lang="ko-KR" altLang="en-US" sz="2000" dirty="0" smtClean="0"/>
              <a:t> 같은 장치를 장착하거나 연료를 </a:t>
            </a:r>
            <a:r>
              <a:rPr lang="en-US" altLang="ko-KR" sz="2000" dirty="0" smtClean="0"/>
              <a:t>LNG</a:t>
            </a:r>
            <a:r>
              <a:rPr lang="ko-KR" altLang="en-US" sz="2000" dirty="0" smtClean="0"/>
              <a:t>로 전환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항만대기질특별법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제정 추진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</a:t>
            </a:r>
            <a:r>
              <a:rPr lang="ko-KR" altLang="en-US" sz="2000" dirty="0"/>
              <a:t>배출규제해역</a:t>
            </a:r>
            <a:r>
              <a:rPr lang="en-US" altLang="ko-KR" sz="2000" dirty="0"/>
              <a:t>(ECA)</a:t>
            </a:r>
            <a:r>
              <a:rPr lang="ko-KR" altLang="en-US" sz="2000" dirty="0"/>
              <a:t>및 저속운항해역 지정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</a:t>
            </a:r>
            <a:r>
              <a:rPr lang="ko-KR" altLang="en-US" sz="2000" dirty="0"/>
              <a:t>강화된 </a:t>
            </a:r>
            <a:r>
              <a:rPr lang="ko-KR" altLang="en-US" sz="2000" dirty="0" err="1"/>
              <a:t>연료유</a:t>
            </a:r>
            <a:r>
              <a:rPr lang="ko-KR" altLang="en-US" sz="2000" dirty="0"/>
              <a:t> 및 속도기준 근거마련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8E29A6-FF5B-4B4C-B5E0-866F384CF762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1809991" y="-3732"/>
            <a:ext cx="10104190" cy="975240"/>
            <a:chOff x="0" y="0"/>
            <a:chExt cx="11811442" cy="9752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7000" cy="975240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Arial"/>
                <a:ea typeface="나눔스퀘어 Light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238398"/>
              <a:ext cx="67017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300" b="1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4</a:t>
              </a:r>
              <a:r>
                <a:rPr lang="ko-KR" altLang="en-US" sz="3300" b="1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j-ea"/>
                  <a:ea typeface="+mj-ea"/>
                </a:rPr>
                <a:t>차 산업 혁명</a:t>
              </a:r>
              <a:endParaRPr kumimoji="0" lang="ko-KR" altLang="en-US" sz="3300" b="1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6168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dirty="0">
                  <a:solidFill>
                    <a:prstClr val="white">
                      <a:lumMod val="85000"/>
                    </a:prstClr>
                  </a:solidFill>
                  <a:latin typeface="Arial"/>
                  <a:ea typeface="+mj-ea"/>
                </a:rPr>
                <a:t>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j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279842" y="97524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E0C721-F05E-43F4-9450-2F68D84A48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4576" y="0"/>
          <a:ext cx="183608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연구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트렌드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코로나 이전과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이후 비교분석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해운물류 산업의 미래 전망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6034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DEA17E-C414-43A0-838C-9758A5389CA3}"/>
              </a:ext>
            </a:extLst>
          </p:cNvPr>
          <p:cNvCxnSpPr/>
          <p:nvPr/>
        </p:nvCxnSpPr>
        <p:spPr>
          <a:xfrm>
            <a:off x="-14576" y="975243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F478DB-A594-44A7-AFE2-C604226E8D2D}"/>
              </a:ext>
            </a:extLst>
          </p:cNvPr>
          <p:cNvCxnSpPr/>
          <p:nvPr/>
        </p:nvCxnSpPr>
        <p:spPr>
          <a:xfrm>
            <a:off x="-14576" y="19616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B5DE47-4AFB-425F-A71D-441A0728D470}"/>
              </a:ext>
            </a:extLst>
          </p:cNvPr>
          <p:cNvCxnSpPr/>
          <p:nvPr/>
        </p:nvCxnSpPr>
        <p:spPr>
          <a:xfrm>
            <a:off x="-14576" y="2939510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F0EBF8-AAD7-463D-9686-73189CCD28F7}"/>
              </a:ext>
            </a:extLst>
          </p:cNvPr>
          <p:cNvCxnSpPr/>
          <p:nvPr/>
        </p:nvCxnSpPr>
        <p:spPr>
          <a:xfrm>
            <a:off x="-14576" y="3917409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934B01-3563-4C0E-9EFF-ACCE9DCA0795}"/>
              </a:ext>
            </a:extLst>
          </p:cNvPr>
          <p:cNvCxnSpPr/>
          <p:nvPr/>
        </p:nvCxnSpPr>
        <p:spPr>
          <a:xfrm>
            <a:off x="-14576" y="4893192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85DD645-0D55-4240-A1EC-7E50A6FA73C7}"/>
              </a:ext>
            </a:extLst>
          </p:cNvPr>
          <p:cNvSpPr/>
          <p:nvPr/>
        </p:nvSpPr>
        <p:spPr>
          <a:xfrm rot="16200000">
            <a:off x="1654989" y="2352358"/>
            <a:ext cx="206909" cy="184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3827ED-2D5B-4F3A-8D99-E88DC465452B}"/>
              </a:ext>
            </a:extLst>
          </p:cNvPr>
          <p:cNvCxnSpPr/>
          <p:nvPr/>
        </p:nvCxnSpPr>
        <p:spPr>
          <a:xfrm>
            <a:off x="-14576" y="5882757"/>
            <a:ext cx="182456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EBA553B-D704-40B9-9D1E-36C96A3D1C8E}"/>
              </a:ext>
            </a:extLst>
          </p:cNvPr>
          <p:cNvSpPr txBox="1">
            <a:spLocks/>
          </p:cNvSpPr>
          <p:nvPr/>
        </p:nvSpPr>
        <p:spPr>
          <a:xfrm>
            <a:off x="1864312" y="203475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통신</a:t>
            </a:r>
            <a:r>
              <a:rPr lang="en-US" altLang="ko-KR" sz="2000" dirty="0"/>
              <a:t>, </a:t>
            </a:r>
            <a:r>
              <a:rPr lang="ko-KR" altLang="en-US" sz="2000" dirty="0"/>
              <a:t>블록체인</a:t>
            </a:r>
            <a:r>
              <a:rPr lang="en-US" altLang="ko-KR" sz="2000" dirty="0"/>
              <a:t>, </a:t>
            </a:r>
            <a:r>
              <a:rPr lang="ko-KR" altLang="en-US" sz="2000" dirty="0"/>
              <a:t>로보틱스 등 기반기술이 발전함에 따라</a:t>
            </a:r>
            <a:r>
              <a:rPr lang="en-US" altLang="ko-KR" sz="2000" dirty="0"/>
              <a:t>, </a:t>
            </a:r>
            <a:r>
              <a:rPr lang="ko-KR" altLang="en-US" sz="2000" dirty="0"/>
              <a:t>전통적인 물류산업으로만 </a:t>
            </a:r>
            <a:r>
              <a:rPr lang="en-US" altLang="ko-KR" sz="2000" dirty="0"/>
              <a:t>          </a:t>
            </a:r>
            <a:r>
              <a:rPr lang="ko-KR" altLang="en-US" sz="2000" dirty="0"/>
              <a:t>여겨 졌던 해운산업에 혁신이 일어남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무인 시스템 기술이 발전하고 해상운항 안전에 대한 기준이 강화되면서 자동 운항선박의   수요는 지속적으로 증가할 것으로 예상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블록체인 기술의 도입으로 화물위치 추적 및 선박 운항으로 해운물류 업무가 혁신적으로 간소화되고 보안도 대폭 강화될 수 있을 것으로 전망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D5DD7D-9660-443C-89FF-7B49832E5B43}"/>
              </a:ext>
            </a:extLst>
          </p:cNvPr>
          <p:cNvSpPr/>
          <p:nvPr/>
        </p:nvSpPr>
        <p:spPr>
          <a:xfrm>
            <a:off x="9764199" y="6551850"/>
            <a:ext cx="2395331" cy="288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2382</Words>
  <Application>Microsoft Office PowerPoint</Application>
  <PresentationFormat>와이드스크린</PresentationFormat>
  <Paragraphs>616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Apple SD 산돌고딕 Neo 세미볼드체</vt:lpstr>
      <vt:lpstr>Dinbol</vt:lpstr>
      <vt:lpstr>나눔고딕</vt:lpstr>
      <vt:lpstr>나눔스퀘어 ExtraBold</vt:lpstr>
      <vt:lpstr>나눔스퀘어 Light</vt:lpstr>
      <vt:lpstr>맑은 고딕</vt:lpstr>
      <vt:lpstr>맑은고딕</vt:lpstr>
      <vt:lpstr>함초롬바탕</vt:lpstr>
      <vt:lpstr>Arial</vt:lpstr>
      <vt:lpstr>Bell MT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 Park</cp:lastModifiedBy>
  <cp:revision>58</cp:revision>
  <dcterms:created xsi:type="dcterms:W3CDTF">2020-09-07T02:34:06Z</dcterms:created>
  <dcterms:modified xsi:type="dcterms:W3CDTF">2021-11-22T05:10:07Z</dcterms:modified>
</cp:coreProperties>
</file>