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79" r:id="rId3"/>
    <p:sldId id="281" r:id="rId4"/>
    <p:sldId id="260" r:id="rId5"/>
    <p:sldId id="294" r:id="rId6"/>
    <p:sldId id="282" r:id="rId7"/>
    <p:sldId id="266" r:id="rId8"/>
    <p:sldId id="278" r:id="rId9"/>
    <p:sldId id="292" r:id="rId10"/>
    <p:sldId id="291" r:id="rId11"/>
    <p:sldId id="283" r:id="rId12"/>
    <p:sldId id="284" r:id="rId13"/>
    <p:sldId id="28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2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3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5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07D1CFE-A831-49EC-85A4-4EDDB1B21597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5E8AE0C-14D0-4475-B444-E0B964415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svg"/><Relationship Id="rId17" Type="http://schemas.openxmlformats.org/officeDocument/2006/relationships/image" Target="../media/image28.png"/><Relationship Id="rId2" Type="http://schemas.openxmlformats.org/officeDocument/2006/relationships/image" Target="../media/image29.pn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6F5-8745-4F10-993E-A9D104DB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20" y="551961"/>
            <a:ext cx="11765280" cy="4618547"/>
          </a:xfrm>
        </p:spPr>
        <p:txBody>
          <a:bodyPr anchor="ctr">
            <a:normAutofit/>
          </a:bodyPr>
          <a:lstStyle/>
          <a:p>
            <a:r>
              <a:rPr lang="ko-KR" altLang="en-US" sz="60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시각지능 기반의 컨테이너터미널 안전관리 개선 방안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A28D05-E207-4FC6-B5CC-8B7A528155D0}"/>
              </a:ext>
            </a:extLst>
          </p:cNvPr>
          <p:cNvSpPr/>
          <p:nvPr/>
        </p:nvSpPr>
        <p:spPr>
          <a:xfrm flipV="1">
            <a:off x="595304" y="4096872"/>
            <a:ext cx="10870555" cy="893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DB7E-7D07-4869-BC22-CBC10A1618FD}"/>
              </a:ext>
            </a:extLst>
          </p:cNvPr>
          <p:cNvSpPr txBox="1"/>
          <p:nvPr/>
        </p:nvSpPr>
        <p:spPr>
          <a:xfrm>
            <a:off x="4296227" y="4293823"/>
            <a:ext cx="3599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2021.12.10</a:t>
            </a:r>
            <a:endParaRPr lang="ko-KR" altLang="en-US" sz="30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D66C7-5ACB-4D1D-9053-BE12AB65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4" y="-78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401961136">
            <a:extLst>
              <a:ext uri="{FF2B5EF4-FFF2-40B4-BE49-F238E27FC236}">
                <a16:creationId xmlns:a16="http://schemas.microsoft.com/office/drawing/2014/main" id="{899A1C66-9467-4BD7-95CF-94795152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739" y="5492909"/>
            <a:ext cx="5314521" cy="11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동명대학교 항만물류시스템학과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김해연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</a:t>
            </a:r>
            <a:r>
              <a:rPr kumimoji="0" lang="ko-KR" altLang="en-US" sz="20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김진백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</a:t>
            </a:r>
            <a:r>
              <a:rPr kumimoji="0" lang="ko-KR" altLang="en-US" sz="20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박두진</a:t>
            </a:r>
            <a:endParaRPr kumimoji="0" lang="ko-KR" altLang="en-US" sz="20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957" y="20730"/>
            <a:ext cx="3589991" cy="53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6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웹 캠 단색으로 채워진">
            <a:extLst>
              <a:ext uri="{FF2B5EF4-FFF2-40B4-BE49-F238E27FC236}">
                <a16:creationId xmlns:a16="http://schemas.microsoft.com/office/drawing/2014/main" id="{6C2C38E4-6BE7-46DF-8F4F-50A36C143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1727" y="2602622"/>
            <a:ext cx="2725270" cy="2725270"/>
          </a:xfrm>
          <a:prstGeom prst="rect">
            <a:avLst/>
          </a:prstGeom>
        </p:spPr>
      </p:pic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B1004F13-A384-454F-98E8-1EA60AB14A6F}"/>
              </a:ext>
            </a:extLst>
          </p:cNvPr>
          <p:cNvSpPr/>
          <p:nvPr/>
        </p:nvSpPr>
        <p:spPr>
          <a:xfrm>
            <a:off x="1407093" y="3269300"/>
            <a:ext cx="2536596" cy="7258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세밀한 인식</a:t>
            </a:r>
          </a:p>
        </p:txBody>
      </p:sp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A211ADB6-8E51-4CBF-91E3-1EA53353182B}"/>
              </a:ext>
            </a:extLst>
          </p:cNvPr>
          <p:cNvSpPr/>
          <p:nvPr/>
        </p:nvSpPr>
        <p:spPr>
          <a:xfrm>
            <a:off x="7600056" y="3269300"/>
            <a:ext cx="2536596" cy="7258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스스로 학습</a:t>
            </a:r>
          </a:p>
        </p:txBody>
      </p:sp>
      <p:sp>
        <p:nvSpPr>
          <p:cNvPr id="11" name="모서리가 둥근 직사각형 5">
            <a:extLst>
              <a:ext uri="{FF2B5EF4-FFF2-40B4-BE49-F238E27FC236}">
                <a16:creationId xmlns:a16="http://schemas.microsoft.com/office/drawing/2014/main" id="{F20D61E7-838B-49B2-8E96-7DB39C62A7CF}"/>
              </a:ext>
            </a:extLst>
          </p:cNvPr>
          <p:cNvSpPr/>
          <p:nvPr/>
        </p:nvSpPr>
        <p:spPr>
          <a:xfrm>
            <a:off x="2499824" y="5116071"/>
            <a:ext cx="2536596" cy="7258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사각지대</a:t>
            </a:r>
          </a:p>
        </p:txBody>
      </p:sp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F96115CA-5DF1-4FF2-B89A-084509F70982}"/>
              </a:ext>
            </a:extLst>
          </p:cNvPr>
          <p:cNvSpPr/>
          <p:nvPr/>
        </p:nvSpPr>
        <p:spPr>
          <a:xfrm>
            <a:off x="6539342" y="5067993"/>
            <a:ext cx="2536597" cy="7258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작은 이상 신호 감지</a:t>
            </a:r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DCAE108E-6AC2-4F87-9A49-D652ACDEE7B5}"/>
              </a:ext>
            </a:extLst>
          </p:cNvPr>
          <p:cNvSpPr/>
          <p:nvPr/>
        </p:nvSpPr>
        <p:spPr>
          <a:xfrm>
            <a:off x="4506063" y="1498851"/>
            <a:ext cx="2536598" cy="7258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입체적으로 다양한</a:t>
            </a:r>
            <a:endParaRPr lang="en-US" altLang="ko-KR" dirty="0"/>
          </a:p>
          <a:p>
            <a:pPr algn="ctr"/>
            <a:r>
              <a:rPr lang="ko-KR" altLang="en-US" dirty="0"/>
              <a:t>객체 인식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59CA4B-2B45-4635-8E9E-97259FB8DBF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74362" y="2224715"/>
            <a:ext cx="0" cy="6694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4B7E89-00FD-421F-8C17-130E29953E2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06032" y="3632232"/>
            <a:ext cx="89402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58A98B-D269-4AF8-948D-AE43FDE3FFAC}"/>
              </a:ext>
            </a:extLst>
          </p:cNvPr>
          <p:cNvCxnSpPr>
            <a:cxnSpLocks/>
          </p:cNvCxnSpPr>
          <p:nvPr/>
        </p:nvCxnSpPr>
        <p:spPr>
          <a:xfrm flipH="1" flipV="1">
            <a:off x="6706032" y="4195878"/>
            <a:ext cx="1060714" cy="8123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8497FD3-542F-4A0F-B8DF-8E6DA9DEF416}"/>
              </a:ext>
            </a:extLst>
          </p:cNvPr>
          <p:cNvCxnSpPr>
            <a:cxnSpLocks/>
          </p:cNvCxnSpPr>
          <p:nvPr/>
        </p:nvCxnSpPr>
        <p:spPr>
          <a:xfrm flipV="1">
            <a:off x="3803919" y="4255693"/>
            <a:ext cx="1060715" cy="8123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07175F-5286-4190-943D-43076B1D851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43689" y="3632232"/>
            <a:ext cx="92094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그림 13" descr="하늘, 실외, 운송, 공기이(가) 표시된 사진&#10;&#10;자동 생성된 설명">
            <a:extLst>
              <a:ext uri="{FF2B5EF4-FFF2-40B4-BE49-F238E27FC236}">
                <a16:creationId xmlns:a16="http://schemas.microsoft.com/office/drawing/2014/main" id="{B100821A-BDF3-4A88-9C86-E3429AA43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76" y="2532137"/>
            <a:ext cx="865022" cy="586052"/>
          </a:xfrm>
          <a:prstGeom prst="rect">
            <a:avLst/>
          </a:prstGeom>
        </p:spPr>
      </p:pic>
      <p:pic>
        <p:nvPicPr>
          <p:cNvPr id="20" name="그림 19" descr="하늘, 실외, 운송, 공기이(가) 표시된 사진&#10;&#10;자동 생성된 설명">
            <a:extLst>
              <a:ext uri="{FF2B5EF4-FFF2-40B4-BE49-F238E27FC236}">
                <a16:creationId xmlns:a16="http://schemas.microsoft.com/office/drawing/2014/main" id="{B100821A-BDF3-4A88-9C86-E3429AA43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97" y="2482535"/>
            <a:ext cx="865022" cy="5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F6CD012-0A04-4E38-9F41-B150B349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762637-8CD4-4BFD-A34A-E159C175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D472E4-B9C0-4110-9C3E-7555F6091923}"/>
              </a:ext>
            </a:extLst>
          </p:cNvPr>
          <p:cNvSpPr/>
          <p:nvPr/>
        </p:nvSpPr>
        <p:spPr>
          <a:xfrm>
            <a:off x="369992" y="402823"/>
            <a:ext cx="6091768" cy="559404"/>
          </a:xfrm>
          <a:prstGeom prst="rect">
            <a:avLst/>
          </a:prstGeom>
          <a:solidFill>
            <a:srgbClr val="A6B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chemeClr val="tx1"/>
                </a:solidFill>
              </a:rPr>
              <a:t>3. </a:t>
            </a:r>
            <a:r>
              <a:rPr lang="ko-KR" altLang="en-US" sz="4000" dirty="0">
                <a:solidFill>
                  <a:schemeClr val="tx1"/>
                </a:solidFill>
              </a:rPr>
              <a:t>시각지능 활용 프로세스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pic>
        <p:nvPicPr>
          <p:cNvPr id="9" name="그래픽 8" descr="아래쪽 화살표 단색으로 채워진">
            <a:extLst>
              <a:ext uri="{FF2B5EF4-FFF2-40B4-BE49-F238E27FC236}">
                <a16:creationId xmlns:a16="http://schemas.microsoft.com/office/drawing/2014/main" id="{90BA7493-2039-45CB-A509-4C1717C70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689169" y="3733723"/>
            <a:ext cx="644857" cy="64485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E6D6CD-2948-449E-AF77-AB22CA880BE5}"/>
              </a:ext>
            </a:extLst>
          </p:cNvPr>
          <p:cNvGrpSpPr/>
          <p:nvPr/>
        </p:nvGrpSpPr>
        <p:grpSpPr>
          <a:xfrm>
            <a:off x="929171" y="2520637"/>
            <a:ext cx="1734945" cy="2489484"/>
            <a:chOff x="-91468" y="167914"/>
            <a:chExt cx="2232337" cy="3092603"/>
          </a:xfrm>
        </p:grpSpPr>
        <p:pic>
          <p:nvPicPr>
            <p:cNvPr id="11" name="그래픽 10" descr="남성 건설 노동자 윤곽선">
              <a:extLst>
                <a:ext uri="{FF2B5EF4-FFF2-40B4-BE49-F238E27FC236}">
                  <a16:creationId xmlns:a16="http://schemas.microsoft.com/office/drawing/2014/main" id="{99C9EE1A-CFAD-4C71-8691-BE7622AE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6149" y="2243600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기중기 윤곽선">
              <a:extLst>
                <a:ext uri="{FF2B5EF4-FFF2-40B4-BE49-F238E27FC236}">
                  <a16:creationId xmlns:a16="http://schemas.microsoft.com/office/drawing/2014/main" id="{DD4B2185-4C2C-498A-9F47-8D145231B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91468" y="167914"/>
              <a:ext cx="2232337" cy="3092603"/>
            </a:xfrm>
            <a:prstGeom prst="rect">
              <a:avLst/>
            </a:prstGeom>
          </p:spPr>
        </p:pic>
      </p:grpSp>
      <p:pic>
        <p:nvPicPr>
          <p:cNvPr id="13" name="그래픽 12" descr="보안 카메라 단색으로 채워진">
            <a:extLst>
              <a:ext uri="{FF2B5EF4-FFF2-40B4-BE49-F238E27FC236}">
                <a16:creationId xmlns:a16="http://schemas.microsoft.com/office/drawing/2014/main" id="{A72725DB-0711-41B3-8779-224DB2063C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5509" y="3126936"/>
            <a:ext cx="914400" cy="914400"/>
          </a:xfrm>
          <a:prstGeom prst="rect">
            <a:avLst/>
          </a:prstGeom>
        </p:spPr>
      </p:pic>
      <p:pic>
        <p:nvPicPr>
          <p:cNvPr id="14" name="그래픽 13" descr="아래쪽 화살표 단색으로 채워진">
            <a:extLst>
              <a:ext uri="{FF2B5EF4-FFF2-40B4-BE49-F238E27FC236}">
                <a16:creationId xmlns:a16="http://schemas.microsoft.com/office/drawing/2014/main" id="{768F7E9D-6FF9-4BF1-8CDB-537F746BC8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544751" y="3733724"/>
            <a:ext cx="644857" cy="644857"/>
          </a:xfrm>
          <a:prstGeom prst="rect">
            <a:avLst/>
          </a:prstGeom>
        </p:spPr>
      </p:pic>
      <p:pic>
        <p:nvPicPr>
          <p:cNvPr id="15" name="그래픽 14" descr="셀 타워 단색으로 채워진">
            <a:extLst>
              <a:ext uri="{FF2B5EF4-FFF2-40B4-BE49-F238E27FC236}">
                <a16:creationId xmlns:a16="http://schemas.microsoft.com/office/drawing/2014/main" id="{2FF5D920-593D-4286-BD7D-16485F5737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5116" y="1365050"/>
            <a:ext cx="1740058" cy="174005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78AFB7-53D4-4C4B-85A4-EAB25C23BC87}"/>
              </a:ext>
            </a:extLst>
          </p:cNvPr>
          <p:cNvGrpSpPr/>
          <p:nvPr/>
        </p:nvGrpSpPr>
        <p:grpSpPr>
          <a:xfrm>
            <a:off x="5353925" y="3006731"/>
            <a:ext cx="1484718" cy="2003390"/>
            <a:chOff x="9079929" y="315156"/>
            <a:chExt cx="2241245" cy="2844301"/>
          </a:xfrm>
        </p:grpSpPr>
        <p:pic>
          <p:nvPicPr>
            <p:cNvPr id="17" name="그래픽 16" descr="기중기 윤곽선">
              <a:extLst>
                <a:ext uri="{FF2B5EF4-FFF2-40B4-BE49-F238E27FC236}">
                  <a16:creationId xmlns:a16="http://schemas.microsoft.com/office/drawing/2014/main" id="{C27B09CF-A1C0-433C-9323-4D25954A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4520" y="315156"/>
              <a:ext cx="2092829" cy="2844301"/>
            </a:xfrm>
            <a:prstGeom prst="rect">
              <a:avLst/>
            </a:prstGeom>
          </p:spPr>
        </p:pic>
        <p:grpSp>
          <p:nvGrpSpPr>
            <p:cNvPr id="18" name="그래픽 25" descr="경고 윤곽선">
              <a:extLst>
                <a:ext uri="{FF2B5EF4-FFF2-40B4-BE49-F238E27FC236}">
                  <a16:creationId xmlns:a16="http://schemas.microsoft.com/office/drawing/2014/main" id="{BBE6E97F-B44F-4D6E-9AE9-EBB303F58487}"/>
                </a:ext>
              </a:extLst>
            </p:cNvPr>
            <p:cNvGrpSpPr/>
            <p:nvPr/>
          </p:nvGrpSpPr>
          <p:grpSpPr>
            <a:xfrm>
              <a:off x="9079929" y="725243"/>
              <a:ext cx="2241245" cy="1975557"/>
              <a:chOff x="9079929" y="725243"/>
              <a:chExt cx="2241245" cy="1975557"/>
            </a:xfrm>
            <a:solidFill>
              <a:srgbClr val="FF0000"/>
            </a:solidFill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C8648E03-FBD7-4E81-8FD7-2AFA938988A1}"/>
                  </a:ext>
                </a:extLst>
              </p:cNvPr>
              <p:cNvSpPr/>
              <p:nvPr/>
            </p:nvSpPr>
            <p:spPr>
              <a:xfrm>
                <a:off x="9079929" y="725243"/>
                <a:ext cx="2241245" cy="1975557"/>
              </a:xfrm>
              <a:custGeom>
                <a:avLst/>
                <a:gdLst>
                  <a:gd name="connsiteX0" fmla="*/ 2227603 w 2241245"/>
                  <a:gd name="connsiteY0" fmla="*/ 1819646 h 1975557"/>
                  <a:gd name="connsiteX1" fmla="*/ 1211580 w 2241245"/>
                  <a:gd name="connsiteY1" fmla="*/ 52649 h 1975557"/>
                  <a:gd name="connsiteX2" fmla="*/ 1071894 w 2241245"/>
                  <a:gd name="connsiteY2" fmla="*/ 13037 h 1975557"/>
                  <a:gd name="connsiteX3" fmla="*/ 1032282 w 2241245"/>
                  <a:gd name="connsiteY3" fmla="*/ 52649 h 1975557"/>
                  <a:gd name="connsiteX4" fmla="*/ 13661 w 2241245"/>
                  <a:gd name="connsiteY4" fmla="*/ 1819646 h 1975557"/>
                  <a:gd name="connsiteX5" fmla="*/ 52768 w 2241245"/>
                  <a:gd name="connsiteY5" fmla="*/ 1961915 h 1975557"/>
                  <a:gd name="connsiteX6" fmla="*/ 104609 w 2241245"/>
                  <a:gd name="connsiteY6" fmla="*/ 1975557 h 1975557"/>
                  <a:gd name="connsiteX7" fmla="*/ 2136655 w 2241245"/>
                  <a:gd name="connsiteY7" fmla="*/ 1975557 h 1975557"/>
                  <a:gd name="connsiteX8" fmla="*/ 2241246 w 2241245"/>
                  <a:gd name="connsiteY8" fmla="*/ 1871486 h 1975557"/>
                  <a:gd name="connsiteX9" fmla="*/ 2227603 w 2241245"/>
                  <a:gd name="connsiteY9" fmla="*/ 1819646 h 1975557"/>
                  <a:gd name="connsiteX10" fmla="*/ 2181843 w 2241245"/>
                  <a:gd name="connsiteY10" fmla="*/ 1898095 h 1975557"/>
                  <a:gd name="connsiteX11" fmla="*/ 2136655 w 2241245"/>
                  <a:gd name="connsiteY11" fmla="*/ 1923587 h 1975557"/>
                  <a:gd name="connsiteX12" fmla="*/ 104609 w 2241245"/>
                  <a:gd name="connsiteY12" fmla="*/ 1923587 h 1975557"/>
                  <a:gd name="connsiteX13" fmla="*/ 59421 w 2241245"/>
                  <a:gd name="connsiteY13" fmla="*/ 1898069 h 1975557"/>
                  <a:gd name="connsiteX14" fmla="*/ 58693 w 2241245"/>
                  <a:gd name="connsiteY14" fmla="*/ 1845631 h 1975557"/>
                  <a:gd name="connsiteX15" fmla="*/ 1077704 w 2241245"/>
                  <a:gd name="connsiteY15" fmla="*/ 77881 h 1975557"/>
                  <a:gd name="connsiteX16" fmla="*/ 1146786 w 2241245"/>
                  <a:gd name="connsiteY16" fmla="*/ 58563 h 1975557"/>
                  <a:gd name="connsiteX17" fmla="*/ 1166522 w 2241245"/>
                  <a:gd name="connsiteY17" fmla="*/ 78634 h 1975557"/>
                  <a:gd name="connsiteX18" fmla="*/ 2182181 w 2241245"/>
                  <a:gd name="connsiteY18" fmla="*/ 1844877 h 1975557"/>
                  <a:gd name="connsiteX19" fmla="*/ 2181843 w 2241245"/>
                  <a:gd name="connsiteY19" fmla="*/ 1898095 h 197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41245" h="1975557">
                    <a:moveTo>
                      <a:pt x="2227603" y="1819646"/>
                    </a:moveTo>
                    <a:lnTo>
                      <a:pt x="1211580" y="52649"/>
                    </a:lnTo>
                    <a:cubicBezTo>
                      <a:pt x="1183945" y="3137"/>
                      <a:pt x="1121406" y="-14597"/>
                      <a:pt x="1071894" y="13037"/>
                    </a:cubicBezTo>
                    <a:cubicBezTo>
                      <a:pt x="1055274" y="22314"/>
                      <a:pt x="1041559" y="36029"/>
                      <a:pt x="1032282" y="52649"/>
                    </a:cubicBezTo>
                    <a:lnTo>
                      <a:pt x="13661" y="1819646"/>
                    </a:lnTo>
                    <a:cubicBezTo>
                      <a:pt x="-14827" y="1869732"/>
                      <a:pt x="2682" y="1933427"/>
                      <a:pt x="52768" y="1961915"/>
                    </a:cubicBezTo>
                    <a:cubicBezTo>
                      <a:pt x="68565" y="1970900"/>
                      <a:pt x="86435" y="1975601"/>
                      <a:pt x="104609" y="1975557"/>
                    </a:cubicBezTo>
                    <a:lnTo>
                      <a:pt x="2136655" y="1975557"/>
                    </a:lnTo>
                    <a:cubicBezTo>
                      <a:pt x="2194275" y="1975700"/>
                      <a:pt x="2241103" y="1929106"/>
                      <a:pt x="2241246" y="1871486"/>
                    </a:cubicBezTo>
                    <a:cubicBezTo>
                      <a:pt x="2241292" y="1853312"/>
                      <a:pt x="2236589" y="1835442"/>
                      <a:pt x="2227603" y="1819646"/>
                    </a:cubicBezTo>
                    <a:close/>
                    <a:moveTo>
                      <a:pt x="2181843" y="1898095"/>
                    </a:moveTo>
                    <a:cubicBezTo>
                      <a:pt x="2172512" y="1914154"/>
                      <a:pt x="2155224" y="1923906"/>
                      <a:pt x="2136655" y="1923587"/>
                    </a:cubicBezTo>
                    <a:lnTo>
                      <a:pt x="104609" y="1923587"/>
                    </a:lnTo>
                    <a:cubicBezTo>
                      <a:pt x="86032" y="1923911"/>
                      <a:pt x="68737" y="1914146"/>
                      <a:pt x="59421" y="1898069"/>
                    </a:cubicBezTo>
                    <a:cubicBezTo>
                      <a:pt x="49730" y="1882002"/>
                      <a:pt x="49452" y="1861960"/>
                      <a:pt x="58693" y="1845631"/>
                    </a:cubicBezTo>
                    <a:lnTo>
                      <a:pt x="1077704" y="77881"/>
                    </a:lnTo>
                    <a:cubicBezTo>
                      <a:pt x="1091446" y="53470"/>
                      <a:pt x="1122376" y="44820"/>
                      <a:pt x="1146786" y="58563"/>
                    </a:cubicBezTo>
                    <a:cubicBezTo>
                      <a:pt x="1155128" y="63256"/>
                      <a:pt x="1161969" y="70215"/>
                      <a:pt x="1166522" y="78634"/>
                    </a:cubicBezTo>
                    <a:lnTo>
                      <a:pt x="2182181" y="1844877"/>
                    </a:lnTo>
                    <a:cubicBezTo>
                      <a:pt x="2191707" y="1861370"/>
                      <a:pt x="2191580" y="1881724"/>
                      <a:pt x="2181843" y="1898095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A74B9C23-7250-4A7F-8A8F-C4733E185DE3}"/>
                  </a:ext>
                </a:extLst>
              </p:cNvPr>
              <p:cNvSpPr/>
              <p:nvPr/>
            </p:nvSpPr>
            <p:spPr>
              <a:xfrm>
                <a:off x="10141892" y="2270353"/>
                <a:ext cx="119043" cy="118128"/>
              </a:xfrm>
              <a:custGeom>
                <a:avLst/>
                <a:gdLst>
                  <a:gd name="connsiteX0" fmla="*/ 58669 w 119043"/>
                  <a:gd name="connsiteY0" fmla="*/ 118105 h 118128"/>
                  <a:gd name="connsiteX1" fmla="*/ 16936 w 119043"/>
                  <a:gd name="connsiteY1" fmla="*/ 100955 h 118128"/>
                  <a:gd name="connsiteX2" fmla="*/ 46 w 119043"/>
                  <a:gd name="connsiteY2" fmla="*/ 58625 h 118128"/>
                  <a:gd name="connsiteX3" fmla="*/ 16754 w 119043"/>
                  <a:gd name="connsiteY3" fmla="*/ 16451 h 118128"/>
                  <a:gd name="connsiteX4" fmla="*/ 58669 w 119043"/>
                  <a:gd name="connsiteY4" fmla="*/ 28 h 118128"/>
                  <a:gd name="connsiteX5" fmla="*/ 101596 w 119043"/>
                  <a:gd name="connsiteY5" fmla="*/ 16607 h 118128"/>
                  <a:gd name="connsiteX6" fmla="*/ 119006 w 119043"/>
                  <a:gd name="connsiteY6" fmla="*/ 58625 h 118128"/>
                  <a:gd name="connsiteX7" fmla="*/ 101440 w 119043"/>
                  <a:gd name="connsiteY7" fmla="*/ 100799 h 118128"/>
                  <a:gd name="connsiteX8" fmla="*/ 58669 w 119043"/>
                  <a:gd name="connsiteY8" fmla="*/ 118105 h 11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043" h="118128">
                    <a:moveTo>
                      <a:pt x="58669" y="118105"/>
                    </a:moveTo>
                    <a:cubicBezTo>
                      <a:pt x="42955" y="118562"/>
                      <a:pt x="27788" y="112328"/>
                      <a:pt x="16936" y="100955"/>
                    </a:cubicBezTo>
                    <a:cubicBezTo>
                      <a:pt x="5724" y="89768"/>
                      <a:pt x="-385" y="74458"/>
                      <a:pt x="46" y="58625"/>
                    </a:cubicBezTo>
                    <a:cubicBezTo>
                      <a:pt x="-593" y="42839"/>
                      <a:pt x="5477" y="27518"/>
                      <a:pt x="16754" y="16451"/>
                    </a:cubicBezTo>
                    <a:cubicBezTo>
                      <a:pt x="27892" y="5475"/>
                      <a:pt x="43038" y="-461"/>
                      <a:pt x="58669" y="28"/>
                    </a:cubicBezTo>
                    <a:cubicBezTo>
                      <a:pt x="74613" y="-367"/>
                      <a:pt x="90059" y="5597"/>
                      <a:pt x="101596" y="16607"/>
                    </a:cubicBezTo>
                    <a:cubicBezTo>
                      <a:pt x="113238" y="27411"/>
                      <a:pt x="119594" y="42753"/>
                      <a:pt x="119006" y="58625"/>
                    </a:cubicBezTo>
                    <a:cubicBezTo>
                      <a:pt x="119388" y="74535"/>
                      <a:pt x="113006" y="89864"/>
                      <a:pt x="101440" y="100799"/>
                    </a:cubicBezTo>
                    <a:cubicBezTo>
                      <a:pt x="90163" y="112196"/>
                      <a:pt x="74696" y="118453"/>
                      <a:pt x="58669" y="118105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90D981B-44A3-47C3-83F3-4F72D7D12786}"/>
                  </a:ext>
                </a:extLst>
              </p:cNvPr>
              <p:cNvSpPr/>
              <p:nvPr/>
            </p:nvSpPr>
            <p:spPr>
              <a:xfrm>
                <a:off x="10163610" y="1266077"/>
                <a:ext cx="70446" cy="826668"/>
              </a:xfrm>
              <a:custGeom>
                <a:avLst/>
                <a:gdLst>
                  <a:gd name="connsiteX0" fmla="*/ 8393 w 70446"/>
                  <a:gd name="connsiteY0" fmla="*/ 826668 h 826668"/>
                  <a:gd name="connsiteX1" fmla="*/ 0 w 70446"/>
                  <a:gd name="connsiteY1" fmla="*/ 0 h 826668"/>
                  <a:gd name="connsiteX2" fmla="*/ 70446 w 70446"/>
                  <a:gd name="connsiteY2" fmla="*/ 0 h 826668"/>
                  <a:gd name="connsiteX3" fmla="*/ 62053 w 70446"/>
                  <a:gd name="connsiteY3" fmla="*/ 826668 h 826668"/>
                  <a:gd name="connsiteX4" fmla="*/ 8393 w 70446"/>
                  <a:gd name="connsiteY4" fmla="*/ 826668 h 82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46" h="826668">
                    <a:moveTo>
                      <a:pt x="8393" y="826668"/>
                    </a:moveTo>
                    <a:lnTo>
                      <a:pt x="0" y="0"/>
                    </a:lnTo>
                    <a:lnTo>
                      <a:pt x="70446" y="0"/>
                    </a:lnTo>
                    <a:lnTo>
                      <a:pt x="62053" y="826668"/>
                    </a:lnTo>
                    <a:lnTo>
                      <a:pt x="8393" y="826668"/>
                    </a:lnTo>
                    <a:close/>
                  </a:path>
                </a:pathLst>
              </a:custGeom>
              <a:solidFill>
                <a:schemeClr val="tx1"/>
              </a:solidFill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22" name="그래픽 21" descr="인공 지능 단색으로 채워진">
            <a:extLst>
              <a:ext uri="{FF2B5EF4-FFF2-40B4-BE49-F238E27FC236}">
                <a16:creationId xmlns:a16="http://schemas.microsoft.com/office/drawing/2014/main" id="{379B559C-EF87-45AA-934F-3565EE67E52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1166" y="4080454"/>
            <a:ext cx="914400" cy="914400"/>
          </a:xfrm>
          <a:prstGeom prst="rect">
            <a:avLst/>
          </a:prstGeom>
        </p:spPr>
      </p:pic>
      <p:pic>
        <p:nvPicPr>
          <p:cNvPr id="23" name="그래픽 22" descr="아래쪽 화살표 단색으로 채워진">
            <a:extLst>
              <a:ext uri="{FF2B5EF4-FFF2-40B4-BE49-F238E27FC236}">
                <a16:creationId xmlns:a16="http://schemas.microsoft.com/office/drawing/2014/main" id="{403D4F4A-AE79-4373-95CA-015DD1E9EC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090473">
            <a:off x="4649068" y="2650720"/>
            <a:ext cx="644857" cy="644857"/>
          </a:xfrm>
          <a:prstGeom prst="rect">
            <a:avLst/>
          </a:prstGeom>
        </p:spPr>
      </p:pic>
      <p:pic>
        <p:nvPicPr>
          <p:cNvPr id="24" name="그래픽 23" descr="보안 카메라 단색으로 채워진">
            <a:extLst>
              <a:ext uri="{FF2B5EF4-FFF2-40B4-BE49-F238E27FC236}">
                <a16:creationId xmlns:a16="http://schemas.microsoft.com/office/drawing/2014/main" id="{AB12E26D-35EB-4058-B242-02D715FB3A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4917" y="3552683"/>
            <a:ext cx="914400" cy="914400"/>
          </a:xfrm>
          <a:prstGeom prst="rect">
            <a:avLst/>
          </a:prstGeom>
        </p:spPr>
      </p:pic>
      <p:pic>
        <p:nvPicPr>
          <p:cNvPr id="25" name="그래픽 24" descr="인공 지능 단색으로 채워진">
            <a:extLst>
              <a:ext uri="{FF2B5EF4-FFF2-40B4-BE49-F238E27FC236}">
                <a16:creationId xmlns:a16="http://schemas.microsoft.com/office/drawing/2014/main" id="{AE8EB856-13CC-48B1-96F9-5570460C875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30574" y="4506201"/>
            <a:ext cx="914400" cy="914400"/>
          </a:xfrm>
          <a:prstGeom prst="rect">
            <a:avLst/>
          </a:prstGeom>
        </p:spPr>
      </p:pic>
      <p:pic>
        <p:nvPicPr>
          <p:cNvPr id="26" name="그래픽 25" descr="아래쪽 화살표 단색으로 채워진">
            <a:extLst>
              <a:ext uri="{FF2B5EF4-FFF2-40B4-BE49-F238E27FC236}">
                <a16:creationId xmlns:a16="http://schemas.microsoft.com/office/drawing/2014/main" id="{84581FEC-FDAF-47A4-8DF0-5F7E668F6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971315" y="3758025"/>
            <a:ext cx="644857" cy="644857"/>
          </a:xfrm>
          <a:prstGeom prst="rect">
            <a:avLst/>
          </a:prstGeom>
        </p:spPr>
      </p:pic>
      <p:pic>
        <p:nvPicPr>
          <p:cNvPr id="27" name="그래픽 26" descr="반복 단색으로 채워진">
            <a:extLst>
              <a:ext uri="{FF2B5EF4-FFF2-40B4-BE49-F238E27FC236}">
                <a16:creationId xmlns:a16="http://schemas.microsoft.com/office/drawing/2014/main" id="{E4AE43AB-A12E-4E9D-A9A7-0C3C6C6FDC7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30574" y="2653853"/>
            <a:ext cx="914400" cy="914400"/>
          </a:xfrm>
          <a:prstGeom prst="rect">
            <a:avLst/>
          </a:prstGeom>
        </p:spPr>
      </p:pic>
      <p:pic>
        <p:nvPicPr>
          <p:cNvPr id="28" name="그래픽 27" descr="아래쪽 화살표 단색으로 채워진">
            <a:extLst>
              <a:ext uri="{FF2B5EF4-FFF2-40B4-BE49-F238E27FC236}">
                <a16:creationId xmlns:a16="http://schemas.microsoft.com/office/drawing/2014/main" id="{9CB5B1C1-A99A-4C83-B0D3-AE70D9C11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13048" y="3685997"/>
            <a:ext cx="644857" cy="644857"/>
          </a:xfrm>
          <a:prstGeom prst="rect">
            <a:avLst/>
          </a:prstGeom>
        </p:spPr>
      </p:pic>
      <p:pic>
        <p:nvPicPr>
          <p:cNvPr id="29" name="그래픽 28" descr="반복 단색으로 채워진">
            <a:extLst>
              <a:ext uri="{FF2B5EF4-FFF2-40B4-BE49-F238E27FC236}">
                <a16:creationId xmlns:a16="http://schemas.microsoft.com/office/drawing/2014/main" id="{EBBDFAC0-DE7A-4381-96F2-F26D03F229E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44143" y="2638283"/>
            <a:ext cx="914400" cy="914400"/>
          </a:xfrm>
          <a:prstGeom prst="rect">
            <a:avLst/>
          </a:prstGeom>
        </p:spPr>
      </p:pic>
      <p:pic>
        <p:nvPicPr>
          <p:cNvPr id="30" name="그래픽 29" descr="기중기 윤곽선">
            <a:extLst>
              <a:ext uri="{FF2B5EF4-FFF2-40B4-BE49-F238E27FC236}">
                <a16:creationId xmlns:a16="http://schemas.microsoft.com/office/drawing/2014/main" id="{8C6F8820-5065-4F7A-8512-F37C26DEA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2753" y="3261459"/>
            <a:ext cx="1734945" cy="2489484"/>
          </a:xfrm>
          <a:prstGeom prst="rect">
            <a:avLst/>
          </a:prstGeom>
        </p:spPr>
      </p:pic>
      <p:pic>
        <p:nvPicPr>
          <p:cNvPr id="31" name="그림 30" descr="하늘, 실외, 운송, 공기이(가) 표시된 사진&#10;&#10;자동 생성된 설명">
            <a:extLst>
              <a:ext uri="{FF2B5EF4-FFF2-40B4-BE49-F238E27FC236}">
                <a16:creationId xmlns:a16="http://schemas.microsoft.com/office/drawing/2014/main" id="{B100821A-BDF3-4A88-9C86-E3429AA435F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36" y="1852061"/>
            <a:ext cx="865022" cy="586052"/>
          </a:xfrm>
          <a:prstGeom prst="rect">
            <a:avLst/>
          </a:prstGeom>
        </p:spPr>
      </p:pic>
      <p:pic>
        <p:nvPicPr>
          <p:cNvPr id="32" name="그림 31" descr="하늘, 실외, 운송, 공기이(가) 표시된 사진&#10;&#10;자동 생성된 설명">
            <a:extLst>
              <a:ext uri="{FF2B5EF4-FFF2-40B4-BE49-F238E27FC236}">
                <a16:creationId xmlns:a16="http://schemas.microsoft.com/office/drawing/2014/main" id="{B100821A-BDF3-4A88-9C86-E3429AA435F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048" y="1895648"/>
            <a:ext cx="865022" cy="5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F6CD012-0A04-4E38-9F41-B150B349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762637-8CD4-4BFD-A34A-E159C175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4013482-D161-4FCF-A996-8BEFE9F95744}"/>
              </a:ext>
            </a:extLst>
          </p:cNvPr>
          <p:cNvGrpSpPr/>
          <p:nvPr/>
        </p:nvGrpSpPr>
        <p:grpSpPr>
          <a:xfrm>
            <a:off x="436880" y="228600"/>
            <a:ext cx="11121330" cy="6252314"/>
            <a:chOff x="461070" y="273345"/>
            <a:chExt cx="8498192" cy="566742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F874F1E-67B9-4E63-82A3-7D0880D28A74}"/>
                </a:ext>
              </a:extLst>
            </p:cNvPr>
            <p:cNvSpPr/>
            <p:nvPr/>
          </p:nvSpPr>
          <p:spPr>
            <a:xfrm>
              <a:off x="466966" y="414029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01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E5CBFAA-76B4-4598-B86F-EFDA25312DA5}"/>
                </a:ext>
              </a:extLst>
            </p:cNvPr>
            <p:cNvSpPr/>
            <p:nvPr/>
          </p:nvSpPr>
          <p:spPr>
            <a:xfrm>
              <a:off x="466966" y="1245757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02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0487EF-7A19-48D6-B824-189883A45B9D}"/>
                </a:ext>
              </a:extLst>
            </p:cNvPr>
            <p:cNvSpPr/>
            <p:nvPr/>
          </p:nvSpPr>
          <p:spPr>
            <a:xfrm>
              <a:off x="466966" y="2080778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03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3E75D28-15CF-4521-9FF8-02E0090F26D4}"/>
                </a:ext>
              </a:extLst>
            </p:cNvPr>
            <p:cNvSpPr/>
            <p:nvPr/>
          </p:nvSpPr>
          <p:spPr>
            <a:xfrm>
              <a:off x="466966" y="2914320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04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985498F-1273-4029-93CF-402D7CA0D812}"/>
                </a:ext>
              </a:extLst>
            </p:cNvPr>
            <p:cNvSpPr/>
            <p:nvPr/>
          </p:nvSpPr>
          <p:spPr>
            <a:xfrm>
              <a:off x="466966" y="3747862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05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78C64-31AF-4DD2-B2E2-AAC3071CDD04}"/>
                </a:ext>
              </a:extLst>
            </p:cNvPr>
            <p:cNvSpPr/>
            <p:nvPr/>
          </p:nvSpPr>
          <p:spPr>
            <a:xfrm>
              <a:off x="466966" y="4580384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06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7348814-A345-4177-824F-AB95FCE97FF5}"/>
                </a:ext>
              </a:extLst>
            </p:cNvPr>
            <p:cNvSpPr/>
            <p:nvPr/>
          </p:nvSpPr>
          <p:spPr>
            <a:xfrm>
              <a:off x="461070" y="5412906"/>
              <a:ext cx="638308" cy="401606"/>
            </a:xfrm>
            <a:prstGeom prst="rect">
              <a:avLst/>
            </a:prstGeom>
            <a:solidFill>
              <a:srgbClr val="A6B727"/>
            </a:solidFill>
            <a:ln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Bahnschrift" panose="020B0502040204020203" pitchFamily="34" charset="0"/>
                </a:rPr>
                <a:t>07</a:t>
              </a:r>
              <a:endParaRPr lang="ko-KR" altLang="en-US" b="1" dirty="0">
                <a:latin typeface="Bahnschrift" panose="020B0502040204020203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4AA20E-D7CF-43F2-8F3F-FE7E0DEEDD5A}"/>
                </a:ext>
              </a:extLst>
            </p:cNvPr>
            <p:cNvSpPr/>
            <p:nvPr/>
          </p:nvSpPr>
          <p:spPr>
            <a:xfrm>
              <a:off x="1402833" y="273345"/>
              <a:ext cx="5104647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무인 자동화 크레인 작동 중 시각지능 항시 작동 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C6EEE77-9E96-4454-9098-924E8650A9B3}"/>
                </a:ext>
              </a:extLst>
            </p:cNvPr>
            <p:cNvSpPr/>
            <p:nvPr/>
          </p:nvSpPr>
          <p:spPr>
            <a:xfrm>
              <a:off x="1402833" y="1153730"/>
              <a:ext cx="6695038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시각지능이 무인 자동화 크레인의 작업 반경 내에 있는 위험요소 발견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7B45CCA-69E6-41B4-9D48-79FAE9FFD7BF}"/>
                </a:ext>
              </a:extLst>
            </p:cNvPr>
            <p:cNvSpPr/>
            <p:nvPr/>
          </p:nvSpPr>
          <p:spPr>
            <a:xfrm>
              <a:off x="1385855" y="3669863"/>
              <a:ext cx="5104647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위험요소 제거 인력 투입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1B108A6-DCE9-4DAA-9FA5-FCF4C63AAEDB}"/>
                </a:ext>
              </a:extLst>
            </p:cNvPr>
            <p:cNvSpPr/>
            <p:nvPr/>
          </p:nvSpPr>
          <p:spPr>
            <a:xfrm>
              <a:off x="1402833" y="1996239"/>
              <a:ext cx="7556429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시각지능이 위험요소가 자동화 크레인의 작업에 영향을 미칠 수 있다고 판단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537737-94B4-45FB-9387-BE3DEB9784CB}"/>
                </a:ext>
              </a:extLst>
            </p:cNvPr>
            <p:cNvSpPr/>
            <p:nvPr/>
          </p:nvSpPr>
          <p:spPr>
            <a:xfrm>
              <a:off x="1402833" y="4536373"/>
              <a:ext cx="5104647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시각지능은 무인 자동화크레인의 재가동을 위한 </a:t>
              </a:r>
              <a:r>
                <a:rPr lang="ko-KR" altLang="en-US" b="1" dirty="0" err="1">
                  <a:solidFill>
                    <a:schemeClr val="tx1"/>
                  </a:solidFill>
                  <a:latin typeface="+mn-ea"/>
                </a:rPr>
                <a:t>재판단</a:t>
              </a: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 실시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E11286-D9E9-446D-A17C-1CF3E796B9BF}"/>
                </a:ext>
              </a:extLst>
            </p:cNvPr>
            <p:cNvSpPr/>
            <p:nvPr/>
          </p:nvSpPr>
          <p:spPr>
            <a:xfrm>
              <a:off x="1385855" y="2813480"/>
              <a:ext cx="5104648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관제실 보고 </a:t>
              </a: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무인자동화 크레인 일시 정지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2B96ED4-3727-4F11-9F3A-6EC051938A16}"/>
                </a:ext>
              </a:extLst>
            </p:cNvPr>
            <p:cNvSpPr/>
            <p:nvPr/>
          </p:nvSpPr>
          <p:spPr>
            <a:xfrm>
              <a:off x="1402832" y="5298025"/>
              <a:ext cx="7556429" cy="642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무인 자동화 크레인 재가동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4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9106C8-87F4-4078-92C0-E5D598D68AC7}"/>
              </a:ext>
            </a:extLst>
          </p:cNvPr>
          <p:cNvSpPr/>
          <p:nvPr/>
        </p:nvSpPr>
        <p:spPr>
          <a:xfrm>
            <a:off x="369992" y="402823"/>
            <a:ext cx="3273960" cy="559404"/>
          </a:xfrm>
          <a:prstGeom prst="rect">
            <a:avLst/>
          </a:prstGeom>
          <a:solidFill>
            <a:srgbClr val="A6B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chemeClr val="tx1"/>
                </a:solidFill>
              </a:rPr>
              <a:t>4. </a:t>
            </a:r>
            <a:r>
              <a:rPr lang="ko-KR" altLang="en-US" sz="4000" dirty="0">
                <a:solidFill>
                  <a:schemeClr val="tx1"/>
                </a:solidFill>
              </a:rPr>
              <a:t>기대효과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37B5B0-4CB7-4E0E-8869-83E90DB7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450540"/>
            <a:ext cx="1026459" cy="96674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F1B8ABA-AECD-4A76-81E2-DD326918B86B}"/>
              </a:ext>
            </a:extLst>
          </p:cNvPr>
          <p:cNvSpPr txBox="1">
            <a:spLocks/>
          </p:cNvSpPr>
          <p:nvPr/>
        </p:nvSpPr>
        <p:spPr>
          <a:xfrm>
            <a:off x="1142999" y="1515033"/>
            <a:ext cx="1026459" cy="96674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6EF932F-0336-4860-9C7A-B6DA7C148F20}"/>
              </a:ext>
            </a:extLst>
          </p:cNvPr>
          <p:cNvSpPr txBox="1">
            <a:spLocks/>
          </p:cNvSpPr>
          <p:nvPr/>
        </p:nvSpPr>
        <p:spPr>
          <a:xfrm>
            <a:off x="1142996" y="4141691"/>
            <a:ext cx="1026459" cy="9577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D77808C1-5C25-4D8E-B5E6-520A026259DE}"/>
              </a:ext>
            </a:extLst>
          </p:cNvPr>
          <p:cNvSpPr txBox="1">
            <a:spLocks/>
          </p:cNvSpPr>
          <p:nvPr/>
        </p:nvSpPr>
        <p:spPr>
          <a:xfrm>
            <a:off x="1142996" y="2832843"/>
            <a:ext cx="1026459" cy="9577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DEE6D8DF-3757-42EC-B6D6-48100F20C4DA}"/>
              </a:ext>
            </a:extLst>
          </p:cNvPr>
          <p:cNvSpPr/>
          <p:nvPr/>
        </p:nvSpPr>
        <p:spPr>
          <a:xfrm>
            <a:off x="2308986" y="1594179"/>
            <a:ext cx="2808339" cy="9577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작업자의 안전 장비  착용 유무 감지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C83247BC-4975-4E77-B7E3-2040398AF5B0}"/>
              </a:ext>
            </a:extLst>
          </p:cNvPr>
          <p:cNvSpPr/>
          <p:nvPr/>
        </p:nvSpPr>
        <p:spPr>
          <a:xfrm>
            <a:off x="2356591" y="2838355"/>
            <a:ext cx="2808339" cy="9577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쓰러짐 감지</a:t>
            </a:r>
          </a:p>
        </p:txBody>
      </p:sp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3DC4DACB-2E9D-4835-9108-2166B0227DFE}"/>
              </a:ext>
            </a:extLst>
          </p:cNvPr>
          <p:cNvSpPr/>
          <p:nvPr/>
        </p:nvSpPr>
        <p:spPr>
          <a:xfrm>
            <a:off x="2356592" y="4122089"/>
            <a:ext cx="2808339" cy="9577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체온감지</a:t>
            </a: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182315EA-48B5-4710-A804-886BDC104B78}"/>
              </a:ext>
            </a:extLst>
          </p:cNvPr>
          <p:cNvSpPr/>
          <p:nvPr/>
        </p:nvSpPr>
        <p:spPr>
          <a:xfrm>
            <a:off x="2356592" y="5446782"/>
            <a:ext cx="2808339" cy="9577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침입 감지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8D63211-8B47-40DF-AC1D-2FA1D015FC73}"/>
              </a:ext>
            </a:extLst>
          </p:cNvPr>
          <p:cNvSpPr/>
          <p:nvPr/>
        </p:nvSpPr>
        <p:spPr>
          <a:xfrm>
            <a:off x="5554667" y="1993511"/>
            <a:ext cx="1569712" cy="1331708"/>
          </a:xfrm>
          <a:prstGeom prst="rightArrow">
            <a:avLst/>
          </a:prstGeom>
          <a:solidFill>
            <a:srgbClr val="A6B727"/>
          </a:solidFill>
          <a:ln>
            <a:solidFill>
              <a:srgbClr val="A6B727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6028A0A-A3A0-4612-A977-BE053BB09C5D}"/>
              </a:ext>
            </a:extLst>
          </p:cNvPr>
          <p:cNvSpPr/>
          <p:nvPr/>
        </p:nvSpPr>
        <p:spPr>
          <a:xfrm>
            <a:off x="7561721" y="1993511"/>
            <a:ext cx="3470472" cy="293503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안전하고 스마트한 항만</a:t>
            </a:r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68345F36-E248-490B-BF5E-CCA6F1C86C67}"/>
              </a:ext>
            </a:extLst>
          </p:cNvPr>
          <p:cNvSpPr/>
          <p:nvPr/>
        </p:nvSpPr>
        <p:spPr>
          <a:xfrm>
            <a:off x="5513422" y="2160493"/>
            <a:ext cx="1513645" cy="10860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즉각적인 안전조치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9D89E9A-1168-4D3A-A157-35F8544C0EEA}"/>
              </a:ext>
            </a:extLst>
          </p:cNvPr>
          <p:cNvSpPr/>
          <p:nvPr/>
        </p:nvSpPr>
        <p:spPr>
          <a:xfrm>
            <a:off x="5554667" y="3798566"/>
            <a:ext cx="1569712" cy="1331708"/>
          </a:xfrm>
          <a:prstGeom prst="rightArrow">
            <a:avLst/>
          </a:prstGeom>
          <a:solidFill>
            <a:srgbClr val="A6B727"/>
          </a:solidFill>
          <a:ln>
            <a:solidFill>
              <a:srgbClr val="A6B727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3">
            <a:extLst>
              <a:ext uri="{FF2B5EF4-FFF2-40B4-BE49-F238E27FC236}">
                <a16:creationId xmlns:a16="http://schemas.microsoft.com/office/drawing/2014/main" id="{5F44DF92-DED3-4AE2-BCD8-D3ADE3D43BFF}"/>
              </a:ext>
            </a:extLst>
          </p:cNvPr>
          <p:cNvSpPr/>
          <p:nvPr/>
        </p:nvSpPr>
        <p:spPr>
          <a:xfrm>
            <a:off x="5513421" y="3921390"/>
            <a:ext cx="1513645" cy="10860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인명피해 감소</a:t>
            </a:r>
          </a:p>
        </p:txBody>
      </p:sp>
    </p:spTree>
    <p:extLst>
      <p:ext uri="{BB962C8B-B14F-4D97-AF65-F5344CB8AC3E}">
        <p14:creationId xmlns:p14="http://schemas.microsoft.com/office/powerpoint/2010/main" val="384469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6F5-8745-4F10-993E-A9D104DB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63" y="551961"/>
            <a:ext cx="10999072" cy="4618547"/>
          </a:xfrm>
        </p:spPr>
        <p:txBody>
          <a:bodyPr anchor="ctr">
            <a:normAutofit/>
          </a:bodyPr>
          <a:lstStyle/>
          <a:p>
            <a:r>
              <a:rPr lang="en-US" altLang="ko-KR" sz="8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Thank </a:t>
            </a:r>
            <a:r>
              <a:rPr lang="en-US" altLang="ko-KR" sz="8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80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ou</a:t>
            </a:r>
            <a:endParaRPr lang="ko-KR" altLang="en-US" sz="8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5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29615" y="863689"/>
            <a:ext cx="1891553" cy="100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dirty="0"/>
              <a:t>목차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72635" y="968188"/>
            <a:ext cx="5761795" cy="5099101"/>
            <a:chOff x="3669908" y="1775592"/>
            <a:chExt cx="4891435" cy="3831413"/>
          </a:xfrm>
        </p:grpSpPr>
        <p:sp>
          <p:nvSpPr>
            <p:cNvPr id="7" name="직사각형 6"/>
            <p:cNvSpPr/>
            <p:nvPr/>
          </p:nvSpPr>
          <p:spPr>
            <a:xfrm>
              <a:off x="3669908" y="1775592"/>
              <a:ext cx="648072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b="1">
                  <a:latin typeface="Bahnschrift"/>
                </a:rPr>
                <a:t>01</a:t>
              </a:r>
              <a:endParaRPr lang="ko-KR" altLang="en-US" sz="2200" b="1">
                <a:latin typeface="Bahnschrif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28895" y="1847600"/>
              <a:ext cx="403244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200" b="1" dirty="0">
                  <a:solidFill>
                    <a:schemeClr val="tx1"/>
                  </a:solidFill>
                  <a:latin typeface="+mn-ea"/>
                </a:rPr>
                <a:t>배경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9908" y="2812703"/>
              <a:ext cx="648072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b="1">
                  <a:latin typeface="Bahnschrift"/>
                </a:rPr>
                <a:t>02</a:t>
              </a:r>
              <a:endParaRPr lang="ko-KR" altLang="en-US" sz="2200" b="1">
                <a:latin typeface="Bahnschrift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9908" y="3849814"/>
              <a:ext cx="648072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b="1">
                  <a:latin typeface="Bahnschrift"/>
                </a:rPr>
                <a:t>03</a:t>
              </a:r>
              <a:endParaRPr lang="ko-KR" altLang="en-US" sz="2200" b="1">
                <a:latin typeface="Bahnschrift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9908" y="4886925"/>
              <a:ext cx="648072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6B727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200" b="1">
                  <a:latin typeface="Bahnschrift"/>
                </a:rPr>
                <a:t>04</a:t>
              </a:r>
              <a:endParaRPr lang="ko-KR" altLang="en-US" sz="2200" b="1">
                <a:latin typeface="Bahnschrift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28895" y="2884711"/>
              <a:ext cx="403244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2200" b="1" dirty="0">
                  <a:solidFill>
                    <a:schemeClr val="tx1"/>
                  </a:solidFill>
                  <a:latin typeface="+mn-ea"/>
                </a:rPr>
                <a:t>시각지능 개요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528895" y="3931985"/>
              <a:ext cx="403244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200" b="1" dirty="0">
                  <a:solidFill>
                    <a:schemeClr val="tx1"/>
                  </a:solidFill>
                  <a:latin typeface="+mn-ea"/>
                </a:rPr>
                <a:t>시각지능</a:t>
              </a:r>
              <a:r>
                <a:rPr lang="en-US" altLang="ko-KR" sz="2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2200" b="1" dirty="0">
                  <a:solidFill>
                    <a:schemeClr val="tx1"/>
                  </a:solidFill>
                  <a:latin typeface="+mn-ea"/>
                </a:rPr>
                <a:t>활용 프로세스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28895" y="4958933"/>
              <a:ext cx="403244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200" b="1" dirty="0">
                  <a:solidFill>
                    <a:schemeClr val="tx1"/>
                  </a:solidFill>
                  <a:latin typeface="+mn-ea"/>
                </a:rPr>
                <a:t>기대 효과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A0FE4A0-825B-48F6-8FA9-C48C0EF8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65" y="5847270"/>
            <a:ext cx="1576453" cy="2639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642D29-D9AC-47FF-99E4-29842A63F766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50982" y="1177277"/>
            <a:ext cx="5335182" cy="5409054"/>
          </a:xfrm>
          <a:prstGeom prst="rect">
            <a:avLst/>
          </a:prstGeom>
          <a:noFill/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30222AF6-91D9-49FD-BD7C-0B3391A75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8"/>
          <a:stretch/>
        </p:blipFill>
        <p:spPr>
          <a:xfrm>
            <a:off x="5828625" y="2265967"/>
            <a:ext cx="6099132" cy="3462467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993806-DD35-4AF6-B4D2-9CF052428F6F}"/>
              </a:ext>
            </a:extLst>
          </p:cNvPr>
          <p:cNvSpPr/>
          <p:nvPr/>
        </p:nvSpPr>
        <p:spPr>
          <a:xfrm>
            <a:off x="429424" y="388862"/>
            <a:ext cx="4079823" cy="534502"/>
          </a:xfrm>
          <a:prstGeom prst="rect">
            <a:avLst/>
          </a:prstGeom>
          <a:solidFill>
            <a:srgbClr val="A6B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dirty="0">
                <a:solidFill>
                  <a:schemeClr val="tx1"/>
                </a:solidFill>
              </a:rPr>
              <a:t>1.  </a:t>
            </a:r>
            <a:r>
              <a:rPr lang="ko-KR" altLang="en-US" sz="4000" dirty="0">
                <a:solidFill>
                  <a:schemeClr val="tx1"/>
                </a:solidFill>
              </a:rPr>
              <a:t>배경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9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A0FE4A0-825B-48F6-8FA9-C48C0EF8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65" y="5847270"/>
            <a:ext cx="1576453" cy="26393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94C04BD-689F-496A-A300-636ED70A5ADD}"/>
              </a:ext>
            </a:extLst>
          </p:cNvPr>
          <p:cNvGrpSpPr/>
          <p:nvPr/>
        </p:nvGrpSpPr>
        <p:grpSpPr>
          <a:xfrm>
            <a:off x="192895" y="513184"/>
            <a:ext cx="11648123" cy="5598017"/>
            <a:chOff x="311938" y="1218861"/>
            <a:chExt cx="11642016" cy="47603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612D04-D97E-4F2D-88D2-F546AF422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0108"/>
            <a:stretch/>
          </p:blipFill>
          <p:spPr>
            <a:xfrm>
              <a:off x="488577" y="1218861"/>
              <a:ext cx="8829675" cy="74413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3E8A8FA-3996-47B0-BB16-CE11DEDC3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608"/>
            <a:stretch/>
          </p:blipFill>
          <p:spPr>
            <a:xfrm>
              <a:off x="497542" y="1962992"/>
              <a:ext cx="8829675" cy="22850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71E3D01-5CA9-4EDB-8699-54954DEE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542" y="2431645"/>
              <a:ext cx="5727767" cy="338381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A5B765-6556-448C-B1CC-7AA6ADD7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3091" y="2355274"/>
              <a:ext cx="5580863" cy="34601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418882F-9634-49B0-B9A9-8243BDDB2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35000"/>
            </a:blip>
            <a:srcRect l="-2059" t="36011" r="16215" b="32263"/>
            <a:stretch/>
          </p:blipFill>
          <p:spPr>
            <a:xfrm flipV="1">
              <a:off x="311938" y="5095675"/>
              <a:ext cx="5913372" cy="883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84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60" y="2108200"/>
            <a:ext cx="4748530" cy="2649855"/>
          </a:xfrm>
          <a:prstGeom prst="rect">
            <a:avLst/>
          </a:prstGeom>
          <a:noFill/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112645"/>
            <a:ext cx="4753610" cy="2648585"/>
          </a:xfrm>
          <a:prstGeom prst="rect">
            <a:avLst/>
          </a:prstGeom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653415" y="4849495"/>
            <a:ext cx="475678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  <a:cs typeface="+mn-cs"/>
              </a:rPr>
              <a:t>출처</a:t>
            </a:r>
            <a:r>
              <a:rPr lang="en-US" altLang="ko-KR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" charset="0"/>
                <a:ea typeface="맑은 고딕" charset="0"/>
              </a:rPr>
              <a:t>: </a:t>
            </a:r>
            <a:r>
              <a:rPr lang="ko-KR" altLang="en-US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  <a:cs typeface="+mn-cs"/>
              </a:rPr>
              <a:t>SBS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77560" y="4852670"/>
            <a:ext cx="4756785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  <a:cs typeface="+mn-cs"/>
              </a:rPr>
              <a:t>출처</a:t>
            </a:r>
            <a:r>
              <a:rPr lang="en-US" altLang="ko-KR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Arial" charset="0"/>
                <a:ea typeface="맑은 고딕" charset="0"/>
              </a:rPr>
              <a:t>: </a:t>
            </a:r>
            <a:r>
              <a:rPr lang="ko-KR" altLang="en-US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  <a:cs typeface="+mn-cs"/>
              </a:rPr>
              <a:t>경남 창원소방본부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647700" y="1749425"/>
            <a:ext cx="4757420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  <a:cs typeface="+mn-cs"/>
              </a:rPr>
              <a:t>&lt;평택항 사고&gt;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34380" y="1697355"/>
            <a:ext cx="4757420" cy="260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i="0" strike="noStrike" cap="none">
                <a:ln w="9525" cap="flat" cmpd="sng">
                  <a:noFill/>
                  <a:prstDash/>
                </a:ln>
                <a:solidFill>
                  <a:schemeClr val="tx1"/>
                </a:solidFill>
                <a:latin typeface="Corbel" charset="0"/>
                <a:ea typeface="Corbel" charset="0"/>
                <a:cs typeface="+mn-cs"/>
              </a:rPr>
              <a:t>&lt;부산신항 사고&gt;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818375480">
            <a:extLst>
              <a:ext uri="{FF2B5EF4-FFF2-40B4-BE49-F238E27FC236}">
                <a16:creationId xmlns:a16="http://schemas.microsoft.com/office/drawing/2014/main" id="{40FA5A75-932E-4615-AF39-AE51109F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4" y="2374264"/>
            <a:ext cx="10408526" cy="16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6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웹 캠 단색으로 채워진">
            <a:extLst>
              <a:ext uri="{FF2B5EF4-FFF2-40B4-BE49-F238E27FC236}">
                <a16:creationId xmlns:a16="http://schemas.microsoft.com/office/drawing/2014/main" id="{BF00E0FE-13CC-4A29-85DA-F9E361432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832" y="2664842"/>
            <a:ext cx="3790335" cy="3790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D4A69B-87F6-478C-89AE-D334D9B6CD2F}"/>
              </a:ext>
            </a:extLst>
          </p:cNvPr>
          <p:cNvSpPr txBox="1"/>
          <p:nvPr/>
        </p:nvSpPr>
        <p:spPr>
          <a:xfrm>
            <a:off x="5347402" y="5982400"/>
            <a:ext cx="2094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시각지능</a:t>
            </a:r>
          </a:p>
        </p:txBody>
      </p:sp>
      <p:pic>
        <p:nvPicPr>
          <p:cNvPr id="8" name="그래픽 7" descr="눈 단색으로 채워진">
            <a:extLst>
              <a:ext uri="{FF2B5EF4-FFF2-40B4-BE49-F238E27FC236}">
                <a16:creationId xmlns:a16="http://schemas.microsoft.com/office/drawing/2014/main" id="{F19D1729-21FC-4DA2-B60F-8707007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2212" y="2170088"/>
            <a:ext cx="2003331" cy="200333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12D8512-44CF-49DF-955F-CCEBDC915666}"/>
              </a:ext>
            </a:extLst>
          </p:cNvPr>
          <p:cNvGrpSpPr/>
          <p:nvPr/>
        </p:nvGrpSpPr>
        <p:grpSpPr>
          <a:xfrm>
            <a:off x="5036458" y="775355"/>
            <a:ext cx="2094273" cy="2084742"/>
            <a:chOff x="3377381" y="644946"/>
            <a:chExt cx="1671481" cy="1685680"/>
          </a:xfrm>
        </p:grpSpPr>
        <p:pic>
          <p:nvPicPr>
            <p:cNvPr id="10" name="그래픽 9" descr="가로 막대형 차트 단색으로 채워진">
              <a:extLst>
                <a:ext uri="{FF2B5EF4-FFF2-40B4-BE49-F238E27FC236}">
                  <a16:creationId xmlns:a16="http://schemas.microsoft.com/office/drawing/2014/main" id="{15B27157-8E94-449A-BD17-F2EC4E402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77381" y="644946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문서 단색으로 채워진">
              <a:extLst>
                <a:ext uri="{FF2B5EF4-FFF2-40B4-BE49-F238E27FC236}">
                  <a16:creationId xmlns:a16="http://schemas.microsoft.com/office/drawing/2014/main" id="{022DA6A7-9BFB-4CFC-8EB5-CCB63F9B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34462" y="644946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원형 차트 단색으로 채워진">
              <a:extLst>
                <a:ext uri="{FF2B5EF4-FFF2-40B4-BE49-F238E27FC236}">
                  <a16:creationId xmlns:a16="http://schemas.microsoft.com/office/drawing/2014/main" id="{09F6C910-66D7-49BC-9C44-F70B02002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30045" y="1510013"/>
              <a:ext cx="820613" cy="820613"/>
            </a:xfrm>
            <a:prstGeom prst="rect">
              <a:avLst/>
            </a:prstGeom>
          </p:spPr>
        </p:pic>
      </p:grpSp>
      <p:pic>
        <p:nvPicPr>
          <p:cNvPr id="4" name="그래픽 3" descr="아이디어 단색으로 채워진">
            <a:extLst>
              <a:ext uri="{FF2B5EF4-FFF2-40B4-BE49-F238E27FC236}">
                <a16:creationId xmlns:a16="http://schemas.microsoft.com/office/drawing/2014/main" id="{494DC3D7-3D35-4702-B27C-29C0CA5290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6456" y="2238323"/>
            <a:ext cx="1935096" cy="19350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F78682-DD2B-42A5-8467-DA0CD7375370}"/>
              </a:ext>
            </a:extLst>
          </p:cNvPr>
          <p:cNvSpPr/>
          <p:nvPr/>
        </p:nvSpPr>
        <p:spPr>
          <a:xfrm>
            <a:off x="369992" y="402823"/>
            <a:ext cx="2991323" cy="559404"/>
          </a:xfrm>
          <a:prstGeom prst="rect">
            <a:avLst/>
          </a:prstGeom>
          <a:solidFill>
            <a:srgbClr val="A6B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solidFill>
                  <a:schemeClr val="tx1"/>
                </a:solidFill>
              </a:rPr>
              <a:t>2. </a:t>
            </a:r>
            <a:r>
              <a:rPr lang="ko-KR" altLang="en-US" sz="4000" dirty="0">
                <a:solidFill>
                  <a:schemeClr val="tx1"/>
                </a:solidFill>
              </a:rPr>
              <a:t>시각지능</a:t>
            </a:r>
            <a:endParaRPr lang="en-US" altLang="ko-K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F6CD012-0A04-4E38-9F41-B150B349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17398952">
            <a:extLst>
              <a:ext uri="{FF2B5EF4-FFF2-40B4-BE49-F238E27FC236}">
                <a16:creationId xmlns:a16="http://schemas.microsoft.com/office/drawing/2014/main" id="{D43A19CC-13D6-4C1C-91AA-2C36B051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2" y="1365050"/>
            <a:ext cx="5574841" cy="392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0762637-8CD4-4BFD-A34A-E159C175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617399312">
            <a:extLst>
              <a:ext uri="{FF2B5EF4-FFF2-40B4-BE49-F238E27FC236}">
                <a16:creationId xmlns:a16="http://schemas.microsoft.com/office/drawing/2014/main" id="{16DD6DA5-C1C8-4A32-9DA4-65475DB8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69" y="1365051"/>
            <a:ext cx="4995863" cy="27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36614-B699-482B-AE4B-26E9C9EA8FA5}"/>
              </a:ext>
            </a:extLst>
          </p:cNvPr>
          <p:cNvSpPr txBox="1"/>
          <p:nvPr/>
        </p:nvSpPr>
        <p:spPr>
          <a:xfrm>
            <a:off x="636494" y="5492950"/>
            <a:ext cx="54595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출처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kumimoji="0" lang="ko-KR" altLang="en-US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지능정보산업협회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BD353-7F8E-4B01-8999-5B1470DC774F}"/>
              </a:ext>
            </a:extLst>
          </p:cNvPr>
          <p:cNvSpPr txBox="1"/>
          <p:nvPr/>
        </p:nvSpPr>
        <p:spPr>
          <a:xfrm>
            <a:off x="6247169" y="4347302"/>
            <a:ext cx="6096000" cy="26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8351520" algn="r"/>
                <a:tab pos="8351520" algn="r"/>
              </a:tabLs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출처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한국전자통신연구원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(ETRI)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유튜브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-01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딥뷰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시각지능 기술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659D223-F510-42C1-9DF1-124640526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6BCE8EB-AC4E-42D9-A005-F0E7F2264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BE9DD96-7E00-42A6-B4DA-084DD6ACF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9EF76-993B-4998-B024-44769062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83"/>
          <a:stretch>
            <a:fillRect/>
          </a:stretch>
        </p:blipFill>
        <p:spPr>
          <a:xfrm>
            <a:off x="464418" y="2242087"/>
            <a:ext cx="3924993" cy="2373823"/>
          </a:xfrm>
          <a:prstGeom prst="rect">
            <a:avLst/>
          </a:prstGeom>
          <a:noFill/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245A9E16-C3FA-4AFD-9CD3-FD424FE82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280" y="1156447"/>
            <a:ext cx="0" cy="442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2F3E45E-9136-4E5D-B80B-6BA93028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2" r="172" b="9497"/>
          <a:stretch>
            <a:fillRect/>
          </a:stretch>
        </p:blipFill>
        <p:spPr>
          <a:xfrm>
            <a:off x="4917150" y="2242088"/>
            <a:ext cx="6626304" cy="2373823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D2E2E4-F87A-4274-BF1F-3BED240F3869}"/>
              </a:ext>
            </a:extLst>
          </p:cNvPr>
          <p:cNvSpPr txBox="1"/>
          <p:nvPr/>
        </p:nvSpPr>
        <p:spPr>
          <a:xfrm>
            <a:off x="464418" y="4741879"/>
            <a:ext cx="39249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+mn-ea"/>
              </a:rPr>
              <a:t>&lt;</a:t>
            </a:r>
            <a:r>
              <a:rPr lang="ko-KR" altLang="en-US" sz="1100" dirty="0">
                <a:latin typeface="+mn-ea"/>
              </a:rPr>
              <a:t>그림 </a:t>
            </a:r>
            <a:r>
              <a:rPr lang="en-US" altLang="ko-KR" sz="1100" dirty="0">
                <a:latin typeface="+mn-ea"/>
              </a:rPr>
              <a:t>1&gt; </a:t>
            </a:r>
            <a:r>
              <a:rPr lang="ko-KR" altLang="en-US" sz="1100" dirty="0">
                <a:latin typeface="+mn-ea"/>
              </a:rPr>
              <a:t>크레인 하부를 모니터링하고 있는 화면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출처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lang="en-US" altLang="ko-KR" sz="1100" kern="0" spc="-50" dirty="0" err="1">
                <a:solidFill>
                  <a:srgbClr val="000000"/>
                </a:solidFill>
                <a:effectLst/>
                <a:latin typeface="+mn-ea"/>
              </a:rPr>
              <a:t>Mobilio</a:t>
            </a:r>
            <a:endParaRPr lang="en-US" altLang="ko-KR" sz="1100" kern="0" spc="-50" dirty="0">
              <a:solidFill>
                <a:srgbClr val="000000"/>
              </a:solidFill>
              <a:effectLst/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1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C79745-E76F-4465-9335-31AC17CFBA6A}"/>
              </a:ext>
            </a:extLst>
          </p:cNvPr>
          <p:cNvSpPr txBox="1"/>
          <p:nvPr/>
        </p:nvSpPr>
        <p:spPr>
          <a:xfrm>
            <a:off x="4991595" y="4741879"/>
            <a:ext cx="64742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+mn-ea"/>
              </a:rPr>
              <a:t>&lt;</a:t>
            </a:r>
            <a:r>
              <a:rPr lang="ko-KR" altLang="en-US" sz="1100" dirty="0">
                <a:latin typeface="+mn-ea"/>
              </a:rPr>
              <a:t>그림 </a:t>
            </a:r>
            <a:r>
              <a:rPr lang="en-US" altLang="ko-KR" sz="1100" dirty="0">
                <a:latin typeface="+mn-ea"/>
              </a:rPr>
              <a:t>2&gt;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AI CCTV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가 설치된 크레인 및 모니터링 지역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레드존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출처</a:t>
            </a:r>
            <a:r>
              <a:rPr kumimoji="0" lang="en-US" altLang="ko-KR" sz="11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lang="en-US" altLang="ko-KR" sz="1100" kern="0" spc="-50" dirty="0" err="1">
                <a:solidFill>
                  <a:srgbClr val="000000"/>
                </a:solidFill>
                <a:effectLst/>
                <a:latin typeface="+mn-ea"/>
              </a:rPr>
              <a:t>Mobilio</a:t>
            </a:r>
            <a:endParaRPr lang="en-US" altLang="ko-KR" sz="1100" kern="0" spc="-5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63426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Pages>15</Pages>
  <Words>196</Words>
  <Characters>0</Characters>
  <Application>Microsoft Office PowerPoint</Application>
  <DocSecurity>0</DocSecurity>
  <PresentationFormat>와이드스크린</PresentationFormat>
  <Lines>0</Lines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바탕</vt:lpstr>
      <vt:lpstr>Arial</vt:lpstr>
      <vt:lpstr>Bahnschrift</vt:lpstr>
      <vt:lpstr>Corbel</vt:lpstr>
      <vt:lpstr>기본</vt:lpstr>
      <vt:lpstr>시각지능 기반의 컨테이너터미널 안전관리 개선 방안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딥뷰를 활용한 컨테이너터미널 장치장의 안전관리 개선 방안</dc:title>
  <dc:creator>김 서연</dc:creator>
  <cp:lastModifiedBy>skangm12@naver.com</cp:lastModifiedBy>
  <cp:revision>7</cp:revision>
  <dcterms:modified xsi:type="dcterms:W3CDTF">2021-11-23T11:23:04Z</dcterms:modified>
</cp:coreProperties>
</file>