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30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60" r:id="rId44"/>
  </p:sldIdLst>
  <p:sldSz cx="12192000" cy="6858000"/>
  <p:notesSz cx="6807200" cy="9939338"/>
  <p:embeddedFontLst>
    <p:embeddedFont>
      <p:font typeface="KoPub돋움체 Medium" panose="020B0600000101010101" charset="-127"/>
      <p:regular r:id="rId46"/>
    </p:embeddedFont>
    <p:embeddedFont>
      <p:font typeface="나눔바른고딕" panose="020B0600000101010101" charset="-127"/>
      <p:regular r:id="rId47"/>
      <p:bold r:id="rId48"/>
    </p:embeddedFont>
    <p:embeddedFont>
      <p:font typeface="휴먼명조" panose="020B0600000101010101" charset="-127"/>
      <p:regular r:id="rId49"/>
    </p:embeddedFont>
    <p:embeddedFont>
      <p:font typeface="KoPub돋움체 Bold" panose="020B0600000101010101" charset="0"/>
      <p:bold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04040"/>
    <a:srgbClr val="163856"/>
    <a:srgbClr val="3078BA"/>
    <a:srgbClr val="034C39"/>
    <a:srgbClr val="F8F8FA"/>
    <a:srgbClr val="004C40"/>
    <a:srgbClr val="65922E"/>
    <a:srgbClr val="EFEFF1"/>
    <a:srgbClr val="8CC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20" autoAdjust="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 수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배달의 민족</c:v>
                </c:pt>
                <c:pt idx="1">
                  <c:v>요기요</c:v>
                </c:pt>
                <c:pt idx="2">
                  <c:v>쿠팡이츠</c:v>
                </c:pt>
                <c:pt idx="3">
                  <c:v>위메프오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7000</c:v>
                </c:pt>
                <c:pt idx="2">
                  <c:v>5000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A-4FCE-8AE5-FDB3AC303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점유율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배달의 민족</c:v>
                </c:pt>
                <c:pt idx="1">
                  <c:v>요기요</c:v>
                </c:pt>
                <c:pt idx="2">
                  <c:v>쿠팡이츠</c:v>
                </c:pt>
                <c:pt idx="3">
                  <c:v>위메프오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5792</c:v>
                </c:pt>
                <c:pt idx="1">
                  <c:v>3000</c:v>
                </c:pt>
                <c:pt idx="2">
                  <c:v>2000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A-4FCE-8AE5-FDB3AC303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931022912"/>
        <c:axId val="1931017504"/>
      </c:barChart>
      <c:catAx>
        <c:axId val="19310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017504"/>
        <c:crosses val="autoZero"/>
        <c:auto val="1"/>
        <c:lblAlgn val="ctr"/>
        <c:lblOffset val="100"/>
        <c:noMultiLvlLbl val="0"/>
      </c:catAx>
      <c:valAx>
        <c:axId val="1931017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10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003BC-2609-4BAA-B07C-0CAE98AAA5D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22161-2BF4-4B49-8267-84F13D0FC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9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2161-2BF4-4B49-8267-84F13D0FCF0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2161-2BF4-4B49-8267-84F13D0FCF0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2161-2BF4-4B49-8267-84F13D0FCF0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1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2161-2BF4-4B49-8267-84F13D0FCF0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2161-2BF4-4B49-8267-84F13D0FCF0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9BC7-EB36-4ABB-9E34-FED9FCA861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0ED1-0F65-47CA-867C-3616ED6F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1210409"/>
            <a:ext cx="12192000" cy="1803400"/>
            <a:chOff x="0" y="75320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75320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959882"/>
              <a:ext cx="105777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O2O </a:t>
              </a:r>
              <a:r>
                <a:rPr lang="ko-KR" altLang="en-US" sz="28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음식 배달 플랫폼 서비스 품질이</a:t>
              </a:r>
              <a:endParaRPr lang="en-US" altLang="ko-KR" sz="2800" b="1" dirty="0">
                <a:ln>
                  <a:solidFill>
                    <a:schemeClr val="tx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800" b="1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고객충성도에</a:t>
              </a:r>
              <a:r>
                <a:rPr lang="ko-KR" altLang="en-US" sz="28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미치는 영향 연구</a:t>
              </a:r>
              <a:r>
                <a:rPr lang="en-US" altLang="ko-KR" sz="28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</a:p>
            <a:p>
              <a:pPr algn="ctr"/>
              <a:r>
                <a:rPr lang="ko-KR" altLang="en-US" sz="28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상생협력을 중심으로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1183" y="3881260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2021. 11. 25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1A69B-4E8C-4AF9-A7BC-D230A96B8A78}"/>
              </a:ext>
            </a:extLst>
          </p:cNvPr>
          <p:cNvSpPr txBox="1"/>
          <p:nvPr/>
        </p:nvSpPr>
        <p:spPr>
          <a:xfrm>
            <a:off x="5484794" y="49176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이장희</a:t>
            </a:r>
          </a:p>
        </p:txBody>
      </p: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6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서비스 품질 모델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2E9B764-B915-45C7-8505-259DFADF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2304"/>
            <a:ext cx="5437583" cy="3728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9E9057-0320-42E7-B228-F79F4C67F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77471"/>
              </p:ext>
            </p:extLst>
          </p:nvPr>
        </p:nvGraphicFramePr>
        <p:xfrm>
          <a:off x="301690" y="1706113"/>
          <a:ext cx="4901136" cy="4303977"/>
        </p:xfrm>
        <a:graphic>
          <a:graphicData uri="http://schemas.openxmlformats.org/drawingml/2006/table">
            <a:tbl>
              <a:tblPr/>
              <a:tblGrid>
                <a:gridCol w="1662562">
                  <a:extLst>
                    <a:ext uri="{9D8B030D-6E8A-4147-A177-3AD203B41FA5}">
                      <a16:colId xmlns:a16="http://schemas.microsoft.com/office/drawing/2014/main" val="711815938"/>
                    </a:ext>
                  </a:extLst>
                </a:gridCol>
                <a:gridCol w="1576012">
                  <a:extLst>
                    <a:ext uri="{9D8B030D-6E8A-4147-A177-3AD203B41FA5}">
                      <a16:colId xmlns:a16="http://schemas.microsoft.com/office/drawing/2014/main" val="11255509"/>
                    </a:ext>
                  </a:extLst>
                </a:gridCol>
                <a:gridCol w="1662562">
                  <a:extLst>
                    <a:ext uri="{9D8B030D-6E8A-4147-A177-3AD203B41FA5}">
                      <a16:colId xmlns:a16="http://schemas.microsoft.com/office/drawing/2014/main" val="3923536970"/>
                    </a:ext>
                  </a:extLst>
                </a:gridCol>
              </a:tblGrid>
              <a:tr h="15457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 품질 평가항목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03154"/>
                  </a:ext>
                </a:extLst>
              </a:tr>
              <a:tr h="146490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유형성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물리적 시설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장비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환경상태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직원의 관심과 배려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최신의 기술 및 장비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80378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물리적 시설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77708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직원의 태도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911216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서비스를 수행할 시설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31710"/>
                  </a:ext>
                </a:extLst>
              </a:tr>
              <a:tr h="146490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신뢰성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인지한 서비스를 믿음직스럽게 제공하는 능력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서비스의 적절한 시기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711093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 불만 대처의 태도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95910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서비스의 신뢰도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431740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약속이행 능력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62991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정확한 기록유지 능력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605190"/>
                  </a:ext>
                </a:extLst>
              </a:tr>
              <a:tr h="146490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반응성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고객을 도우며 신속한 서비스를 제공하려는 능력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서비스의 대한 자세한 설명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483247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양질의 서비스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493627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직원의 헌신적인 태도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57543"/>
                  </a:ext>
                </a:extLst>
              </a:tr>
              <a:tr h="28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고객의 요구에 대한 신속한 태도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94097"/>
                  </a:ext>
                </a:extLst>
              </a:tr>
              <a:tr h="146490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확신성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서비스를 제공하는 직원들의 태도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수행능력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정중함 등 신뢰를 전달하는 능력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직원에 대한 신뢰성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8213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직원의 업무처리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199144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예의바른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직원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965193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기업의 지원과 전문적인 직원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04122"/>
                  </a:ext>
                </a:extLst>
              </a:tr>
              <a:tr h="146490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공감성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기업이 고객에게 배려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친절을 제공하는 능력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고객에 대한 배려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147547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고객에 대한 관심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846493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고객의 니즈 파악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00745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관심사항 파악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92205"/>
                  </a:ext>
                </a:extLst>
              </a:tr>
              <a:tr h="146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이용시간의 편리함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813545"/>
                  </a:ext>
                </a:extLst>
              </a:tr>
              <a:tr h="148106">
                <a:tc gridSpan="3">
                  <a:txBody>
                    <a:bodyPr/>
                    <a:lstStyle/>
                    <a:p>
                      <a:pPr marL="822960" marR="0" indent="-347980" algn="l" fontAlgn="base" latinLnBrk="0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자료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: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Parasuraman. A., Zeithaml. V. A., &amp; Berry, L. L, (1988)</a:t>
                      </a:r>
                      <a:endParaRPr lang="en-US" sz="7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515" marR="50515" marT="13966" marB="1396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64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92BE8E-8F86-4B32-ACDE-726CD812D37E}"/>
              </a:ext>
            </a:extLst>
          </p:cNvPr>
          <p:cNvSpPr txBox="1"/>
          <p:nvPr/>
        </p:nvSpPr>
        <p:spPr>
          <a:xfrm>
            <a:off x="1227015" y="1240036"/>
            <a:ext cx="2442777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SERVQUAL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모델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61BE1-3347-47BF-B9C1-DF7C7295A723}"/>
              </a:ext>
            </a:extLst>
          </p:cNvPr>
          <p:cNvSpPr txBox="1"/>
          <p:nvPr/>
        </p:nvSpPr>
        <p:spPr>
          <a:xfrm>
            <a:off x="7593402" y="1217176"/>
            <a:ext cx="2442777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60000"/>
              </a:lnSpc>
              <a:spcBef>
                <a:spcPts val="800"/>
              </a:spcBef>
              <a:spcAft>
                <a:spcPts val="500"/>
              </a:spcAft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Gronross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1800" b="1" kern="0" spc="-5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모델</a:t>
            </a:r>
            <a:endParaRPr lang="ko-KR" altLang="en-US" sz="1800" b="1" kern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216D08-D0FB-40C6-8A71-888EBFCB032B}"/>
              </a:ext>
            </a:extLst>
          </p:cNvPr>
          <p:cNvGrpSpPr/>
          <p:nvPr/>
        </p:nvGrpSpPr>
        <p:grpSpPr>
          <a:xfrm>
            <a:off x="301690" y="6375959"/>
            <a:ext cx="584200" cy="274489"/>
            <a:chOff x="658417" y="1881803"/>
            <a:chExt cx="584200" cy="27448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7E1E730-5292-4FEE-B5D0-5039E0D6DD2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5BD8CCE-8C25-4FC9-855B-F874ECC07A8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C705AF-738C-4E0E-9CBC-E91CD63EB068}"/>
              </a:ext>
            </a:extLst>
          </p:cNvPr>
          <p:cNvSpPr txBox="1"/>
          <p:nvPr/>
        </p:nvSpPr>
        <p:spPr>
          <a:xfrm>
            <a:off x="885890" y="6375959"/>
            <a:ext cx="411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표적집단면접을 통해 도출한 서비스 품질 </a:t>
            </a:r>
            <a:r>
              <a:rPr lang="en-US" altLang="ko-KR" sz="1200" dirty="0"/>
              <a:t>5</a:t>
            </a:r>
            <a:r>
              <a:rPr lang="ko-KR" altLang="en-US" sz="1200" dirty="0"/>
              <a:t>가지를 정리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D0E4D1-C3DF-42ED-B412-89E95C600BA7}"/>
              </a:ext>
            </a:extLst>
          </p:cNvPr>
          <p:cNvGrpSpPr/>
          <p:nvPr/>
        </p:nvGrpSpPr>
        <p:grpSpPr>
          <a:xfrm>
            <a:off x="6505267" y="6001208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C246E7-C4AC-46C6-A489-54C76EE1747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D3CA886-DA53-4E82-891E-03E7FC379B61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9F3A8A-C886-4D6C-AC21-135C3DE626AB}"/>
              </a:ext>
            </a:extLst>
          </p:cNvPr>
          <p:cNvSpPr txBox="1"/>
          <p:nvPr/>
        </p:nvSpPr>
        <p:spPr>
          <a:xfrm>
            <a:off x="7089467" y="5815288"/>
            <a:ext cx="41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경험을 통해 인지된 서비스와 기대된 서비스를 비교</a:t>
            </a:r>
            <a:endParaRPr lang="en-US" altLang="ko-KR" sz="1200" dirty="0"/>
          </a:p>
          <a:p>
            <a:r>
              <a:rPr lang="ko-KR" altLang="en-US" sz="1200" dirty="0"/>
              <a:t>기업 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제공하는 서비스 종류</a:t>
            </a:r>
            <a:r>
              <a:rPr lang="en-US" altLang="ko-KR" sz="1200" dirty="0"/>
              <a:t>, </a:t>
            </a:r>
            <a:r>
              <a:rPr lang="ko-KR" altLang="en-US" sz="1200" dirty="0"/>
              <a:t>서비스 제공 방법</a:t>
            </a:r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가지를 서비스 품질 평가 요인으로 보았다</a:t>
            </a:r>
          </a:p>
        </p:txBody>
      </p:sp>
    </p:spTree>
    <p:extLst>
      <p:ext uri="{BB962C8B-B14F-4D97-AF65-F5344CB8AC3E}">
        <p14:creationId xmlns:p14="http://schemas.microsoft.com/office/powerpoint/2010/main" val="15432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O2O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 요인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E92F9F-C11B-465C-B488-F0E6D400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083"/>
              </p:ext>
            </p:extLst>
          </p:nvPr>
        </p:nvGraphicFramePr>
        <p:xfrm>
          <a:off x="396113" y="2020824"/>
          <a:ext cx="5328158" cy="3922775"/>
        </p:xfrm>
        <a:graphic>
          <a:graphicData uri="http://schemas.openxmlformats.org/drawingml/2006/table">
            <a:tbl>
              <a:tblPr/>
              <a:tblGrid>
                <a:gridCol w="795147">
                  <a:extLst>
                    <a:ext uri="{9D8B030D-6E8A-4147-A177-3AD203B41FA5}">
                      <a16:colId xmlns:a16="http://schemas.microsoft.com/office/drawing/2014/main" val="3378737502"/>
                    </a:ext>
                  </a:extLst>
                </a:gridCol>
                <a:gridCol w="4533011">
                  <a:extLst>
                    <a:ext uri="{9D8B030D-6E8A-4147-A177-3AD203B41FA5}">
                      <a16:colId xmlns:a16="http://schemas.microsoft.com/office/drawing/2014/main" val="2464273958"/>
                    </a:ext>
                  </a:extLst>
                </a:gridCol>
              </a:tblGrid>
              <a:tr h="3827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71581"/>
                  </a:ext>
                </a:extLst>
              </a:tr>
              <a:tr h="90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Anckar·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D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'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incau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(2002)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고객은 온라인 환경을 통해 합리적인 소비를 하려는 경향이 있어 경제적 가치가 있다고 판단되는 소비를 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68032"/>
                  </a:ext>
                </a:extLst>
              </a:tr>
              <a:tr h="640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Lee(2009)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서비스의 금전적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비금전적인 혜택이 플랫폼 이용에 긍정적인 영향을 준다고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88685"/>
                  </a:ext>
                </a:extLst>
              </a:tr>
              <a:tr h="640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오은혜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(2014)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환경에서 경제적 특성은 제품 및 서비스의 구매와 이용에 긍정적인 영향을 준다고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829172"/>
                  </a:ext>
                </a:extLst>
              </a:tr>
              <a:tr h="640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오용석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서비스 품질 특성 중 경제성을 ‘온라인을 통해 좀 더 저렴한 가격으로 서비스나 제품을 이용할 수 있다’로 정의함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381751"/>
                  </a:ext>
                </a:extLst>
              </a:tr>
              <a:tr h="714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윤정희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경제성을 ‘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플랫폼을 이용하여 시간과 비용을 절약할 수 있다’로 정의함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20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312BCE-66D1-4C71-8DB5-20D4852E583E}"/>
              </a:ext>
            </a:extLst>
          </p:cNvPr>
          <p:cNvSpPr txBox="1"/>
          <p:nvPr/>
        </p:nvSpPr>
        <p:spPr>
          <a:xfrm>
            <a:off x="2506194" y="13995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경제성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2A3539-4094-4AE3-A649-643BE84C2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75701"/>
              </p:ext>
            </p:extLst>
          </p:nvPr>
        </p:nvGraphicFramePr>
        <p:xfrm>
          <a:off x="6187313" y="2020823"/>
          <a:ext cx="5328158" cy="3922774"/>
        </p:xfrm>
        <a:graphic>
          <a:graphicData uri="http://schemas.openxmlformats.org/drawingml/2006/table">
            <a:tbl>
              <a:tblPr/>
              <a:tblGrid>
                <a:gridCol w="831088">
                  <a:extLst>
                    <a:ext uri="{9D8B030D-6E8A-4147-A177-3AD203B41FA5}">
                      <a16:colId xmlns:a16="http://schemas.microsoft.com/office/drawing/2014/main" val="493075992"/>
                    </a:ext>
                  </a:extLst>
                </a:gridCol>
                <a:gridCol w="4497070">
                  <a:extLst>
                    <a:ext uri="{9D8B030D-6E8A-4147-A177-3AD203B41FA5}">
                      <a16:colId xmlns:a16="http://schemas.microsoft.com/office/drawing/2014/main" val="2868570225"/>
                    </a:ext>
                  </a:extLst>
                </a:gridCol>
              </a:tblGrid>
              <a:tr h="4726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20879"/>
                  </a:ext>
                </a:extLst>
              </a:tr>
              <a:tr h="791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Davis(1989)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고객이 시스템을 이용할 때 많은 노력을 하지 않게 해주는 정도라고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60869"/>
                  </a:ext>
                </a:extLst>
              </a:tr>
              <a:tr h="1076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이성호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김동태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고객이 언제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어디서나 시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공간의 제약을 받지 않고 실시간으로 서비스를 이용할 수 있는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78627"/>
                  </a:ext>
                </a:extLst>
              </a:tr>
              <a:tr h="791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Kleijnen et al,. (2007)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고객들로 하여금 단순하고 명확한 사용법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주문처리 등과 같은 부분에서의 만족도를 높여 구매 욕구를 높일 수 있어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서비스에서 중요한 부분이라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301953"/>
                  </a:ext>
                </a:extLst>
              </a:tr>
              <a:tr h="791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Colwell et al.,(2008)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모바일 인터넷 서비스 만족에 영향을 주는 요인이라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23003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1AD26C-D3E4-4314-9F96-2E67018DFD10}"/>
              </a:ext>
            </a:extLst>
          </p:cNvPr>
          <p:cNvSpPr txBox="1"/>
          <p:nvPr/>
        </p:nvSpPr>
        <p:spPr>
          <a:xfrm>
            <a:off x="7938321" y="139959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 편리성</a:t>
            </a:r>
          </a:p>
        </p:txBody>
      </p:sp>
      <p:pic>
        <p:nvPicPr>
          <p:cNvPr id="21" name="Picture 2" descr=" 인천대학교 동북아물류대학원">
            <a:extLst>
              <a:ext uri="{FF2B5EF4-FFF2-40B4-BE49-F238E27FC236}">
                <a16:creationId xmlns:a16="http://schemas.microsoft.com/office/drawing/2014/main" id="{1285D991-2DBE-4164-AFB0-DECF9C6F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2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O2O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 요인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2BCE-66D1-4C71-8DB5-20D4852E583E}"/>
              </a:ext>
            </a:extLst>
          </p:cNvPr>
          <p:cNvSpPr txBox="1"/>
          <p:nvPr/>
        </p:nvSpPr>
        <p:spPr>
          <a:xfrm>
            <a:off x="2506194" y="13995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정보성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AD26C-D3E4-4314-9F96-2E67018DFD10}"/>
              </a:ext>
            </a:extLst>
          </p:cNvPr>
          <p:cNvSpPr txBox="1"/>
          <p:nvPr/>
        </p:nvSpPr>
        <p:spPr>
          <a:xfrm>
            <a:off x="8213780" y="13971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보안성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0DF5B3-78D1-4EA3-954A-2A10A26A2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15443"/>
              </p:ext>
            </p:extLst>
          </p:nvPr>
        </p:nvGraphicFramePr>
        <p:xfrm>
          <a:off x="408305" y="2051056"/>
          <a:ext cx="5328158" cy="3778243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val="537223608"/>
                    </a:ext>
                  </a:extLst>
                </a:gridCol>
                <a:gridCol w="4425188">
                  <a:extLst>
                    <a:ext uri="{9D8B030D-6E8A-4147-A177-3AD203B41FA5}">
                      <a16:colId xmlns:a16="http://schemas.microsoft.com/office/drawing/2014/main" val="164445998"/>
                    </a:ext>
                  </a:extLst>
                </a:gridCol>
              </a:tblGrid>
              <a:tr h="338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12373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Shang(2006)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고객들은 쇼핑몰이 제공하는 제한된 정보에만 의존해야 하는 상황이므로 정확한 정보를 전달하여야 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3111"/>
                  </a:ext>
                </a:extLst>
              </a:tr>
              <a:tr h="769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리지에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박철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플랫폼은 특가 및 쿠폰과 같은 서비스를 고객에게 제공하는데 이때 정확한 사용방법과 자세한 설명을 통해 고객들에게 헷갈리는 정보를 제공하지 않도록 주의해야 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16915"/>
                  </a:ext>
                </a:extLst>
              </a:tr>
              <a:tr h="769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이형택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장정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중국 호텔의 경쟁력 강화에 대한 연구를 통해 정보성을 중요한 요인이라 주장하며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호텔 예약을 하기 전에 다양한 정보를 얻을 수 있는 웹사이트 구축을 하여야 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351187"/>
                  </a:ext>
                </a:extLst>
              </a:tr>
              <a:tr h="769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진시운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이화행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(2014)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중국내 대학생들의 애플리케이션 만족도에 관한 연구를 통해 정보성이 중요하다고 주장하였는데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제공되는 콘텐츠의 질과 양이 정보성이 찾춰줘야만 일상생활에 도움이 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33650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김보민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(2017)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SNS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를 통해 외식정보를 찾는 고객들은 정확한 정보를 바탕으로 외식을 한다고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3611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35646A-C714-4228-AC81-85232111C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91176"/>
              </p:ext>
            </p:extLst>
          </p:nvPr>
        </p:nvGraphicFramePr>
        <p:xfrm>
          <a:off x="6103699" y="2051057"/>
          <a:ext cx="5328158" cy="3778241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val="236201769"/>
                    </a:ext>
                  </a:extLst>
                </a:gridCol>
                <a:gridCol w="4425188">
                  <a:extLst>
                    <a:ext uri="{9D8B030D-6E8A-4147-A177-3AD203B41FA5}">
                      <a16:colId xmlns:a16="http://schemas.microsoft.com/office/drawing/2014/main" val="3347490210"/>
                    </a:ext>
                  </a:extLst>
                </a:gridCol>
              </a:tblGrid>
              <a:tr h="6474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6587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김태범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(2012)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보안은 제품과 서비스 구매에 있어 기본으로 안전한 시스템을 구축하여 고객들에게 신뢰도를 유지하는 것이 중요하다고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852445"/>
                  </a:ext>
                </a:extLst>
              </a:tr>
              <a:tr h="126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전부수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이중호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서비스에 있어 보안성의 특성을 안전한 대금 지불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개인 정보 보호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환불 및 예약 변경 등의 과정에서 보안성이 높아질수록 고객은 더욱더 신뢰감과 만족감이 높아진다고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273413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임도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개인 정보 보호와 온라인 거래에서의 제품 교환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환불 정책을 정확하게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해주는것이라고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775940"/>
                  </a:ext>
                </a:extLst>
              </a:tr>
            </a:tbl>
          </a:graphicData>
        </a:graphic>
      </p:graphicFrame>
      <p:pic>
        <p:nvPicPr>
          <p:cNvPr id="21" name="Picture 2" descr=" 인천대학교 동북아물류대학원">
            <a:extLst>
              <a:ext uri="{FF2B5EF4-FFF2-40B4-BE49-F238E27FC236}">
                <a16:creationId xmlns:a16="http://schemas.microsoft.com/office/drawing/2014/main" id="{1449501A-2A45-4296-ABCA-10E35987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6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O2O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 요인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2BCE-66D1-4C71-8DB5-20D4852E583E}"/>
              </a:ext>
            </a:extLst>
          </p:cNvPr>
          <p:cNvSpPr txBox="1"/>
          <p:nvPr/>
        </p:nvSpPr>
        <p:spPr>
          <a:xfrm>
            <a:off x="5234225" y="13300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상호작용성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856861-24D6-43F2-ACEB-D6D9F6320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38473"/>
              </p:ext>
            </p:extLst>
          </p:nvPr>
        </p:nvGraphicFramePr>
        <p:xfrm>
          <a:off x="304800" y="1881800"/>
          <a:ext cx="11631168" cy="4254206"/>
        </p:xfrm>
        <a:graphic>
          <a:graphicData uri="http://schemas.openxmlformats.org/drawingml/2006/table">
            <a:tbl>
              <a:tblPr/>
              <a:tblGrid>
                <a:gridCol w="1971149">
                  <a:extLst>
                    <a:ext uri="{9D8B030D-6E8A-4147-A177-3AD203B41FA5}">
                      <a16:colId xmlns:a16="http://schemas.microsoft.com/office/drawing/2014/main" val="2395577885"/>
                    </a:ext>
                  </a:extLst>
                </a:gridCol>
                <a:gridCol w="9660019">
                  <a:extLst>
                    <a:ext uri="{9D8B030D-6E8A-4147-A177-3AD203B41FA5}">
                      <a16:colId xmlns:a16="http://schemas.microsoft.com/office/drawing/2014/main" val="1060134158"/>
                    </a:ext>
                  </a:extLst>
                </a:gridCol>
              </a:tblGrid>
              <a:tr h="667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52653"/>
                  </a:ext>
                </a:extLst>
              </a:tr>
              <a:tr h="8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김창호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소비자들은 플랫폼 내에서의 상호작용을 통해 서로 정보를 생성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교류하고 있으며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이는 구매의도에 긍정적인 영향을 준다고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5219"/>
                  </a:ext>
                </a:extLst>
              </a:tr>
              <a:tr h="8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김다미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기업의 상호작용은 신뢰도에 유의한 영향을 주고 고객 신뢰를 바탕으로 브랜드 충성도에도 긍정적인 영향을 준다고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350287"/>
                  </a:ext>
                </a:extLst>
              </a:tr>
              <a:tr h="8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김태경 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(2013)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SNS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상호작용을 통해 관광기업의 신뢰도에 유의미한 영향을 준다고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87465"/>
                  </a:ext>
                </a:extLst>
              </a:tr>
              <a:tr h="8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김진태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황성욱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(2015)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상호작용이 증가 할 경우 기업에 대한 고객들의 관심이 증가하여 매출과 신뢰도를 높여 구매의도에 대해 기업의 수익성에 긍정적인 영향을 미칠 수 있다고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63631"/>
                  </a:ext>
                </a:extLst>
              </a:tr>
            </a:tbl>
          </a:graphicData>
        </a:graphic>
      </p:graphicFrame>
      <p:pic>
        <p:nvPicPr>
          <p:cNvPr id="10" name="Picture 2" descr=" 인천대학교 동북아물류대학원">
            <a:extLst>
              <a:ext uri="{FF2B5EF4-FFF2-40B4-BE49-F238E27FC236}">
                <a16:creationId xmlns:a16="http://schemas.microsoft.com/office/drawing/2014/main" id="{B2228236-B56D-4A7E-B676-4D5B7408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7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6619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상생활동</a:t>
            </a:r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브랜드 이미지</a:t>
            </a:r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고객충성도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2BCE-66D1-4C71-8DB5-20D4852E583E}"/>
              </a:ext>
            </a:extLst>
          </p:cNvPr>
          <p:cNvSpPr txBox="1"/>
          <p:nvPr/>
        </p:nvSpPr>
        <p:spPr>
          <a:xfrm>
            <a:off x="1778434" y="15805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상생활동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3914F7-DE6B-4BA0-87BE-21DFD474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59261"/>
              </p:ext>
            </p:extLst>
          </p:nvPr>
        </p:nvGraphicFramePr>
        <p:xfrm>
          <a:off x="63954" y="2375481"/>
          <a:ext cx="4029874" cy="3446200"/>
        </p:xfrm>
        <a:graphic>
          <a:graphicData uri="http://schemas.openxmlformats.org/drawingml/2006/table">
            <a:tbl>
              <a:tblPr/>
              <a:tblGrid>
                <a:gridCol w="682949">
                  <a:extLst>
                    <a:ext uri="{9D8B030D-6E8A-4147-A177-3AD203B41FA5}">
                      <a16:colId xmlns:a16="http://schemas.microsoft.com/office/drawing/2014/main" val="3130203582"/>
                    </a:ext>
                  </a:extLst>
                </a:gridCol>
                <a:gridCol w="3346925">
                  <a:extLst>
                    <a:ext uri="{9D8B030D-6E8A-4147-A177-3AD203B41FA5}">
                      <a16:colId xmlns:a16="http://schemas.microsoft.com/office/drawing/2014/main" val="4138105772"/>
                    </a:ext>
                  </a:extLst>
                </a:gridCol>
              </a:tblGrid>
              <a:tr h="357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64679"/>
                  </a:ext>
                </a:extLst>
              </a:tr>
              <a:tr h="598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Spekman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협력 주기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단계별 특성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주요 활동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역할 등을 제시하며 협력의 중요성을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25402"/>
                  </a:ext>
                </a:extLst>
              </a:tr>
              <a:tr h="813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권기대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김종우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산업관계자들이 공동 목표를 이루기 위해 상호 간 지속적인 노력을 하거나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경제활동에서의 기회주의를 최소화하는 과정이라고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45290"/>
                  </a:ext>
                </a:extLst>
              </a:tr>
              <a:tr h="598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양형모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경제적인 측면에서 벗어나 사회 공헌활동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환경적인 측면에서의 상생활동도 이루어지고 있다고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76443"/>
                  </a:ext>
                </a:extLst>
              </a:tr>
              <a:tr h="1078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김승수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(2018)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장기적인 관점에서 경제주체들의 시너지 효과를 극대화하기 위해 효율적인 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제도를 마련하여야 하고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경제주체 간의 상호 독립성은 유지하고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자원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정보를 공유하며 관계가 유지된다고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9549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84AABF-C7DD-4DCE-A70F-37325D740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35161"/>
              </p:ext>
            </p:extLst>
          </p:nvPr>
        </p:nvGraphicFramePr>
        <p:xfrm>
          <a:off x="4202496" y="2375480"/>
          <a:ext cx="4029874" cy="3503759"/>
        </p:xfrm>
        <a:graphic>
          <a:graphicData uri="http://schemas.openxmlformats.org/drawingml/2006/table">
            <a:tbl>
              <a:tblPr/>
              <a:tblGrid>
                <a:gridCol w="682948">
                  <a:extLst>
                    <a:ext uri="{9D8B030D-6E8A-4147-A177-3AD203B41FA5}">
                      <a16:colId xmlns:a16="http://schemas.microsoft.com/office/drawing/2014/main" val="3078522297"/>
                    </a:ext>
                  </a:extLst>
                </a:gridCol>
                <a:gridCol w="3346926">
                  <a:extLst>
                    <a:ext uri="{9D8B030D-6E8A-4147-A177-3AD203B41FA5}">
                      <a16:colId xmlns:a16="http://schemas.microsoft.com/office/drawing/2014/main" val="1015207985"/>
                    </a:ext>
                  </a:extLst>
                </a:gridCol>
              </a:tblGrid>
              <a:tr h="362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3089"/>
                  </a:ext>
                </a:extLst>
              </a:tr>
              <a:tr h="6077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Kotler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(1999)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특정 브랜드에 대해 고객이 가지고 있는 신념의 집합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72155"/>
                  </a:ext>
                </a:extLst>
              </a:tr>
              <a:tr h="825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홍완수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좋은 브랜드 이미지를 가진 기업은 경쟁적 우위를 가지고 있어 고객들에게 거부감 없이 제품을 판매할 수 있고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제품의 문제가 생겨도 관대하게 지나칠 수 있다고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466983"/>
                  </a:ext>
                </a:extLst>
              </a:tr>
              <a:tr h="825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여인석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브랜드 이미지는 제품의 가치와 고객들의 감정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태도 등이 포함된 복합적인 개념이며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특정 브랜드에 대해 사회적으로 형성된 심리적 소산이라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41004"/>
                  </a:ext>
                </a:extLst>
              </a:tr>
              <a:tr h="825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박민지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(2017)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제품의 성숙기를 맞은 시장은 품질에서는 차이가 많지 않아 브랜드가 중요한 역할을 한다고 하며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기업은 품질 및 기능에서의 차별성보다 브랜드 이미지에 차별성을 두고 있는 추세라고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164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F6086E-491F-4FA9-9C8A-33931E96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54867"/>
              </p:ext>
            </p:extLst>
          </p:nvPr>
        </p:nvGraphicFramePr>
        <p:xfrm>
          <a:off x="8330280" y="2375479"/>
          <a:ext cx="3716311" cy="3446198"/>
        </p:xfrm>
        <a:graphic>
          <a:graphicData uri="http://schemas.openxmlformats.org/drawingml/2006/table">
            <a:tbl>
              <a:tblPr/>
              <a:tblGrid>
                <a:gridCol w="629807">
                  <a:extLst>
                    <a:ext uri="{9D8B030D-6E8A-4147-A177-3AD203B41FA5}">
                      <a16:colId xmlns:a16="http://schemas.microsoft.com/office/drawing/2014/main" val="3153573021"/>
                    </a:ext>
                  </a:extLst>
                </a:gridCol>
                <a:gridCol w="3086504">
                  <a:extLst>
                    <a:ext uri="{9D8B030D-6E8A-4147-A177-3AD203B41FA5}">
                      <a16:colId xmlns:a16="http://schemas.microsoft.com/office/drawing/2014/main" val="1052701621"/>
                    </a:ext>
                  </a:extLst>
                </a:gridCol>
              </a:tblGrid>
              <a:tr h="5135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80053"/>
                  </a:ext>
                </a:extLst>
              </a:tr>
              <a:tr h="526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Oliver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(1999)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고객의 만족감을 높여 지속적으로 제품 및 서비스를 구매하게 만드는 것 이라고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950416"/>
                  </a:ext>
                </a:extLst>
              </a:tr>
              <a:tr h="7829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안광호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이건희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일반적으로 충성도가 높은 고객은 다른 기업의 제품에 비해 높은 가격에도 덜 민감하게 반응해 지속적으로 구매한다고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2219"/>
                  </a:ext>
                </a:extLst>
              </a:tr>
              <a:tr h="10382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김영하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(2015)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과거 만족스러운 거래로 인해 지속적으로 관계를 유지하려는 태도로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기업으로 하여금 긍정적인 관계를 기대하며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장기적으로 수익성을 유지하기 위해서는 고객 충성도가 귓받칠될 수 있도록 해야 한다고 주장함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2813"/>
                  </a:ext>
                </a:extLst>
              </a:tr>
              <a:tr h="585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안수빈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(2019)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고객이 제품 및 서비스를 이용한 후 특정 기업에 대한 호의적인 태도와 반복적인 구매행위라고 주장함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585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44708D8-9864-4271-A0F0-2C2ABC45050D}"/>
              </a:ext>
            </a:extLst>
          </p:cNvPr>
          <p:cNvSpPr txBox="1"/>
          <p:nvPr/>
        </p:nvSpPr>
        <p:spPr>
          <a:xfrm>
            <a:off x="5466514" y="157692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브랜드 이미지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0FDF9-5FFA-4347-A634-21407EED8F24}"/>
              </a:ext>
            </a:extLst>
          </p:cNvPr>
          <p:cNvSpPr txBox="1"/>
          <p:nvPr/>
        </p:nvSpPr>
        <p:spPr>
          <a:xfrm>
            <a:off x="9480549" y="16102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고객충성도</a:t>
            </a:r>
          </a:p>
        </p:txBody>
      </p:sp>
      <p:pic>
        <p:nvPicPr>
          <p:cNvPr id="22" name="Picture 2" descr=" 인천대학교 동북아물류대학원">
            <a:extLst>
              <a:ext uri="{FF2B5EF4-FFF2-40B4-BE49-F238E27FC236}">
                <a16:creationId xmlns:a16="http://schemas.microsoft.com/office/drawing/2014/main" id="{6E94A739-A2DA-4C6C-A584-B6A668E5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6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722729"/>
            <a:ext cx="12192000" cy="1803400"/>
            <a:chOff x="0" y="26552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26552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472202"/>
              <a:ext cx="1057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연구모형과 조사 설계</a:t>
              </a:r>
            </a:p>
          </p:txBody>
        </p:sp>
      </p:grp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E3C6A-C498-480B-BE4C-8E2B901D73CE}"/>
              </a:ext>
            </a:extLst>
          </p:cNvPr>
          <p:cNvSpPr txBox="1"/>
          <p:nvPr/>
        </p:nvSpPr>
        <p:spPr>
          <a:xfrm>
            <a:off x="4052491" y="33582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402F-7AE1-4BFD-A355-891DD70501E6}"/>
              </a:ext>
            </a:extLst>
          </p:cNvPr>
          <p:cNvSpPr txBox="1"/>
          <p:nvPr/>
        </p:nvSpPr>
        <p:spPr>
          <a:xfrm>
            <a:off x="4618672" y="335821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8BB63-C3AC-4314-929A-415A2DCD3DBD}"/>
              </a:ext>
            </a:extLst>
          </p:cNvPr>
          <p:cNvSpPr txBox="1"/>
          <p:nvPr/>
        </p:nvSpPr>
        <p:spPr>
          <a:xfrm>
            <a:off x="4052491" y="40313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DBC9B-6259-4D05-9ACA-0C3B02429E26}"/>
              </a:ext>
            </a:extLst>
          </p:cNvPr>
          <p:cNvSpPr txBox="1"/>
          <p:nvPr/>
        </p:nvSpPr>
        <p:spPr>
          <a:xfrm>
            <a:off x="4618672" y="403131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연구가설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CC7A7-B28F-4A43-9E69-777EF3A4EA41}"/>
              </a:ext>
            </a:extLst>
          </p:cNvPr>
          <p:cNvSpPr txBox="1"/>
          <p:nvPr/>
        </p:nvSpPr>
        <p:spPr>
          <a:xfrm>
            <a:off x="4052491" y="47044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50622-EC6A-462C-A78F-3E6487324426}"/>
              </a:ext>
            </a:extLst>
          </p:cNvPr>
          <p:cNvSpPr txBox="1"/>
          <p:nvPr/>
        </p:nvSpPr>
        <p:spPr>
          <a:xfrm>
            <a:off x="4618672" y="4704417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조작적 정의 및 설문지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415D4-F828-4209-B741-D95A334A3502}"/>
              </a:ext>
            </a:extLst>
          </p:cNvPr>
          <p:cNvSpPr txBox="1"/>
          <p:nvPr/>
        </p:nvSpPr>
        <p:spPr>
          <a:xfrm>
            <a:off x="4052491" y="537722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D9DA-7B8C-43FC-BFE6-B7C8CFB692A5}"/>
              </a:ext>
            </a:extLst>
          </p:cNvPr>
          <p:cNvSpPr txBox="1"/>
          <p:nvPr/>
        </p:nvSpPr>
        <p:spPr>
          <a:xfrm>
            <a:off x="4618672" y="537722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자료수집과 분석 방법</a:t>
            </a:r>
          </a:p>
        </p:txBody>
      </p:sp>
    </p:spTree>
    <p:extLst>
      <p:ext uri="{BB962C8B-B14F-4D97-AF65-F5344CB8AC3E}">
        <p14:creationId xmlns:p14="http://schemas.microsoft.com/office/powerpoint/2010/main" val="156735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모형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E0E0A-1D06-49A6-9EBE-4E97F6643DCA}"/>
              </a:ext>
            </a:extLst>
          </p:cNvPr>
          <p:cNvGrpSpPr/>
          <p:nvPr/>
        </p:nvGrpSpPr>
        <p:grpSpPr>
          <a:xfrm>
            <a:off x="709217" y="1640444"/>
            <a:ext cx="584200" cy="274489"/>
            <a:chOff x="658417" y="1881803"/>
            <a:chExt cx="584200" cy="2744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93701D-A6E6-4F15-B99E-8F858DC593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591E11F-03E0-4A17-8171-24F97DD67D5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1395017" y="1593022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품질 </a:t>
            </a:r>
            <a:r>
              <a:rPr lang="en-US" altLang="ko-KR" dirty="0"/>
              <a:t>5</a:t>
            </a:r>
            <a:r>
              <a:rPr lang="ko-KR" altLang="en-US" dirty="0"/>
              <a:t>가지 요인과 상생활동이 브랜드 이미지에 미치는 영향을 살펴봄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E41B069-CC8F-4E69-B1D4-63D3A13961FB}"/>
              </a:ext>
            </a:extLst>
          </p:cNvPr>
          <p:cNvGrpSpPr/>
          <p:nvPr/>
        </p:nvGrpSpPr>
        <p:grpSpPr>
          <a:xfrm>
            <a:off x="709217" y="2178096"/>
            <a:ext cx="584200" cy="274489"/>
            <a:chOff x="658417" y="1881803"/>
            <a:chExt cx="584200" cy="27448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7B3E478-B5D0-44CD-8B83-9E71D0EA47F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89240784-721C-471A-AF2D-1AE0FB40B7D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8B41AB-7A7C-4ED0-961E-597B1BFE1513}"/>
              </a:ext>
            </a:extLst>
          </p:cNvPr>
          <p:cNvSpPr txBox="1"/>
          <p:nvPr/>
        </p:nvSpPr>
        <p:spPr>
          <a:xfrm>
            <a:off x="1395017" y="2130674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품질 </a:t>
            </a:r>
            <a:r>
              <a:rPr lang="en-US" altLang="ko-KR" dirty="0"/>
              <a:t>5</a:t>
            </a:r>
            <a:r>
              <a:rPr lang="ko-KR" altLang="en-US" dirty="0"/>
              <a:t>가지 요인과 상생활동이 고객 충성도에 미치는 영향을 살펴봄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101291C-B7A0-40E9-8539-ED437662F139}"/>
              </a:ext>
            </a:extLst>
          </p:cNvPr>
          <p:cNvGrpSpPr/>
          <p:nvPr/>
        </p:nvGrpSpPr>
        <p:grpSpPr>
          <a:xfrm>
            <a:off x="709217" y="2715748"/>
            <a:ext cx="584200" cy="274489"/>
            <a:chOff x="658417" y="1881803"/>
            <a:chExt cx="584200" cy="27448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189F665-C062-49D0-9AFC-43E42A15D411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각형 53">
              <a:extLst>
                <a:ext uri="{FF2B5EF4-FFF2-40B4-BE49-F238E27FC236}">
                  <a16:creationId xmlns:a16="http://schemas.microsoft.com/office/drawing/2014/main" id="{63BDB0CD-88C7-409D-BFA7-97BDDD54D0EE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46AE53-3E4E-4CC5-9617-3FFA3A6046AD}"/>
              </a:ext>
            </a:extLst>
          </p:cNvPr>
          <p:cNvSpPr txBox="1"/>
          <p:nvPr/>
        </p:nvSpPr>
        <p:spPr>
          <a:xfrm>
            <a:off x="1395017" y="2668326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브랜드 이미지가 고객 충성도에 미치는 영향을 살펴봄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533D36-AFB2-4C96-9A29-44FA399BC599}"/>
              </a:ext>
            </a:extLst>
          </p:cNvPr>
          <p:cNvGrpSpPr/>
          <p:nvPr/>
        </p:nvGrpSpPr>
        <p:grpSpPr>
          <a:xfrm>
            <a:off x="709217" y="3206441"/>
            <a:ext cx="584200" cy="274489"/>
            <a:chOff x="658417" y="1881803"/>
            <a:chExt cx="584200" cy="27448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C3DAD-2192-4178-BCC3-01625E3036B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75A98264-2F0D-44DE-B9E1-68977091638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1CC1A6B-5E9A-419E-AFEE-F4B7D7FE9DA4}"/>
              </a:ext>
            </a:extLst>
          </p:cNvPr>
          <p:cNvSpPr txBox="1"/>
          <p:nvPr/>
        </p:nvSpPr>
        <p:spPr>
          <a:xfrm>
            <a:off x="1395017" y="3159019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상생활동과 고객 충성도의 관계에서 브랜드 이미지의 매개 영향을 살펴봄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23BF36-6812-4C83-9F1F-E1C3CB470A2E}"/>
              </a:ext>
            </a:extLst>
          </p:cNvPr>
          <p:cNvGraphicFramePr>
            <a:graphicFrameLocks noGrp="1"/>
          </p:cNvGraphicFramePr>
          <p:nvPr/>
        </p:nvGraphicFramePr>
        <p:xfrm>
          <a:off x="3755898" y="3875183"/>
          <a:ext cx="4680204" cy="252222"/>
        </p:xfrm>
        <a:graphic>
          <a:graphicData uri="http://schemas.openxmlformats.org/drawingml/2006/table">
            <a:tbl>
              <a:tblPr/>
              <a:tblGrid>
                <a:gridCol w="4680204">
                  <a:extLst>
                    <a:ext uri="{9D8B030D-6E8A-4147-A177-3AD203B41FA5}">
                      <a16:colId xmlns:a16="http://schemas.microsoft.com/office/drawing/2014/main" val="3445245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02502"/>
                  </a:ext>
                </a:extLst>
              </a:tr>
            </a:tbl>
          </a:graphicData>
        </a:graphic>
      </p:graphicFrame>
      <p:pic>
        <p:nvPicPr>
          <p:cNvPr id="7169" name="_x441577560">
            <a:extLst>
              <a:ext uri="{FF2B5EF4-FFF2-40B4-BE49-F238E27FC236}">
                <a16:creationId xmlns:a16="http://schemas.microsoft.com/office/drawing/2014/main" id="{63CA57BE-493D-49DA-9017-0FFE2EF7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7" y="4037424"/>
            <a:ext cx="4972685" cy="24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B70A54F-E9A4-4060-BF0B-94F698E928E5}"/>
              </a:ext>
            </a:extLst>
          </p:cNvPr>
          <p:cNvSpPr txBox="1"/>
          <p:nvPr/>
        </p:nvSpPr>
        <p:spPr>
          <a:xfrm>
            <a:off x="4618579" y="3633482"/>
            <a:ext cx="2442777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500"/>
              </a:spcBef>
              <a:spcAft>
                <a:spcPts val="100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한양신명조"/>
              </a:rPr>
              <a:t>연구 모형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23" name="Picture 2" descr=" 인천대학교 동북아물류대학원">
            <a:extLst>
              <a:ext uri="{FF2B5EF4-FFF2-40B4-BE49-F238E27FC236}">
                <a16:creationId xmlns:a16="http://schemas.microsoft.com/office/drawing/2014/main" id="{F58F8DE7-6308-4D48-9A54-3C486139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연구가설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862608" y="1560919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O2O </a:t>
            </a:r>
            <a:r>
              <a:rPr lang="ko-KR" altLang="en-US" dirty="0"/>
              <a:t>음식 배달 플랫폼 서비스 품질 및 상생활동과 브랜드 이미지의 관계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533D36-AFB2-4C96-9A29-44FA399BC599}"/>
              </a:ext>
            </a:extLst>
          </p:cNvPr>
          <p:cNvGrpSpPr/>
          <p:nvPr/>
        </p:nvGrpSpPr>
        <p:grpSpPr>
          <a:xfrm>
            <a:off x="234164" y="1608340"/>
            <a:ext cx="584200" cy="274489"/>
            <a:chOff x="658417" y="1881803"/>
            <a:chExt cx="584200" cy="27448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C3DAD-2192-4178-BCC3-01625E3036B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75A98264-2F0D-44DE-B9E1-68977091638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1CC1A6B-5E9A-419E-AFEE-F4B7D7FE9DA4}"/>
              </a:ext>
            </a:extLst>
          </p:cNvPr>
          <p:cNvSpPr txBox="1"/>
          <p:nvPr/>
        </p:nvSpPr>
        <p:spPr>
          <a:xfrm>
            <a:off x="522321" y="2251133"/>
            <a:ext cx="11421388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[H-1] O2O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품질과 상생활동은 브랜드 이미지에 유의한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1B24B0-29A8-44C2-B2D9-32212BEA4132}"/>
              </a:ext>
            </a:extLst>
          </p:cNvPr>
          <p:cNvSpPr txBox="1"/>
          <p:nvPr/>
        </p:nvSpPr>
        <p:spPr>
          <a:xfrm>
            <a:off x="536448" y="2754108"/>
            <a:ext cx="11114605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[H1-1]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경제성은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57E30-39B0-4BA4-BA8A-174A9E5E9CF4}"/>
              </a:ext>
            </a:extLst>
          </p:cNvPr>
          <p:cNvSpPr txBox="1"/>
          <p:nvPr/>
        </p:nvSpPr>
        <p:spPr>
          <a:xfrm>
            <a:off x="522321" y="3322267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[H1-2]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이용 편리성은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56283-DD20-4FF6-A3AF-56C92A27FEBC}"/>
              </a:ext>
            </a:extLst>
          </p:cNvPr>
          <p:cNvSpPr txBox="1"/>
          <p:nvPr/>
        </p:nvSpPr>
        <p:spPr>
          <a:xfrm>
            <a:off x="522321" y="3890426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[H1-3]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정보성은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DFA78-7D0F-4B7E-AD69-06FEC426CCC6}"/>
              </a:ext>
            </a:extLst>
          </p:cNvPr>
          <p:cNvSpPr txBox="1"/>
          <p:nvPr/>
        </p:nvSpPr>
        <p:spPr>
          <a:xfrm>
            <a:off x="522321" y="4393401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[H1-4]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보안성은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53-5B2A-4299-A751-7335CABED302}"/>
              </a:ext>
            </a:extLst>
          </p:cNvPr>
          <p:cNvSpPr txBox="1"/>
          <p:nvPr/>
        </p:nvSpPr>
        <p:spPr>
          <a:xfrm>
            <a:off x="522321" y="4896376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[H1-5]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상호작용성은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8D814-CB03-4234-9750-0563A0617327}"/>
              </a:ext>
            </a:extLst>
          </p:cNvPr>
          <p:cNvSpPr txBox="1"/>
          <p:nvPr/>
        </p:nvSpPr>
        <p:spPr>
          <a:xfrm>
            <a:off x="523845" y="5421328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[H1-6]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상생활동은 브랜드 이미지에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0218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연구가설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862608" y="1560919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O2O </a:t>
            </a:r>
            <a:r>
              <a:rPr lang="ko-KR" altLang="en-US" dirty="0"/>
              <a:t>음식 배달 플랫폼 서비스 품질 및 상생활동과 고객 충성도의 관계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533D36-AFB2-4C96-9A29-44FA399BC599}"/>
              </a:ext>
            </a:extLst>
          </p:cNvPr>
          <p:cNvGrpSpPr/>
          <p:nvPr/>
        </p:nvGrpSpPr>
        <p:grpSpPr>
          <a:xfrm>
            <a:off x="234164" y="1608340"/>
            <a:ext cx="584200" cy="274489"/>
            <a:chOff x="658417" y="1881803"/>
            <a:chExt cx="584200" cy="27448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C3DAD-2192-4178-BCC3-01625E3036B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75A98264-2F0D-44DE-B9E1-68977091638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1CC1A6B-5E9A-419E-AFEE-F4B7D7FE9DA4}"/>
              </a:ext>
            </a:extLst>
          </p:cNvPr>
          <p:cNvSpPr txBox="1"/>
          <p:nvPr/>
        </p:nvSpPr>
        <p:spPr>
          <a:xfrm>
            <a:off x="522321" y="2251133"/>
            <a:ext cx="11421388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[H-2] O2O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품질과 상생활동은 고객 충성도에 유의한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1B24B0-29A8-44C2-B2D9-32212BEA4132}"/>
              </a:ext>
            </a:extLst>
          </p:cNvPr>
          <p:cNvSpPr txBox="1"/>
          <p:nvPr/>
        </p:nvSpPr>
        <p:spPr>
          <a:xfrm>
            <a:off x="536448" y="2754108"/>
            <a:ext cx="11114605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[H2-1]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경제성은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57E30-39B0-4BA4-BA8A-174A9E5E9CF4}"/>
              </a:ext>
            </a:extLst>
          </p:cNvPr>
          <p:cNvSpPr txBox="1"/>
          <p:nvPr/>
        </p:nvSpPr>
        <p:spPr>
          <a:xfrm>
            <a:off x="522321" y="3322267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[H2-2]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이용 편리성은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56283-DD20-4FF6-A3AF-56C92A27FEBC}"/>
              </a:ext>
            </a:extLst>
          </p:cNvPr>
          <p:cNvSpPr txBox="1"/>
          <p:nvPr/>
        </p:nvSpPr>
        <p:spPr>
          <a:xfrm>
            <a:off x="522321" y="3890426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[H2-3]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정보성은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DFA78-7D0F-4B7E-AD69-06FEC426CCC6}"/>
              </a:ext>
            </a:extLst>
          </p:cNvPr>
          <p:cNvSpPr txBox="1"/>
          <p:nvPr/>
        </p:nvSpPr>
        <p:spPr>
          <a:xfrm>
            <a:off x="522321" y="4393401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[H2-4]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보안성은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53-5B2A-4299-A751-7335CABED302}"/>
              </a:ext>
            </a:extLst>
          </p:cNvPr>
          <p:cNvSpPr txBox="1"/>
          <p:nvPr/>
        </p:nvSpPr>
        <p:spPr>
          <a:xfrm>
            <a:off x="522321" y="4896376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[H2-5]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서비스 품질 중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상호작용성은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8D814-CB03-4234-9750-0563A0617327}"/>
              </a:ext>
            </a:extLst>
          </p:cNvPr>
          <p:cNvSpPr txBox="1"/>
          <p:nvPr/>
        </p:nvSpPr>
        <p:spPr>
          <a:xfrm>
            <a:off x="523845" y="5421328"/>
            <a:ext cx="11552204" cy="52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[H2-6] O2O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상생활동은 고객 충성도에 유의한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24607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연구가설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862608" y="1951063"/>
            <a:ext cx="1050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브랜드 이미지와 고객 충성도의 관계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533D36-AFB2-4C96-9A29-44FA399BC599}"/>
              </a:ext>
            </a:extLst>
          </p:cNvPr>
          <p:cNvGrpSpPr/>
          <p:nvPr/>
        </p:nvGrpSpPr>
        <p:grpSpPr>
          <a:xfrm>
            <a:off x="234164" y="1998484"/>
            <a:ext cx="584200" cy="274489"/>
            <a:chOff x="658417" y="1881803"/>
            <a:chExt cx="584200" cy="27448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C3DAD-2192-4178-BCC3-01625E3036B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75A98264-2F0D-44DE-B9E1-68977091638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1CC1A6B-5E9A-419E-AFEE-F4B7D7FE9DA4}"/>
              </a:ext>
            </a:extLst>
          </p:cNvPr>
          <p:cNvSpPr txBox="1"/>
          <p:nvPr/>
        </p:nvSpPr>
        <p:spPr>
          <a:xfrm>
            <a:off x="540947" y="2562853"/>
            <a:ext cx="11421388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[H-3] O2O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음식 배달 플랫폼의 브랜드 이미지는 고객 충성도에 유의한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영향을 미칠 것이다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C33A7-4841-40AC-BA5E-9C361A0077A8}"/>
              </a:ext>
            </a:extLst>
          </p:cNvPr>
          <p:cNvSpPr txBox="1"/>
          <p:nvPr/>
        </p:nvSpPr>
        <p:spPr>
          <a:xfrm>
            <a:off x="818364" y="3694682"/>
            <a:ext cx="1050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상생활동과 고객 충성도의 관계에서 브랜드 이미지의 매개효과 검증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EDAA7C-807D-4084-ACE3-BCB888BC08DA}"/>
              </a:ext>
            </a:extLst>
          </p:cNvPr>
          <p:cNvGrpSpPr/>
          <p:nvPr/>
        </p:nvGrpSpPr>
        <p:grpSpPr>
          <a:xfrm>
            <a:off x="189920" y="3742103"/>
            <a:ext cx="584200" cy="274489"/>
            <a:chOff x="658417" y="1881803"/>
            <a:chExt cx="584200" cy="27448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4FCF63A-FA5A-4112-9311-A99B18315C8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0F8D884-C7BC-4D42-B917-6D4466EB57E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1BCD29-0472-4BEC-8C84-DF0C3F835B09}"/>
              </a:ext>
            </a:extLst>
          </p:cNvPr>
          <p:cNvSpPr txBox="1"/>
          <p:nvPr/>
        </p:nvSpPr>
        <p:spPr>
          <a:xfrm>
            <a:off x="577064" y="4259051"/>
            <a:ext cx="11421388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[H-4]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브랜드 이미지는 상생활동과 고객 충성도의 관계에서 유의한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+)</a:t>
            </a:r>
            <a:r>
              <a:rPr lang="ko-KR" altLang="en-US" sz="20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 매개효과를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미칠 것이다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2606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F3F3D-CD4B-4F5E-A224-AFD369705CD7}"/>
              </a:ext>
            </a:extLst>
          </p:cNvPr>
          <p:cNvSpPr txBox="1"/>
          <p:nvPr/>
        </p:nvSpPr>
        <p:spPr>
          <a:xfrm>
            <a:off x="712553" y="2364372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A271A2-8146-4F35-8A8B-62F9609E9E90}"/>
              </a:ext>
            </a:extLst>
          </p:cNvPr>
          <p:cNvSpPr txBox="1"/>
          <p:nvPr/>
        </p:nvSpPr>
        <p:spPr>
          <a:xfrm>
            <a:off x="1278734" y="23643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22A08E-D67D-4F75-9C77-9C84A2D716D2}"/>
              </a:ext>
            </a:extLst>
          </p:cNvPr>
          <p:cNvSpPr txBox="1"/>
          <p:nvPr/>
        </p:nvSpPr>
        <p:spPr>
          <a:xfrm>
            <a:off x="712553" y="3049796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3C2671-D779-4ADB-BBFB-74416848515F}"/>
              </a:ext>
            </a:extLst>
          </p:cNvPr>
          <p:cNvSpPr txBox="1"/>
          <p:nvPr/>
        </p:nvSpPr>
        <p:spPr>
          <a:xfrm>
            <a:off x="1278734" y="30497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이론적배경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43D2D0-85BE-4457-AC6D-69B3D72DED29}"/>
              </a:ext>
            </a:extLst>
          </p:cNvPr>
          <p:cNvSpPr txBox="1"/>
          <p:nvPr/>
        </p:nvSpPr>
        <p:spPr>
          <a:xfrm>
            <a:off x="712553" y="373522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C17252-414E-4DCA-8C82-BAA4D9A57F1E}"/>
              </a:ext>
            </a:extLst>
          </p:cNvPr>
          <p:cNvSpPr txBox="1"/>
          <p:nvPr/>
        </p:nvSpPr>
        <p:spPr>
          <a:xfrm>
            <a:off x="1278734" y="373522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연구모형과 조사 설계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0075E9-B6E9-400D-9F3A-0E2DA5406884}"/>
              </a:ext>
            </a:extLst>
          </p:cNvPr>
          <p:cNvSpPr txBox="1"/>
          <p:nvPr/>
        </p:nvSpPr>
        <p:spPr>
          <a:xfrm>
            <a:off x="712553" y="442064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BFCF86-49DF-43A1-9281-D4F9A88E3BAB}"/>
              </a:ext>
            </a:extLst>
          </p:cNvPr>
          <p:cNvSpPr txBox="1"/>
          <p:nvPr/>
        </p:nvSpPr>
        <p:spPr>
          <a:xfrm>
            <a:off x="712553" y="5106068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F7090F-7463-4F4A-9672-87F7D1745ADB}"/>
              </a:ext>
            </a:extLst>
          </p:cNvPr>
          <p:cNvSpPr txBox="1"/>
          <p:nvPr/>
        </p:nvSpPr>
        <p:spPr>
          <a:xfrm>
            <a:off x="1278734" y="51060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0AC746-BF6C-4933-BA36-39DBAD5463E6}"/>
              </a:ext>
            </a:extLst>
          </p:cNvPr>
          <p:cNvSpPr txBox="1"/>
          <p:nvPr/>
        </p:nvSpPr>
        <p:spPr>
          <a:xfrm>
            <a:off x="1278734" y="44206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실증분석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712553" y="28513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pic>
        <p:nvPicPr>
          <p:cNvPr id="78" name="Picture 2" descr=" 인천대학교 동북아물류대학원">
            <a:extLst>
              <a:ext uri="{FF2B5EF4-FFF2-40B4-BE49-F238E27FC236}">
                <a16:creationId xmlns:a16="http://schemas.microsoft.com/office/drawing/2014/main" id="{F3F4F9D6-7BEE-4FCA-BDE6-2FFA9FB0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7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조작적 정의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8D674-5818-4849-81D1-17CECE1FEEB0}"/>
              </a:ext>
            </a:extLst>
          </p:cNvPr>
          <p:cNvSpPr/>
          <p:nvPr/>
        </p:nvSpPr>
        <p:spPr>
          <a:xfrm>
            <a:off x="3886290" y="1635816"/>
            <a:ext cx="2150465" cy="2150465"/>
          </a:xfrm>
          <a:prstGeom prst="rect">
            <a:avLst/>
          </a:prstGeom>
          <a:solidFill>
            <a:srgbClr val="5E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9AF48A-3970-4EF3-9A5B-31EFBC9A6135}"/>
              </a:ext>
            </a:extLst>
          </p:cNvPr>
          <p:cNvSpPr/>
          <p:nvPr/>
        </p:nvSpPr>
        <p:spPr>
          <a:xfrm>
            <a:off x="3886290" y="3941360"/>
            <a:ext cx="2150465" cy="2150465"/>
          </a:xfrm>
          <a:prstGeom prst="rect">
            <a:avLst/>
          </a:prstGeom>
          <a:solidFill>
            <a:srgbClr val="9CC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7710F9-EFAE-49EB-A43C-CBCED7A97377}"/>
              </a:ext>
            </a:extLst>
          </p:cNvPr>
          <p:cNvSpPr/>
          <p:nvPr/>
        </p:nvSpPr>
        <p:spPr>
          <a:xfrm>
            <a:off x="6191834" y="1635816"/>
            <a:ext cx="2150465" cy="2150465"/>
          </a:xfrm>
          <a:prstGeom prst="rect">
            <a:avLst/>
          </a:prstGeom>
          <a:solidFill>
            <a:srgbClr val="9CC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B7605B-F511-4A65-80E5-D260CD2118FD}"/>
              </a:ext>
            </a:extLst>
          </p:cNvPr>
          <p:cNvSpPr/>
          <p:nvPr/>
        </p:nvSpPr>
        <p:spPr>
          <a:xfrm>
            <a:off x="6191834" y="3941360"/>
            <a:ext cx="2150465" cy="2150465"/>
          </a:xfrm>
          <a:prstGeom prst="rect">
            <a:avLst/>
          </a:prstGeom>
          <a:solidFill>
            <a:srgbClr val="5E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D3D34A9-586F-4673-9CF1-EB0CB1AB9A6A}"/>
              </a:ext>
            </a:extLst>
          </p:cNvPr>
          <p:cNvSpPr/>
          <p:nvPr/>
        </p:nvSpPr>
        <p:spPr>
          <a:xfrm>
            <a:off x="5143748" y="2893274"/>
            <a:ext cx="1941094" cy="19410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E71AB1-05FE-437A-8B1A-C151EA79BEF6}"/>
              </a:ext>
            </a:extLst>
          </p:cNvPr>
          <p:cNvSpPr txBox="1"/>
          <p:nvPr/>
        </p:nvSpPr>
        <p:spPr>
          <a:xfrm>
            <a:off x="5675713" y="356019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1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변수의</a:t>
            </a:r>
            <a:endParaRPr lang="en-US" altLang="ko-KR" dirty="0">
              <a:ln>
                <a:solidFill>
                  <a:schemeClr val="accent1">
                    <a:shade val="50000"/>
                    <a:alpha val="1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1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조작적</a:t>
            </a:r>
            <a:endParaRPr lang="en-US" altLang="ko-KR" dirty="0">
              <a:ln>
                <a:solidFill>
                  <a:schemeClr val="accent1">
                    <a:shade val="50000"/>
                    <a:alpha val="1500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1500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5AD73-60D5-45FD-B68A-8B7C7B5CFF0B}"/>
              </a:ext>
            </a:extLst>
          </p:cNvPr>
          <p:cNvSpPr txBox="1"/>
          <p:nvPr/>
        </p:nvSpPr>
        <p:spPr>
          <a:xfrm>
            <a:off x="6713068" y="2326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상생활동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48EB4E-13E4-41E6-AA4C-4D3902E87F0A}"/>
              </a:ext>
            </a:extLst>
          </p:cNvPr>
          <p:cNvSpPr txBox="1"/>
          <p:nvPr/>
        </p:nvSpPr>
        <p:spPr>
          <a:xfrm>
            <a:off x="3872180" y="220043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O2O </a:t>
            </a:r>
            <a:r>
              <a:rPr lang="ko-KR" altLang="en-US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 배달</a:t>
            </a:r>
            <a:endParaRPr lang="en-US" altLang="ko-KR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플랫폼 서비스 품질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865361-9BB7-4DC3-8631-82B7EF60B5C9}"/>
              </a:ext>
            </a:extLst>
          </p:cNvPr>
          <p:cNvSpPr txBox="1"/>
          <p:nvPr/>
        </p:nvSpPr>
        <p:spPr>
          <a:xfrm>
            <a:off x="6559180" y="480478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 충성도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DBE27-A2FA-480B-940D-0DB776B53139}"/>
              </a:ext>
            </a:extLst>
          </p:cNvPr>
          <p:cNvSpPr txBox="1"/>
          <p:nvPr/>
        </p:nvSpPr>
        <p:spPr>
          <a:xfrm>
            <a:off x="4138219" y="48195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브랜드 이미지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720EFB-64BE-4676-9B84-BC5516A2C397}"/>
              </a:ext>
            </a:extLst>
          </p:cNvPr>
          <p:cNvSpPr txBox="1"/>
          <p:nvPr/>
        </p:nvSpPr>
        <p:spPr>
          <a:xfrm>
            <a:off x="9152620" y="1723380"/>
            <a:ext cx="2363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경제주체 간 협력을 통해 서로의 이익을 증진시키며</a:t>
            </a:r>
            <a:r>
              <a:rPr lang="en-US" altLang="ko-KR" sz="1400" dirty="0"/>
              <a:t>, </a:t>
            </a:r>
            <a:r>
              <a:rPr lang="ko-KR" altLang="en-US" sz="1400" dirty="0"/>
              <a:t>장기적으로 안정적인 생태계를 가꾸어 나가는 활동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69ABC0-0645-4C20-9C1D-54499FFF32B4}"/>
              </a:ext>
            </a:extLst>
          </p:cNvPr>
          <p:cNvSpPr txBox="1"/>
          <p:nvPr/>
        </p:nvSpPr>
        <p:spPr>
          <a:xfrm>
            <a:off x="9152620" y="4257802"/>
            <a:ext cx="2150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고객이 느끼는 특정 기업에 대한 만족감과 호의적인 태도 및 긍정적인 구전효과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E9CAB-187D-40C9-8F82-0E5A0B710E14}"/>
              </a:ext>
            </a:extLst>
          </p:cNvPr>
          <p:cNvSpPr txBox="1"/>
          <p:nvPr/>
        </p:nvSpPr>
        <p:spPr>
          <a:xfrm>
            <a:off x="461712" y="1716935"/>
            <a:ext cx="2516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오프라인의 상품을 온라인 플랫폼에 모아 고객과 오프라인 판매자를 연결하는 형태로 </a:t>
            </a:r>
            <a:r>
              <a:rPr lang="en-US" altLang="ko-KR" sz="1400" dirty="0"/>
              <a:t>O2O </a:t>
            </a:r>
            <a:r>
              <a:rPr lang="ko-KR" altLang="en-US" sz="1400" dirty="0"/>
              <a:t>서비스의 특성을 고려한 변수들로 구성된 품질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2323F0-A115-40E4-ABBC-181479103AD8}"/>
              </a:ext>
            </a:extLst>
          </p:cNvPr>
          <p:cNvSpPr txBox="1"/>
          <p:nvPr/>
        </p:nvSpPr>
        <p:spPr>
          <a:xfrm>
            <a:off x="400776" y="4557177"/>
            <a:ext cx="2617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특정 브랜드에 대해 고객이 가지는 신념들의 집합</a:t>
            </a:r>
          </a:p>
          <a:p>
            <a:pPr algn="r"/>
            <a:endParaRPr lang="en-US" altLang="ko-KR" sz="14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E84F08-5B11-4D6E-A05B-24D2E7C3DF52}"/>
              </a:ext>
            </a:extLst>
          </p:cNvPr>
          <p:cNvSpPr txBox="1"/>
          <p:nvPr/>
        </p:nvSpPr>
        <p:spPr>
          <a:xfrm>
            <a:off x="413017" y="5153186"/>
            <a:ext cx="2605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브랜드 이미지를 총 </a:t>
            </a:r>
            <a:r>
              <a:rPr lang="en-US" altLang="ko-KR" sz="1400" dirty="0"/>
              <a:t>5</a:t>
            </a:r>
            <a:r>
              <a:rPr lang="ko-KR" altLang="en-US" sz="1400" dirty="0"/>
              <a:t>개 문항으로 </a:t>
            </a:r>
            <a:r>
              <a:rPr lang="en-US" altLang="ko-KR" sz="1400" dirty="0"/>
              <a:t>Likert 5</a:t>
            </a:r>
            <a:r>
              <a:rPr lang="ko-KR" altLang="en-US" sz="1400" dirty="0"/>
              <a:t>점 척도로 측정하였음</a:t>
            </a:r>
          </a:p>
          <a:p>
            <a:pPr algn="r"/>
            <a:endParaRPr lang="en-US" altLang="ko-KR" sz="14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05AE8E-7795-455D-A8A9-912408257E43}"/>
              </a:ext>
            </a:extLst>
          </p:cNvPr>
          <p:cNvGrpSpPr/>
          <p:nvPr/>
        </p:nvGrpSpPr>
        <p:grpSpPr>
          <a:xfrm rot="10800000">
            <a:off x="3018102" y="4652020"/>
            <a:ext cx="584200" cy="274489"/>
            <a:chOff x="658417" y="1881803"/>
            <a:chExt cx="584200" cy="274489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4E39B7E-9C5E-4001-B736-47F5B78F2D5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화살표: 오각형 60">
              <a:extLst>
                <a:ext uri="{FF2B5EF4-FFF2-40B4-BE49-F238E27FC236}">
                  <a16:creationId xmlns:a16="http://schemas.microsoft.com/office/drawing/2014/main" id="{056EA7CE-2FE6-459D-9ADC-C86FD684F50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6E3D1C4-2CEB-4DB5-9D29-92BAEC7F725D}"/>
              </a:ext>
            </a:extLst>
          </p:cNvPr>
          <p:cNvGrpSpPr/>
          <p:nvPr/>
        </p:nvGrpSpPr>
        <p:grpSpPr>
          <a:xfrm rot="10800000">
            <a:off x="3003418" y="5307375"/>
            <a:ext cx="584200" cy="274489"/>
            <a:chOff x="658417" y="1881803"/>
            <a:chExt cx="584200" cy="274489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B821AF6-2AEA-429C-B6FD-D6DFE158ABC0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각형 63">
              <a:extLst>
                <a:ext uri="{FF2B5EF4-FFF2-40B4-BE49-F238E27FC236}">
                  <a16:creationId xmlns:a16="http://schemas.microsoft.com/office/drawing/2014/main" id="{6B4BD803-A508-4FFF-B0C7-5F64F5A1EDE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57AA1A-364F-4CAE-B144-7B3F83CBA46C}"/>
              </a:ext>
            </a:extLst>
          </p:cNvPr>
          <p:cNvSpPr txBox="1"/>
          <p:nvPr/>
        </p:nvSpPr>
        <p:spPr>
          <a:xfrm>
            <a:off x="436606" y="2902830"/>
            <a:ext cx="2516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경제성</a:t>
            </a:r>
            <a:r>
              <a:rPr lang="en-US" altLang="ko-KR" sz="1400" dirty="0"/>
              <a:t>(4</a:t>
            </a:r>
            <a:r>
              <a:rPr lang="ko-KR" altLang="en-US" sz="1400" dirty="0"/>
              <a:t>문항</a:t>
            </a:r>
            <a:r>
              <a:rPr lang="en-US" altLang="ko-KR" sz="1400" dirty="0"/>
              <a:t>), </a:t>
            </a:r>
            <a:r>
              <a:rPr lang="ko-KR" altLang="en-US" sz="1400" dirty="0"/>
              <a:t>이용 편리성</a:t>
            </a:r>
            <a:r>
              <a:rPr lang="en-US" altLang="ko-KR" sz="1400" dirty="0"/>
              <a:t>(5</a:t>
            </a:r>
            <a:r>
              <a:rPr lang="ko-KR" altLang="en-US" sz="1400" dirty="0"/>
              <a:t>문항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정보성</a:t>
            </a:r>
            <a:r>
              <a:rPr lang="en-US" altLang="ko-KR" sz="1400" dirty="0"/>
              <a:t>(5</a:t>
            </a:r>
            <a:r>
              <a:rPr lang="ko-KR" altLang="en-US" sz="1400" dirty="0"/>
              <a:t>문항</a:t>
            </a:r>
            <a:r>
              <a:rPr lang="en-US" altLang="ko-KR" sz="1400" dirty="0"/>
              <a:t>), </a:t>
            </a:r>
            <a:r>
              <a:rPr lang="ko-KR" altLang="en-US" sz="1400" dirty="0"/>
              <a:t>보안성</a:t>
            </a:r>
            <a:r>
              <a:rPr lang="en-US" altLang="ko-KR" sz="1400" dirty="0"/>
              <a:t>(5</a:t>
            </a:r>
            <a:r>
              <a:rPr lang="ko-KR" altLang="en-US" sz="1400" dirty="0"/>
              <a:t>문항</a:t>
            </a:r>
            <a:r>
              <a:rPr lang="en-US" altLang="ko-KR" sz="1400" dirty="0"/>
              <a:t>), </a:t>
            </a:r>
            <a:r>
              <a:rPr lang="ko-KR" altLang="en-US" sz="1400" dirty="0"/>
              <a:t>상호작용성</a:t>
            </a:r>
            <a:r>
              <a:rPr lang="en-US" altLang="ko-KR" sz="1400" dirty="0"/>
              <a:t>(5</a:t>
            </a:r>
            <a:r>
              <a:rPr lang="ko-KR" altLang="en-US" sz="1400" dirty="0"/>
              <a:t>문항</a:t>
            </a:r>
            <a:r>
              <a:rPr lang="en-US" altLang="ko-KR" sz="1400" dirty="0"/>
              <a:t>) </a:t>
            </a:r>
            <a:r>
              <a:rPr lang="ko-KR" altLang="en-US" sz="1400" dirty="0"/>
              <a:t>총 </a:t>
            </a:r>
            <a:r>
              <a:rPr lang="en-US" altLang="ko-KR" sz="1400" dirty="0"/>
              <a:t>24</a:t>
            </a:r>
            <a:r>
              <a:rPr lang="ko-KR" altLang="en-US" sz="1400" dirty="0"/>
              <a:t>개 문항을 </a:t>
            </a:r>
            <a:r>
              <a:rPr lang="en-US" altLang="ko-KR" sz="1400" dirty="0"/>
              <a:t>Likert 5</a:t>
            </a:r>
            <a:r>
              <a:rPr lang="ko-KR" altLang="en-US" sz="1400" dirty="0"/>
              <a:t>점 척도로 측정하였음</a:t>
            </a:r>
          </a:p>
          <a:p>
            <a:pPr algn="r"/>
            <a:endParaRPr lang="en-US" altLang="ko-KR" sz="14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B32F80D-76C7-4601-BC52-5CBCAFE9F78E}"/>
              </a:ext>
            </a:extLst>
          </p:cNvPr>
          <p:cNvGrpSpPr/>
          <p:nvPr/>
        </p:nvGrpSpPr>
        <p:grpSpPr>
          <a:xfrm rot="10800000">
            <a:off x="3058845" y="2155561"/>
            <a:ext cx="584200" cy="274489"/>
            <a:chOff x="658417" y="1881803"/>
            <a:chExt cx="584200" cy="274489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ACE8A5D-3483-45FB-B342-2F2F324024F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화살표: 오각형 67">
              <a:extLst>
                <a:ext uri="{FF2B5EF4-FFF2-40B4-BE49-F238E27FC236}">
                  <a16:creationId xmlns:a16="http://schemas.microsoft.com/office/drawing/2014/main" id="{A298B10E-FBF0-42D9-9604-6D1AB1E72E15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CB47D2-1C90-418A-9676-43E1026D9F31}"/>
              </a:ext>
            </a:extLst>
          </p:cNvPr>
          <p:cNvGrpSpPr/>
          <p:nvPr/>
        </p:nvGrpSpPr>
        <p:grpSpPr>
          <a:xfrm rot="10800000">
            <a:off x="3018102" y="3208331"/>
            <a:ext cx="584200" cy="274489"/>
            <a:chOff x="658417" y="1881803"/>
            <a:chExt cx="584200" cy="274489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826C25F-30D1-4D6E-812D-BF98CEA6929E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각형 70">
              <a:extLst>
                <a:ext uri="{FF2B5EF4-FFF2-40B4-BE49-F238E27FC236}">
                  <a16:creationId xmlns:a16="http://schemas.microsoft.com/office/drawing/2014/main" id="{3623099D-61BF-4961-947C-9A4E52D8184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6812A36-CD15-4A64-B299-53FFC9B18216}"/>
              </a:ext>
            </a:extLst>
          </p:cNvPr>
          <p:cNvSpPr txBox="1"/>
          <p:nvPr/>
        </p:nvSpPr>
        <p:spPr>
          <a:xfrm>
            <a:off x="9152619" y="2711048"/>
            <a:ext cx="236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상생활동을 총 </a:t>
            </a:r>
            <a:r>
              <a:rPr lang="en-US" altLang="ko-KR" sz="1400" dirty="0"/>
              <a:t>3</a:t>
            </a:r>
            <a:r>
              <a:rPr lang="ko-KR" altLang="en-US" sz="1400" dirty="0"/>
              <a:t>개 문항으로 </a:t>
            </a:r>
            <a:r>
              <a:rPr lang="en-US" altLang="ko-KR" sz="1400" dirty="0"/>
              <a:t>Likert 5</a:t>
            </a:r>
            <a:r>
              <a:rPr lang="ko-KR" altLang="en-US" sz="1400" dirty="0"/>
              <a:t>점 척도로 측정하였음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44A20E-2E6D-4BC1-BE6B-D44D7A9E0918}"/>
              </a:ext>
            </a:extLst>
          </p:cNvPr>
          <p:cNvSpPr txBox="1"/>
          <p:nvPr/>
        </p:nvSpPr>
        <p:spPr>
          <a:xfrm>
            <a:off x="9152620" y="5253714"/>
            <a:ext cx="236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 충성도를 </a:t>
            </a:r>
            <a:r>
              <a:rPr lang="ko-KR" altLang="en-US" sz="1400"/>
              <a:t>총 </a:t>
            </a:r>
            <a:r>
              <a:rPr lang="en-US" altLang="ko-KR" sz="1400"/>
              <a:t>5</a:t>
            </a:r>
            <a:r>
              <a:rPr lang="ko-KR" altLang="en-US" sz="1400"/>
              <a:t>개 </a:t>
            </a:r>
            <a:r>
              <a:rPr lang="ko-KR" altLang="en-US" sz="1400" dirty="0"/>
              <a:t>문항으로 </a:t>
            </a:r>
            <a:r>
              <a:rPr lang="en-US" altLang="ko-KR" sz="1400" dirty="0"/>
              <a:t>Likert 5</a:t>
            </a:r>
            <a:r>
              <a:rPr lang="ko-KR" altLang="en-US" sz="1400" dirty="0"/>
              <a:t>점 척도로 측정하였음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B33AEC6-A010-47C5-90C6-7E6FA30A4327}"/>
              </a:ext>
            </a:extLst>
          </p:cNvPr>
          <p:cNvGrpSpPr/>
          <p:nvPr/>
        </p:nvGrpSpPr>
        <p:grpSpPr>
          <a:xfrm>
            <a:off x="8564715" y="2063188"/>
            <a:ext cx="584200" cy="274489"/>
            <a:chOff x="658417" y="1881803"/>
            <a:chExt cx="584200" cy="274489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C545AFE-6F75-47DC-AC7D-897B078E246F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오각형 75">
              <a:extLst>
                <a:ext uri="{FF2B5EF4-FFF2-40B4-BE49-F238E27FC236}">
                  <a16:creationId xmlns:a16="http://schemas.microsoft.com/office/drawing/2014/main" id="{D47FC3BF-7F5C-4B72-9DB3-B7DE3E01D32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F471403-16E4-48E4-83E8-382B21646762}"/>
              </a:ext>
            </a:extLst>
          </p:cNvPr>
          <p:cNvGrpSpPr/>
          <p:nvPr/>
        </p:nvGrpSpPr>
        <p:grpSpPr>
          <a:xfrm>
            <a:off x="8569187" y="2897868"/>
            <a:ext cx="584200" cy="274489"/>
            <a:chOff x="658417" y="1881803"/>
            <a:chExt cx="584200" cy="274489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EB775AD-5A66-4611-8E48-A6302EC29DA3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화살표: 오각형 79">
              <a:extLst>
                <a:ext uri="{FF2B5EF4-FFF2-40B4-BE49-F238E27FC236}">
                  <a16:creationId xmlns:a16="http://schemas.microsoft.com/office/drawing/2014/main" id="{09A3D3E6-8B29-4556-A11E-52307530DC37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AE1633D-F3E4-433A-A929-5CA40AEB81FC}"/>
              </a:ext>
            </a:extLst>
          </p:cNvPr>
          <p:cNvGrpSpPr/>
          <p:nvPr/>
        </p:nvGrpSpPr>
        <p:grpSpPr>
          <a:xfrm>
            <a:off x="8569187" y="4627758"/>
            <a:ext cx="584200" cy="274489"/>
            <a:chOff x="658417" y="1881803"/>
            <a:chExt cx="584200" cy="274489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408CC14-08D8-40FF-9A85-579743F85DC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각형 82">
              <a:extLst>
                <a:ext uri="{FF2B5EF4-FFF2-40B4-BE49-F238E27FC236}">
                  <a16:creationId xmlns:a16="http://schemas.microsoft.com/office/drawing/2014/main" id="{1C9B5073-AAB3-4F16-A9C1-92B0F7815AAD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9B55EDF-3231-4FA2-9509-9F7E77283433}"/>
              </a:ext>
            </a:extLst>
          </p:cNvPr>
          <p:cNvGrpSpPr/>
          <p:nvPr/>
        </p:nvGrpSpPr>
        <p:grpSpPr>
          <a:xfrm>
            <a:off x="8564715" y="5444620"/>
            <a:ext cx="584200" cy="274489"/>
            <a:chOff x="658417" y="1881803"/>
            <a:chExt cx="584200" cy="274489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942D64E-0B30-4F2D-87E1-5E2BB26C398E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오각형 85">
              <a:extLst>
                <a:ext uri="{FF2B5EF4-FFF2-40B4-BE49-F238E27FC236}">
                  <a16:creationId xmlns:a16="http://schemas.microsoft.com/office/drawing/2014/main" id="{4D0CA59F-DC5B-4C47-BB3C-F920C73E6BC1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Picture 2" descr=" 인천대학교 동북아물류대학원">
            <a:extLst>
              <a:ext uri="{FF2B5EF4-FFF2-40B4-BE49-F238E27FC236}">
                <a16:creationId xmlns:a16="http://schemas.microsoft.com/office/drawing/2014/main" id="{73860FD5-65F7-4B6F-B229-541CB10D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4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설문지 구성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DB61A9-CE42-4DF1-A161-89D194F3F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8407"/>
              </p:ext>
            </p:extLst>
          </p:nvPr>
        </p:nvGraphicFramePr>
        <p:xfrm>
          <a:off x="2474976" y="1847440"/>
          <a:ext cx="7242047" cy="5158471"/>
        </p:xfrm>
        <a:graphic>
          <a:graphicData uri="http://schemas.openxmlformats.org/drawingml/2006/table">
            <a:tbl>
              <a:tblPr/>
              <a:tblGrid>
                <a:gridCol w="1305143">
                  <a:extLst>
                    <a:ext uri="{9D8B030D-6E8A-4147-A177-3AD203B41FA5}">
                      <a16:colId xmlns:a16="http://schemas.microsoft.com/office/drawing/2014/main" val="2620069731"/>
                    </a:ext>
                  </a:extLst>
                </a:gridCol>
                <a:gridCol w="1108106">
                  <a:extLst>
                    <a:ext uri="{9D8B030D-6E8A-4147-A177-3AD203B41FA5}">
                      <a16:colId xmlns:a16="http://schemas.microsoft.com/office/drawing/2014/main" val="940066665"/>
                    </a:ext>
                  </a:extLst>
                </a:gridCol>
                <a:gridCol w="1905625">
                  <a:extLst>
                    <a:ext uri="{9D8B030D-6E8A-4147-A177-3AD203B41FA5}">
                      <a16:colId xmlns:a16="http://schemas.microsoft.com/office/drawing/2014/main" val="103139015"/>
                    </a:ext>
                  </a:extLst>
                </a:gridCol>
                <a:gridCol w="1905625">
                  <a:extLst>
                    <a:ext uri="{9D8B030D-6E8A-4147-A177-3AD203B41FA5}">
                      <a16:colId xmlns:a16="http://schemas.microsoft.com/office/drawing/2014/main" val="305843932"/>
                    </a:ext>
                  </a:extLst>
                </a:gridCol>
                <a:gridCol w="1017548">
                  <a:extLst>
                    <a:ext uri="{9D8B030D-6E8A-4147-A177-3AD203B41FA5}">
                      <a16:colId xmlns:a16="http://schemas.microsoft.com/office/drawing/2014/main" val="196755481"/>
                    </a:ext>
                  </a:extLst>
                </a:gridCol>
              </a:tblGrid>
              <a:tr h="206968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요인명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 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출처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척도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26128"/>
                  </a:ext>
                </a:extLst>
              </a:tr>
              <a:tr h="774564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 서비스 품질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Lee(2009)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오은혜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(2014)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오용석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(2016)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윤정희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(2016)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Likert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점 척도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21236"/>
                  </a:ext>
                </a:extLst>
              </a:tr>
              <a:tr h="396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이용편리성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Davis(1989)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이성호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김동태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(2006)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45216"/>
                  </a:ext>
                </a:extLst>
              </a:tr>
              <a:tr h="585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이형택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장정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(2012)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진시운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이화행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(2014)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김보민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(2017)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7217"/>
                  </a:ext>
                </a:extLst>
              </a:tr>
              <a:tr h="206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이종호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전수부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(2016)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5606"/>
                  </a:ext>
                </a:extLst>
              </a:tr>
              <a:tr h="396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상호작용성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김창호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(2010)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김다미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(2011)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98570"/>
                  </a:ext>
                </a:extLst>
              </a:tr>
              <a:tr h="396166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양형모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(2014)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김승수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(2018)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6882"/>
                  </a:ext>
                </a:extLst>
              </a:tr>
              <a:tr h="396166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브랜드이미지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여인석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(2016)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박민지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(2017)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22232"/>
                  </a:ext>
                </a:extLst>
              </a:tr>
              <a:tr h="396166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고객충성도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임미향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(2009)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안수빈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(2019)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65613"/>
                  </a:ext>
                </a:extLst>
              </a:tr>
              <a:tr h="585366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 상생과 관련한 개선방안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김동수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김관호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·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최동욱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(2016)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최은정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(2021)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명목척도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서열척도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89217"/>
                  </a:ext>
                </a:extLst>
              </a:tr>
              <a:tr h="396166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 서비스 이용 행태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명목척도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서열척도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62640"/>
                  </a:ext>
                </a:extLst>
              </a:tr>
              <a:tr h="206968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인구 통게학적 특성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문항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2474"/>
                  </a:ext>
                </a:extLst>
              </a:tr>
              <a:tr h="215275">
                <a:tc gridSpan="5">
                  <a:txBody>
                    <a:bodyPr/>
                    <a:lstStyle/>
                    <a:p>
                      <a:pPr marL="822960" marR="0" indent="-347980" algn="just" fontAlgn="base" latinLnBrk="1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2175" marR="52175" marT="14425" marB="14425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76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93DAAEC-7A65-46F8-957F-9B0ABD6960FD}"/>
              </a:ext>
            </a:extLst>
          </p:cNvPr>
          <p:cNvSpPr txBox="1"/>
          <p:nvPr/>
        </p:nvSpPr>
        <p:spPr>
          <a:xfrm>
            <a:off x="5170170" y="1194317"/>
            <a:ext cx="1894598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한양신명조"/>
              </a:rPr>
              <a:t>설문지 구성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9535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자료수집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6F3102-364E-417D-B773-659B7520B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24488"/>
              </p:ext>
            </p:extLst>
          </p:nvPr>
        </p:nvGraphicFramePr>
        <p:xfrm>
          <a:off x="5406136" y="2231136"/>
          <a:ext cx="6188456" cy="4730498"/>
        </p:xfrm>
        <a:graphic>
          <a:graphicData uri="http://schemas.openxmlformats.org/drawingml/2006/table">
            <a:tbl>
              <a:tblPr/>
              <a:tblGrid>
                <a:gridCol w="1696493">
                  <a:extLst>
                    <a:ext uri="{9D8B030D-6E8A-4147-A177-3AD203B41FA5}">
                      <a16:colId xmlns:a16="http://schemas.microsoft.com/office/drawing/2014/main" val="2529828755"/>
                    </a:ext>
                  </a:extLst>
                </a:gridCol>
                <a:gridCol w="4491963">
                  <a:extLst>
                    <a:ext uri="{9D8B030D-6E8A-4147-A177-3AD203B41FA5}">
                      <a16:colId xmlns:a16="http://schemas.microsoft.com/office/drawing/2014/main" val="3275228995"/>
                    </a:ext>
                  </a:extLst>
                </a:gridCol>
              </a:tblGrid>
              <a:tr h="744027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모집단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 이용고객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421570"/>
                  </a:ext>
                </a:extLst>
              </a:tr>
              <a:tr h="71301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표본단위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 이용고객 중 수도권 거주자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64026"/>
                  </a:ext>
                </a:extLst>
              </a:tr>
              <a:tr h="71301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자료수집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오프라인 및 온라인 설문기법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32085"/>
                  </a:ext>
                </a:extLst>
              </a:tr>
              <a:tr h="71301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표본의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350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08204"/>
                  </a:ext>
                </a:extLst>
              </a:tr>
              <a:tr h="71301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회수된 표본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288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(82.3%)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567556"/>
                  </a:ext>
                </a:extLst>
              </a:tr>
              <a:tr h="71301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유효표본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284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(81.1%)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86188"/>
                  </a:ext>
                </a:extLst>
              </a:tr>
              <a:tr h="421381">
                <a:tc gridSpan="2">
                  <a:txBody>
                    <a:bodyPr/>
                    <a:lstStyle/>
                    <a:p>
                      <a:pPr marL="822960" marR="0" indent="-347980" algn="just" fontAlgn="base" latinLnBrk="1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81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CE455CA-D284-4406-AB48-FBACA3BB858C}"/>
              </a:ext>
            </a:extLst>
          </p:cNvPr>
          <p:cNvGrpSpPr/>
          <p:nvPr/>
        </p:nvGrpSpPr>
        <p:grpSpPr>
          <a:xfrm>
            <a:off x="280672" y="2802814"/>
            <a:ext cx="584200" cy="274489"/>
            <a:chOff x="658417" y="1881803"/>
            <a:chExt cx="584200" cy="27448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FB53CBC-F036-4FE9-B0C2-D9867239BA1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801DC26B-0AC3-49FC-AAB2-4401920C634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FEA65E-FCFA-4159-9377-A3368F61AA9A}"/>
              </a:ext>
            </a:extLst>
          </p:cNvPr>
          <p:cNvSpPr txBox="1"/>
          <p:nvPr/>
        </p:nvSpPr>
        <p:spPr>
          <a:xfrm>
            <a:off x="966472" y="2657856"/>
            <a:ext cx="411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</a:t>
            </a:r>
            <a:endParaRPr lang="en-US" altLang="ko-KR" dirty="0"/>
          </a:p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ko-KR" altLang="en-US" dirty="0"/>
              <a:t>설문조사 실시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28E152-3231-407A-8DFA-82EDC88986D8}"/>
              </a:ext>
            </a:extLst>
          </p:cNvPr>
          <p:cNvGrpSpPr/>
          <p:nvPr/>
        </p:nvGrpSpPr>
        <p:grpSpPr>
          <a:xfrm>
            <a:off x="280672" y="4111715"/>
            <a:ext cx="584200" cy="274489"/>
            <a:chOff x="658417" y="1881803"/>
            <a:chExt cx="584200" cy="27448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5B472A2-1C51-4047-A51A-8A216FDEFCBF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99DFF7D0-AAC8-43BF-B574-1E6294087A19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EFCDD-3373-4552-80D8-1F1183642CE0}"/>
              </a:ext>
            </a:extLst>
          </p:cNvPr>
          <p:cNvSpPr txBox="1"/>
          <p:nvPr/>
        </p:nvSpPr>
        <p:spPr>
          <a:xfrm>
            <a:off x="966472" y="3966757"/>
            <a:ext cx="41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COVID-19</a:t>
            </a:r>
            <a:r>
              <a:rPr lang="ko-KR" altLang="en-US" dirty="0"/>
              <a:t>의 확산을 방지하고자</a:t>
            </a:r>
            <a:endParaRPr lang="en-US" altLang="ko-KR" dirty="0"/>
          </a:p>
          <a:p>
            <a:r>
              <a:rPr lang="ko-KR" altLang="en-US" dirty="0"/>
              <a:t>온라인 설문조사 병행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7F78CA-F867-4CCC-ACDE-0FE19CADED7B}"/>
              </a:ext>
            </a:extLst>
          </p:cNvPr>
          <p:cNvGrpSpPr/>
          <p:nvPr/>
        </p:nvGrpSpPr>
        <p:grpSpPr>
          <a:xfrm>
            <a:off x="280672" y="5226034"/>
            <a:ext cx="584200" cy="274489"/>
            <a:chOff x="658417" y="1881803"/>
            <a:chExt cx="584200" cy="27448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935C02F-EF58-461F-B2CD-588230A20152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DA97F630-066C-4C85-80CC-E21DE50AE35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D9C7DD-D71A-4E16-A0DB-7E7D74D0027E}"/>
              </a:ext>
            </a:extLst>
          </p:cNvPr>
          <p:cNvSpPr txBox="1"/>
          <p:nvPr/>
        </p:nvSpPr>
        <p:spPr>
          <a:xfrm>
            <a:off x="966472" y="5081076"/>
            <a:ext cx="411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350</a:t>
            </a:r>
            <a:r>
              <a:rPr lang="ko-KR" altLang="en-US" dirty="0"/>
              <a:t>부 배포</a:t>
            </a:r>
            <a:r>
              <a:rPr lang="en-US" altLang="ko-KR" dirty="0"/>
              <a:t>, </a:t>
            </a:r>
            <a:r>
              <a:rPr lang="ko-KR" altLang="en-US" dirty="0"/>
              <a:t>회수된 </a:t>
            </a:r>
            <a:r>
              <a:rPr lang="en-US" altLang="ko-KR" dirty="0"/>
              <a:t>288</a:t>
            </a:r>
            <a:r>
              <a:rPr lang="ko-KR" altLang="en-US" dirty="0"/>
              <a:t>부 중 불성실한 응답을 제외한 </a:t>
            </a:r>
            <a:r>
              <a:rPr lang="en-US" altLang="ko-KR" dirty="0"/>
              <a:t>284</a:t>
            </a:r>
            <a:r>
              <a:rPr lang="ko-KR" altLang="en-US" dirty="0"/>
              <a:t>부를 최종 분석에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D4DD8-B96B-440E-964F-AD5930898874}"/>
              </a:ext>
            </a:extLst>
          </p:cNvPr>
          <p:cNvSpPr txBox="1"/>
          <p:nvPr/>
        </p:nvSpPr>
        <p:spPr>
          <a:xfrm>
            <a:off x="6998970" y="1421469"/>
            <a:ext cx="32788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>
                <a:solidFill>
                  <a:srgbClr val="000000"/>
                </a:solidFill>
                <a:latin typeface="한양신명조"/>
              </a:rPr>
              <a:t>모집단의 규정 및 표본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95716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E455CA-D284-4406-AB48-FBACA3BB858C}"/>
              </a:ext>
            </a:extLst>
          </p:cNvPr>
          <p:cNvGrpSpPr/>
          <p:nvPr/>
        </p:nvGrpSpPr>
        <p:grpSpPr>
          <a:xfrm>
            <a:off x="658417" y="1834210"/>
            <a:ext cx="584200" cy="274489"/>
            <a:chOff x="658417" y="1881803"/>
            <a:chExt cx="584200" cy="27448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FB53CBC-F036-4FE9-B0C2-D9867239BA1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801DC26B-0AC3-49FC-AAB2-4401920C634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FEA65E-FCFA-4159-9377-A3368F61AA9A}"/>
              </a:ext>
            </a:extLst>
          </p:cNvPr>
          <p:cNvSpPr txBox="1"/>
          <p:nvPr/>
        </p:nvSpPr>
        <p:spPr>
          <a:xfrm>
            <a:off x="1344217" y="1786788"/>
            <a:ext cx="6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ko-KR" altLang="en-US" dirty="0"/>
              <a:t>프로그램에 코딩 후 </a:t>
            </a:r>
            <a:r>
              <a:rPr lang="en-US" altLang="ko-KR" dirty="0"/>
              <a:t>SPSS 25.0Ver</a:t>
            </a:r>
            <a:r>
              <a:rPr lang="ko-KR" altLang="en-US" dirty="0"/>
              <a:t>로 통계분석 실시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28E152-3231-407A-8DFA-82EDC88986D8}"/>
              </a:ext>
            </a:extLst>
          </p:cNvPr>
          <p:cNvGrpSpPr/>
          <p:nvPr/>
        </p:nvGrpSpPr>
        <p:grpSpPr>
          <a:xfrm>
            <a:off x="658417" y="2807785"/>
            <a:ext cx="584200" cy="274489"/>
            <a:chOff x="658417" y="1881803"/>
            <a:chExt cx="584200" cy="27448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5B472A2-1C51-4047-A51A-8A216FDEFCBF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99DFF7D0-AAC8-43BF-B574-1E6294087A19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EFCDD-3373-4552-80D8-1F1183642CE0}"/>
              </a:ext>
            </a:extLst>
          </p:cNvPr>
          <p:cNvSpPr txBox="1"/>
          <p:nvPr/>
        </p:nvSpPr>
        <p:spPr>
          <a:xfrm>
            <a:off x="1344217" y="2662827"/>
            <a:ext cx="992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O2O </a:t>
            </a:r>
            <a:r>
              <a:rPr lang="ko-KR" altLang="en-US" dirty="0"/>
              <a:t>음식 배달 플랫폼 이용 형태와 상생과 관련한 개선방안</a:t>
            </a:r>
            <a:r>
              <a:rPr lang="en-US" altLang="ko-KR" dirty="0"/>
              <a:t> </a:t>
            </a:r>
            <a:r>
              <a:rPr lang="ko-KR" altLang="en-US" dirty="0"/>
              <a:t>및 인구통계학적 특성을 살펴보기 위해 빈도 분석을 실시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7F78CA-F867-4CCC-ACDE-0FE19CADED7B}"/>
              </a:ext>
            </a:extLst>
          </p:cNvPr>
          <p:cNvGrpSpPr/>
          <p:nvPr/>
        </p:nvGrpSpPr>
        <p:grpSpPr>
          <a:xfrm>
            <a:off x="658417" y="3706862"/>
            <a:ext cx="584200" cy="274489"/>
            <a:chOff x="658417" y="1881803"/>
            <a:chExt cx="584200" cy="27448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935C02F-EF58-461F-B2CD-588230A20152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DA97F630-066C-4C85-80CC-E21DE50AE35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D9C7DD-D71A-4E16-A0DB-7E7D74D0027E}"/>
              </a:ext>
            </a:extLst>
          </p:cNvPr>
          <p:cNvSpPr txBox="1"/>
          <p:nvPr/>
        </p:nvSpPr>
        <p:spPr>
          <a:xfrm>
            <a:off x="1344217" y="3658571"/>
            <a:ext cx="1008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 문항의 타당도 및 신뢰도를 검증하기 위해 탐색적 요인분석과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한양신명조"/>
              </a:rPr>
              <a:t>Cronbach‘s ɑ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한양신명조"/>
              </a:rPr>
              <a:t>계수 검증 실시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A2CC51-A676-4840-A41B-8B0459383543}"/>
              </a:ext>
            </a:extLst>
          </p:cNvPr>
          <p:cNvGrpSpPr/>
          <p:nvPr/>
        </p:nvGrpSpPr>
        <p:grpSpPr>
          <a:xfrm>
            <a:off x="658417" y="4521207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8265B56-6AA8-4CC2-997A-8512F62AF50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495F36A7-3258-40CE-9749-E142188DA7C9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1B430E-CCFC-4F27-9A4C-1A60D0C7842F}"/>
              </a:ext>
            </a:extLst>
          </p:cNvPr>
          <p:cNvSpPr txBox="1"/>
          <p:nvPr/>
        </p:nvSpPr>
        <p:spPr>
          <a:xfrm>
            <a:off x="1344217" y="4472916"/>
            <a:ext cx="1008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변수 간의 상관관계를 검증하기 위해 상관관계 분석 실시</a:t>
            </a:r>
          </a:p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19A998-192A-4A51-80B0-02FDACDB69E1}"/>
              </a:ext>
            </a:extLst>
          </p:cNvPr>
          <p:cNvGrpSpPr/>
          <p:nvPr/>
        </p:nvGrpSpPr>
        <p:grpSpPr>
          <a:xfrm>
            <a:off x="658417" y="5388808"/>
            <a:ext cx="584200" cy="274489"/>
            <a:chOff x="658417" y="1881803"/>
            <a:chExt cx="584200" cy="2744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AA0F352-78BA-4ACB-BC31-A8DF606A3795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0B9FA7BF-D8F3-4763-B70A-AB9510803F4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32F990-721B-46FD-A26D-D428A4482D11}"/>
              </a:ext>
            </a:extLst>
          </p:cNvPr>
          <p:cNvSpPr txBox="1"/>
          <p:nvPr/>
        </p:nvSpPr>
        <p:spPr>
          <a:xfrm>
            <a:off x="1344217" y="5340517"/>
            <a:ext cx="1008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가설검증을 위하여 다중회귀분석 실시</a:t>
            </a:r>
          </a:p>
        </p:txBody>
      </p:sp>
      <p:pic>
        <p:nvPicPr>
          <p:cNvPr id="30" name="Picture 2" descr=" 인천대학교 동북아물류대학원">
            <a:extLst>
              <a:ext uri="{FF2B5EF4-FFF2-40B4-BE49-F238E27FC236}">
                <a16:creationId xmlns:a16="http://schemas.microsoft.com/office/drawing/2014/main" id="{171A55A2-958A-4226-A152-C0C78EDF9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7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722729"/>
            <a:ext cx="12192000" cy="1803400"/>
            <a:chOff x="0" y="26552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26552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472202"/>
              <a:ext cx="1057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실증분석</a:t>
              </a:r>
            </a:p>
          </p:txBody>
        </p:sp>
      </p:grp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E3C6A-C498-480B-BE4C-8E2B901D73CE}"/>
              </a:ext>
            </a:extLst>
          </p:cNvPr>
          <p:cNvSpPr txBox="1"/>
          <p:nvPr/>
        </p:nvSpPr>
        <p:spPr>
          <a:xfrm>
            <a:off x="4052491" y="33582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402F-7AE1-4BFD-A355-891DD70501E6}"/>
              </a:ext>
            </a:extLst>
          </p:cNvPr>
          <p:cNvSpPr txBox="1"/>
          <p:nvPr/>
        </p:nvSpPr>
        <p:spPr>
          <a:xfrm>
            <a:off x="4618672" y="3358217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표본의 일반적 특성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8BB63-C3AC-4314-929A-415A2DCD3DBD}"/>
              </a:ext>
            </a:extLst>
          </p:cNvPr>
          <p:cNvSpPr txBox="1"/>
          <p:nvPr/>
        </p:nvSpPr>
        <p:spPr>
          <a:xfrm>
            <a:off x="4052491" y="40313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DBC9B-6259-4D05-9ACA-0C3B02429E26}"/>
              </a:ext>
            </a:extLst>
          </p:cNvPr>
          <p:cNvSpPr txBox="1"/>
          <p:nvPr/>
        </p:nvSpPr>
        <p:spPr>
          <a:xfrm>
            <a:off x="4618672" y="403131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측정변수의 신뢰도와 타당성 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CC7A7-B28F-4A43-9E69-777EF3A4EA41}"/>
              </a:ext>
            </a:extLst>
          </p:cNvPr>
          <p:cNvSpPr txBox="1"/>
          <p:nvPr/>
        </p:nvSpPr>
        <p:spPr>
          <a:xfrm>
            <a:off x="4052491" y="47044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50622-EC6A-462C-A78F-3E6487324426}"/>
              </a:ext>
            </a:extLst>
          </p:cNvPr>
          <p:cNvSpPr txBox="1"/>
          <p:nvPr/>
        </p:nvSpPr>
        <p:spPr>
          <a:xfrm>
            <a:off x="4618672" y="470441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415D4-F828-4209-B741-D95A334A3502}"/>
              </a:ext>
            </a:extLst>
          </p:cNvPr>
          <p:cNvSpPr txBox="1"/>
          <p:nvPr/>
        </p:nvSpPr>
        <p:spPr>
          <a:xfrm>
            <a:off x="4052491" y="537722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D9DA-7B8C-43FC-BFE6-B7C8CFB692A5}"/>
              </a:ext>
            </a:extLst>
          </p:cNvPr>
          <p:cNvSpPr txBox="1"/>
          <p:nvPr/>
        </p:nvSpPr>
        <p:spPr>
          <a:xfrm>
            <a:off x="4618672" y="53772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종합결과</a:t>
            </a:r>
          </a:p>
        </p:txBody>
      </p:sp>
    </p:spTree>
    <p:extLst>
      <p:ext uri="{BB962C8B-B14F-4D97-AF65-F5344CB8AC3E}">
        <p14:creationId xmlns:p14="http://schemas.microsoft.com/office/powerpoint/2010/main" val="378241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표본의 일반적 특성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DAAEC-7A65-46F8-957F-9B0ABD6960FD}"/>
              </a:ext>
            </a:extLst>
          </p:cNvPr>
          <p:cNvSpPr txBox="1"/>
          <p:nvPr/>
        </p:nvSpPr>
        <p:spPr>
          <a:xfrm>
            <a:off x="2012442" y="1194317"/>
            <a:ext cx="2718054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>
                <a:solidFill>
                  <a:srgbClr val="000000"/>
                </a:solidFill>
                <a:latin typeface="한양신명조"/>
              </a:rPr>
              <a:t>인구통계학적 특성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8AFD9D-6AE7-4D69-8125-C87A25FC1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40272"/>
              </p:ext>
            </p:extLst>
          </p:nvPr>
        </p:nvGraphicFramePr>
        <p:xfrm>
          <a:off x="511696" y="1813078"/>
          <a:ext cx="5410930" cy="4914893"/>
        </p:xfrm>
        <a:graphic>
          <a:graphicData uri="http://schemas.openxmlformats.org/drawingml/2006/table">
            <a:tbl>
              <a:tblPr/>
              <a:tblGrid>
                <a:gridCol w="2287329">
                  <a:extLst>
                    <a:ext uri="{9D8B030D-6E8A-4147-A177-3AD203B41FA5}">
                      <a16:colId xmlns:a16="http://schemas.microsoft.com/office/drawing/2014/main" val="936602257"/>
                    </a:ext>
                  </a:extLst>
                </a:gridCol>
                <a:gridCol w="2287329">
                  <a:extLst>
                    <a:ext uri="{9D8B030D-6E8A-4147-A177-3AD203B41FA5}">
                      <a16:colId xmlns:a16="http://schemas.microsoft.com/office/drawing/2014/main" val="421681499"/>
                    </a:ext>
                  </a:extLst>
                </a:gridCol>
                <a:gridCol w="418136">
                  <a:extLst>
                    <a:ext uri="{9D8B030D-6E8A-4147-A177-3AD203B41FA5}">
                      <a16:colId xmlns:a16="http://schemas.microsoft.com/office/drawing/2014/main" val="209356542"/>
                    </a:ext>
                  </a:extLst>
                </a:gridCol>
                <a:gridCol w="418136">
                  <a:extLst>
                    <a:ext uri="{9D8B030D-6E8A-4147-A177-3AD203B41FA5}">
                      <a16:colId xmlns:a16="http://schemas.microsoft.com/office/drawing/2014/main" val="711866691"/>
                    </a:ext>
                  </a:extLst>
                </a:gridCol>
              </a:tblGrid>
              <a:tr h="420670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빈도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(%)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9210"/>
                  </a:ext>
                </a:extLst>
              </a:tr>
              <a:tr h="203571"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성별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남성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49.3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52842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여성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50.7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63476"/>
                  </a:ext>
                </a:extLst>
              </a:tr>
              <a:tr h="203571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연령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26.8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20392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26.4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55864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21.5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614110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02339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 이상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6.3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0200"/>
                  </a:ext>
                </a:extLst>
              </a:tr>
              <a:tr h="203571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가구 구성원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15.8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858859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15.5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55892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29702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111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39.1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06116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 이상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492283"/>
                  </a:ext>
                </a:extLst>
              </a:tr>
              <a:tr h="203571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학생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15.8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68998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직장인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72.9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22914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자영업자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2991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무직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08033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08059"/>
                  </a:ext>
                </a:extLst>
              </a:tr>
              <a:tr h="203571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가구 당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 평균 소득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미만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200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미만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024283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이상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300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미만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21.8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606065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이상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500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미만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30.3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534612"/>
                  </a:ext>
                </a:extLst>
              </a:tr>
              <a:tr h="20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만원 이상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43889"/>
                  </a:ext>
                </a:extLst>
              </a:tr>
              <a:tr h="219232">
                <a:tc gridSpan="4">
                  <a:txBody>
                    <a:bodyPr/>
                    <a:lstStyle/>
                    <a:p>
                      <a:pPr marL="822960" marR="0" indent="-347980" algn="just" fontAlgn="base" latinLnBrk="1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3565" marR="53565" marT="14809" marB="1480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682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932CD3-FF20-437B-B28D-12A03C9B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45036"/>
              </p:ext>
            </p:extLst>
          </p:nvPr>
        </p:nvGraphicFramePr>
        <p:xfrm>
          <a:off x="6269376" y="1812596"/>
          <a:ext cx="5164818" cy="4851562"/>
        </p:xfrm>
        <a:graphic>
          <a:graphicData uri="http://schemas.openxmlformats.org/drawingml/2006/table">
            <a:tbl>
              <a:tblPr/>
              <a:tblGrid>
                <a:gridCol w="2183291">
                  <a:extLst>
                    <a:ext uri="{9D8B030D-6E8A-4147-A177-3AD203B41FA5}">
                      <a16:colId xmlns:a16="http://schemas.microsoft.com/office/drawing/2014/main" val="2120418434"/>
                    </a:ext>
                  </a:extLst>
                </a:gridCol>
                <a:gridCol w="2183291">
                  <a:extLst>
                    <a:ext uri="{9D8B030D-6E8A-4147-A177-3AD203B41FA5}">
                      <a16:colId xmlns:a16="http://schemas.microsoft.com/office/drawing/2014/main" val="3279272842"/>
                    </a:ext>
                  </a:extLst>
                </a:gridCol>
                <a:gridCol w="399118">
                  <a:extLst>
                    <a:ext uri="{9D8B030D-6E8A-4147-A177-3AD203B41FA5}">
                      <a16:colId xmlns:a16="http://schemas.microsoft.com/office/drawing/2014/main" val="1188458322"/>
                    </a:ext>
                  </a:extLst>
                </a:gridCol>
                <a:gridCol w="399118">
                  <a:extLst>
                    <a:ext uri="{9D8B030D-6E8A-4147-A177-3AD203B41FA5}">
                      <a16:colId xmlns:a16="http://schemas.microsoft.com/office/drawing/2014/main" val="402112334"/>
                    </a:ext>
                  </a:extLst>
                </a:gridCol>
              </a:tblGrid>
              <a:tr h="338472"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빈도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(%)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6073"/>
                  </a:ext>
                </a:extLst>
              </a:tr>
              <a:tr h="166796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이용중인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플랫폼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배달의 만족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61.6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406113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요기요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41131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쿠팡이츠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12.7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5775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 전용앱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85243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33486"/>
                  </a:ext>
                </a:extLst>
              </a:tr>
              <a:tr h="166796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 평균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이용횟수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4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64.8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74068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9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25.7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97853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14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59902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~ 19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778021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회 이상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70346"/>
                  </a:ext>
                </a:extLst>
              </a:tr>
              <a:tr h="166796">
                <a:tc rowSpan="6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한식류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64467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중식류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14.8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745755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일식류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2.8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91520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양식류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9.9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9332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분식류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22.5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38222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350570"/>
                  </a:ext>
                </a:extLst>
              </a:tr>
              <a:tr h="166796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플랫폼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이용장소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자택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252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88.7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55192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06802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학교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182007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야외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64429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951441"/>
                  </a:ext>
                </a:extLst>
              </a:tr>
              <a:tr h="166796">
                <a:tc row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플랫폼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사용이유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편리해서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02297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시간을 절약해서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6.3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01561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쿠폰 및 마일리지를 사용하기 위해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60207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특가할인을 위해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864189"/>
                  </a:ext>
                </a:extLst>
              </a:tr>
              <a:tr h="16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멤버십 가입으로 인한 혜택으로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17523"/>
                  </a:ext>
                </a:extLst>
              </a:tr>
              <a:tr h="176394">
                <a:tc gridSpan="4">
                  <a:txBody>
                    <a:bodyPr/>
                    <a:lstStyle/>
                    <a:p>
                      <a:pPr marL="822960" marR="0" indent="-347980" algn="just" fontAlgn="base" latinLnBrk="1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375" marR="44375" marT="12268" marB="12268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856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989C5F-C893-4930-A6D4-DE5B60621E77}"/>
              </a:ext>
            </a:extLst>
          </p:cNvPr>
          <p:cNvSpPr txBox="1"/>
          <p:nvPr/>
        </p:nvSpPr>
        <p:spPr>
          <a:xfrm>
            <a:off x="6968490" y="1194317"/>
            <a:ext cx="428472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양신명조"/>
              </a:rPr>
              <a:t>O2O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</a:rPr>
              <a:t>음식 배달 플랫폼 이용 행태</a:t>
            </a:r>
          </a:p>
        </p:txBody>
      </p:sp>
    </p:spTree>
    <p:extLst>
      <p:ext uri="{BB962C8B-B14F-4D97-AF65-F5344CB8AC3E}">
        <p14:creationId xmlns:p14="http://schemas.microsoft.com/office/powerpoint/2010/main" val="386450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신뢰도와 타당성 검증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61F11-112F-4DED-802E-66DA45CE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3" y="1462015"/>
            <a:ext cx="5496497" cy="3848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64BCDE-6AA9-4AE9-A0B9-40A6AD90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56" y="1441060"/>
            <a:ext cx="5981700" cy="392391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E6F96F-32F4-4D0E-9189-0F2204AF0714}"/>
              </a:ext>
            </a:extLst>
          </p:cNvPr>
          <p:cNvSpPr/>
          <p:nvPr/>
        </p:nvSpPr>
        <p:spPr>
          <a:xfrm>
            <a:off x="7768987" y="2120900"/>
            <a:ext cx="867013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5F457B-46A0-4E94-8606-7ABCDF8D5AF5}"/>
              </a:ext>
            </a:extLst>
          </p:cNvPr>
          <p:cNvGrpSpPr/>
          <p:nvPr/>
        </p:nvGrpSpPr>
        <p:grpSpPr>
          <a:xfrm>
            <a:off x="252017" y="5528731"/>
            <a:ext cx="584200" cy="274489"/>
            <a:chOff x="658417" y="1881803"/>
            <a:chExt cx="584200" cy="27448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C0C20C2-EE23-4046-908F-D807E6B89CFA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DACF3364-B59C-4020-9C65-A97FD5FB05C5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7452-FF73-4065-A2E6-728872371A6F}"/>
              </a:ext>
            </a:extLst>
          </p:cNvPr>
          <p:cNvSpPr txBox="1"/>
          <p:nvPr/>
        </p:nvSpPr>
        <p:spPr>
          <a:xfrm>
            <a:off x="937816" y="5480440"/>
            <a:ext cx="1113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표본의 적절성을 파악할 수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KMO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.923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으로 상관관계가 다른 변수에 의해 설명되는 정도가 높음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2646B9-99AF-45F6-BEF3-5A975F5A03C8}"/>
              </a:ext>
            </a:extLst>
          </p:cNvPr>
          <p:cNvGrpSpPr/>
          <p:nvPr/>
        </p:nvGrpSpPr>
        <p:grpSpPr>
          <a:xfrm>
            <a:off x="252017" y="6058718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C753C53-72C1-4D02-B216-0F6AD3165BE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D967F079-0B6C-4BCE-982A-27EBCACE89C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DB17C3-A7F5-43C6-AF31-03422E2897C6}"/>
              </a:ext>
            </a:extLst>
          </p:cNvPr>
          <p:cNvSpPr txBox="1"/>
          <p:nvPr/>
        </p:nvSpPr>
        <p:spPr>
          <a:xfrm>
            <a:off x="937816" y="6010427"/>
            <a:ext cx="111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Bartlett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</a:rPr>
              <a:t>구형성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검정치가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4800.85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로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ko-KR" altLang="en-US" kern="0" dirty="0">
                <a:solidFill>
                  <a:srgbClr val="000000"/>
                </a:solidFill>
              </a:rPr>
              <a:t>충분히 크고 유의 확률이 </a:t>
            </a:r>
            <a:r>
              <a:rPr lang="en-US" altLang="ko-KR" kern="0" dirty="0">
                <a:solidFill>
                  <a:srgbClr val="000000"/>
                </a:solidFill>
              </a:rPr>
              <a:t>.000</a:t>
            </a:r>
            <a:r>
              <a:rPr lang="ko-KR" altLang="en-US" kern="0" dirty="0">
                <a:solidFill>
                  <a:srgbClr val="000000"/>
                </a:solidFill>
              </a:rPr>
              <a:t>으로 요인분석을 위한 변수 선정이 바람직함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012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신뢰도와 타당성 검증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5F457B-46A0-4E94-8606-7ABCDF8D5AF5}"/>
              </a:ext>
            </a:extLst>
          </p:cNvPr>
          <p:cNvGrpSpPr/>
          <p:nvPr/>
        </p:nvGrpSpPr>
        <p:grpSpPr>
          <a:xfrm>
            <a:off x="252017" y="5528731"/>
            <a:ext cx="584200" cy="274489"/>
            <a:chOff x="658417" y="1881803"/>
            <a:chExt cx="584200" cy="27448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C0C20C2-EE23-4046-908F-D807E6B89CFA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DACF3364-B59C-4020-9C65-A97FD5FB05C5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7452-FF73-4065-A2E6-728872371A6F}"/>
              </a:ext>
            </a:extLst>
          </p:cNvPr>
          <p:cNvSpPr txBox="1"/>
          <p:nvPr/>
        </p:nvSpPr>
        <p:spPr>
          <a:xfrm>
            <a:off x="937816" y="5480440"/>
            <a:ext cx="111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표본의 적절성을 파악할 수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KMO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값은 브랜드 이미지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.774,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고객 충성도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.779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로 상관관계가 다른 변수에 의해 설명되는 정도가 높음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2646B9-99AF-45F6-BEF3-5A975F5A03C8}"/>
              </a:ext>
            </a:extLst>
          </p:cNvPr>
          <p:cNvGrpSpPr/>
          <p:nvPr/>
        </p:nvGrpSpPr>
        <p:grpSpPr>
          <a:xfrm>
            <a:off x="252017" y="6232911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C753C53-72C1-4D02-B216-0F6AD3165BE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D967F079-0B6C-4BCE-982A-27EBCACE89C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DB17C3-A7F5-43C6-AF31-03422E2897C6}"/>
              </a:ext>
            </a:extLst>
          </p:cNvPr>
          <p:cNvSpPr txBox="1"/>
          <p:nvPr/>
        </p:nvSpPr>
        <p:spPr>
          <a:xfrm>
            <a:off x="937816" y="6184620"/>
            <a:ext cx="111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Bartlett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</a:rPr>
              <a:t>구형성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검정치가 브랜드 이미지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389.473,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고객 충성도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453.054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로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ko-KR" altLang="en-US" kern="0" dirty="0">
                <a:solidFill>
                  <a:srgbClr val="000000"/>
                </a:solidFill>
              </a:rPr>
              <a:t>통계적으로 적절하고 유의 확률이 브랜드 이미지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고객 충성도 모두 </a:t>
            </a:r>
            <a:r>
              <a:rPr lang="en-US" altLang="ko-KR" kern="0" dirty="0">
                <a:solidFill>
                  <a:srgbClr val="000000"/>
                </a:solidFill>
              </a:rPr>
              <a:t>.000</a:t>
            </a:r>
            <a:r>
              <a:rPr lang="ko-KR" altLang="en-US" kern="0" dirty="0">
                <a:solidFill>
                  <a:srgbClr val="000000"/>
                </a:solidFill>
              </a:rPr>
              <a:t>으로 요인분석을 위한 변수 선정이 바람직함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02D06F-FF08-4F86-8B5D-3CD58A008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53879"/>
              </p:ext>
            </p:extLst>
          </p:nvPr>
        </p:nvGraphicFramePr>
        <p:xfrm>
          <a:off x="2151621" y="1401306"/>
          <a:ext cx="8688783" cy="3937890"/>
        </p:xfrm>
        <a:graphic>
          <a:graphicData uri="http://schemas.openxmlformats.org/drawingml/2006/table">
            <a:tbl>
              <a:tblPr/>
              <a:tblGrid>
                <a:gridCol w="2768143">
                  <a:extLst>
                    <a:ext uri="{9D8B030D-6E8A-4147-A177-3AD203B41FA5}">
                      <a16:colId xmlns:a16="http://schemas.microsoft.com/office/drawing/2014/main" val="2757669982"/>
                    </a:ext>
                  </a:extLst>
                </a:gridCol>
                <a:gridCol w="1244062">
                  <a:extLst>
                    <a:ext uri="{9D8B030D-6E8A-4147-A177-3AD203B41FA5}">
                      <a16:colId xmlns:a16="http://schemas.microsoft.com/office/drawing/2014/main" val="1570148596"/>
                    </a:ext>
                  </a:extLst>
                </a:gridCol>
                <a:gridCol w="1055745">
                  <a:extLst>
                    <a:ext uri="{9D8B030D-6E8A-4147-A177-3AD203B41FA5}">
                      <a16:colId xmlns:a16="http://schemas.microsoft.com/office/drawing/2014/main" val="577314110"/>
                    </a:ext>
                  </a:extLst>
                </a:gridCol>
                <a:gridCol w="1097151">
                  <a:extLst>
                    <a:ext uri="{9D8B030D-6E8A-4147-A177-3AD203B41FA5}">
                      <a16:colId xmlns:a16="http://schemas.microsoft.com/office/drawing/2014/main" val="888014773"/>
                    </a:ext>
                  </a:extLst>
                </a:gridCol>
                <a:gridCol w="1396119">
                  <a:extLst>
                    <a:ext uri="{9D8B030D-6E8A-4147-A177-3AD203B41FA5}">
                      <a16:colId xmlns:a16="http://schemas.microsoft.com/office/drawing/2014/main" val="2619938797"/>
                    </a:ext>
                  </a:extLst>
                </a:gridCol>
                <a:gridCol w="1127563">
                  <a:extLst>
                    <a:ext uri="{9D8B030D-6E8A-4147-A177-3AD203B41FA5}">
                      <a16:colId xmlns:a16="http://schemas.microsoft.com/office/drawing/2014/main" val="2368552393"/>
                    </a:ext>
                  </a:extLst>
                </a:gridCol>
              </a:tblGrid>
              <a:tr h="4930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요인명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변수명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요인적재량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고유값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분산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설명력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(%)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Cronbach‘s ɑ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3802"/>
                  </a:ext>
                </a:extLst>
              </a:tr>
              <a:tr h="162814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 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2.613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52.253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.794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757281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44097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8170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85033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KMO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.774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56194"/>
                  </a:ext>
                </a:extLst>
              </a:tr>
              <a:tr h="3279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Bartlett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구형성 검정치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389.473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4954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유의확률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18802"/>
                  </a:ext>
                </a:extLst>
              </a:tr>
              <a:tr h="162814"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 충성도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2.772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55.444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.823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247933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06971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48620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263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KMO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5080"/>
                  </a:ext>
                </a:extLst>
              </a:tr>
              <a:tr h="3279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Bartlett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구형성 검정치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453.054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6421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유의확률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6678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E6F96F-32F4-4D0E-9189-0F2204AF0714}"/>
              </a:ext>
            </a:extLst>
          </p:cNvPr>
          <p:cNvSpPr/>
          <p:nvPr/>
        </p:nvSpPr>
        <p:spPr>
          <a:xfrm>
            <a:off x="4911487" y="1878239"/>
            <a:ext cx="1273413" cy="864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A31935-67E4-4CF6-958E-DAEE1B4873E6}"/>
              </a:ext>
            </a:extLst>
          </p:cNvPr>
          <p:cNvSpPr/>
          <p:nvPr/>
        </p:nvSpPr>
        <p:spPr>
          <a:xfrm>
            <a:off x="4911487" y="3551557"/>
            <a:ext cx="1273413" cy="970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신뢰도와 타당성 검증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D2A05B-3AC0-4DDA-BFC6-DF6336B6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6246"/>
              </p:ext>
            </p:extLst>
          </p:nvPr>
        </p:nvGraphicFramePr>
        <p:xfrm>
          <a:off x="5718745" y="1559736"/>
          <a:ext cx="5118099" cy="5087811"/>
        </p:xfrm>
        <a:graphic>
          <a:graphicData uri="http://schemas.openxmlformats.org/drawingml/2006/table">
            <a:tbl>
              <a:tblPr/>
              <a:tblGrid>
                <a:gridCol w="1023904">
                  <a:extLst>
                    <a:ext uri="{9D8B030D-6E8A-4147-A177-3AD203B41FA5}">
                      <a16:colId xmlns:a16="http://schemas.microsoft.com/office/drawing/2014/main" val="2558700746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1370436386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102638857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555425929"/>
                    </a:ext>
                  </a:extLst>
                </a:gridCol>
                <a:gridCol w="1022483">
                  <a:extLst>
                    <a:ext uri="{9D8B030D-6E8A-4147-A177-3AD203B41FA5}">
                      <a16:colId xmlns:a16="http://schemas.microsoft.com/office/drawing/2014/main" val="3273244347"/>
                    </a:ext>
                  </a:extLst>
                </a:gridCol>
              </a:tblGrid>
              <a:tr h="67248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최초 문항수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제외 문항수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최종 문항수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Cronbach‘s ɑ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40041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0.864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40142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 편리성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0.851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30188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0.804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24602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0.906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92121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상호작용성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0.929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95500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0.833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16840"/>
                  </a:ext>
                </a:extLst>
              </a:tr>
              <a:tr h="75169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 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0.794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3"/>
                  </a:ext>
                </a:extLst>
              </a:tr>
              <a:tr h="52337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 충성도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0.823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81446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34830B3-6D79-4C14-9F27-E9F19A04C48A}"/>
              </a:ext>
            </a:extLst>
          </p:cNvPr>
          <p:cNvSpPr txBox="1"/>
          <p:nvPr/>
        </p:nvSpPr>
        <p:spPr>
          <a:xfrm>
            <a:off x="1139256" y="1979984"/>
            <a:ext cx="39294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경제성 신뢰도 계수 </a:t>
            </a:r>
            <a:r>
              <a:rPr lang="en-US" altLang="ko-KR" dirty="0"/>
              <a:t>0.864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이용 편리성 신뢰도 계수 </a:t>
            </a:r>
            <a:r>
              <a:rPr lang="en-US" altLang="ko-KR" dirty="0"/>
              <a:t>0.851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정보성</a:t>
            </a:r>
            <a:r>
              <a:rPr lang="ko-KR" altLang="en-US" dirty="0"/>
              <a:t> 신뢰도 계수 </a:t>
            </a:r>
            <a:r>
              <a:rPr lang="en-US" altLang="ko-KR" dirty="0"/>
              <a:t>0.804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보안성 신뢰도 계수 </a:t>
            </a:r>
            <a:r>
              <a:rPr lang="en-US" altLang="ko-KR" dirty="0"/>
              <a:t>0.906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상호작용성 신뢰도 계수 </a:t>
            </a:r>
            <a:r>
              <a:rPr lang="en-US" altLang="ko-KR" dirty="0"/>
              <a:t>0.929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상생활동 신뢰도 계수 </a:t>
            </a:r>
            <a:r>
              <a:rPr lang="en-US" altLang="ko-KR" dirty="0"/>
              <a:t>0.833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브랜드 이미지 신뢰도 계수 </a:t>
            </a:r>
            <a:r>
              <a:rPr lang="en-US" altLang="ko-KR" dirty="0"/>
              <a:t>0.794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고객 충성도 신뢰도 계수 </a:t>
            </a:r>
            <a:r>
              <a:rPr lang="en-US" altLang="ko-KR" dirty="0"/>
              <a:t>0.823</a:t>
            </a:r>
          </a:p>
        </p:txBody>
      </p:sp>
    </p:spTree>
    <p:extLst>
      <p:ext uri="{BB962C8B-B14F-4D97-AF65-F5344CB8AC3E}">
        <p14:creationId xmlns:p14="http://schemas.microsoft.com/office/powerpoint/2010/main" val="370394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상관관계분석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5257EB-ED11-47F4-9C53-813EFEEDC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99918"/>
              </p:ext>
            </p:extLst>
          </p:nvPr>
        </p:nvGraphicFramePr>
        <p:xfrm>
          <a:off x="242631" y="1442808"/>
          <a:ext cx="6404252" cy="4859021"/>
        </p:xfrm>
        <a:graphic>
          <a:graphicData uri="http://schemas.openxmlformats.org/drawingml/2006/table">
            <a:tbl>
              <a:tblPr/>
              <a:tblGrid>
                <a:gridCol w="722779">
                  <a:extLst>
                    <a:ext uri="{9D8B030D-6E8A-4147-A177-3AD203B41FA5}">
                      <a16:colId xmlns:a16="http://schemas.microsoft.com/office/drawing/2014/main" val="370265296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3375549023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3032186863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340916744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1582342799"/>
                    </a:ext>
                  </a:extLst>
                </a:gridCol>
                <a:gridCol w="772717">
                  <a:extLst>
                    <a:ext uri="{9D8B030D-6E8A-4147-A177-3AD203B41FA5}">
                      <a16:colId xmlns:a16="http://schemas.microsoft.com/office/drawing/2014/main" val="3547464734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2593565866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3049985540"/>
                    </a:ext>
                  </a:extLst>
                </a:gridCol>
                <a:gridCol w="572082">
                  <a:extLst>
                    <a:ext uri="{9D8B030D-6E8A-4147-A177-3AD203B41FA5}">
                      <a16:colId xmlns:a16="http://schemas.microsoft.com/office/drawing/2014/main" val="2864172174"/>
                    </a:ext>
                  </a:extLst>
                </a:gridCol>
              </a:tblGrid>
              <a:tr h="919499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편리성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작용성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활동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62047"/>
                  </a:ext>
                </a:extLst>
              </a:tr>
              <a:tr h="38005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19597"/>
                  </a:ext>
                </a:extLst>
              </a:tr>
              <a:tr h="559871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편리성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.142*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56480"/>
                  </a:ext>
                </a:extLst>
              </a:tr>
              <a:tr h="38005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.369**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.565**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747234"/>
                  </a:ext>
                </a:extLst>
              </a:tr>
              <a:tr h="38005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.462**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.361**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.561**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320807"/>
                  </a:ext>
                </a:extLst>
              </a:tr>
              <a:tr h="559871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작용성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.489**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.295**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.521**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.664**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048309"/>
                  </a:ext>
                </a:extLst>
              </a:tr>
              <a:tr h="38005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활동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.463**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.282**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.532**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.608**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654**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60568"/>
                  </a:ext>
                </a:extLst>
              </a:tr>
              <a:tr h="73968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.393**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.261**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.476**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.590**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.661**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.636**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3272"/>
                  </a:ext>
                </a:extLst>
              </a:tr>
              <a:tr h="559871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충성도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.317**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.365**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.496**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.545**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.463**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.543**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.640**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493" marR="58493" marT="16171" marB="1617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1457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E0D0C5-76CD-4066-89AF-D91239FDB13E}"/>
              </a:ext>
            </a:extLst>
          </p:cNvPr>
          <p:cNvSpPr txBox="1"/>
          <p:nvPr/>
        </p:nvSpPr>
        <p:spPr>
          <a:xfrm>
            <a:off x="7722872" y="2117993"/>
            <a:ext cx="411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경제성과 브랜드 이미지 </a:t>
            </a:r>
            <a:r>
              <a:rPr lang="en-US" altLang="ko-KR" dirty="0"/>
              <a:t>r=.393</a:t>
            </a:r>
          </a:p>
          <a:p>
            <a:r>
              <a:rPr lang="ko-KR" altLang="en-US" dirty="0"/>
              <a:t>이용 편리성과 브랜드 이미지 </a:t>
            </a:r>
            <a:r>
              <a:rPr lang="en-US" altLang="ko-KR" dirty="0"/>
              <a:t>r=.261</a:t>
            </a:r>
          </a:p>
          <a:p>
            <a:r>
              <a:rPr lang="ko-KR" altLang="en-US" dirty="0"/>
              <a:t>정보성과 브랜드 이미지 </a:t>
            </a:r>
            <a:r>
              <a:rPr lang="en-US" altLang="ko-KR" dirty="0"/>
              <a:t>r=.476</a:t>
            </a:r>
          </a:p>
          <a:p>
            <a:r>
              <a:rPr lang="ko-KR" altLang="en-US" dirty="0"/>
              <a:t>보안성과 브랜드 이미지 </a:t>
            </a:r>
            <a:r>
              <a:rPr lang="en-US" altLang="ko-KR" dirty="0"/>
              <a:t>r=.590</a:t>
            </a:r>
          </a:p>
          <a:p>
            <a:r>
              <a:rPr lang="ko-KR" altLang="en-US" dirty="0"/>
              <a:t>상호작용성과 브랜드 이미지 </a:t>
            </a:r>
            <a:r>
              <a:rPr lang="en-US" altLang="ko-KR" dirty="0"/>
              <a:t>r=.661</a:t>
            </a:r>
          </a:p>
          <a:p>
            <a:r>
              <a:rPr lang="ko-KR" altLang="en-US" dirty="0"/>
              <a:t>상생활동과 브랜드 이미지 </a:t>
            </a:r>
            <a:r>
              <a:rPr lang="en-US" altLang="ko-KR" dirty="0"/>
              <a:t>r=.636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39A31-1114-463F-9F2E-E1DCA800A79E}"/>
              </a:ext>
            </a:extLst>
          </p:cNvPr>
          <p:cNvSpPr txBox="1"/>
          <p:nvPr/>
        </p:nvSpPr>
        <p:spPr>
          <a:xfrm>
            <a:off x="7722872" y="4343876"/>
            <a:ext cx="411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경제성과 고객 충성도 </a:t>
            </a:r>
            <a:r>
              <a:rPr lang="en-US" altLang="ko-KR" dirty="0"/>
              <a:t>r=.317</a:t>
            </a:r>
          </a:p>
          <a:p>
            <a:r>
              <a:rPr lang="ko-KR" altLang="en-US" dirty="0"/>
              <a:t>이용 편리성과 고객 충성도 </a:t>
            </a:r>
            <a:r>
              <a:rPr lang="en-US" altLang="ko-KR" dirty="0"/>
              <a:t>r=.365</a:t>
            </a:r>
          </a:p>
          <a:p>
            <a:r>
              <a:rPr lang="ko-KR" altLang="en-US" dirty="0"/>
              <a:t>정보성과 고객 충성도 </a:t>
            </a:r>
            <a:r>
              <a:rPr lang="en-US" altLang="ko-KR" dirty="0"/>
              <a:t>r=.496</a:t>
            </a:r>
          </a:p>
          <a:p>
            <a:r>
              <a:rPr lang="ko-KR" altLang="en-US" dirty="0"/>
              <a:t>보안성과 고객 충성도 </a:t>
            </a:r>
            <a:r>
              <a:rPr lang="en-US" altLang="ko-KR" dirty="0"/>
              <a:t>r=.545</a:t>
            </a:r>
          </a:p>
          <a:p>
            <a:r>
              <a:rPr lang="ko-KR" altLang="en-US" dirty="0"/>
              <a:t>상호작용성과 고객 충성도 </a:t>
            </a:r>
            <a:r>
              <a:rPr lang="en-US" altLang="ko-KR" dirty="0"/>
              <a:t>r=.463</a:t>
            </a:r>
          </a:p>
          <a:p>
            <a:r>
              <a:rPr lang="ko-KR" altLang="en-US" dirty="0"/>
              <a:t>상생활동과 고객 충성도 </a:t>
            </a:r>
            <a:r>
              <a:rPr lang="en-US" altLang="ko-KR" dirty="0"/>
              <a:t>r=.543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3EFDE-749C-46AF-AB69-466EF00A72A7}"/>
              </a:ext>
            </a:extLst>
          </p:cNvPr>
          <p:cNvGrpSpPr/>
          <p:nvPr/>
        </p:nvGrpSpPr>
        <p:grpSpPr>
          <a:xfrm>
            <a:off x="7021398" y="2857911"/>
            <a:ext cx="584200" cy="274489"/>
            <a:chOff x="658417" y="1881803"/>
            <a:chExt cx="584200" cy="2744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B20018E-7F68-42D4-8D41-E2449D1FF99D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D21AA2AD-A88F-492A-ADA1-18010EB46CFD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C59D2D-5E35-4315-B674-47B8B4754921}"/>
              </a:ext>
            </a:extLst>
          </p:cNvPr>
          <p:cNvGrpSpPr/>
          <p:nvPr/>
        </p:nvGrpSpPr>
        <p:grpSpPr>
          <a:xfrm>
            <a:off x="7072198" y="5083794"/>
            <a:ext cx="584200" cy="274489"/>
            <a:chOff x="658417" y="1881803"/>
            <a:chExt cx="584200" cy="27448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5ACF256-DCEB-4A72-8EE5-04A2E24DECE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3D26CE-51A5-4FA8-9D33-9BE6999E98DC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D8BB3C8-6A1C-4F7B-9878-551B6C55E40C}"/>
              </a:ext>
            </a:extLst>
          </p:cNvPr>
          <p:cNvSpPr txBox="1"/>
          <p:nvPr/>
        </p:nvSpPr>
        <p:spPr>
          <a:xfrm>
            <a:off x="220758" y="6376199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p&lt;0.05, </a:t>
            </a:r>
            <a:r>
              <a:rPr lang="ko-KR" altLang="en-US" dirty="0"/>
              <a:t>**</a:t>
            </a:r>
            <a:r>
              <a:rPr lang="en-US" altLang="ko-KR" dirty="0"/>
              <a:t>p&lt;0.01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9A037E-334E-422A-BFBC-0E7831E971A4}"/>
              </a:ext>
            </a:extLst>
          </p:cNvPr>
          <p:cNvSpPr/>
          <p:nvPr/>
        </p:nvSpPr>
        <p:spPr>
          <a:xfrm>
            <a:off x="3863737" y="4955244"/>
            <a:ext cx="765413" cy="79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5D2E3A-C775-45F3-BF20-6684D64DFFF8}"/>
              </a:ext>
            </a:extLst>
          </p:cNvPr>
          <p:cNvSpPr/>
          <p:nvPr/>
        </p:nvSpPr>
        <p:spPr>
          <a:xfrm>
            <a:off x="5349637" y="5763010"/>
            <a:ext cx="746363" cy="53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 인천대학교 동북아물류대학원">
            <a:extLst>
              <a:ext uri="{FF2B5EF4-FFF2-40B4-BE49-F238E27FC236}">
                <a16:creationId xmlns:a16="http://schemas.microsoft.com/office/drawing/2014/main" id="{DFAD9C3D-54A2-4BA6-B1A7-7E56B043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8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1210409"/>
            <a:ext cx="12192000" cy="1803400"/>
            <a:chOff x="0" y="75320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75320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959882"/>
              <a:ext cx="1057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서론</a:t>
              </a:r>
            </a:p>
          </p:txBody>
        </p:sp>
      </p:grp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E3C6A-C498-480B-BE4C-8E2B901D73CE}"/>
              </a:ext>
            </a:extLst>
          </p:cNvPr>
          <p:cNvSpPr txBox="1"/>
          <p:nvPr/>
        </p:nvSpPr>
        <p:spPr>
          <a:xfrm>
            <a:off x="4052491" y="390685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402F-7AE1-4BFD-A355-891DD70501E6}"/>
              </a:ext>
            </a:extLst>
          </p:cNvPr>
          <p:cNvSpPr txBox="1"/>
          <p:nvPr/>
        </p:nvSpPr>
        <p:spPr>
          <a:xfrm>
            <a:off x="4618672" y="390685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배경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8BB63-C3AC-4314-929A-415A2DCD3DBD}"/>
              </a:ext>
            </a:extLst>
          </p:cNvPr>
          <p:cNvSpPr txBox="1"/>
          <p:nvPr/>
        </p:nvSpPr>
        <p:spPr>
          <a:xfrm>
            <a:off x="4052491" y="457995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DBC9B-6259-4D05-9ACA-0C3B02429E26}"/>
              </a:ext>
            </a:extLst>
          </p:cNvPr>
          <p:cNvSpPr txBox="1"/>
          <p:nvPr/>
        </p:nvSpPr>
        <p:spPr>
          <a:xfrm>
            <a:off x="4618672" y="457995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방법 및 구성</a:t>
            </a:r>
          </a:p>
        </p:txBody>
      </p:sp>
    </p:spTree>
    <p:extLst>
      <p:ext uri="{BB962C8B-B14F-4D97-AF65-F5344CB8AC3E}">
        <p14:creationId xmlns:p14="http://schemas.microsoft.com/office/powerpoint/2010/main" val="377841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519708" y="1614463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O2O </a:t>
            </a:r>
            <a:r>
              <a:rPr lang="ko-KR" altLang="en-US" dirty="0"/>
              <a:t>음식 배달 플랫폼 서비스 품질 및 상생활동과 브랜드 이미지의 관계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A95B9-11D5-466A-9867-A334E27B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58083"/>
              </p:ext>
            </p:extLst>
          </p:nvPr>
        </p:nvGraphicFramePr>
        <p:xfrm>
          <a:off x="519708" y="2190432"/>
          <a:ext cx="5919192" cy="4111697"/>
        </p:xfrm>
        <a:graphic>
          <a:graphicData uri="http://schemas.openxmlformats.org/drawingml/2006/table">
            <a:tbl>
              <a:tblPr/>
              <a:tblGrid>
                <a:gridCol w="830715">
                  <a:extLst>
                    <a:ext uri="{9D8B030D-6E8A-4147-A177-3AD203B41FA5}">
                      <a16:colId xmlns:a16="http://schemas.microsoft.com/office/drawing/2014/main" val="1425390888"/>
                    </a:ext>
                  </a:extLst>
                </a:gridCol>
                <a:gridCol w="830715">
                  <a:extLst>
                    <a:ext uri="{9D8B030D-6E8A-4147-A177-3AD203B41FA5}">
                      <a16:colId xmlns:a16="http://schemas.microsoft.com/office/drawing/2014/main" val="1141543115"/>
                    </a:ext>
                  </a:extLst>
                </a:gridCol>
                <a:gridCol w="830715">
                  <a:extLst>
                    <a:ext uri="{9D8B030D-6E8A-4147-A177-3AD203B41FA5}">
                      <a16:colId xmlns:a16="http://schemas.microsoft.com/office/drawing/2014/main" val="2278056800"/>
                    </a:ext>
                  </a:extLst>
                </a:gridCol>
                <a:gridCol w="743741">
                  <a:extLst>
                    <a:ext uri="{9D8B030D-6E8A-4147-A177-3AD203B41FA5}">
                      <a16:colId xmlns:a16="http://schemas.microsoft.com/office/drawing/2014/main" val="1892795598"/>
                    </a:ext>
                  </a:extLst>
                </a:gridCol>
                <a:gridCol w="635099">
                  <a:extLst>
                    <a:ext uri="{9D8B030D-6E8A-4147-A177-3AD203B41FA5}">
                      <a16:colId xmlns:a16="http://schemas.microsoft.com/office/drawing/2014/main" val="740635724"/>
                    </a:ext>
                  </a:extLst>
                </a:gridCol>
                <a:gridCol w="635099">
                  <a:extLst>
                    <a:ext uri="{9D8B030D-6E8A-4147-A177-3AD203B41FA5}">
                      <a16:colId xmlns:a16="http://schemas.microsoft.com/office/drawing/2014/main" val="3488257957"/>
                    </a:ext>
                  </a:extLst>
                </a:gridCol>
                <a:gridCol w="743741">
                  <a:extLst>
                    <a:ext uri="{9D8B030D-6E8A-4147-A177-3AD203B41FA5}">
                      <a16:colId xmlns:a16="http://schemas.microsoft.com/office/drawing/2014/main" val="2512671869"/>
                    </a:ext>
                  </a:extLst>
                </a:gridCol>
                <a:gridCol w="669367">
                  <a:extLst>
                    <a:ext uri="{9D8B030D-6E8A-4147-A177-3AD203B41FA5}">
                      <a16:colId xmlns:a16="http://schemas.microsoft.com/office/drawing/2014/main" val="4004539913"/>
                    </a:ext>
                  </a:extLst>
                </a:gridCol>
              </a:tblGrid>
              <a:tr h="538711"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비표준화 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공선성 통계량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46378"/>
                  </a:ext>
                </a:extLst>
              </a:tr>
              <a:tr h="538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표준오차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VIF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21809"/>
                  </a:ext>
                </a:extLst>
              </a:tr>
              <a:tr h="283002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4.150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31717"/>
                  </a:ext>
                </a:extLst>
              </a:tr>
              <a:tr h="283002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.948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13074"/>
                  </a:ext>
                </a:extLst>
              </a:tr>
              <a:tr h="538711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편리성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-.282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.778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24463"/>
                  </a:ext>
                </a:extLst>
              </a:tr>
              <a:tr h="283002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1.112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671563"/>
                  </a:ext>
                </a:extLst>
              </a:tr>
              <a:tr h="283002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2.620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.009*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330890"/>
                  </a:ext>
                </a:extLst>
              </a:tr>
              <a:tr h="540277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작용성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.338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5.403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2.290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39466"/>
                  </a:ext>
                </a:extLst>
              </a:tr>
              <a:tr h="540277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4.842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685857"/>
                  </a:ext>
                </a:extLst>
              </a:tr>
              <a:tr h="283002">
                <a:tc gridSpan="8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D-W=2.092, adj R²=0.517, F=51.569, p=0.000</a:t>
                      </a:r>
                      <a:endParaRPr lang="pl-PL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841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D16D6D-B717-45DA-874C-0DA9CD999435}"/>
              </a:ext>
            </a:extLst>
          </p:cNvPr>
          <p:cNvSpPr/>
          <p:nvPr/>
        </p:nvSpPr>
        <p:spPr>
          <a:xfrm>
            <a:off x="4378087" y="4632728"/>
            <a:ext cx="638413" cy="327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EFB0A0-9FA3-4F38-8A75-B5F2998E5CF4}"/>
              </a:ext>
            </a:extLst>
          </p:cNvPr>
          <p:cNvSpPr/>
          <p:nvPr/>
        </p:nvSpPr>
        <p:spPr>
          <a:xfrm>
            <a:off x="4378087" y="4943369"/>
            <a:ext cx="638413" cy="524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14561F-B2E9-4D1A-AD49-D3FA66E07D9F}"/>
              </a:ext>
            </a:extLst>
          </p:cNvPr>
          <p:cNvSpPr/>
          <p:nvPr/>
        </p:nvSpPr>
        <p:spPr>
          <a:xfrm>
            <a:off x="4378087" y="5484815"/>
            <a:ext cx="638413" cy="524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0D79F-1F46-46E6-927B-F3C79E6D1297}"/>
              </a:ext>
            </a:extLst>
          </p:cNvPr>
          <p:cNvSpPr txBox="1"/>
          <p:nvPr/>
        </p:nvSpPr>
        <p:spPr>
          <a:xfrm>
            <a:off x="7624648" y="2956399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계수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10</a:t>
            </a:r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ko-KR" altLang="en-US" dirty="0"/>
              <a:t>공차 </a:t>
            </a:r>
            <a:r>
              <a:rPr lang="en-US" altLang="ko-KR" dirty="0"/>
              <a:t>0.1</a:t>
            </a:r>
            <a:r>
              <a:rPr lang="ko-KR" altLang="en-US" dirty="0"/>
              <a:t>이상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A1F594-7C19-40B5-844B-717101D57E63}"/>
              </a:ext>
            </a:extLst>
          </p:cNvPr>
          <p:cNvGrpSpPr/>
          <p:nvPr/>
        </p:nvGrpSpPr>
        <p:grpSpPr>
          <a:xfrm>
            <a:off x="6938848" y="3003820"/>
            <a:ext cx="584200" cy="274489"/>
            <a:chOff x="658417" y="1881803"/>
            <a:chExt cx="584200" cy="2744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01073F-1CB2-420A-85CD-EBF33DAB877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32CF12ED-ADEF-42EB-8AC3-C5C340FD99C0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8F99AD-F2B7-49DD-B1A9-EFD177C1E085}"/>
              </a:ext>
            </a:extLst>
          </p:cNvPr>
          <p:cNvSpPr txBox="1"/>
          <p:nvPr/>
        </p:nvSpPr>
        <p:spPr>
          <a:xfrm>
            <a:off x="7624648" y="3505017"/>
            <a:ext cx="41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D-W </a:t>
            </a:r>
            <a:r>
              <a:rPr lang="ko-KR" altLang="en-US" dirty="0"/>
              <a:t>지수 </a:t>
            </a:r>
            <a:r>
              <a:rPr lang="en-US" altLang="ko-KR" dirty="0"/>
              <a:t>2.092</a:t>
            </a:r>
            <a:r>
              <a:rPr lang="ko-KR" altLang="en-US" dirty="0"/>
              <a:t>로 잔차끼리 상관관계를 가지지 않음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BD5D57-0032-4CDE-BF15-F597FFAC22BF}"/>
              </a:ext>
            </a:extLst>
          </p:cNvPr>
          <p:cNvGrpSpPr/>
          <p:nvPr/>
        </p:nvGrpSpPr>
        <p:grpSpPr>
          <a:xfrm>
            <a:off x="6938848" y="3552438"/>
            <a:ext cx="584200" cy="274489"/>
            <a:chOff x="658417" y="1881803"/>
            <a:chExt cx="584200" cy="27448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28ADDF5-76B0-4F2C-84A7-720050C2B0F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D901A939-5D94-477B-BE79-92D78B4C230D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E60A260-4DA5-42CA-9A49-29D30A3931ED}"/>
              </a:ext>
            </a:extLst>
          </p:cNvPr>
          <p:cNvSpPr txBox="1"/>
          <p:nvPr/>
        </p:nvSpPr>
        <p:spPr>
          <a:xfrm>
            <a:off x="7624648" y="4236383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설멍력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²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)</a:t>
            </a:r>
            <a:r>
              <a:rPr lang="ko-KR" altLang="en-US" dirty="0"/>
              <a:t>은 총 분산의 </a:t>
            </a:r>
            <a:r>
              <a:rPr lang="en-US" altLang="ko-KR" dirty="0"/>
              <a:t>51.7% </a:t>
            </a:r>
            <a:r>
              <a:rPr lang="ko-KR" altLang="en-US" dirty="0"/>
              <a:t>설명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F2E0F2-7013-4D2C-B7DB-345562738B9E}"/>
              </a:ext>
            </a:extLst>
          </p:cNvPr>
          <p:cNvGrpSpPr/>
          <p:nvPr/>
        </p:nvGrpSpPr>
        <p:grpSpPr>
          <a:xfrm>
            <a:off x="6938848" y="4283804"/>
            <a:ext cx="584200" cy="274489"/>
            <a:chOff x="658417" y="1881803"/>
            <a:chExt cx="584200" cy="27448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0226C8-3A4E-4B71-8FAA-6AC46569172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3A5305B9-BD17-4264-A98C-2EA159CA5D4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11009A2-1B6E-4D87-B5EB-5C8A1439B814}"/>
              </a:ext>
            </a:extLst>
          </p:cNvPr>
          <p:cNvGrpSpPr/>
          <p:nvPr/>
        </p:nvGrpSpPr>
        <p:grpSpPr>
          <a:xfrm>
            <a:off x="6938848" y="5192940"/>
            <a:ext cx="584200" cy="274489"/>
            <a:chOff x="658417" y="1881803"/>
            <a:chExt cx="584200" cy="27448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B58BACB-F579-4848-B574-845DEF176B8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3D347AA8-B8DC-4E60-AD53-FBAB5B2384F1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5461613-885B-410B-8989-736923FFC843}"/>
              </a:ext>
            </a:extLst>
          </p:cNvPr>
          <p:cNvSpPr txBox="1"/>
          <p:nvPr/>
        </p:nvSpPr>
        <p:spPr>
          <a:xfrm>
            <a:off x="7624648" y="4730054"/>
            <a:ext cx="428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보안성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(β=.160, p&lt;0.05),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상호작용성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(β=.338, p&lt;0.01),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상생활동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(β=.288, p&lt;0.01)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브랜드 이미지에 유의한 영향을 미치는 것으로 나타남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8B8A-F486-4450-A95A-2B55984CB283}"/>
              </a:ext>
            </a:extLst>
          </p:cNvPr>
          <p:cNvSpPr txBox="1"/>
          <p:nvPr/>
        </p:nvSpPr>
        <p:spPr>
          <a:xfrm>
            <a:off x="422464" y="6323120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p&lt;0.05, </a:t>
            </a:r>
            <a:r>
              <a:rPr lang="ko-KR" altLang="en-US" dirty="0"/>
              <a:t>**</a:t>
            </a:r>
            <a:r>
              <a:rPr lang="en-US" altLang="ko-KR" dirty="0"/>
              <a:t>p&lt;0.01</a:t>
            </a:r>
            <a:endParaRPr lang="ko-KR" altLang="en-US" dirty="0"/>
          </a:p>
        </p:txBody>
      </p:sp>
      <p:pic>
        <p:nvPicPr>
          <p:cNvPr id="38" name="Picture 2" descr=" 인천대학교 동북아물류대학원">
            <a:extLst>
              <a:ext uri="{FF2B5EF4-FFF2-40B4-BE49-F238E27FC236}">
                <a16:creationId xmlns:a16="http://schemas.microsoft.com/office/drawing/2014/main" id="{6D852DF9-E560-4D6B-8E32-A886C6DD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7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36E2B4-37AD-4EBC-89F4-D6DF203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26591"/>
              </p:ext>
            </p:extLst>
          </p:nvPr>
        </p:nvGraphicFramePr>
        <p:xfrm>
          <a:off x="521675" y="2118463"/>
          <a:ext cx="5843984" cy="4149560"/>
        </p:xfrm>
        <a:graphic>
          <a:graphicData uri="http://schemas.openxmlformats.org/drawingml/2006/table">
            <a:tbl>
              <a:tblPr/>
              <a:tblGrid>
                <a:gridCol w="802622">
                  <a:extLst>
                    <a:ext uri="{9D8B030D-6E8A-4147-A177-3AD203B41FA5}">
                      <a16:colId xmlns:a16="http://schemas.microsoft.com/office/drawing/2014/main" val="3825323968"/>
                    </a:ext>
                  </a:extLst>
                </a:gridCol>
                <a:gridCol w="846659">
                  <a:extLst>
                    <a:ext uri="{9D8B030D-6E8A-4147-A177-3AD203B41FA5}">
                      <a16:colId xmlns:a16="http://schemas.microsoft.com/office/drawing/2014/main" val="3232080540"/>
                    </a:ext>
                  </a:extLst>
                </a:gridCol>
                <a:gridCol w="846659">
                  <a:extLst>
                    <a:ext uri="{9D8B030D-6E8A-4147-A177-3AD203B41FA5}">
                      <a16:colId xmlns:a16="http://schemas.microsoft.com/office/drawing/2014/main" val="1680633263"/>
                    </a:ext>
                  </a:extLst>
                </a:gridCol>
                <a:gridCol w="714548">
                  <a:extLst>
                    <a:ext uri="{9D8B030D-6E8A-4147-A177-3AD203B41FA5}">
                      <a16:colId xmlns:a16="http://schemas.microsoft.com/office/drawing/2014/main" val="34352760"/>
                    </a:ext>
                  </a:extLst>
                </a:gridCol>
                <a:gridCol w="648571">
                  <a:extLst>
                    <a:ext uri="{9D8B030D-6E8A-4147-A177-3AD203B41FA5}">
                      <a16:colId xmlns:a16="http://schemas.microsoft.com/office/drawing/2014/main" val="708195231"/>
                    </a:ext>
                  </a:extLst>
                </a:gridCol>
                <a:gridCol w="648571">
                  <a:extLst>
                    <a:ext uri="{9D8B030D-6E8A-4147-A177-3AD203B41FA5}">
                      <a16:colId xmlns:a16="http://schemas.microsoft.com/office/drawing/2014/main" val="118420577"/>
                    </a:ext>
                  </a:extLst>
                </a:gridCol>
                <a:gridCol w="668177">
                  <a:extLst>
                    <a:ext uri="{9D8B030D-6E8A-4147-A177-3AD203B41FA5}">
                      <a16:colId xmlns:a16="http://schemas.microsoft.com/office/drawing/2014/main" val="833224928"/>
                    </a:ext>
                  </a:extLst>
                </a:gridCol>
                <a:gridCol w="668177">
                  <a:extLst>
                    <a:ext uri="{9D8B030D-6E8A-4147-A177-3AD203B41FA5}">
                      <a16:colId xmlns:a16="http://schemas.microsoft.com/office/drawing/2014/main" val="2059092853"/>
                    </a:ext>
                  </a:extLst>
                </a:gridCol>
              </a:tblGrid>
              <a:tr h="511840"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비표준화 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공선성 통계량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03005"/>
                  </a:ext>
                </a:extLst>
              </a:tr>
              <a:tr h="511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표준오차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VIF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4928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.845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3.601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128261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경제성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-.028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.978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074658"/>
                  </a:ext>
                </a:extLst>
              </a:tr>
              <a:tr h="511840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편리성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.041*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771357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.044*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83439"/>
                  </a:ext>
                </a:extLst>
              </a:tr>
              <a:tr h="51332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3.632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4878"/>
                  </a:ext>
                </a:extLst>
              </a:tr>
              <a:tr h="511840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작용성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05831"/>
                  </a:ext>
                </a:extLst>
              </a:tr>
              <a:tr h="51332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4.207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11309"/>
                  </a:ext>
                </a:extLst>
              </a:tr>
              <a:tr h="268886">
                <a:tc gridSpan="8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D-W=2.064, adj R²=0.390, F=31.104, p=0.000</a:t>
                      </a:r>
                      <a:endParaRPr lang="pl-PL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6795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519708" y="1614463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O2O </a:t>
            </a:r>
            <a:r>
              <a:rPr lang="ko-KR" altLang="en-US" dirty="0"/>
              <a:t>음식 배달 플랫폼 서비스 품질 및 상생활동과 고객 충성도 관계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D16D6D-B717-45DA-874C-0DA9CD999435}"/>
              </a:ext>
            </a:extLst>
          </p:cNvPr>
          <p:cNvSpPr/>
          <p:nvPr/>
        </p:nvSpPr>
        <p:spPr>
          <a:xfrm>
            <a:off x="4378087" y="4495936"/>
            <a:ext cx="638413" cy="417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EFB0A0-9FA3-4F38-8A75-B5F2998E5CF4}"/>
              </a:ext>
            </a:extLst>
          </p:cNvPr>
          <p:cNvSpPr/>
          <p:nvPr/>
        </p:nvSpPr>
        <p:spPr>
          <a:xfrm>
            <a:off x="4373006" y="3654016"/>
            <a:ext cx="638413" cy="524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14561F-B2E9-4D1A-AD49-D3FA66E07D9F}"/>
              </a:ext>
            </a:extLst>
          </p:cNvPr>
          <p:cNvSpPr/>
          <p:nvPr/>
        </p:nvSpPr>
        <p:spPr>
          <a:xfrm>
            <a:off x="4378087" y="5455107"/>
            <a:ext cx="638413" cy="524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0D79F-1F46-46E6-927B-F3C79E6D1297}"/>
              </a:ext>
            </a:extLst>
          </p:cNvPr>
          <p:cNvSpPr txBox="1"/>
          <p:nvPr/>
        </p:nvSpPr>
        <p:spPr>
          <a:xfrm>
            <a:off x="7719898" y="2879285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계수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10</a:t>
            </a:r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ko-KR" altLang="en-US" dirty="0"/>
              <a:t>공차 </a:t>
            </a:r>
            <a:r>
              <a:rPr lang="en-US" altLang="ko-KR" dirty="0"/>
              <a:t>0.1</a:t>
            </a:r>
            <a:r>
              <a:rPr lang="ko-KR" altLang="en-US" dirty="0"/>
              <a:t>이상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A1F594-7C19-40B5-844B-717101D57E63}"/>
              </a:ext>
            </a:extLst>
          </p:cNvPr>
          <p:cNvGrpSpPr/>
          <p:nvPr/>
        </p:nvGrpSpPr>
        <p:grpSpPr>
          <a:xfrm>
            <a:off x="7034098" y="2926706"/>
            <a:ext cx="584200" cy="274489"/>
            <a:chOff x="658417" y="1881803"/>
            <a:chExt cx="584200" cy="2744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01073F-1CB2-420A-85CD-EBF33DAB877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32CF12ED-ADEF-42EB-8AC3-C5C340FD99C0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8F99AD-F2B7-49DD-B1A9-EFD177C1E085}"/>
              </a:ext>
            </a:extLst>
          </p:cNvPr>
          <p:cNvSpPr txBox="1"/>
          <p:nvPr/>
        </p:nvSpPr>
        <p:spPr>
          <a:xfrm>
            <a:off x="7719898" y="3427903"/>
            <a:ext cx="41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D-W </a:t>
            </a:r>
            <a:r>
              <a:rPr lang="ko-KR" altLang="en-US" dirty="0"/>
              <a:t>지수 </a:t>
            </a:r>
            <a:r>
              <a:rPr lang="en-US" altLang="ko-KR" dirty="0"/>
              <a:t>2.064</a:t>
            </a:r>
            <a:r>
              <a:rPr lang="ko-KR" altLang="en-US" dirty="0"/>
              <a:t>로 로 잔차끼리 상관관계를 가지지 않음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BD5D57-0032-4CDE-BF15-F597FFAC22BF}"/>
              </a:ext>
            </a:extLst>
          </p:cNvPr>
          <p:cNvGrpSpPr/>
          <p:nvPr/>
        </p:nvGrpSpPr>
        <p:grpSpPr>
          <a:xfrm>
            <a:off x="7034098" y="3475324"/>
            <a:ext cx="584200" cy="274489"/>
            <a:chOff x="658417" y="1881803"/>
            <a:chExt cx="584200" cy="27448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28ADDF5-76B0-4F2C-84A7-720050C2B0F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D901A939-5D94-477B-BE79-92D78B4C230D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F2E0F2-7013-4D2C-B7DB-345562738B9E}"/>
              </a:ext>
            </a:extLst>
          </p:cNvPr>
          <p:cNvGrpSpPr/>
          <p:nvPr/>
        </p:nvGrpSpPr>
        <p:grpSpPr>
          <a:xfrm>
            <a:off x="7034098" y="4193243"/>
            <a:ext cx="584200" cy="274489"/>
            <a:chOff x="658417" y="1881803"/>
            <a:chExt cx="584200" cy="27448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0226C8-3A4E-4B71-8FAA-6AC46569172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3A5305B9-BD17-4264-A98C-2EA159CA5D4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11009A2-1B6E-4D87-B5EB-5C8A1439B814}"/>
              </a:ext>
            </a:extLst>
          </p:cNvPr>
          <p:cNvGrpSpPr/>
          <p:nvPr/>
        </p:nvGrpSpPr>
        <p:grpSpPr>
          <a:xfrm>
            <a:off x="7034098" y="5147968"/>
            <a:ext cx="584200" cy="274489"/>
            <a:chOff x="658417" y="1881803"/>
            <a:chExt cx="584200" cy="27448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B58BACB-F579-4848-B574-845DEF176B8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3D347AA8-B8DC-4E60-AD53-FBAB5B2384F1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EA40B-9C84-4D89-BEFA-446CF33A7D75}"/>
              </a:ext>
            </a:extLst>
          </p:cNvPr>
          <p:cNvSpPr/>
          <p:nvPr/>
        </p:nvSpPr>
        <p:spPr>
          <a:xfrm>
            <a:off x="4373006" y="4204625"/>
            <a:ext cx="638413" cy="264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892EC7-3FBA-4B9D-83FC-1224437CD757}"/>
              </a:ext>
            </a:extLst>
          </p:cNvPr>
          <p:cNvSpPr txBox="1"/>
          <p:nvPr/>
        </p:nvSpPr>
        <p:spPr>
          <a:xfrm>
            <a:off x="7719898" y="4685082"/>
            <a:ext cx="428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이용편리성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(β=.117, p&lt;0.05),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정보성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(β=.136, p&lt;0.05),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보안성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(β=.250, p&lt;0.01),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상생활동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(β=.160, p&lt;0.05)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고객 충성도에 유의한 영향을 미치는 것으로 나타남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8F52B-0A0C-4827-AA36-D4C876D6DCEA}"/>
              </a:ext>
            </a:extLst>
          </p:cNvPr>
          <p:cNvSpPr txBox="1"/>
          <p:nvPr/>
        </p:nvSpPr>
        <p:spPr>
          <a:xfrm>
            <a:off x="7719898" y="4145822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설멍력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²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)</a:t>
            </a:r>
            <a:r>
              <a:rPr lang="ko-KR" altLang="en-US" dirty="0"/>
              <a:t>은 총 분산의 </a:t>
            </a:r>
            <a:r>
              <a:rPr lang="en-US" altLang="ko-KR" dirty="0"/>
              <a:t>39% </a:t>
            </a:r>
            <a:r>
              <a:rPr lang="ko-KR" altLang="en-US" dirty="0"/>
              <a:t>설명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6CBCC-52B7-47F5-8828-EF180E98E260}"/>
              </a:ext>
            </a:extLst>
          </p:cNvPr>
          <p:cNvSpPr txBox="1"/>
          <p:nvPr/>
        </p:nvSpPr>
        <p:spPr>
          <a:xfrm>
            <a:off x="519708" y="6323120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p&lt;0.05, </a:t>
            </a:r>
            <a:r>
              <a:rPr lang="ko-KR" altLang="en-US" dirty="0"/>
              <a:t>**</a:t>
            </a:r>
            <a:r>
              <a:rPr lang="en-US" altLang="ko-KR" dirty="0"/>
              <a:t>p&lt;0.01</a:t>
            </a:r>
            <a:endParaRPr lang="ko-KR" altLang="en-US" dirty="0"/>
          </a:p>
        </p:txBody>
      </p:sp>
      <p:pic>
        <p:nvPicPr>
          <p:cNvPr id="38" name="Picture 2" descr=" 인천대학교 동북아물류대학원">
            <a:extLst>
              <a:ext uri="{FF2B5EF4-FFF2-40B4-BE49-F238E27FC236}">
                <a16:creationId xmlns:a16="http://schemas.microsoft.com/office/drawing/2014/main" id="{CBA11317-F7F2-4DF5-AC5C-F1639E95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8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519708" y="1614463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브랜드 이미지와 고객 충성도의 관계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0D79F-1F46-46E6-927B-F3C79E6D1297}"/>
              </a:ext>
            </a:extLst>
          </p:cNvPr>
          <p:cNvSpPr txBox="1"/>
          <p:nvPr/>
        </p:nvSpPr>
        <p:spPr>
          <a:xfrm>
            <a:off x="7236308" y="2790385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계수</a:t>
            </a:r>
            <a:r>
              <a:rPr lang="en-US" altLang="ko-KR" dirty="0"/>
              <a:t> 10</a:t>
            </a:r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ko-KR" altLang="en-US" dirty="0"/>
              <a:t>공차 </a:t>
            </a:r>
            <a:r>
              <a:rPr lang="en-US" altLang="ko-KR" dirty="0"/>
              <a:t>0.1</a:t>
            </a:r>
            <a:r>
              <a:rPr lang="ko-KR" altLang="en-US" dirty="0"/>
              <a:t>이상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A1F594-7C19-40B5-844B-717101D57E63}"/>
              </a:ext>
            </a:extLst>
          </p:cNvPr>
          <p:cNvGrpSpPr/>
          <p:nvPr/>
        </p:nvGrpSpPr>
        <p:grpSpPr>
          <a:xfrm>
            <a:off x="6550508" y="2837806"/>
            <a:ext cx="584200" cy="274489"/>
            <a:chOff x="658417" y="1881803"/>
            <a:chExt cx="584200" cy="2744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01073F-1CB2-420A-85CD-EBF33DAB877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32CF12ED-ADEF-42EB-8AC3-C5C340FD99C0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F2E0F2-7013-4D2C-B7DB-345562738B9E}"/>
              </a:ext>
            </a:extLst>
          </p:cNvPr>
          <p:cNvGrpSpPr/>
          <p:nvPr/>
        </p:nvGrpSpPr>
        <p:grpSpPr>
          <a:xfrm>
            <a:off x="6550508" y="3929532"/>
            <a:ext cx="584200" cy="274489"/>
            <a:chOff x="658417" y="1881803"/>
            <a:chExt cx="584200" cy="27448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0226C8-3A4E-4B71-8FAA-6AC46569172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3A5305B9-BD17-4264-A98C-2EA159CA5D4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11009A2-1B6E-4D87-B5EB-5C8A1439B814}"/>
              </a:ext>
            </a:extLst>
          </p:cNvPr>
          <p:cNvGrpSpPr/>
          <p:nvPr/>
        </p:nvGrpSpPr>
        <p:grpSpPr>
          <a:xfrm>
            <a:off x="6550508" y="5059068"/>
            <a:ext cx="584200" cy="274489"/>
            <a:chOff x="658417" y="1881803"/>
            <a:chExt cx="584200" cy="27448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B58BACB-F579-4848-B574-845DEF176B86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3D347AA8-B8DC-4E60-AD53-FBAB5B2384F1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9892EC7-3FBA-4B9D-83FC-1224437CD757}"/>
              </a:ext>
            </a:extLst>
          </p:cNvPr>
          <p:cNvSpPr txBox="1"/>
          <p:nvPr/>
        </p:nvSpPr>
        <p:spPr>
          <a:xfrm>
            <a:off x="7236308" y="4781872"/>
            <a:ext cx="4281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브랜드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(β=.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한양신명조"/>
              </a:rPr>
              <a:t>640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p&lt;0.01)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고객 충성도에 유의한 영향을 미치는 것으로 나타남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8F52B-0A0C-4827-AA36-D4C876D6DCEA}"/>
              </a:ext>
            </a:extLst>
          </p:cNvPr>
          <p:cNvSpPr txBox="1"/>
          <p:nvPr/>
        </p:nvSpPr>
        <p:spPr>
          <a:xfrm>
            <a:off x="7236308" y="3882111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설멍력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²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)</a:t>
            </a:r>
            <a:r>
              <a:rPr lang="ko-KR" altLang="en-US" dirty="0"/>
              <a:t>은 총 분산의 </a:t>
            </a:r>
            <a:r>
              <a:rPr lang="en-US" altLang="ko-KR" dirty="0"/>
              <a:t>40.8% </a:t>
            </a:r>
            <a:r>
              <a:rPr lang="ko-KR" altLang="en-US" dirty="0"/>
              <a:t>설명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B7DD-39A3-434F-A358-86C6278B7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3241"/>
              </p:ext>
            </p:extLst>
          </p:nvPr>
        </p:nvGraphicFramePr>
        <p:xfrm>
          <a:off x="445211" y="2365100"/>
          <a:ext cx="5196283" cy="3860888"/>
        </p:xfrm>
        <a:graphic>
          <a:graphicData uri="http://schemas.openxmlformats.org/drawingml/2006/table">
            <a:tbl>
              <a:tblPr/>
              <a:tblGrid>
                <a:gridCol w="627379">
                  <a:extLst>
                    <a:ext uri="{9D8B030D-6E8A-4147-A177-3AD203B41FA5}">
                      <a16:colId xmlns:a16="http://schemas.microsoft.com/office/drawing/2014/main" val="129544350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4158440176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3765475600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189733615"/>
                    </a:ext>
                  </a:extLst>
                </a:gridCol>
                <a:gridCol w="587818">
                  <a:extLst>
                    <a:ext uri="{9D8B030D-6E8A-4147-A177-3AD203B41FA5}">
                      <a16:colId xmlns:a16="http://schemas.microsoft.com/office/drawing/2014/main" val="3465158786"/>
                    </a:ext>
                  </a:extLst>
                </a:gridCol>
                <a:gridCol w="587818">
                  <a:extLst>
                    <a:ext uri="{9D8B030D-6E8A-4147-A177-3AD203B41FA5}">
                      <a16:colId xmlns:a16="http://schemas.microsoft.com/office/drawing/2014/main" val="3616318576"/>
                    </a:ext>
                  </a:extLst>
                </a:gridCol>
                <a:gridCol w="636884">
                  <a:extLst>
                    <a:ext uri="{9D8B030D-6E8A-4147-A177-3AD203B41FA5}">
                      <a16:colId xmlns:a16="http://schemas.microsoft.com/office/drawing/2014/main" val="3084694959"/>
                    </a:ext>
                  </a:extLst>
                </a:gridCol>
                <a:gridCol w="636884">
                  <a:extLst>
                    <a:ext uri="{9D8B030D-6E8A-4147-A177-3AD203B41FA5}">
                      <a16:colId xmlns:a16="http://schemas.microsoft.com/office/drawing/2014/main" val="1858213429"/>
                    </a:ext>
                  </a:extLst>
                </a:gridCol>
              </a:tblGrid>
              <a:tr h="740269"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비표준화 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공선성 통계량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54671"/>
                  </a:ext>
                </a:extLst>
              </a:tr>
              <a:tr h="740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표준오차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VIF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5363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1.285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.154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8.345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3193"/>
                  </a:ext>
                </a:extLst>
              </a:tr>
              <a:tr h="1447337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14.003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550842"/>
                  </a:ext>
                </a:extLst>
              </a:tr>
              <a:tr h="544125">
                <a:tc gridSpan="8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D-W=2.146, adj R²=0.408, F=196.070, p=0.000</a:t>
                      </a:r>
                      <a:endParaRPr lang="pl-PL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724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73AB6D-32E0-4841-ABFF-3AF48AEC4ACE}"/>
              </a:ext>
            </a:extLst>
          </p:cNvPr>
          <p:cNvSpPr/>
          <p:nvPr/>
        </p:nvSpPr>
        <p:spPr>
          <a:xfrm>
            <a:off x="3759523" y="4204021"/>
            <a:ext cx="610772" cy="1459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20662-315F-4C0A-8F9D-67A3B07AB045}"/>
              </a:ext>
            </a:extLst>
          </p:cNvPr>
          <p:cNvSpPr txBox="1"/>
          <p:nvPr/>
        </p:nvSpPr>
        <p:spPr>
          <a:xfrm>
            <a:off x="519708" y="6323120"/>
            <a:ext cx="41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p&lt;0.05, </a:t>
            </a:r>
            <a:r>
              <a:rPr lang="ko-KR" altLang="en-US" dirty="0"/>
              <a:t>**</a:t>
            </a:r>
            <a:r>
              <a:rPr lang="en-US" altLang="ko-KR" dirty="0"/>
              <a:t>p&lt;0.01</a:t>
            </a:r>
            <a:endParaRPr lang="ko-KR" altLang="en-US" dirty="0"/>
          </a:p>
        </p:txBody>
      </p:sp>
      <p:pic>
        <p:nvPicPr>
          <p:cNvPr id="20" name="Picture 2" descr=" 인천대학교 동북아물류대학원">
            <a:extLst>
              <a:ext uri="{FF2B5EF4-FFF2-40B4-BE49-F238E27FC236}">
                <a16:creationId xmlns:a16="http://schemas.microsoft.com/office/drawing/2014/main" id="{634F4C4A-2D73-4A4B-B4BF-A95A45A9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441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519708" y="1614463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상생활동과 고객 충성도의 관계에서 브랜드 이미지의 매개효과 검증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0D79F-1F46-46E6-927B-F3C79E6D1297}"/>
              </a:ext>
            </a:extLst>
          </p:cNvPr>
          <p:cNvSpPr txBox="1"/>
          <p:nvPr/>
        </p:nvSpPr>
        <p:spPr>
          <a:xfrm>
            <a:off x="7236308" y="2320612"/>
            <a:ext cx="411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상생활동의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.636</a:t>
            </a:r>
            <a:r>
              <a:rPr lang="ko-KR" altLang="en-US" dirty="0"/>
              <a:t>으로 통계적으로 유의한 정</a:t>
            </a:r>
            <a:r>
              <a:rPr lang="en-US" altLang="ko-KR" dirty="0"/>
              <a:t>(+)</a:t>
            </a:r>
            <a:r>
              <a:rPr lang="ko-KR" altLang="en-US" dirty="0"/>
              <a:t>의 영향을 줌</a:t>
            </a:r>
            <a:endParaRPr lang="el-GR" altLang="ko-KR" dirty="0"/>
          </a:p>
          <a:p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A1F594-7C19-40B5-844B-717101D57E63}"/>
              </a:ext>
            </a:extLst>
          </p:cNvPr>
          <p:cNvGrpSpPr/>
          <p:nvPr/>
        </p:nvGrpSpPr>
        <p:grpSpPr>
          <a:xfrm>
            <a:off x="6550508" y="2489056"/>
            <a:ext cx="584200" cy="274489"/>
            <a:chOff x="658417" y="1881803"/>
            <a:chExt cx="584200" cy="2744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01073F-1CB2-420A-85CD-EBF33DAB877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32CF12ED-ADEF-42EB-8AC3-C5C340FD99C0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F2E0F2-7013-4D2C-B7DB-345562738B9E}"/>
              </a:ext>
            </a:extLst>
          </p:cNvPr>
          <p:cNvGrpSpPr/>
          <p:nvPr/>
        </p:nvGrpSpPr>
        <p:grpSpPr>
          <a:xfrm>
            <a:off x="6550508" y="3232815"/>
            <a:ext cx="584200" cy="274489"/>
            <a:chOff x="658417" y="1881803"/>
            <a:chExt cx="584200" cy="27448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0226C8-3A4E-4B71-8FAA-6AC46569172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3A5305B9-BD17-4264-A98C-2EA159CA5D4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3A8F52B-0A0C-4827-AA36-D4C876D6DCEA}"/>
              </a:ext>
            </a:extLst>
          </p:cNvPr>
          <p:cNvSpPr txBox="1"/>
          <p:nvPr/>
        </p:nvSpPr>
        <p:spPr>
          <a:xfrm>
            <a:off x="7236308" y="3064371"/>
            <a:ext cx="41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상생활동의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.543</a:t>
            </a:r>
            <a:r>
              <a:rPr lang="ko-KR" altLang="en-US" dirty="0"/>
              <a:t>으로 통계적으로 유의한 정</a:t>
            </a:r>
            <a:r>
              <a:rPr lang="en-US" altLang="ko-KR" dirty="0"/>
              <a:t>(+)</a:t>
            </a:r>
            <a:r>
              <a:rPr lang="ko-KR" altLang="en-US" dirty="0"/>
              <a:t>의 영향을 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A5CAAF-67D4-4797-991D-30BAFBFB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69560"/>
              </p:ext>
            </p:extLst>
          </p:nvPr>
        </p:nvGraphicFramePr>
        <p:xfrm>
          <a:off x="658416" y="2308390"/>
          <a:ext cx="5437581" cy="3984831"/>
        </p:xfrm>
        <a:graphic>
          <a:graphicData uri="http://schemas.openxmlformats.org/drawingml/2006/table">
            <a:tbl>
              <a:tblPr/>
              <a:tblGrid>
                <a:gridCol w="776860">
                  <a:extLst>
                    <a:ext uri="{9D8B030D-6E8A-4147-A177-3AD203B41FA5}">
                      <a16:colId xmlns:a16="http://schemas.microsoft.com/office/drawing/2014/main" val="4197270893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4062921464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3718211281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315776321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798287998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1944946996"/>
                    </a:ext>
                  </a:extLst>
                </a:gridCol>
                <a:gridCol w="776421">
                  <a:extLst>
                    <a:ext uri="{9D8B030D-6E8A-4147-A177-3AD203B41FA5}">
                      <a16:colId xmlns:a16="http://schemas.microsoft.com/office/drawing/2014/main" val="706591315"/>
                    </a:ext>
                  </a:extLst>
                </a:gridCol>
              </a:tblGrid>
              <a:tr h="66481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독립변수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종속변수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adj R²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39417"/>
                  </a:ext>
                </a:extLst>
              </a:tr>
              <a:tr h="83000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.636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13.841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855897"/>
                  </a:ext>
                </a:extLst>
              </a:tr>
              <a:tr h="830004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고객충성도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.543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10.869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6403"/>
                  </a:ext>
                </a:extLst>
              </a:tr>
              <a:tr h="830004"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상생활동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고객충성도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.228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3.953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289436"/>
                  </a:ext>
                </a:extLst>
              </a:tr>
              <a:tr h="830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.495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8.567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6702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C514C-BE5C-467E-ABA0-F071158E4853}"/>
              </a:ext>
            </a:extLst>
          </p:cNvPr>
          <p:cNvSpPr/>
          <p:nvPr/>
        </p:nvSpPr>
        <p:spPr>
          <a:xfrm>
            <a:off x="3012141" y="2987338"/>
            <a:ext cx="726141" cy="330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FE454A-389C-4731-A5BD-E0B9ACE389F5}"/>
              </a:ext>
            </a:extLst>
          </p:cNvPr>
          <p:cNvGrpSpPr/>
          <p:nvPr/>
        </p:nvGrpSpPr>
        <p:grpSpPr>
          <a:xfrm>
            <a:off x="6550508" y="3942262"/>
            <a:ext cx="584200" cy="274489"/>
            <a:chOff x="658417" y="1881803"/>
            <a:chExt cx="584200" cy="27448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6E0CD0D-C2AC-4036-8B5B-CF6E3D5EE06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6EA81719-E72A-4825-94BE-0AF4C6BD280A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13B72F2-8B3B-4F18-ACCF-74DDA6EDEB67}"/>
              </a:ext>
            </a:extLst>
          </p:cNvPr>
          <p:cNvSpPr txBox="1"/>
          <p:nvPr/>
        </p:nvSpPr>
        <p:spPr>
          <a:xfrm>
            <a:off x="7236308" y="3773818"/>
            <a:ext cx="411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상생활동의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.228, </a:t>
            </a:r>
            <a:r>
              <a:rPr lang="ko-KR" altLang="en-US" dirty="0"/>
              <a:t>브랜드 이미지의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.495</a:t>
            </a:r>
            <a:r>
              <a:rPr lang="ko-KR" altLang="en-US" dirty="0"/>
              <a:t>로 모두 통계적으로 유의한 정</a:t>
            </a:r>
            <a:r>
              <a:rPr lang="en-US" altLang="ko-KR" dirty="0"/>
              <a:t>(+)</a:t>
            </a:r>
            <a:r>
              <a:rPr lang="ko-KR" altLang="en-US" dirty="0"/>
              <a:t>의 영향을 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491DA2-1A5D-4324-9AEF-36E1AB76F1AA}"/>
              </a:ext>
            </a:extLst>
          </p:cNvPr>
          <p:cNvSpPr txBox="1"/>
          <p:nvPr/>
        </p:nvSpPr>
        <p:spPr>
          <a:xfrm>
            <a:off x="7267784" y="4781872"/>
            <a:ext cx="411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상생활동의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.228, </a:t>
            </a:r>
            <a:r>
              <a:rPr lang="ko-KR" altLang="en-US" sz="200" dirty="0"/>
              <a:t>   </a:t>
            </a:r>
            <a:r>
              <a:rPr lang="ko-KR" altLang="en-US" sz="100" dirty="0"/>
              <a:t>   </a:t>
            </a:r>
            <a:r>
              <a:rPr lang="en-US" altLang="ko-KR" dirty="0"/>
              <a:t>2</a:t>
            </a:r>
            <a:r>
              <a:rPr lang="ko-KR" altLang="en-US" dirty="0"/>
              <a:t>단계 상생활동의</a:t>
            </a:r>
            <a:r>
              <a:rPr lang="en-US" altLang="ko-KR" dirty="0"/>
              <a:t> </a:t>
            </a:r>
            <a:r>
              <a:rPr lang="el-GR" altLang="ko-KR" dirty="0"/>
              <a:t>β</a:t>
            </a:r>
            <a:r>
              <a:rPr lang="ko-KR" altLang="en-US" dirty="0"/>
              <a:t>값이 </a:t>
            </a:r>
            <a:r>
              <a:rPr lang="en-US" altLang="ko-KR" dirty="0"/>
              <a:t>.543</a:t>
            </a:r>
            <a:r>
              <a:rPr lang="ko-KR" altLang="en-US" dirty="0"/>
              <a:t>으로 </a:t>
            </a:r>
            <a:r>
              <a:rPr lang="en-US" altLang="ko-KR" dirty="0"/>
              <a:t>2</a:t>
            </a:r>
            <a:r>
              <a:rPr lang="ko-KR" altLang="en-US" dirty="0"/>
              <a:t>단계 보다 작게 나타나고 있기 때문에 브랜드 이미지는 </a:t>
            </a:r>
            <a:r>
              <a:rPr lang="ko-KR" altLang="en-US" dirty="0" err="1"/>
              <a:t>부분매개효과를</a:t>
            </a:r>
            <a:r>
              <a:rPr lang="ko-KR" altLang="en-US" dirty="0"/>
              <a:t> 가짐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F46EF7-FC29-4F09-AA13-D62CF0AF5BF7}"/>
              </a:ext>
            </a:extLst>
          </p:cNvPr>
          <p:cNvGrpSpPr/>
          <p:nvPr/>
        </p:nvGrpSpPr>
        <p:grpSpPr>
          <a:xfrm>
            <a:off x="6550508" y="5159595"/>
            <a:ext cx="584200" cy="274489"/>
            <a:chOff x="709217" y="4321275"/>
            <a:chExt cx="584200" cy="27448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A900A03-AA15-42E3-A4C3-0D8270D1F865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화살표: 오각형 44">
              <a:extLst>
                <a:ext uri="{FF2B5EF4-FFF2-40B4-BE49-F238E27FC236}">
                  <a16:creationId xmlns:a16="http://schemas.microsoft.com/office/drawing/2014/main" id="{BDDF50FB-C63C-4F78-B666-8E84593F3B85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7" name="Picture 2" descr=" 인천대학교 동북아물류대학원">
            <a:extLst>
              <a:ext uri="{FF2B5EF4-FFF2-40B4-BE49-F238E27FC236}">
                <a16:creationId xmlns:a16="http://schemas.microsoft.com/office/drawing/2014/main" id="{91779D32-F8BA-4CFB-9D0F-06D508F5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3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519708" y="1614463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상생활동</a:t>
            </a:r>
            <a:r>
              <a:rPr lang="en-US" altLang="ko-KR" dirty="0"/>
              <a:t>, </a:t>
            </a:r>
            <a:r>
              <a:rPr lang="ko-KR" altLang="en-US" dirty="0"/>
              <a:t>브랜드 이미지</a:t>
            </a:r>
            <a:r>
              <a:rPr lang="en-US" altLang="ko-KR" dirty="0"/>
              <a:t>, </a:t>
            </a:r>
            <a:r>
              <a:rPr lang="ko-KR" altLang="en-US" dirty="0"/>
              <a:t>고객 충성도의 </a:t>
            </a:r>
            <a:r>
              <a:rPr lang="ko-KR" altLang="en-US" dirty="0" err="1"/>
              <a:t>경로모형</a:t>
            </a:r>
            <a:endParaRPr lang="ko-KR" altLang="en-US" dirty="0"/>
          </a:p>
        </p:txBody>
      </p:sp>
      <p:pic>
        <p:nvPicPr>
          <p:cNvPr id="46" name="Picture 1">
            <a:extLst>
              <a:ext uri="{FF2B5EF4-FFF2-40B4-BE49-F238E27FC236}">
                <a16:creationId xmlns:a16="http://schemas.microsoft.com/office/drawing/2014/main" id="{B18C4B95-1EE4-4B2A-9112-FF259BBA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54" y="2754761"/>
            <a:ext cx="9978354" cy="31947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7" name="Picture 2" descr=" 인천대학교 동북아물류대학원">
            <a:extLst>
              <a:ext uri="{FF2B5EF4-FFF2-40B4-BE49-F238E27FC236}">
                <a16:creationId xmlns:a16="http://schemas.microsoft.com/office/drawing/2014/main" id="{91779D32-F8BA-4CFB-9D0F-06D508F5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53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검증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9764-C76D-4CB8-8402-12858C99F9A9}"/>
              </a:ext>
            </a:extLst>
          </p:cNvPr>
          <p:cNvSpPr txBox="1"/>
          <p:nvPr/>
        </p:nvSpPr>
        <p:spPr>
          <a:xfrm>
            <a:off x="658417" y="1584678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 가설 검정 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5058E8-DE57-4E2C-B561-FA59BE96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74308"/>
              </p:ext>
            </p:extLst>
          </p:nvPr>
        </p:nvGraphicFramePr>
        <p:xfrm>
          <a:off x="793377" y="2156453"/>
          <a:ext cx="10757647" cy="4351333"/>
        </p:xfrm>
        <a:graphic>
          <a:graphicData uri="http://schemas.openxmlformats.org/drawingml/2006/table">
            <a:tbl>
              <a:tblPr/>
              <a:tblGrid>
                <a:gridCol w="1537148">
                  <a:extLst>
                    <a:ext uri="{9D8B030D-6E8A-4147-A177-3AD203B41FA5}">
                      <a16:colId xmlns:a16="http://schemas.microsoft.com/office/drawing/2014/main" val="3802518982"/>
                    </a:ext>
                  </a:extLst>
                </a:gridCol>
                <a:gridCol w="7683948">
                  <a:extLst>
                    <a:ext uri="{9D8B030D-6E8A-4147-A177-3AD203B41FA5}">
                      <a16:colId xmlns:a16="http://schemas.microsoft.com/office/drawing/2014/main" val="949105728"/>
                    </a:ext>
                  </a:extLst>
                </a:gridCol>
                <a:gridCol w="1536551">
                  <a:extLst>
                    <a:ext uri="{9D8B030D-6E8A-4147-A177-3AD203B41FA5}">
                      <a16:colId xmlns:a16="http://schemas.microsoft.com/office/drawing/2014/main" val="843553164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내용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857179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품질과 상생활동은 브랜드이미지에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부분채택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51472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경제성은 브랜드이미지에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253851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이용편리성은 브랜드이미지에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578357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정보성은 브랜드이미지에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053409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보안성은 브랜드이미지에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134502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상호작용성은 브랜드이미지에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552736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1-6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상생활동은 브랜드이미지에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38766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품질과 상생활동은 고객충성도에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부분채택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1006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경제성은 고객충성도에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72747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이용편리성은 고객충성도에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700564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정보성은 고객충성도에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3346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보안성은 고객충성도에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86804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서비스 품질 중 상호작용성은 고객충성도에 유의한 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449938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2-6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상생활동은 고객충성도에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973562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O2O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음식 배달 플랫폼의 브랜드 이미지는 고객 충성도에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영향을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93567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가설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브랜드 이미지는 상생활동과 고객충성도의 관계에서 유의한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+)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매개효과를 미칠 것이다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채택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377" marR="40377" marT="11163" marB="1116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9444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0171AF-6A20-464F-B9EF-ADD139BAC883}"/>
              </a:ext>
            </a:extLst>
          </p:cNvPr>
          <p:cNvSpPr/>
          <p:nvPr/>
        </p:nvSpPr>
        <p:spPr>
          <a:xfrm>
            <a:off x="10018059" y="3673217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1CF5B3-DAF1-4F76-8710-DD30C696261A}"/>
              </a:ext>
            </a:extLst>
          </p:cNvPr>
          <p:cNvSpPr/>
          <p:nvPr/>
        </p:nvSpPr>
        <p:spPr>
          <a:xfrm>
            <a:off x="10018059" y="3445334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F08908-3462-47EB-878E-08D0BCB91CB7}"/>
              </a:ext>
            </a:extLst>
          </p:cNvPr>
          <p:cNvSpPr/>
          <p:nvPr/>
        </p:nvSpPr>
        <p:spPr>
          <a:xfrm>
            <a:off x="10018059" y="3942177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B86930-D441-4524-86AF-B38124E3199D}"/>
              </a:ext>
            </a:extLst>
          </p:cNvPr>
          <p:cNvSpPr/>
          <p:nvPr/>
        </p:nvSpPr>
        <p:spPr>
          <a:xfrm>
            <a:off x="10018059" y="4702698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C7CA69-BCBD-42CC-84D1-9F5805D384E7}"/>
              </a:ext>
            </a:extLst>
          </p:cNvPr>
          <p:cNvSpPr/>
          <p:nvPr/>
        </p:nvSpPr>
        <p:spPr>
          <a:xfrm>
            <a:off x="10018058" y="4956021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19C695-09F6-4152-B2E9-B1DCCA5AE08D}"/>
              </a:ext>
            </a:extLst>
          </p:cNvPr>
          <p:cNvSpPr/>
          <p:nvPr/>
        </p:nvSpPr>
        <p:spPr>
          <a:xfrm>
            <a:off x="10018057" y="5210797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90860B-F39F-46CD-8D68-E31C4A17358A}"/>
              </a:ext>
            </a:extLst>
          </p:cNvPr>
          <p:cNvSpPr/>
          <p:nvPr/>
        </p:nvSpPr>
        <p:spPr>
          <a:xfrm>
            <a:off x="10018056" y="5745776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6648F4-EA28-48AD-AEBA-D1994EC29B4B}"/>
              </a:ext>
            </a:extLst>
          </p:cNvPr>
          <p:cNvSpPr/>
          <p:nvPr/>
        </p:nvSpPr>
        <p:spPr>
          <a:xfrm>
            <a:off x="10018053" y="6000552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D36D71-CBBB-40B6-AA2F-6CC268AAB22D}"/>
              </a:ext>
            </a:extLst>
          </p:cNvPr>
          <p:cNvSpPr/>
          <p:nvPr/>
        </p:nvSpPr>
        <p:spPr>
          <a:xfrm>
            <a:off x="10018053" y="6240996"/>
            <a:ext cx="1532965" cy="253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9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종합결과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E0E0A-1D06-49A6-9EBE-4E97F6643DCA}"/>
              </a:ext>
            </a:extLst>
          </p:cNvPr>
          <p:cNvGrpSpPr/>
          <p:nvPr/>
        </p:nvGrpSpPr>
        <p:grpSpPr>
          <a:xfrm>
            <a:off x="709217" y="1640444"/>
            <a:ext cx="584200" cy="274489"/>
            <a:chOff x="658417" y="1881803"/>
            <a:chExt cx="584200" cy="2744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93701D-A6E6-4F15-B99E-8F858DC593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591E11F-03E0-4A17-8171-24F97DD67D5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732E5-7855-4055-B10D-7C35DDABA2DF}"/>
              </a:ext>
            </a:extLst>
          </p:cNvPr>
          <p:cNvGrpSpPr/>
          <p:nvPr/>
        </p:nvGrpSpPr>
        <p:grpSpPr>
          <a:xfrm>
            <a:off x="723900" y="2275669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7A90364-2812-4E35-8488-5A8EDA55D66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86D7769E-9F6E-4C80-AFD3-4764C3D5289E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414B7A-ECD2-4777-8277-8547787A8643}"/>
              </a:ext>
            </a:extLst>
          </p:cNvPr>
          <p:cNvSpPr txBox="1"/>
          <p:nvPr/>
        </p:nvSpPr>
        <p:spPr>
          <a:xfrm>
            <a:off x="1460500" y="2226992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 운영 기업에게 가장 필요하다고 생각하는 부분은 </a:t>
            </a:r>
            <a:r>
              <a:rPr lang="en-US" altLang="ko-KR" dirty="0"/>
              <a:t>1. </a:t>
            </a:r>
            <a:r>
              <a:rPr lang="ko-KR" altLang="en-US" dirty="0"/>
              <a:t>고급 기술 인프라 구축</a:t>
            </a:r>
            <a:r>
              <a:rPr lang="en-US" altLang="ko-KR" dirty="0"/>
              <a:t>(120</a:t>
            </a:r>
            <a:r>
              <a:rPr lang="ko-KR" altLang="en-US" dirty="0"/>
              <a:t>명</a:t>
            </a:r>
            <a:r>
              <a:rPr lang="en-US" altLang="ko-KR" dirty="0"/>
              <a:t>), 2.</a:t>
            </a:r>
            <a:r>
              <a:rPr lang="ko-KR" altLang="en-US" dirty="0"/>
              <a:t> 정부의 정확한 정책</a:t>
            </a:r>
            <a:r>
              <a:rPr lang="en-US" altLang="ko-KR" dirty="0"/>
              <a:t>(69</a:t>
            </a:r>
            <a:r>
              <a:rPr lang="ko-KR" altLang="en-US" dirty="0"/>
              <a:t>명</a:t>
            </a:r>
            <a:r>
              <a:rPr lang="en-US" altLang="ko-KR" dirty="0"/>
              <a:t>), 3. </a:t>
            </a:r>
            <a:r>
              <a:rPr lang="ko-KR" altLang="en-US" dirty="0"/>
              <a:t>인프라 구축에 필요한 인력양성</a:t>
            </a:r>
            <a:r>
              <a:rPr lang="en-US" altLang="ko-KR" dirty="0"/>
              <a:t>(56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 으로 조사되었음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1460500" y="1453268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가장 먼저 경제주체 중 가장 지원이 필요하다고 생각하는 곳은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가맹점주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(194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2.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배달대행업체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(64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3.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플랫폼 운영기업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(26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으로 조사되었음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4C4C39-323D-40D7-8359-9A2B749B05F5}"/>
              </a:ext>
            </a:extLst>
          </p:cNvPr>
          <p:cNvGrpSpPr/>
          <p:nvPr/>
        </p:nvGrpSpPr>
        <p:grpSpPr>
          <a:xfrm>
            <a:off x="738583" y="3154511"/>
            <a:ext cx="584200" cy="274489"/>
            <a:chOff x="658417" y="1881803"/>
            <a:chExt cx="584200" cy="27448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8E3F6D1-73EE-4C3B-88BD-BFAA10CC2AD5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0CC9FB9F-0252-4588-8F5E-685D737F9EF3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60500" y="2962548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배달대행업체에게 가장 필요하다고 생각하는 부분은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안전한 노동환경 및 생태계 조성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(184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2.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법적 보호 확대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(45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), 3.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라이더들의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권익 보호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(34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으로 조사되었음</a:t>
            </a:r>
            <a:endParaRPr lang="ko-KR" altLang="en-US" dirty="0">
              <a:ln>
                <a:solidFill>
                  <a:srgbClr val="1F4E79">
                    <a:alpha val="15000"/>
                  </a:srgbClr>
                </a:solidFill>
              </a:ln>
              <a:latin typeface="+mn-ea"/>
            </a:endParaRP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339D54-91BC-4325-9C80-A188CBCE55E6}"/>
              </a:ext>
            </a:extLst>
          </p:cNvPr>
          <p:cNvGrpSpPr/>
          <p:nvPr/>
        </p:nvGrpSpPr>
        <p:grpSpPr>
          <a:xfrm>
            <a:off x="723900" y="3902150"/>
            <a:ext cx="584200" cy="274489"/>
            <a:chOff x="658417" y="1881803"/>
            <a:chExt cx="584200" cy="27448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A33482F-A23D-4ED0-BF65-AF6603882891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DC8EF921-378C-4312-A286-FA2D666D4117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3F5BB82-4DEF-4DD9-9D97-A9577043A93A}"/>
              </a:ext>
            </a:extLst>
          </p:cNvPr>
          <p:cNvSpPr txBox="1"/>
          <p:nvPr/>
        </p:nvSpPr>
        <p:spPr>
          <a:xfrm>
            <a:off x="1445817" y="3710187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가맹점주에게 가장 필요하다고 생각하는 부분은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배달료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인상 문제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(83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2.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플랫폼 운영 기업의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갑질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방지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(76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), 3.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플랫폼 광고 및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입점비용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인하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(44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으로 조사되었음</a:t>
            </a:r>
            <a:endParaRPr lang="ko-KR" altLang="en-US" dirty="0">
              <a:ln>
                <a:solidFill>
                  <a:srgbClr val="1F4E79">
                    <a:alpha val="15000"/>
                  </a:srgbClr>
                </a:solidFill>
              </a:ln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BCC05F1-0F8C-4798-A3ED-E9647AACFEA7}"/>
              </a:ext>
            </a:extLst>
          </p:cNvPr>
          <p:cNvGrpSpPr/>
          <p:nvPr/>
        </p:nvGrpSpPr>
        <p:grpSpPr>
          <a:xfrm>
            <a:off x="709217" y="4761713"/>
            <a:ext cx="584200" cy="274489"/>
            <a:chOff x="658417" y="1881803"/>
            <a:chExt cx="584200" cy="27448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64814EE-7205-43AA-9686-084DDE7BFBDA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화살표: 오각형 53">
              <a:extLst>
                <a:ext uri="{FF2B5EF4-FFF2-40B4-BE49-F238E27FC236}">
                  <a16:creationId xmlns:a16="http://schemas.microsoft.com/office/drawing/2014/main" id="{5E0FA726-FAF8-499A-B11E-6F436B6DC0D9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99FAB79-976B-4F2A-AA22-580470424DCA}"/>
              </a:ext>
            </a:extLst>
          </p:cNvPr>
          <p:cNvSpPr txBox="1"/>
          <p:nvPr/>
        </p:nvSpPr>
        <p:spPr>
          <a:xfrm>
            <a:off x="1423779" y="4575791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경제주체에게 가장 필요하다고 생각하는 부분은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제품과 서비스 질 개선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(137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2.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공정한 거래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(120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3.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목표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일치성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(15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으로 조사되었음</a:t>
            </a:r>
            <a:endParaRPr lang="ko-KR" altLang="en-US" dirty="0">
              <a:ln>
                <a:solidFill>
                  <a:srgbClr val="1F4E79">
                    <a:alpha val="15000"/>
                  </a:srgbClr>
                </a:solidFill>
              </a:ln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EA85714-668D-463E-BF61-622F5F5BAD29}"/>
              </a:ext>
            </a:extLst>
          </p:cNvPr>
          <p:cNvGrpSpPr/>
          <p:nvPr/>
        </p:nvGrpSpPr>
        <p:grpSpPr>
          <a:xfrm>
            <a:off x="709217" y="5505218"/>
            <a:ext cx="584200" cy="274489"/>
            <a:chOff x="658417" y="1881803"/>
            <a:chExt cx="584200" cy="27448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A4ED641-E3C8-449B-9010-4E327E19BD4E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화살표: 오각형 58">
              <a:extLst>
                <a:ext uri="{FF2B5EF4-FFF2-40B4-BE49-F238E27FC236}">
                  <a16:creationId xmlns:a16="http://schemas.microsoft.com/office/drawing/2014/main" id="{E87D32FD-BF89-422C-818D-DDE0A4A4D9FB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A2DCD4A-A6B4-41EF-A6DF-75121B81C1A5}"/>
              </a:ext>
            </a:extLst>
          </p:cNvPr>
          <p:cNvSpPr txBox="1"/>
          <p:nvPr/>
        </p:nvSpPr>
        <p:spPr>
          <a:xfrm>
            <a:off x="1423779" y="5319296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상생을 위해 가장 필요하다고 생각하는 부분은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플랫폼 관련 법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규제 개선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(91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2.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당사자들의 적극적인 태도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(71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3.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플랫폼 상생 협의체 구성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(67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으로 조사되었음</a:t>
            </a:r>
            <a:endParaRPr lang="ko-KR" altLang="en-US" dirty="0">
              <a:ln>
                <a:solidFill>
                  <a:srgbClr val="1F4E79">
                    <a:alpha val="15000"/>
                  </a:srgb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35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종합결과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E0E0A-1D06-49A6-9EBE-4E97F6643DCA}"/>
              </a:ext>
            </a:extLst>
          </p:cNvPr>
          <p:cNvGrpSpPr/>
          <p:nvPr/>
        </p:nvGrpSpPr>
        <p:grpSpPr>
          <a:xfrm>
            <a:off x="738583" y="2045625"/>
            <a:ext cx="584200" cy="274489"/>
            <a:chOff x="658417" y="1881803"/>
            <a:chExt cx="584200" cy="2744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93701D-A6E6-4F15-B99E-8F858DC593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591E11F-03E0-4A17-8171-24F97DD67D5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732E5-7855-4055-B10D-7C35DDABA2DF}"/>
              </a:ext>
            </a:extLst>
          </p:cNvPr>
          <p:cNvGrpSpPr/>
          <p:nvPr/>
        </p:nvGrpSpPr>
        <p:grpSpPr>
          <a:xfrm>
            <a:off x="738583" y="2924784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7A90364-2812-4E35-8488-5A8EDA55D66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86D7769E-9F6E-4C80-AFD3-4764C3D5289E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414B7A-ECD2-4777-8277-8547787A8643}"/>
              </a:ext>
            </a:extLst>
          </p:cNvPr>
          <p:cNvSpPr txBox="1"/>
          <p:nvPr/>
        </p:nvSpPr>
        <p:spPr>
          <a:xfrm>
            <a:off x="1475183" y="2876107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O2O </a:t>
            </a:r>
            <a:r>
              <a:rPr lang="ko-KR" altLang="en-US" dirty="0"/>
              <a:t>음식 배달 플랫폼 경제주체들의 상생이 필요하다고 생각하는 이유는 </a:t>
            </a:r>
            <a:r>
              <a:rPr lang="en-US" altLang="ko-KR" dirty="0"/>
              <a:t>1. </a:t>
            </a:r>
            <a:r>
              <a:rPr lang="ko-KR" altLang="en-US" dirty="0"/>
              <a:t>합리적인 가격</a:t>
            </a:r>
            <a:r>
              <a:rPr lang="en-US" altLang="ko-KR" dirty="0"/>
              <a:t>(131</a:t>
            </a:r>
            <a:r>
              <a:rPr lang="ko-KR" altLang="en-US" dirty="0"/>
              <a:t>명</a:t>
            </a:r>
            <a:r>
              <a:rPr lang="en-US" altLang="ko-KR" dirty="0"/>
              <a:t>), 2. </a:t>
            </a:r>
            <a:r>
              <a:rPr lang="ko-KR" altLang="en-US" dirty="0"/>
              <a:t>더 많은 혜택</a:t>
            </a:r>
            <a:r>
              <a:rPr lang="en-US" altLang="ko-KR" dirty="0"/>
              <a:t>(46</a:t>
            </a:r>
            <a:r>
              <a:rPr lang="ko-KR" altLang="en-US" dirty="0"/>
              <a:t>명</a:t>
            </a:r>
            <a:r>
              <a:rPr lang="en-US" altLang="ko-KR" dirty="0"/>
              <a:t>), 3. </a:t>
            </a:r>
            <a:r>
              <a:rPr lang="ko-KR" altLang="en-US" dirty="0"/>
              <a:t>사회적 가치 실현</a:t>
            </a:r>
            <a:r>
              <a:rPr lang="en-US" altLang="ko-KR" dirty="0"/>
              <a:t>(44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으로 조사되었음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1489866" y="1858449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설문에 참여한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284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명의 응답자 중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경제주체들의 상생이 필요하다고 생각하는 응답자는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254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명이고 필요하지 않다고 생각하는 응답자는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명으로 조사되었음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4C4C39-323D-40D7-8359-9A2B749B05F5}"/>
              </a:ext>
            </a:extLst>
          </p:cNvPr>
          <p:cNvGrpSpPr/>
          <p:nvPr/>
        </p:nvGrpSpPr>
        <p:grpSpPr>
          <a:xfrm>
            <a:off x="738583" y="3961489"/>
            <a:ext cx="584200" cy="274489"/>
            <a:chOff x="658417" y="1881803"/>
            <a:chExt cx="584200" cy="27448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8E3F6D1-73EE-4C3B-88BD-BFAA10CC2AD5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0CC9FB9F-0252-4588-8F5E-685D737F9EF3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60500" y="3769526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경제주체들의 상생이 필요하지 않다고 생각하는 이유는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현재 상황에 만족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(12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2,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상생 협력의 가치 결여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), 3.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경제주체들의 부정적인 태도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(6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으로 조사되었음 </a:t>
            </a:r>
            <a:endParaRPr lang="ko-KR" altLang="en-US" dirty="0">
              <a:ln>
                <a:solidFill>
                  <a:srgbClr val="1F4E79">
                    <a:alpha val="15000"/>
                  </a:srgbClr>
                </a:solidFill>
              </a:ln>
              <a:latin typeface="+mn-ea"/>
            </a:endParaRP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38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종합결과 표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7B82D1-001F-4499-8F71-273A9797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1" y="1377950"/>
            <a:ext cx="5991225" cy="514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EAB998-10E2-4BCC-B783-36F976F5B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040" y="1377949"/>
            <a:ext cx="5369485" cy="4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2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722729"/>
            <a:ext cx="12192000" cy="1803400"/>
            <a:chOff x="0" y="26552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26552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472202"/>
              <a:ext cx="1057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결론</a:t>
              </a:r>
            </a:p>
          </p:txBody>
        </p:sp>
      </p:grp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E3C6A-C498-480B-BE4C-8E2B901D73CE}"/>
              </a:ext>
            </a:extLst>
          </p:cNvPr>
          <p:cNvSpPr txBox="1"/>
          <p:nvPr/>
        </p:nvSpPr>
        <p:spPr>
          <a:xfrm>
            <a:off x="4052491" y="33582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402F-7AE1-4BFD-A355-891DD70501E6}"/>
              </a:ext>
            </a:extLst>
          </p:cNvPr>
          <p:cNvSpPr txBox="1"/>
          <p:nvPr/>
        </p:nvSpPr>
        <p:spPr>
          <a:xfrm>
            <a:off x="4618672" y="335821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8BB63-C3AC-4314-929A-415A2DCD3DBD}"/>
              </a:ext>
            </a:extLst>
          </p:cNvPr>
          <p:cNvSpPr txBox="1"/>
          <p:nvPr/>
        </p:nvSpPr>
        <p:spPr>
          <a:xfrm>
            <a:off x="4052491" y="40313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DBC9B-6259-4D05-9ACA-0C3B02429E26}"/>
              </a:ext>
            </a:extLst>
          </p:cNvPr>
          <p:cNvSpPr txBox="1"/>
          <p:nvPr/>
        </p:nvSpPr>
        <p:spPr>
          <a:xfrm>
            <a:off x="4618672" y="403131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시사점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CC7A7-B28F-4A43-9E69-777EF3A4EA41}"/>
              </a:ext>
            </a:extLst>
          </p:cNvPr>
          <p:cNvSpPr txBox="1"/>
          <p:nvPr/>
        </p:nvSpPr>
        <p:spPr>
          <a:xfrm>
            <a:off x="4052491" y="47044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50622-EC6A-462C-A78F-3E6487324426}"/>
              </a:ext>
            </a:extLst>
          </p:cNvPr>
          <p:cNvSpPr txBox="1"/>
          <p:nvPr/>
        </p:nvSpPr>
        <p:spPr>
          <a:xfrm>
            <a:off x="4618672" y="47044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한계점과 향후 연구방향</a:t>
            </a:r>
          </a:p>
        </p:txBody>
      </p:sp>
    </p:spTree>
    <p:extLst>
      <p:ext uri="{BB962C8B-B14F-4D97-AF65-F5344CB8AC3E}">
        <p14:creationId xmlns:p14="http://schemas.microsoft.com/office/powerpoint/2010/main" val="198123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배경 및 목적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E0E0A-1D06-49A6-9EBE-4E97F6643DCA}"/>
              </a:ext>
            </a:extLst>
          </p:cNvPr>
          <p:cNvGrpSpPr/>
          <p:nvPr/>
        </p:nvGrpSpPr>
        <p:grpSpPr>
          <a:xfrm>
            <a:off x="709217" y="1640444"/>
            <a:ext cx="584200" cy="274489"/>
            <a:chOff x="658417" y="1881803"/>
            <a:chExt cx="584200" cy="2744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93701D-A6E6-4F15-B99E-8F858DC593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591E11F-03E0-4A17-8171-24F97DD67D5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732E5-7855-4055-B10D-7C35DDABA2DF}"/>
              </a:ext>
            </a:extLst>
          </p:cNvPr>
          <p:cNvGrpSpPr/>
          <p:nvPr/>
        </p:nvGrpSpPr>
        <p:grpSpPr>
          <a:xfrm>
            <a:off x="723900" y="2275669"/>
            <a:ext cx="584200" cy="274489"/>
            <a:chOff x="658417" y="1881803"/>
            <a:chExt cx="584200" cy="27448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7A90364-2812-4E35-8488-5A8EDA55D66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86D7769E-9F6E-4C80-AFD3-4764C3D5289E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414B7A-ECD2-4777-8277-8547787A8643}"/>
              </a:ext>
            </a:extLst>
          </p:cNvPr>
          <p:cNvSpPr txBox="1"/>
          <p:nvPr/>
        </p:nvSpPr>
        <p:spPr>
          <a:xfrm>
            <a:off x="1460500" y="2226992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2020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년 음식배달서비스 거래액은 약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조 원으로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2017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년 약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조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7,300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억원에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비해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340%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가 성장함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1460500" y="1453268"/>
            <a:ext cx="1050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정보통신기술의 발달로 온라인과 오프라인의 경계가 사라지고 있으며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이를 연결하는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O2O(Online to Offline)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개념이 확산되고 있음</a:t>
            </a:r>
          </a:p>
          <a:p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4C4C39-323D-40D7-8359-9A2B749B05F5}"/>
              </a:ext>
            </a:extLst>
          </p:cNvPr>
          <p:cNvGrpSpPr/>
          <p:nvPr/>
        </p:nvGrpSpPr>
        <p:grpSpPr>
          <a:xfrm>
            <a:off x="723900" y="3552961"/>
            <a:ext cx="584200" cy="274489"/>
            <a:chOff x="658417" y="1881803"/>
            <a:chExt cx="584200" cy="27448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8E3F6D1-73EE-4C3B-88BD-BFAA10CC2AD5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0CC9FB9F-0252-4588-8F5E-685D737F9EF3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60500" y="3365785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COVID-19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확산으로 인한 정부의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정책으로 인해 음식배달서비스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거래액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뿐 아니라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또한 빠르게 성장하고 있음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BF0CAC-6B16-44A5-BD1D-BC580DD2C88F}"/>
              </a:ext>
            </a:extLst>
          </p:cNvPr>
          <p:cNvGrpSpPr/>
          <p:nvPr/>
        </p:nvGrpSpPr>
        <p:grpSpPr>
          <a:xfrm>
            <a:off x="709217" y="2867541"/>
            <a:ext cx="584200" cy="274489"/>
            <a:chOff x="658417" y="1881803"/>
            <a:chExt cx="584200" cy="274489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072E4C6-4621-4C6A-987A-AB28B5AB141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E093CECD-B6B8-422F-8188-91414E26B7F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F2CFF2-1C1E-4BFC-BC17-95DC28B38C47}"/>
              </a:ext>
            </a:extLst>
          </p:cNvPr>
          <p:cNvSpPr txBox="1"/>
          <p:nvPr/>
        </p:nvSpPr>
        <p:spPr>
          <a:xfrm>
            <a:off x="1445817" y="2680365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대표적인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＇배달의 민족＇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에 등록한 음식가맹업체는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년 기준 약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만개로 집계되었고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플랫폼종사자 또한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179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만명으로 집계됨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838B60-7250-4EDF-9369-9303A9F64A6A}"/>
              </a:ext>
            </a:extLst>
          </p:cNvPr>
          <p:cNvGrpSpPr/>
          <p:nvPr/>
        </p:nvGrpSpPr>
        <p:grpSpPr>
          <a:xfrm>
            <a:off x="709217" y="4321275"/>
            <a:ext cx="584200" cy="274489"/>
            <a:chOff x="709217" y="4321275"/>
            <a:chExt cx="584200" cy="27448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55D754E-BC77-4D3B-8377-B66C71699D1B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B3B4C87F-F06F-44FC-9CFC-F2397E884585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E98AB9-116F-4EEC-9426-7166AFF462DB}"/>
              </a:ext>
            </a:extLst>
          </p:cNvPr>
          <p:cNvSpPr txBox="1"/>
          <p:nvPr/>
        </p:nvSpPr>
        <p:spPr>
          <a:xfrm>
            <a:off x="1445817" y="4134099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성장 이면에는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경제주체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플랫폼 운영 기업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배달대행업체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음식가맹점주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들의 문제점이 존재함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C4DBE58-4105-4A99-9A9C-F4BF2C2C0649}"/>
              </a:ext>
            </a:extLst>
          </p:cNvPr>
          <p:cNvGrpSpPr/>
          <p:nvPr/>
        </p:nvGrpSpPr>
        <p:grpSpPr>
          <a:xfrm>
            <a:off x="723900" y="5089589"/>
            <a:ext cx="584200" cy="274489"/>
            <a:chOff x="709217" y="4321275"/>
            <a:chExt cx="584200" cy="27448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94AD2CD-85E9-457A-ABD4-F69C38202100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화살표: 오각형 44">
              <a:extLst>
                <a:ext uri="{FF2B5EF4-FFF2-40B4-BE49-F238E27FC236}">
                  <a16:creationId xmlns:a16="http://schemas.microsoft.com/office/drawing/2014/main" id="{87C6183A-48EA-4812-A11E-5943D96C2F26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3ED551-0BBA-4F7F-BA97-D8DBD0570B63}"/>
              </a:ext>
            </a:extLst>
          </p:cNvPr>
          <p:cNvSpPr txBox="1"/>
          <p:nvPr/>
        </p:nvSpPr>
        <p:spPr>
          <a:xfrm>
            <a:off x="1460500" y="4902413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관련 연구는 라이더를 위한 사회적 보호장치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밎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노사관련 연구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음식가맹점주들을 위한 연구는 활발히 진행되었으나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경제주체들의 상생을 위한 연구는 전무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7D6DCEA-E30B-4706-9CC4-C0D5BF3AEE8F}"/>
              </a:ext>
            </a:extLst>
          </p:cNvPr>
          <p:cNvGrpSpPr/>
          <p:nvPr/>
        </p:nvGrpSpPr>
        <p:grpSpPr>
          <a:xfrm>
            <a:off x="723900" y="5775009"/>
            <a:ext cx="584200" cy="274489"/>
            <a:chOff x="709217" y="4321275"/>
            <a:chExt cx="584200" cy="27448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6F33F71-D6AA-40BA-A6B5-D151ADC21B56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화살표: 오각형 48">
              <a:extLst>
                <a:ext uri="{FF2B5EF4-FFF2-40B4-BE49-F238E27FC236}">
                  <a16:creationId xmlns:a16="http://schemas.microsoft.com/office/drawing/2014/main" id="{5C0B4587-1405-4780-A5EF-ACAF3C152F8A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EA9C1A-3D90-4B54-86A6-9D131AF9C176}"/>
              </a:ext>
            </a:extLst>
          </p:cNvPr>
          <p:cNvSpPr txBox="1"/>
          <p:nvPr/>
        </p:nvSpPr>
        <p:spPr>
          <a:xfrm>
            <a:off x="1460500" y="5587833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본 연구를 통해 성장중인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경제주체들의 상생과 산업의 안정적인 성장과 발전에 도움을 주고자 함 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연구결과 요약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E0E0A-1D06-49A6-9EBE-4E97F6643DCA}"/>
              </a:ext>
            </a:extLst>
          </p:cNvPr>
          <p:cNvGrpSpPr/>
          <p:nvPr/>
        </p:nvGrpSpPr>
        <p:grpSpPr>
          <a:xfrm>
            <a:off x="709217" y="1868326"/>
            <a:ext cx="584200" cy="274489"/>
            <a:chOff x="658417" y="1881803"/>
            <a:chExt cx="584200" cy="2744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93701D-A6E6-4F15-B99E-8F858DC593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591E11F-03E0-4A17-8171-24F97DD67D5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7CC046-E7F7-4715-8675-43BD23BD6749}"/>
              </a:ext>
            </a:extLst>
          </p:cNvPr>
          <p:cNvSpPr txBox="1"/>
          <p:nvPr/>
        </p:nvSpPr>
        <p:spPr>
          <a:xfrm>
            <a:off x="1460500" y="1681150"/>
            <a:ext cx="1050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품질과 상생활동이 브랜드 이미지에 유의한 정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(+)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영향을 미칠 것이라는 가설에 대한 분석 결과 경제성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t=-.065 p=.948,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이용 편리성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t=-.282 p=.778,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정보성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t=1.112 p=.267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로 기각 되었다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60500" y="3733010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브랜드 이미지가 고객 충성도에 유의한 정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(+)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영향을 미칠 것이라는 가설에 대한 분석 결과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t=14.003 p=.000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으로 채택되었다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BF0CAC-6B16-44A5-BD1D-BC580DD2C88F}"/>
              </a:ext>
            </a:extLst>
          </p:cNvPr>
          <p:cNvGrpSpPr/>
          <p:nvPr/>
        </p:nvGrpSpPr>
        <p:grpSpPr>
          <a:xfrm>
            <a:off x="709217" y="2989000"/>
            <a:ext cx="584200" cy="274489"/>
            <a:chOff x="658417" y="1881803"/>
            <a:chExt cx="584200" cy="274489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072E4C6-4621-4C6A-987A-AB28B5AB141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E093CECD-B6B8-422F-8188-91414E26B7F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F2CFF2-1C1E-4BFC-BC17-95DC28B38C47}"/>
              </a:ext>
            </a:extLst>
          </p:cNvPr>
          <p:cNvSpPr txBox="1"/>
          <p:nvPr/>
        </p:nvSpPr>
        <p:spPr>
          <a:xfrm>
            <a:off x="1445817" y="2801824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품질과 상생활동이 고객 충성도에 유의한 정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(+)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영향을 미칠 것이라는 가설에 대한 분석 결과 경제성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t=-.002 p=.978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과 상호작용성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t=.124 p=.902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은 기각 되었다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838B60-7250-4EDF-9369-9303A9F64A6A}"/>
              </a:ext>
            </a:extLst>
          </p:cNvPr>
          <p:cNvGrpSpPr/>
          <p:nvPr/>
        </p:nvGrpSpPr>
        <p:grpSpPr>
          <a:xfrm>
            <a:off x="709217" y="3918930"/>
            <a:ext cx="584200" cy="274489"/>
            <a:chOff x="709217" y="4321275"/>
            <a:chExt cx="584200" cy="27448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55D754E-BC77-4D3B-8377-B66C71699D1B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B3B4C87F-F06F-44FC-9CFC-F2397E884585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C4DBE58-4105-4A99-9A9C-F4BF2C2C0649}"/>
              </a:ext>
            </a:extLst>
          </p:cNvPr>
          <p:cNvGrpSpPr/>
          <p:nvPr/>
        </p:nvGrpSpPr>
        <p:grpSpPr>
          <a:xfrm>
            <a:off x="709217" y="4912348"/>
            <a:ext cx="584200" cy="274489"/>
            <a:chOff x="709217" y="4321275"/>
            <a:chExt cx="584200" cy="27448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94AD2CD-85E9-457A-ABD4-F69C38202100}"/>
                </a:ext>
              </a:extLst>
            </p:cNvPr>
            <p:cNvSpPr/>
            <p:nvPr/>
          </p:nvSpPr>
          <p:spPr>
            <a:xfrm>
              <a:off x="709217" y="4321275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화살표: 오각형 44">
              <a:extLst>
                <a:ext uri="{FF2B5EF4-FFF2-40B4-BE49-F238E27FC236}">
                  <a16:creationId xmlns:a16="http://schemas.microsoft.com/office/drawing/2014/main" id="{87C6183A-48EA-4812-A11E-5943D96C2F26}"/>
                </a:ext>
              </a:extLst>
            </p:cNvPr>
            <p:cNvSpPr/>
            <p:nvPr/>
          </p:nvSpPr>
          <p:spPr>
            <a:xfrm>
              <a:off x="810817" y="4321275"/>
              <a:ext cx="482600" cy="274489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3ED551-0BBA-4F7F-BA97-D8DBD0570B63}"/>
              </a:ext>
            </a:extLst>
          </p:cNvPr>
          <p:cNvSpPr txBox="1"/>
          <p:nvPr/>
        </p:nvSpPr>
        <p:spPr>
          <a:xfrm>
            <a:off x="1445817" y="4725172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브랜드 이미지가 상생활동과 고객 충성도의 관계에서 유의한 정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(+)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매개효과를  미칠 것이라는 가설에 대한 분석 결과 브랜드 이미지는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부분매개효과를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보였다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27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시사점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09700" y="2356537"/>
            <a:ext cx="1050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대부분의 응답자는 음식 가맹점주들에게 지원을 해야 한다고 하였다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이는 최근 정부의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정책으로 인해 많은 피해를 입어 이러한 결과를 보였다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이에 정부는 음식 가맹점주들의 피해를 줄일 수 있는 방안을 마련해야 할 것이다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3ED551-0BBA-4F7F-BA97-D8DBD0570B63}"/>
              </a:ext>
            </a:extLst>
          </p:cNvPr>
          <p:cNvSpPr txBox="1"/>
          <p:nvPr/>
        </p:nvSpPr>
        <p:spPr>
          <a:xfrm>
            <a:off x="1395017" y="3317991"/>
            <a:ext cx="1050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배달대행업체 즉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라이더들의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안전한 노동환경 및 생태계를 구축하여야 한다고 하였는데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최근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라이더들의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사망 소식이 이슈가 되고 있어 이러한 결과를 보인 것으로 판단된다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향후 라이더의 안전한 노동환경을 위해 정부의 움직임이 필요하다고 판단된다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39CD7A-05E3-4342-8348-67FFB5DFF4BD}"/>
              </a:ext>
            </a:extLst>
          </p:cNvPr>
          <p:cNvGrpSpPr/>
          <p:nvPr/>
        </p:nvGrpSpPr>
        <p:grpSpPr>
          <a:xfrm>
            <a:off x="658417" y="2542457"/>
            <a:ext cx="584200" cy="274489"/>
            <a:chOff x="658417" y="1881803"/>
            <a:chExt cx="584200" cy="27448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7DDB0F-D79E-4AD3-ADCE-43DCFB3BA2CC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8C5FF92F-39F9-41B6-A940-A54A51FE9822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730150-E204-45FE-8CC5-7CC55184219F}"/>
              </a:ext>
            </a:extLst>
          </p:cNvPr>
          <p:cNvGrpSpPr/>
          <p:nvPr/>
        </p:nvGrpSpPr>
        <p:grpSpPr>
          <a:xfrm>
            <a:off x="658417" y="3507390"/>
            <a:ext cx="584200" cy="274489"/>
            <a:chOff x="658417" y="1881803"/>
            <a:chExt cx="584200" cy="27448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24629DE-73E8-45C8-847D-32FAA502F158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BB92880D-C1F1-425B-B179-641DDA38B3E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99573AF-52AC-4AC4-A862-F46724CC5242}"/>
              </a:ext>
            </a:extLst>
          </p:cNvPr>
          <p:cNvSpPr txBox="1"/>
          <p:nvPr/>
        </p:nvSpPr>
        <p:spPr>
          <a:xfrm>
            <a:off x="1368206" y="4413501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고객들은 비용적인 부분으로 인해 상생이 필요하다고는 하나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상생을 위해 고객이 직접 부담하는 데에는 한계가 있을 것으로 보인다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경제주체들의 몫이 아닌 고객들의 인식변화도 필요하다고 보여진다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1F96F4-2559-4484-B1AA-07D462AF721A}"/>
              </a:ext>
            </a:extLst>
          </p:cNvPr>
          <p:cNvGrpSpPr/>
          <p:nvPr/>
        </p:nvGrpSpPr>
        <p:grpSpPr>
          <a:xfrm>
            <a:off x="658417" y="4560129"/>
            <a:ext cx="584200" cy="274489"/>
            <a:chOff x="658417" y="1881803"/>
            <a:chExt cx="584200" cy="27448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BE4C88C-3F63-4620-882F-950DE1E9379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E8281A08-9D73-4089-871F-7D0F61316FF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E534B8-13FA-412F-935C-0FE87E174C4B}"/>
              </a:ext>
            </a:extLst>
          </p:cNvPr>
          <p:cNvSpPr txBox="1"/>
          <p:nvPr/>
        </p:nvSpPr>
        <p:spPr>
          <a:xfrm>
            <a:off x="1343555" y="5250245"/>
            <a:ext cx="107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회귀분석 결과 영향을 주지 못하는 요인이 존재하는데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표본수가 적어 이러한 결과가 나왔을 수 도 있음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CA53F60-7424-4192-ABA0-A2164B5A2B55}"/>
              </a:ext>
            </a:extLst>
          </p:cNvPr>
          <p:cNvGrpSpPr/>
          <p:nvPr/>
        </p:nvGrpSpPr>
        <p:grpSpPr>
          <a:xfrm>
            <a:off x="658417" y="5296013"/>
            <a:ext cx="584200" cy="274489"/>
            <a:chOff x="658417" y="1881803"/>
            <a:chExt cx="584200" cy="274489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2D7F3F6-A28C-4719-BB09-014C06410264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ECC09FB7-04D0-4760-979D-3B0D2332B229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3DB36BE-AB84-44FE-A6A9-6824398B4638}"/>
              </a:ext>
            </a:extLst>
          </p:cNvPr>
          <p:cNvSpPr txBox="1"/>
          <p:nvPr/>
        </p:nvSpPr>
        <p:spPr>
          <a:xfrm>
            <a:off x="1409700" y="1595440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연구의 차별성을 생각하여 상생활동 부분만 검증 하였는데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서비스품질의 매개효과도 검증 하여야 할 것이다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2C7ABF-A88C-4961-B3DF-58EB8754EC49}"/>
              </a:ext>
            </a:extLst>
          </p:cNvPr>
          <p:cNvGrpSpPr/>
          <p:nvPr/>
        </p:nvGrpSpPr>
        <p:grpSpPr>
          <a:xfrm>
            <a:off x="658417" y="1781360"/>
            <a:ext cx="584200" cy="274489"/>
            <a:chOff x="658417" y="1881803"/>
            <a:chExt cx="584200" cy="27448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CA6F3C7-EC25-4DE7-AED3-0F11C8225C1A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48211E9F-8B8F-480B-859F-E393D01C335C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903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한계점과 향후 연구방향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939E7B-E06C-46FF-AAC7-D1659FE8CB62}"/>
              </a:ext>
            </a:extLst>
          </p:cNvPr>
          <p:cNvSpPr txBox="1"/>
          <p:nvPr/>
        </p:nvSpPr>
        <p:spPr>
          <a:xfrm>
            <a:off x="1460500" y="2580488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COVID-19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영향으로 변화된 고객들의 인식을 바탕으로 연구가 진행되었다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향후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COVID-19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상황이 종결되고 좀 더 장기적인 조사와 변화된 고객들의 인식을 파악하여 연구가 진행되어야 할 것이다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BF0CAC-6B16-44A5-BD1D-BC580DD2C88F}"/>
              </a:ext>
            </a:extLst>
          </p:cNvPr>
          <p:cNvGrpSpPr/>
          <p:nvPr/>
        </p:nvGrpSpPr>
        <p:grpSpPr>
          <a:xfrm>
            <a:off x="709217" y="1639759"/>
            <a:ext cx="584200" cy="274489"/>
            <a:chOff x="658417" y="1881803"/>
            <a:chExt cx="584200" cy="274489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072E4C6-4621-4C6A-987A-AB28B5AB141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E093CECD-B6B8-422F-8188-91414E26B7F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F2CFF2-1C1E-4BFC-BC17-95DC28B38C47}"/>
              </a:ext>
            </a:extLst>
          </p:cNvPr>
          <p:cNvSpPr txBox="1"/>
          <p:nvPr/>
        </p:nvSpPr>
        <p:spPr>
          <a:xfrm>
            <a:off x="1445817" y="1452583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자료수집에 한계가 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COVID-19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의 영향으로 직접 설문에 제약이 있어 구체적이고 다양한 의견을 받지 못하였고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지역적 제약으로 수도권을 제외한 지역의 고객에게 일반화 시키기에는 제약이 있다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3ED551-0BBA-4F7F-BA97-D8DBD0570B63}"/>
              </a:ext>
            </a:extLst>
          </p:cNvPr>
          <p:cNvSpPr txBox="1"/>
          <p:nvPr/>
        </p:nvSpPr>
        <p:spPr>
          <a:xfrm>
            <a:off x="1445817" y="3643483"/>
            <a:ext cx="1050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본 연구는 선행연구를 바탕으로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품질을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가지 요인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경제성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이용편리성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정보성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보안성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상호작용성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으로 도출하였다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하지만 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음식 배달 플랫폼 서비스 품질은 다양하게 존재할 수 있으므로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향후 연구에서는 좀 더 다양한 요인을 도출하여 연구를 진행할 필요가 있을 것으로 판단된다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39CD7A-05E3-4342-8348-67FFB5DFF4BD}"/>
              </a:ext>
            </a:extLst>
          </p:cNvPr>
          <p:cNvGrpSpPr/>
          <p:nvPr/>
        </p:nvGrpSpPr>
        <p:grpSpPr>
          <a:xfrm>
            <a:off x="709217" y="2766408"/>
            <a:ext cx="584200" cy="274489"/>
            <a:chOff x="658417" y="1881803"/>
            <a:chExt cx="584200" cy="27448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7DDB0F-D79E-4AD3-ADCE-43DCFB3BA2CC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8C5FF92F-39F9-41B6-A940-A54A51FE9822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730150-E204-45FE-8CC5-7CC55184219F}"/>
              </a:ext>
            </a:extLst>
          </p:cNvPr>
          <p:cNvGrpSpPr/>
          <p:nvPr/>
        </p:nvGrpSpPr>
        <p:grpSpPr>
          <a:xfrm>
            <a:off x="709217" y="3832882"/>
            <a:ext cx="584200" cy="274489"/>
            <a:chOff x="658417" y="1881803"/>
            <a:chExt cx="584200" cy="27448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24629DE-73E8-45C8-847D-32FAA502F158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BB92880D-C1F1-425B-B179-641DDA38B3E4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F9391C-1E93-4481-8362-BD795CD5C0D1}"/>
              </a:ext>
            </a:extLst>
          </p:cNvPr>
          <p:cNvSpPr txBox="1"/>
          <p:nvPr/>
        </p:nvSpPr>
        <p:spPr>
          <a:xfrm>
            <a:off x="1460500" y="4937310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연구의 차별성을 생각하여 상생활동 부분만 검증 하였는데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서비스품질의 매개효과도 검증 하여야 할 것이다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9019EE-1800-4CD3-AEF5-A70F2D8DC013}"/>
              </a:ext>
            </a:extLst>
          </p:cNvPr>
          <p:cNvGrpSpPr/>
          <p:nvPr/>
        </p:nvGrpSpPr>
        <p:grpSpPr>
          <a:xfrm>
            <a:off x="709217" y="5123230"/>
            <a:ext cx="584200" cy="274489"/>
            <a:chOff x="658417" y="1881803"/>
            <a:chExt cx="584200" cy="27448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5AD6EFB-3155-4BBA-A220-8959BF60C187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D980F483-8A57-4AD7-A49A-C554E87061D5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081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015594" y="0"/>
            <a:ext cx="10225919" cy="6957391"/>
          </a:xfrm>
          <a:custGeom>
            <a:avLst/>
            <a:gdLst>
              <a:gd name="connsiteX0" fmla="*/ 0 w 10477711"/>
              <a:gd name="connsiteY0" fmla="*/ 6957391 h 6957391"/>
              <a:gd name="connsiteX1" fmla="*/ 1068029 w 10477711"/>
              <a:gd name="connsiteY1" fmla="*/ 0 h 6957391"/>
              <a:gd name="connsiteX2" fmla="*/ 10477711 w 10477711"/>
              <a:gd name="connsiteY2" fmla="*/ 0 h 6957391"/>
              <a:gd name="connsiteX3" fmla="*/ 9409682 w 10477711"/>
              <a:gd name="connsiteY3" fmla="*/ 6957391 h 6957391"/>
              <a:gd name="connsiteX4" fmla="*/ 0 w 10477711"/>
              <a:gd name="connsiteY4" fmla="*/ 6957391 h 6957391"/>
              <a:gd name="connsiteX0" fmla="*/ 0 w 10477711"/>
              <a:gd name="connsiteY0" fmla="*/ 6957391 h 6957391"/>
              <a:gd name="connsiteX1" fmla="*/ 1068029 w 10477711"/>
              <a:gd name="connsiteY1" fmla="*/ 0 h 6957391"/>
              <a:gd name="connsiteX2" fmla="*/ 10477711 w 10477711"/>
              <a:gd name="connsiteY2" fmla="*/ 0 h 6957391"/>
              <a:gd name="connsiteX3" fmla="*/ 8707316 w 10477711"/>
              <a:gd name="connsiteY3" fmla="*/ 6930887 h 6957391"/>
              <a:gd name="connsiteX4" fmla="*/ 0 w 10477711"/>
              <a:gd name="connsiteY4" fmla="*/ 6957391 h 6957391"/>
              <a:gd name="connsiteX0" fmla="*/ 0 w 10225919"/>
              <a:gd name="connsiteY0" fmla="*/ 6957391 h 6957391"/>
              <a:gd name="connsiteX1" fmla="*/ 1068029 w 10225919"/>
              <a:gd name="connsiteY1" fmla="*/ 0 h 6957391"/>
              <a:gd name="connsiteX2" fmla="*/ 10225919 w 10225919"/>
              <a:gd name="connsiteY2" fmla="*/ 0 h 6957391"/>
              <a:gd name="connsiteX3" fmla="*/ 8707316 w 10225919"/>
              <a:gd name="connsiteY3" fmla="*/ 6930887 h 6957391"/>
              <a:gd name="connsiteX4" fmla="*/ 0 w 10225919"/>
              <a:gd name="connsiteY4" fmla="*/ 6957391 h 695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5919" h="6957391">
                <a:moveTo>
                  <a:pt x="0" y="6957391"/>
                </a:moveTo>
                <a:lnTo>
                  <a:pt x="1068029" y="0"/>
                </a:lnTo>
                <a:lnTo>
                  <a:pt x="10225919" y="0"/>
                </a:lnTo>
                <a:lnTo>
                  <a:pt x="8707316" y="6930887"/>
                </a:lnTo>
                <a:lnTo>
                  <a:pt x="0" y="6957391"/>
                </a:lnTo>
                <a:close/>
              </a:path>
            </a:pathLst>
          </a:custGeom>
          <a:solidFill>
            <a:srgbClr val="EF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428742" y="0"/>
            <a:ext cx="10593416" cy="6957391"/>
          </a:xfrm>
          <a:custGeom>
            <a:avLst/>
            <a:gdLst>
              <a:gd name="connsiteX0" fmla="*/ 0 w 10593416"/>
              <a:gd name="connsiteY0" fmla="*/ 6957391 h 6957391"/>
              <a:gd name="connsiteX1" fmla="*/ 1068029 w 10593416"/>
              <a:gd name="connsiteY1" fmla="*/ 0 h 6957391"/>
              <a:gd name="connsiteX2" fmla="*/ 10593416 w 10593416"/>
              <a:gd name="connsiteY2" fmla="*/ 0 h 6957391"/>
              <a:gd name="connsiteX3" fmla="*/ 9525387 w 10593416"/>
              <a:gd name="connsiteY3" fmla="*/ 6957391 h 6957391"/>
              <a:gd name="connsiteX4" fmla="*/ 0 w 10593416"/>
              <a:gd name="connsiteY4" fmla="*/ 6957391 h 6957391"/>
              <a:gd name="connsiteX0" fmla="*/ 0 w 10593416"/>
              <a:gd name="connsiteY0" fmla="*/ 6957391 h 6957391"/>
              <a:gd name="connsiteX1" fmla="*/ 1068029 w 10593416"/>
              <a:gd name="connsiteY1" fmla="*/ 0 h 6957391"/>
              <a:gd name="connsiteX2" fmla="*/ 10593416 w 10593416"/>
              <a:gd name="connsiteY2" fmla="*/ 0 h 6957391"/>
              <a:gd name="connsiteX3" fmla="*/ 8876031 w 10593416"/>
              <a:gd name="connsiteY3" fmla="*/ 6930887 h 6957391"/>
              <a:gd name="connsiteX4" fmla="*/ 0 w 10593416"/>
              <a:gd name="connsiteY4" fmla="*/ 6957391 h 6957391"/>
              <a:gd name="connsiteX0" fmla="*/ 0 w 10593416"/>
              <a:gd name="connsiteY0" fmla="*/ 6957391 h 6957391"/>
              <a:gd name="connsiteX1" fmla="*/ 1068029 w 10593416"/>
              <a:gd name="connsiteY1" fmla="*/ 0 h 6957391"/>
              <a:gd name="connsiteX2" fmla="*/ 10593416 w 10593416"/>
              <a:gd name="connsiteY2" fmla="*/ 0 h 6957391"/>
              <a:gd name="connsiteX3" fmla="*/ 8756761 w 10593416"/>
              <a:gd name="connsiteY3" fmla="*/ 6904383 h 6957391"/>
              <a:gd name="connsiteX4" fmla="*/ 0 w 10593416"/>
              <a:gd name="connsiteY4" fmla="*/ 6957391 h 695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3416" h="6957391">
                <a:moveTo>
                  <a:pt x="0" y="6957391"/>
                </a:moveTo>
                <a:lnTo>
                  <a:pt x="1068029" y="0"/>
                </a:lnTo>
                <a:lnTo>
                  <a:pt x="10593416" y="0"/>
                </a:lnTo>
                <a:lnTo>
                  <a:pt x="8756761" y="6904383"/>
                </a:lnTo>
                <a:lnTo>
                  <a:pt x="0" y="6957391"/>
                </a:lnTo>
                <a:close/>
              </a:path>
            </a:pathLst>
          </a:cu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평행 사변형 3"/>
          <p:cNvSpPr/>
          <p:nvPr/>
        </p:nvSpPr>
        <p:spPr>
          <a:xfrm>
            <a:off x="-460069" y="0"/>
            <a:ext cx="10912364" cy="6957391"/>
          </a:xfrm>
          <a:custGeom>
            <a:avLst/>
            <a:gdLst>
              <a:gd name="connsiteX0" fmla="*/ 0 w 10912364"/>
              <a:gd name="connsiteY0" fmla="*/ 6957391 h 6957391"/>
              <a:gd name="connsiteX1" fmla="*/ 1068029 w 10912364"/>
              <a:gd name="connsiteY1" fmla="*/ 0 h 6957391"/>
              <a:gd name="connsiteX2" fmla="*/ 10912364 w 10912364"/>
              <a:gd name="connsiteY2" fmla="*/ 0 h 6957391"/>
              <a:gd name="connsiteX3" fmla="*/ 9844335 w 10912364"/>
              <a:gd name="connsiteY3" fmla="*/ 6957391 h 6957391"/>
              <a:gd name="connsiteX4" fmla="*/ 0 w 10912364"/>
              <a:gd name="connsiteY4" fmla="*/ 6957391 h 6957391"/>
              <a:gd name="connsiteX0" fmla="*/ 0 w 10912364"/>
              <a:gd name="connsiteY0" fmla="*/ 6957391 h 6957391"/>
              <a:gd name="connsiteX1" fmla="*/ 1068029 w 10912364"/>
              <a:gd name="connsiteY1" fmla="*/ 0 h 6957391"/>
              <a:gd name="connsiteX2" fmla="*/ 10912364 w 10912364"/>
              <a:gd name="connsiteY2" fmla="*/ 0 h 6957391"/>
              <a:gd name="connsiteX3" fmla="*/ 9420266 w 10912364"/>
              <a:gd name="connsiteY3" fmla="*/ 6930887 h 6957391"/>
              <a:gd name="connsiteX4" fmla="*/ 0 w 10912364"/>
              <a:gd name="connsiteY4" fmla="*/ 6957391 h 695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2364" h="6957391">
                <a:moveTo>
                  <a:pt x="0" y="6957391"/>
                </a:moveTo>
                <a:lnTo>
                  <a:pt x="1068029" y="0"/>
                </a:lnTo>
                <a:lnTo>
                  <a:pt x="10912364" y="0"/>
                </a:lnTo>
                <a:lnTo>
                  <a:pt x="9420266" y="6930887"/>
                </a:lnTo>
                <a:lnTo>
                  <a:pt x="0" y="6957391"/>
                </a:lnTo>
                <a:close/>
              </a:path>
            </a:pathLst>
          </a:custGeom>
          <a:solidFill>
            <a:srgbClr val="16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/>
          <p:cNvSpPr/>
          <p:nvPr/>
        </p:nvSpPr>
        <p:spPr>
          <a:xfrm>
            <a:off x="-199696" y="-13253"/>
            <a:ext cx="10244844" cy="6970644"/>
          </a:xfrm>
          <a:custGeom>
            <a:avLst/>
            <a:gdLst>
              <a:gd name="connsiteX0" fmla="*/ 0 w 11437539"/>
              <a:gd name="connsiteY0" fmla="*/ 6957391 h 6957391"/>
              <a:gd name="connsiteX1" fmla="*/ 1068029 w 11437539"/>
              <a:gd name="connsiteY1" fmla="*/ 0 h 6957391"/>
              <a:gd name="connsiteX2" fmla="*/ 11437539 w 11437539"/>
              <a:gd name="connsiteY2" fmla="*/ 0 h 6957391"/>
              <a:gd name="connsiteX3" fmla="*/ 10369510 w 11437539"/>
              <a:gd name="connsiteY3" fmla="*/ 6957391 h 6957391"/>
              <a:gd name="connsiteX4" fmla="*/ 0 w 11437539"/>
              <a:gd name="connsiteY4" fmla="*/ 6957391 h 6957391"/>
              <a:gd name="connsiteX0" fmla="*/ 0 w 10576148"/>
              <a:gd name="connsiteY0" fmla="*/ 6957391 h 6957391"/>
              <a:gd name="connsiteX1" fmla="*/ 206638 w 10576148"/>
              <a:gd name="connsiteY1" fmla="*/ 0 h 6957391"/>
              <a:gd name="connsiteX2" fmla="*/ 10576148 w 10576148"/>
              <a:gd name="connsiteY2" fmla="*/ 0 h 6957391"/>
              <a:gd name="connsiteX3" fmla="*/ 9508119 w 10576148"/>
              <a:gd name="connsiteY3" fmla="*/ 6957391 h 6957391"/>
              <a:gd name="connsiteX4" fmla="*/ 0 w 10576148"/>
              <a:gd name="connsiteY4" fmla="*/ 6957391 h 6957391"/>
              <a:gd name="connsiteX0" fmla="*/ 0 w 10900453"/>
              <a:gd name="connsiteY0" fmla="*/ 6970644 h 6970644"/>
              <a:gd name="connsiteX1" fmla="*/ 206638 w 10900453"/>
              <a:gd name="connsiteY1" fmla="*/ 13253 h 6970644"/>
              <a:gd name="connsiteX2" fmla="*/ 10900453 w 10900453"/>
              <a:gd name="connsiteY2" fmla="*/ 0 h 6970644"/>
              <a:gd name="connsiteX3" fmla="*/ 9508119 w 10900453"/>
              <a:gd name="connsiteY3" fmla="*/ 6970644 h 6970644"/>
              <a:gd name="connsiteX4" fmla="*/ 0 w 10900453"/>
              <a:gd name="connsiteY4" fmla="*/ 6970644 h 697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0453" h="6970644">
                <a:moveTo>
                  <a:pt x="0" y="6970644"/>
                </a:moveTo>
                <a:lnTo>
                  <a:pt x="206638" y="13253"/>
                </a:lnTo>
                <a:lnTo>
                  <a:pt x="10900453" y="0"/>
                </a:lnTo>
                <a:lnTo>
                  <a:pt x="9508119" y="6970644"/>
                </a:lnTo>
                <a:lnTo>
                  <a:pt x="0" y="69706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2645" y="3105835"/>
            <a:ext cx="24945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tx1">
                      <a:alpha val="2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r>
              <a:rPr lang="ko-KR" altLang="en-US" sz="34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4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999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방법 및 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4ACA89-BB4F-48D3-B85C-58902892FA53}"/>
              </a:ext>
            </a:extLst>
          </p:cNvPr>
          <p:cNvSpPr txBox="1"/>
          <p:nvPr/>
        </p:nvSpPr>
        <p:spPr>
          <a:xfrm>
            <a:off x="1481190" y="235587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연구의 배경 및 목적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F6955-C921-4355-81FD-AF0DAA333C65}"/>
              </a:ext>
            </a:extLst>
          </p:cNvPr>
          <p:cNvSpPr txBox="1"/>
          <p:nvPr/>
        </p:nvSpPr>
        <p:spPr>
          <a:xfrm>
            <a:off x="1481190" y="263336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연구의 방법 및 구성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DDCB85-5AA1-4476-903F-2A30306BD104}"/>
              </a:ext>
            </a:extLst>
          </p:cNvPr>
          <p:cNvGrpSpPr/>
          <p:nvPr/>
        </p:nvGrpSpPr>
        <p:grpSpPr>
          <a:xfrm>
            <a:off x="1047878" y="3707953"/>
            <a:ext cx="9683286" cy="518809"/>
            <a:chOff x="974554" y="3401864"/>
            <a:chExt cx="10327201" cy="553309"/>
          </a:xfrm>
          <a:gradFill>
            <a:gsLst>
              <a:gs pos="52000">
                <a:srgbClr val="2F5DA7"/>
              </a:gs>
              <a:gs pos="0">
                <a:srgbClr val="31A3E3"/>
              </a:gs>
              <a:gs pos="100000">
                <a:srgbClr val="352265"/>
              </a:gs>
            </a:gsLst>
            <a:path path="circle">
              <a:fillToRect l="100000" t="100000"/>
            </a:path>
          </a:gradFill>
        </p:grpSpPr>
        <p:sp>
          <p:nvSpPr>
            <p:cNvPr id="54" name="갈매기형 수장 27">
              <a:extLst>
                <a:ext uri="{FF2B5EF4-FFF2-40B4-BE49-F238E27FC236}">
                  <a16:creationId xmlns:a16="http://schemas.microsoft.com/office/drawing/2014/main" id="{1E946943-CD44-443E-8A02-9AD9539E543F}"/>
                </a:ext>
              </a:extLst>
            </p:cNvPr>
            <p:cNvSpPr/>
            <p:nvPr/>
          </p:nvSpPr>
          <p:spPr>
            <a:xfrm>
              <a:off x="974554" y="3405124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갈매기형 수장 28">
              <a:extLst>
                <a:ext uri="{FF2B5EF4-FFF2-40B4-BE49-F238E27FC236}">
                  <a16:creationId xmlns:a16="http://schemas.microsoft.com/office/drawing/2014/main" id="{7BB070D4-74E6-4120-AFE0-BFD152A291C1}"/>
                </a:ext>
              </a:extLst>
            </p:cNvPr>
            <p:cNvSpPr/>
            <p:nvPr/>
          </p:nvSpPr>
          <p:spPr>
            <a:xfrm>
              <a:off x="2689760" y="3405124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갈매기형 수장 29">
              <a:extLst>
                <a:ext uri="{FF2B5EF4-FFF2-40B4-BE49-F238E27FC236}">
                  <a16:creationId xmlns:a16="http://schemas.microsoft.com/office/drawing/2014/main" id="{387C8FBE-43FD-4A73-BF1F-ECB4C2182BC5}"/>
                </a:ext>
              </a:extLst>
            </p:cNvPr>
            <p:cNvSpPr/>
            <p:nvPr/>
          </p:nvSpPr>
          <p:spPr>
            <a:xfrm>
              <a:off x="4404966" y="3401864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갈매기형 수장 30">
              <a:extLst>
                <a:ext uri="{FF2B5EF4-FFF2-40B4-BE49-F238E27FC236}">
                  <a16:creationId xmlns:a16="http://schemas.microsoft.com/office/drawing/2014/main" id="{23C03EDF-F81F-4879-B4A0-DC85C6CD93BF}"/>
                </a:ext>
              </a:extLst>
            </p:cNvPr>
            <p:cNvSpPr/>
            <p:nvPr/>
          </p:nvSpPr>
          <p:spPr>
            <a:xfrm>
              <a:off x="6120172" y="3422082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갈매기형 수장 31">
              <a:extLst>
                <a:ext uri="{FF2B5EF4-FFF2-40B4-BE49-F238E27FC236}">
                  <a16:creationId xmlns:a16="http://schemas.microsoft.com/office/drawing/2014/main" id="{F11F47F0-C69A-47F2-BEF3-D8833335738F}"/>
                </a:ext>
              </a:extLst>
            </p:cNvPr>
            <p:cNvSpPr/>
            <p:nvPr/>
          </p:nvSpPr>
          <p:spPr>
            <a:xfrm>
              <a:off x="7835378" y="3422082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갈매기형 수장 32">
              <a:extLst>
                <a:ext uri="{FF2B5EF4-FFF2-40B4-BE49-F238E27FC236}">
                  <a16:creationId xmlns:a16="http://schemas.microsoft.com/office/drawing/2014/main" id="{60F8C7F5-BCAA-415F-8B6B-EFA955C3ADB2}"/>
                </a:ext>
              </a:extLst>
            </p:cNvPr>
            <p:cNvSpPr/>
            <p:nvPr/>
          </p:nvSpPr>
          <p:spPr>
            <a:xfrm>
              <a:off x="9550585" y="3434669"/>
              <a:ext cx="1751170" cy="520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DBA147-B9F6-4828-BD4F-A07E9B31000A}"/>
              </a:ext>
            </a:extLst>
          </p:cNvPr>
          <p:cNvSpPr txBox="1"/>
          <p:nvPr/>
        </p:nvSpPr>
        <p:spPr>
          <a:xfrm>
            <a:off x="4510220" y="2355866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연구의 모형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879E01-D46F-4611-A931-0941CFECB4B4}"/>
              </a:ext>
            </a:extLst>
          </p:cNvPr>
          <p:cNvSpPr txBox="1"/>
          <p:nvPr/>
        </p:nvSpPr>
        <p:spPr>
          <a:xfrm>
            <a:off x="4510220" y="263335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연구가설 설정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2B263C-EBEC-4374-91ED-626D86212020}"/>
              </a:ext>
            </a:extLst>
          </p:cNvPr>
          <p:cNvSpPr txBox="1"/>
          <p:nvPr/>
        </p:nvSpPr>
        <p:spPr>
          <a:xfrm>
            <a:off x="4510220" y="2910836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변수의 조작적 정의 및 설문지 구성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73DF80-811E-465A-B02A-0AA64496C76B}"/>
              </a:ext>
            </a:extLst>
          </p:cNvPr>
          <p:cNvSpPr txBox="1"/>
          <p:nvPr/>
        </p:nvSpPr>
        <p:spPr>
          <a:xfrm>
            <a:off x="2133769" y="5030494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O2O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 배달 플랫폼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1E9604-D237-4062-894C-29681C405055}"/>
              </a:ext>
            </a:extLst>
          </p:cNvPr>
          <p:cNvSpPr txBox="1"/>
          <p:nvPr/>
        </p:nvSpPr>
        <p:spPr>
          <a:xfrm>
            <a:off x="2989773" y="531908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품질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360928-3488-4F19-B3BB-6688C0B32EEC}"/>
              </a:ext>
            </a:extLst>
          </p:cNvPr>
          <p:cNvSpPr txBox="1"/>
          <p:nvPr/>
        </p:nvSpPr>
        <p:spPr>
          <a:xfrm>
            <a:off x="1434333" y="190531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서론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27768A-2FB5-4429-BA09-7C903AC3FA7A}"/>
              </a:ext>
            </a:extLst>
          </p:cNvPr>
          <p:cNvSpPr txBox="1"/>
          <p:nvPr/>
        </p:nvSpPr>
        <p:spPr>
          <a:xfrm>
            <a:off x="2429455" y="451301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이론적배경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DAF2D9-EF16-4F9A-A8A9-07649C99CA04}"/>
              </a:ext>
            </a:extLst>
          </p:cNvPr>
          <p:cNvSpPr txBox="1"/>
          <p:nvPr/>
        </p:nvSpPr>
        <p:spPr>
          <a:xfrm>
            <a:off x="6940026" y="451301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실증분석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13EEAD-613C-4816-8684-256AE7CCF46A}"/>
              </a:ext>
            </a:extLst>
          </p:cNvPr>
          <p:cNvSpPr txBox="1"/>
          <p:nvPr/>
        </p:nvSpPr>
        <p:spPr>
          <a:xfrm>
            <a:off x="9289548" y="190531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결론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501320-84F1-4FE8-9C4F-4D121C7EA8A3}"/>
              </a:ext>
            </a:extLst>
          </p:cNvPr>
          <p:cNvSpPr txBox="1"/>
          <p:nvPr/>
        </p:nvSpPr>
        <p:spPr>
          <a:xfrm>
            <a:off x="4504102" y="1933255"/>
            <a:ext cx="306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0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연구모형과 조사설계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05335E-217F-43CC-8004-83A8AB46B087}"/>
              </a:ext>
            </a:extLst>
          </p:cNvPr>
          <p:cNvSpPr txBox="1"/>
          <p:nvPr/>
        </p:nvSpPr>
        <p:spPr>
          <a:xfrm>
            <a:off x="3230121" y="5626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상생활동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AAA730-41ED-4492-B4C7-8F2482CF04B5}"/>
              </a:ext>
            </a:extLst>
          </p:cNvPr>
          <p:cNvSpPr txBox="1"/>
          <p:nvPr/>
        </p:nvSpPr>
        <p:spPr>
          <a:xfrm>
            <a:off x="2871048" y="59154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브랜드이미지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EB1361-3275-4421-8A7F-A14A254FEC3F}"/>
              </a:ext>
            </a:extLst>
          </p:cNvPr>
          <p:cNvSpPr txBox="1"/>
          <p:nvPr/>
        </p:nvSpPr>
        <p:spPr>
          <a:xfrm>
            <a:off x="3000367" y="62232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고객충성도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744385-E499-44F0-96D6-6148955B891C}"/>
              </a:ext>
            </a:extLst>
          </p:cNvPr>
          <p:cNvSpPr txBox="1"/>
          <p:nvPr/>
        </p:nvSpPr>
        <p:spPr>
          <a:xfrm>
            <a:off x="4504102" y="3177607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자료수집과 분석 방법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442987-04A3-4DC6-B9FA-B53E0A708F8A}"/>
              </a:ext>
            </a:extLst>
          </p:cNvPr>
          <p:cNvSpPr txBox="1"/>
          <p:nvPr/>
        </p:nvSpPr>
        <p:spPr>
          <a:xfrm>
            <a:off x="7162594" y="502394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표본의 특성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1186B4-6AC2-412E-BCB5-61394B7884E2}"/>
              </a:ext>
            </a:extLst>
          </p:cNvPr>
          <p:cNvSpPr txBox="1"/>
          <p:nvPr/>
        </p:nvSpPr>
        <p:spPr>
          <a:xfrm>
            <a:off x="6564674" y="5324045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신뢰도 타당성 검증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A0E1C3-B578-435A-81EA-764F989416B8}"/>
              </a:ext>
            </a:extLst>
          </p:cNvPr>
          <p:cNvSpPr txBox="1"/>
          <p:nvPr/>
        </p:nvSpPr>
        <p:spPr>
          <a:xfrm>
            <a:off x="7401442" y="56318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가설검정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873A88-C6AC-46C5-AEA0-5455C4F148BC}"/>
              </a:ext>
            </a:extLst>
          </p:cNvPr>
          <p:cNvSpPr txBox="1"/>
          <p:nvPr/>
        </p:nvSpPr>
        <p:spPr>
          <a:xfrm>
            <a:off x="9316638" y="251929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연구결과 요약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AFDD32-A84F-4495-AAF3-3516CB83EFD1}"/>
              </a:ext>
            </a:extLst>
          </p:cNvPr>
          <p:cNvSpPr txBox="1"/>
          <p:nvPr/>
        </p:nvSpPr>
        <p:spPr>
          <a:xfrm>
            <a:off x="9316638" y="285788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연구의 시사점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0A35DC-ABC2-4BBD-8D8B-07BAA79BD00B}"/>
              </a:ext>
            </a:extLst>
          </p:cNvPr>
          <p:cNvSpPr txBox="1"/>
          <p:nvPr/>
        </p:nvSpPr>
        <p:spPr>
          <a:xfrm>
            <a:off x="7941262" y="3196481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연구의 한계점과 향후 연구방향</a:t>
            </a:r>
          </a:p>
        </p:txBody>
      </p:sp>
      <p:pic>
        <p:nvPicPr>
          <p:cNvPr id="115" name="Picture 2" descr=" 인천대학교 동북아물류대학원">
            <a:extLst>
              <a:ext uri="{FF2B5EF4-FFF2-40B4-BE49-F238E27FC236}">
                <a16:creationId xmlns:a16="http://schemas.microsoft.com/office/drawing/2014/main" id="{BF5ADE2B-EE3D-4775-B73E-0BF9B118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74103E-F4AA-4749-A392-D1F3F2A35AD2}"/>
              </a:ext>
            </a:extLst>
          </p:cNvPr>
          <p:cNvSpPr txBox="1"/>
          <p:nvPr/>
        </p:nvSpPr>
        <p:spPr>
          <a:xfrm>
            <a:off x="7399100" y="59298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종합결과</a:t>
            </a:r>
          </a:p>
        </p:txBody>
      </p:sp>
    </p:spTree>
    <p:extLst>
      <p:ext uri="{BB962C8B-B14F-4D97-AF65-F5344CB8AC3E}">
        <p14:creationId xmlns:p14="http://schemas.microsoft.com/office/powerpoint/2010/main" val="36216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173A17-E1E6-4CC2-9DFE-CF52A4EBD6B9}"/>
              </a:ext>
            </a:extLst>
          </p:cNvPr>
          <p:cNvGrpSpPr/>
          <p:nvPr/>
        </p:nvGrpSpPr>
        <p:grpSpPr>
          <a:xfrm>
            <a:off x="0" y="722729"/>
            <a:ext cx="12192000" cy="1803400"/>
            <a:chOff x="0" y="265529"/>
            <a:chExt cx="12192000" cy="1803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BEC02E-2373-4342-B5AB-49B9C26A696D}"/>
                </a:ext>
              </a:extLst>
            </p:cNvPr>
            <p:cNvSpPr/>
            <p:nvPr/>
          </p:nvSpPr>
          <p:spPr>
            <a:xfrm>
              <a:off x="0" y="265529"/>
              <a:ext cx="12192000" cy="180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73" y="472202"/>
              <a:ext cx="1057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이론적배경</a:t>
              </a:r>
            </a:p>
          </p:txBody>
        </p:sp>
      </p:grpSp>
      <p:pic>
        <p:nvPicPr>
          <p:cNvPr id="1026" name="Picture 2" descr=" 인천대학교 동북아물류대학원">
            <a:extLst>
              <a:ext uri="{FF2B5EF4-FFF2-40B4-BE49-F238E27FC236}">
                <a16:creationId xmlns:a16="http://schemas.microsoft.com/office/drawing/2014/main" id="{8834106A-AB62-40D2-AE70-CB0A15CB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E3C6A-C498-480B-BE4C-8E2B901D73CE}"/>
              </a:ext>
            </a:extLst>
          </p:cNvPr>
          <p:cNvSpPr txBox="1"/>
          <p:nvPr/>
        </p:nvSpPr>
        <p:spPr>
          <a:xfrm>
            <a:off x="4052491" y="302903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402F-7AE1-4BFD-A355-891DD70501E6}"/>
              </a:ext>
            </a:extLst>
          </p:cNvPr>
          <p:cNvSpPr txBox="1"/>
          <p:nvPr/>
        </p:nvSpPr>
        <p:spPr>
          <a:xfrm>
            <a:off x="4618672" y="3029033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8BB63-C3AC-4314-929A-415A2DCD3DBD}"/>
              </a:ext>
            </a:extLst>
          </p:cNvPr>
          <p:cNvSpPr txBox="1"/>
          <p:nvPr/>
        </p:nvSpPr>
        <p:spPr>
          <a:xfrm>
            <a:off x="4052491" y="370213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DBC9B-6259-4D05-9ACA-0C3B02429E26}"/>
              </a:ext>
            </a:extLst>
          </p:cNvPr>
          <p:cNvSpPr txBox="1"/>
          <p:nvPr/>
        </p:nvSpPr>
        <p:spPr>
          <a:xfrm>
            <a:off x="4618672" y="370213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서비스 품질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CC7A7-B28F-4A43-9E69-777EF3A4EA41}"/>
              </a:ext>
            </a:extLst>
          </p:cNvPr>
          <p:cNvSpPr txBox="1"/>
          <p:nvPr/>
        </p:nvSpPr>
        <p:spPr>
          <a:xfrm>
            <a:off x="4052491" y="437523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50622-EC6A-462C-A78F-3E6487324426}"/>
              </a:ext>
            </a:extLst>
          </p:cNvPr>
          <p:cNvSpPr txBox="1"/>
          <p:nvPr/>
        </p:nvSpPr>
        <p:spPr>
          <a:xfrm>
            <a:off x="4618672" y="4375233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O2O 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플랫폼 서비스 품질 요인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415D4-F828-4209-B741-D95A334A3502}"/>
              </a:ext>
            </a:extLst>
          </p:cNvPr>
          <p:cNvSpPr txBox="1"/>
          <p:nvPr/>
        </p:nvSpPr>
        <p:spPr>
          <a:xfrm>
            <a:off x="4052491" y="5048039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endParaRPr lang="ko-KR" altLang="en-US" sz="2400" dirty="0">
              <a:ln>
                <a:solidFill>
                  <a:srgbClr val="1F4E79">
                    <a:alpha val="15000"/>
                  </a:srgbClr>
                </a:solidFill>
              </a:ln>
              <a:solidFill>
                <a:srgbClr val="1F4E79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D9DA-7B8C-43FC-BFE6-B7C8CFB692A5}"/>
              </a:ext>
            </a:extLst>
          </p:cNvPr>
          <p:cNvSpPr txBox="1"/>
          <p:nvPr/>
        </p:nvSpPr>
        <p:spPr>
          <a:xfrm>
            <a:off x="4618672" y="5048039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상생활동</a:t>
            </a:r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브랜드 이미지</a:t>
            </a:r>
            <a:r>
              <a:rPr lang="en-US" altLang="ko-KR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고객충성도</a:t>
            </a:r>
          </a:p>
        </p:txBody>
      </p:sp>
    </p:spTree>
    <p:extLst>
      <p:ext uri="{BB962C8B-B14F-4D97-AF65-F5344CB8AC3E}">
        <p14:creationId xmlns:p14="http://schemas.microsoft.com/office/powerpoint/2010/main" val="35177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4DBC3-A23C-42DB-8C87-973431CCE6DD}"/>
              </a:ext>
            </a:extLst>
          </p:cNvPr>
          <p:cNvSpPr txBox="1"/>
          <p:nvPr/>
        </p:nvSpPr>
        <p:spPr>
          <a:xfrm>
            <a:off x="658417" y="350214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O2O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</a:t>
            </a:r>
          </a:p>
        </p:txBody>
      </p: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ACD2CA-1F2E-4190-A72F-4854E494867D}"/>
              </a:ext>
            </a:extLst>
          </p:cNvPr>
          <p:cNvGrpSpPr/>
          <p:nvPr/>
        </p:nvGrpSpPr>
        <p:grpSpPr>
          <a:xfrm>
            <a:off x="465377" y="1640444"/>
            <a:ext cx="584200" cy="274489"/>
            <a:chOff x="658417" y="1881803"/>
            <a:chExt cx="584200" cy="27448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624AA27-85B9-44B7-9754-40CC854BE4C1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각형 55">
              <a:extLst>
                <a:ext uri="{FF2B5EF4-FFF2-40B4-BE49-F238E27FC236}">
                  <a16:creationId xmlns:a16="http://schemas.microsoft.com/office/drawing/2014/main" id="{C164F18C-FCAD-4649-A48C-78BD45713BE8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59BDC44-C69E-4793-A935-818BA587401D}"/>
              </a:ext>
            </a:extLst>
          </p:cNvPr>
          <p:cNvGrpSpPr/>
          <p:nvPr/>
        </p:nvGrpSpPr>
        <p:grpSpPr>
          <a:xfrm>
            <a:off x="480060" y="2275669"/>
            <a:ext cx="584200" cy="274489"/>
            <a:chOff x="658417" y="1881803"/>
            <a:chExt cx="584200" cy="27448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331DE66-7021-47CA-AB66-FBDE78EB860B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오각형 58">
              <a:extLst>
                <a:ext uri="{FF2B5EF4-FFF2-40B4-BE49-F238E27FC236}">
                  <a16:creationId xmlns:a16="http://schemas.microsoft.com/office/drawing/2014/main" id="{4C34AF9F-8A68-4318-BE21-340D849F9347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7648A1C-3FED-4B62-979F-62F82C810A29}"/>
              </a:ext>
            </a:extLst>
          </p:cNvPr>
          <p:cNvSpPr txBox="1"/>
          <p:nvPr/>
        </p:nvSpPr>
        <p:spPr>
          <a:xfrm>
            <a:off x="1216660" y="2226992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스타벅스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맥도날드 등 기존의 기업들이 온라인을 통해 판매하는 방식과 다르게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배달의 민족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쿠팡이츠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등의 플랫폼 기업이 오프라인 상품을 온라인 플랫폼에 모아 고객과 판매자를 연결하는 방식 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C2E6EC-6327-4BF2-866D-CAE660EA7335}"/>
              </a:ext>
            </a:extLst>
          </p:cNvPr>
          <p:cNvSpPr txBox="1"/>
          <p:nvPr/>
        </p:nvSpPr>
        <p:spPr>
          <a:xfrm>
            <a:off x="1216660" y="1453268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소비자가 스마트폰을 이용하여 상품 및 서비스를 구매 후 오프라인에서 상품을 수령하거나 서비스를 제공 받을 수 있게끔 지원하는 서비스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512ECB-3082-4678-87EE-F2FD229E0BB2}"/>
              </a:ext>
            </a:extLst>
          </p:cNvPr>
          <p:cNvGrpSpPr/>
          <p:nvPr/>
        </p:nvGrpSpPr>
        <p:grpSpPr>
          <a:xfrm>
            <a:off x="480060" y="3784609"/>
            <a:ext cx="584200" cy="274489"/>
            <a:chOff x="658417" y="1881803"/>
            <a:chExt cx="584200" cy="274489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C0A741E-8CD6-4FBB-AD48-96732415C328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화살표: 오각형 63">
              <a:extLst>
                <a:ext uri="{FF2B5EF4-FFF2-40B4-BE49-F238E27FC236}">
                  <a16:creationId xmlns:a16="http://schemas.microsoft.com/office/drawing/2014/main" id="{6F5F836F-B4B5-45CC-B1A1-904233C7EACE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91EAB96-8B0F-4DAB-B4A7-2CAD1BF1845E}"/>
              </a:ext>
            </a:extLst>
          </p:cNvPr>
          <p:cNvSpPr txBox="1"/>
          <p:nvPr/>
        </p:nvSpPr>
        <p:spPr>
          <a:xfrm>
            <a:off x="1216660" y="3597433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외출을 하지 않고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직접 해먹지 않아도 되는 편리함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1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인 가구의 증가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COVID-19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로 인한 </a:t>
            </a:r>
            <a:r>
              <a:rPr lang="ko-KR" altLang="en-US" dirty="0" err="1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생활의 장기화로 앞으로 이용횟수가 더 늘어날 전망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502406E-478A-4640-B401-0212800539ED}"/>
              </a:ext>
            </a:extLst>
          </p:cNvPr>
          <p:cNvGrpSpPr/>
          <p:nvPr/>
        </p:nvGrpSpPr>
        <p:grpSpPr>
          <a:xfrm>
            <a:off x="465377" y="3099189"/>
            <a:ext cx="584200" cy="274489"/>
            <a:chOff x="658417" y="1881803"/>
            <a:chExt cx="584200" cy="274489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0D2F86E-EF17-44BD-9A2F-A6BCB93BC269}"/>
                </a:ext>
              </a:extLst>
            </p:cNvPr>
            <p:cNvSpPr/>
            <p:nvPr/>
          </p:nvSpPr>
          <p:spPr>
            <a:xfrm>
              <a:off x="658417" y="1881803"/>
              <a:ext cx="306783" cy="274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화살표: 오각형 67">
              <a:extLst>
                <a:ext uri="{FF2B5EF4-FFF2-40B4-BE49-F238E27FC236}">
                  <a16:creationId xmlns:a16="http://schemas.microsoft.com/office/drawing/2014/main" id="{475729A6-3169-49F0-9148-F1A569C3980F}"/>
                </a:ext>
              </a:extLst>
            </p:cNvPr>
            <p:cNvSpPr/>
            <p:nvPr/>
          </p:nvSpPr>
          <p:spPr>
            <a:xfrm>
              <a:off x="760017" y="1881803"/>
              <a:ext cx="482600" cy="274489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F7A41A-C5FC-464E-A789-DA814F4B8296}"/>
              </a:ext>
            </a:extLst>
          </p:cNvPr>
          <p:cNvSpPr txBox="1"/>
          <p:nvPr/>
        </p:nvSpPr>
        <p:spPr>
          <a:xfrm>
            <a:off x="1151177" y="3050712"/>
            <a:ext cx="105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다양한 정보와 할인 혜택을 받을 수 있고</a:t>
            </a:r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주문과 결제가 간편하다는 장점을 지님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98AF4-4083-445D-A1C9-05DB44F776F0}"/>
              </a:ext>
            </a:extLst>
          </p:cNvPr>
          <p:cNvSpPr txBox="1"/>
          <p:nvPr/>
        </p:nvSpPr>
        <p:spPr>
          <a:xfrm>
            <a:off x="2723146" y="5656140"/>
            <a:ext cx="674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Online to Offline </a:t>
            </a:r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비즈니스 형태로서 특정한 영역에서 상품이나</a:t>
            </a:r>
            <a:endParaRPr lang="en-US" altLang="ko-KR" dirty="0">
              <a:ln>
                <a:solidFill>
                  <a:srgbClr val="1F4E79">
                    <a:alpha val="1500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서비스의 거래를 위한 시스템을 운영하는 비즈니스 모델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725BCB55-C358-4C06-B2C6-606040D3DEB0}"/>
              </a:ext>
            </a:extLst>
          </p:cNvPr>
          <p:cNvSpPr/>
          <p:nvPr/>
        </p:nvSpPr>
        <p:spPr>
          <a:xfrm>
            <a:off x="117475" y="1453268"/>
            <a:ext cx="11957050" cy="27904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96C1F6B6-6CD5-4F32-BF6A-93ADC531ABED}"/>
              </a:ext>
            </a:extLst>
          </p:cNvPr>
          <p:cNvSpPr/>
          <p:nvPr/>
        </p:nvSpPr>
        <p:spPr>
          <a:xfrm rot="5400000">
            <a:off x="5634201" y="-615146"/>
            <a:ext cx="1044094" cy="10995662"/>
          </a:xfrm>
          <a:prstGeom prst="homePlate">
            <a:avLst>
              <a:gd name="adj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27532C2B-ADF9-45E2-AFFA-FA15E1F0AE24}"/>
              </a:ext>
            </a:extLst>
          </p:cNvPr>
          <p:cNvSpPr/>
          <p:nvPr/>
        </p:nvSpPr>
        <p:spPr>
          <a:xfrm rot="10800000">
            <a:off x="658416" y="4360299"/>
            <a:ext cx="10918906" cy="85725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34773F47-BA49-4C26-849D-1C34F33946FE}"/>
              </a:ext>
            </a:extLst>
          </p:cNvPr>
          <p:cNvSpPr/>
          <p:nvPr/>
        </p:nvSpPr>
        <p:spPr>
          <a:xfrm rot="10800000">
            <a:off x="696795" y="4371155"/>
            <a:ext cx="10880527" cy="65277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1A40C6-B9A2-47A8-9E4C-A93ADA7C1F7B}"/>
              </a:ext>
            </a:extLst>
          </p:cNvPr>
          <p:cNvGrpSpPr/>
          <p:nvPr/>
        </p:nvGrpSpPr>
        <p:grpSpPr>
          <a:xfrm>
            <a:off x="7388350" y="1767675"/>
            <a:ext cx="3856933" cy="2098365"/>
            <a:chOff x="6790943" y="1771745"/>
            <a:chExt cx="5047489" cy="209836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DDFFD5D-E9AF-4C9E-9246-F9C8AD96B8CF}"/>
                </a:ext>
              </a:extLst>
            </p:cNvPr>
            <p:cNvGrpSpPr/>
            <p:nvPr/>
          </p:nvGrpSpPr>
          <p:grpSpPr>
            <a:xfrm>
              <a:off x="6790943" y="1771745"/>
              <a:ext cx="5047489" cy="1867187"/>
              <a:chOff x="6790943" y="1771745"/>
              <a:chExt cx="5047489" cy="186718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1995D2-2414-49B1-951C-AE66F847E420}"/>
                  </a:ext>
                </a:extLst>
              </p:cNvPr>
              <p:cNvSpPr/>
              <p:nvPr/>
            </p:nvSpPr>
            <p:spPr>
              <a:xfrm>
                <a:off x="6790943" y="1771745"/>
                <a:ext cx="5047488" cy="1867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7F7F30-0C50-4A41-854E-F0A51BD7D7F0}"/>
                  </a:ext>
                </a:extLst>
              </p:cNvPr>
              <p:cNvSpPr/>
              <p:nvPr/>
            </p:nvSpPr>
            <p:spPr>
              <a:xfrm>
                <a:off x="6790944" y="1789077"/>
                <a:ext cx="5047488" cy="5578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51B93B-21A7-48B3-B48D-A46A0B741C6E}"/>
                  </a:ext>
                </a:extLst>
              </p:cNvPr>
              <p:cNvSpPr txBox="1"/>
              <p:nvPr/>
            </p:nvSpPr>
            <p:spPr>
              <a:xfrm>
                <a:off x="7392529" y="1799779"/>
                <a:ext cx="2938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ln>
                      <a:solidFill>
                        <a:srgbClr val="1F4E79">
                          <a:alpha val="15000"/>
                        </a:srgbClr>
                      </a:solidFill>
                    </a:ln>
                    <a:solidFill>
                      <a:srgbClr val="1F4E79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플랫폼 이용자 수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F2CFF2-1C1E-4BFC-BC17-95DC28B38C47}"/>
                </a:ext>
              </a:extLst>
            </p:cNvPr>
            <p:cNvSpPr txBox="1"/>
            <p:nvPr/>
          </p:nvSpPr>
          <p:spPr>
            <a:xfrm>
              <a:off x="6879885" y="2115784"/>
              <a:ext cx="49585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배달의 민족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10,660,539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요기요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5,312,477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</a:p>
            <a:p>
              <a:r>
                <a:rPr lang="ko-KR" altLang="en-US" dirty="0" err="1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쿠팡이츠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 748,322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dirty="0" err="1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위메프오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385,351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명</a:t>
              </a:r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51" name="Picture 2" descr=" 인천대학교 동북아물류대학원">
            <a:extLst>
              <a:ext uri="{FF2B5EF4-FFF2-40B4-BE49-F238E27FC236}">
                <a16:creationId xmlns:a16="http://schemas.microsoft.com/office/drawing/2014/main" id="{A7139815-3D56-47F3-9EA1-FB747EB2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184900"/>
            <a:ext cx="3533775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O2O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배달 플랫폼 현황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DF1F78-3250-424C-ABFD-3D0DD695C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79725"/>
              </p:ext>
            </p:extLst>
          </p:nvPr>
        </p:nvGraphicFramePr>
        <p:xfrm>
          <a:off x="117475" y="1806410"/>
          <a:ext cx="6388608" cy="438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3C62B7-5F8C-412B-A21F-336369C93FC7}"/>
              </a:ext>
            </a:extLst>
          </p:cNvPr>
          <p:cNvGrpSpPr/>
          <p:nvPr/>
        </p:nvGrpSpPr>
        <p:grpSpPr>
          <a:xfrm>
            <a:off x="7388351" y="3927927"/>
            <a:ext cx="3828166" cy="2019146"/>
            <a:chOff x="6790942" y="3927927"/>
            <a:chExt cx="5048167" cy="20191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A1C8D01-4E48-489E-899E-F328804F5856}"/>
                </a:ext>
              </a:extLst>
            </p:cNvPr>
            <p:cNvSpPr/>
            <p:nvPr/>
          </p:nvSpPr>
          <p:spPr>
            <a:xfrm>
              <a:off x="6790942" y="3927927"/>
              <a:ext cx="5047488" cy="1867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dirty="0">
                <a:solidFill>
                  <a:schemeClr val="tx1"/>
                </a:solidFill>
              </a:endParaRPr>
            </a:p>
            <a:p>
              <a:pPr algn="just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CFD0FFD-C069-4CE6-AABB-55701CDA0ECE}"/>
                </a:ext>
              </a:extLst>
            </p:cNvPr>
            <p:cNvSpPr/>
            <p:nvPr/>
          </p:nvSpPr>
          <p:spPr>
            <a:xfrm>
              <a:off x="6790943" y="3945259"/>
              <a:ext cx="5047488" cy="5578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310F68-0F05-447C-B89E-11E45F83E4C7}"/>
                </a:ext>
              </a:extLst>
            </p:cNvPr>
            <p:cNvSpPr txBox="1"/>
            <p:nvPr/>
          </p:nvSpPr>
          <p:spPr>
            <a:xfrm>
              <a:off x="7742085" y="3927927"/>
              <a:ext cx="2459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solidFill>
                    <a:srgbClr val="1F4E79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플랫폼 점유율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BA23B9-632E-4752-A3A2-179D096A6C38}"/>
                </a:ext>
              </a:extLst>
            </p:cNvPr>
            <p:cNvSpPr txBox="1"/>
            <p:nvPr/>
          </p:nvSpPr>
          <p:spPr>
            <a:xfrm>
              <a:off x="6880563" y="4192747"/>
              <a:ext cx="49585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배달의 민족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57.92%</a:t>
              </a:r>
            </a:p>
            <a:p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요기요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19.78%</a:t>
              </a:r>
            </a:p>
            <a:p>
              <a:r>
                <a:rPr lang="ko-KR" altLang="en-US" dirty="0" err="1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쿠팡이츠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 17.88%</a:t>
              </a:r>
            </a:p>
            <a:p>
              <a:r>
                <a:rPr lang="ko-KR" altLang="en-US" dirty="0" err="1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위메프오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:</a:t>
              </a:r>
              <a:r>
                <a:rPr lang="ko-KR" altLang="en-US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rgbClr val="1F4E79">
                        <a:alpha val="15000"/>
                      </a:srgb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1.06%</a:t>
              </a:r>
            </a:p>
            <a:p>
              <a:endParaRPr lang="en-US" altLang="ko-KR" dirty="0">
                <a:ln>
                  <a:solidFill>
                    <a:srgbClr val="1F4E79">
                      <a:alpha val="1500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5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flipV="1">
            <a:off x="1" y="1194317"/>
            <a:ext cx="1219200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29D2-FA22-4D9F-90DB-8796C1636C17}"/>
              </a:ext>
            </a:extLst>
          </p:cNvPr>
          <p:cNvSpPr txBox="1"/>
          <p:nvPr/>
        </p:nvSpPr>
        <p:spPr>
          <a:xfrm>
            <a:off x="658417" y="350214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rgbClr val="1F4E79">
                      <a:alpha val="15000"/>
                    </a:srgbClr>
                  </a:solidFill>
                </a:ln>
                <a:solidFill>
                  <a:srgbClr val="1F4E7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서비스 품질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50290-C1F4-4DEA-9C96-B9CB8444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9" y="1376963"/>
            <a:ext cx="5501129" cy="513082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50D520-2C37-4048-9C93-5E886B6B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2675"/>
              </p:ext>
            </p:extLst>
          </p:nvPr>
        </p:nvGraphicFramePr>
        <p:xfrm>
          <a:off x="6251243" y="1376963"/>
          <a:ext cx="5642795" cy="4983165"/>
        </p:xfrm>
        <a:graphic>
          <a:graphicData uri="http://schemas.openxmlformats.org/drawingml/2006/table">
            <a:tbl>
              <a:tblPr/>
              <a:tblGrid>
                <a:gridCol w="842102">
                  <a:extLst>
                    <a:ext uri="{9D8B030D-6E8A-4147-A177-3AD203B41FA5}">
                      <a16:colId xmlns:a16="http://schemas.microsoft.com/office/drawing/2014/main" val="1659735825"/>
                    </a:ext>
                  </a:extLst>
                </a:gridCol>
                <a:gridCol w="4800693">
                  <a:extLst>
                    <a:ext uri="{9D8B030D-6E8A-4147-A177-3AD203B41FA5}">
                      <a16:colId xmlns:a16="http://schemas.microsoft.com/office/drawing/2014/main" val="17757216"/>
                    </a:ext>
                  </a:extLst>
                </a:gridCol>
              </a:tblGrid>
              <a:tr h="432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연구자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10597"/>
                  </a:ext>
                </a:extLst>
              </a:tr>
              <a:tr h="704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김정흠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서수석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이종호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(2011)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물류 서비스 품질을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정보성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적시성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고객서비스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배송 품질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가지 요인으로 나눠 연구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잔행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73222"/>
                  </a:ext>
                </a:extLst>
              </a:tr>
              <a:tr h="704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He, M.K and Chang, L.M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(2015)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 만족에 미치는 물류 서비스 품질에 관한 연구를 진행 하였는데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고객은 경제성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적시성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포장 상태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배송 추적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조건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유연성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맞춤형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배송 시간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원하는 장소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배송원의 친절성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배송원의 전문성 등에 만족함을 느낀다고 주장함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25185"/>
                  </a:ext>
                </a:extLst>
              </a:tr>
              <a:tr h="704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조은영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·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민하나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(2009)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물류관리를 통해 외식산업의 경쟁력 강화에 관한 연구를 진행 하였는데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외식산업 물류서비스 품질 구성요인으로 주문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배달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제품 상태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거부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직원 태도의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가지 요인 도출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45406"/>
                  </a:ext>
                </a:extLst>
              </a:tr>
              <a:tr h="703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고성희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(2014)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식생활 라이프 스타일에 따라 배달 서비스 품질에 대한 만족도 연구를 진행하였는데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배달 서비스 품질의 구성요인을 음식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위생수준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편의성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조건 등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개 중 음식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주문 조건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위생 수준이 고객 만족도에 영향을 주는 것을 밝힘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42990"/>
                  </a:ext>
                </a:extLst>
              </a:tr>
              <a:tr h="5776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윤정희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플랫폼 특성을 경제성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안전성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오락성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상호작용성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용이성으로 구성하여 연구를 진행함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8111"/>
                  </a:ext>
                </a:extLst>
              </a:tr>
              <a:tr h="5776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오용석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(2016)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서비스 특성에 관한 연구를 통해 경제성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용이성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상호작용성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안전성을 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O2O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서비스 특성이라 주장함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89872"/>
                  </a:ext>
                </a:extLst>
              </a:tr>
              <a:tr h="5776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왕통환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(2021)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서비스 품질이 고객만족과 구매의도에 미치는 연구를 통해 용이성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경제성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음식 품질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정보성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/>
                        </a:rPr>
                        <a:t>보안성을 서비스 품질의 요인으로 구성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47" marR="61047" marT="16878" marB="16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64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1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5101</Words>
  <Application>Microsoft Office PowerPoint</Application>
  <PresentationFormat>와이드스크린</PresentationFormat>
  <Paragraphs>1091</Paragraphs>
  <Slides>43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Arial</vt:lpstr>
      <vt:lpstr>나눔바른고딕</vt:lpstr>
      <vt:lpstr>KoPub돋움체 Medium</vt:lpstr>
      <vt:lpstr>휴먼명조</vt:lpstr>
      <vt:lpstr>맑은 고딕</vt:lpstr>
      <vt:lpstr>한양신명조</vt:lpstr>
      <vt:lpstr>굴림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이장희</cp:lastModifiedBy>
  <cp:revision>51</cp:revision>
  <cp:lastPrinted>2021-11-19T04:24:33Z</cp:lastPrinted>
  <dcterms:created xsi:type="dcterms:W3CDTF">2016-09-05T09:06:27Z</dcterms:created>
  <dcterms:modified xsi:type="dcterms:W3CDTF">2021-11-25T12:29:00Z</dcterms:modified>
</cp:coreProperties>
</file>