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75" r:id="rId5"/>
    <p:sldId id="262" r:id="rId6"/>
    <p:sldId id="285" r:id="rId7"/>
    <p:sldId id="288" r:id="rId8"/>
    <p:sldId id="264" r:id="rId9"/>
    <p:sldId id="277" r:id="rId10"/>
    <p:sldId id="266" r:id="rId11"/>
    <p:sldId id="278" r:id="rId12"/>
    <p:sldId id="268" r:id="rId13"/>
    <p:sldId id="269" r:id="rId14"/>
    <p:sldId id="289" r:id="rId15"/>
    <p:sldId id="281" r:id="rId16"/>
    <p:sldId id="283" r:id="rId17"/>
    <p:sldId id="271" r:id="rId18"/>
    <p:sldId id="272" r:id="rId19"/>
    <p:sldId id="287" r:id="rId20"/>
    <p:sldId id="273" r:id="rId21"/>
  </p:sldIdLst>
  <p:sldSz cx="9144000" cy="6858000" type="screen4x3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74BF7-3E40-45FB-9C8E-05A627E3053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AC74F-DEF0-4CE1-9317-0E9DE6B40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82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593E-0A0F-42E2-9E76-9A16E89B2BEB}" type="datetimeFigureOut">
              <a:rPr lang="ko-KR" altLang="en-US" smtClean="0"/>
              <a:pPr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DDD91-4F6C-45B8-9113-BAC67277E0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1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64DEE-0E6A-4636-B86F-03CDBA29F4E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64DEE-0E6A-4636-B86F-03CDBA29F4E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4343-DBFD-4981-B029-300784E85D8F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238B-E4E4-4155-AB56-8F53F1902BF0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37D3-6604-4D26-A731-5695F7894DF3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11ED-8077-4CE5-9990-83C39C4CEE6D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D03784C-5A64-4AD5-88C4-A9CB3A721892}" type="datetime1">
              <a:rPr lang="ko-KR" altLang="en-US" smtClean="0"/>
              <a:t>2021-11-17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2D7E-D7A9-4533-88B3-4EEBAC0C60B3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954-12AF-4D3D-BA23-83588327C50D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6FE-D109-4C3C-9F2A-BA538C4C9ED5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D796-149F-4816-82B3-679E3A39777E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38AD-B960-4878-9FAA-D02FB2BEDBF1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7F69-98C1-45B5-83FD-B5A7294DC5F6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93E30E-167F-4B8E-BBBC-3AE12C9D37C5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196752"/>
            <a:ext cx="8003232" cy="1418456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20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항만물류기업의 고객관계 영향요인에 관한 연구</a:t>
            </a:r>
            <a:endParaRPr lang="ko-KR" altLang="en-US" sz="20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43"/>
          <p:cNvSpPr>
            <a:spLocks noChangeArrowheads="1"/>
          </p:cNvSpPr>
          <p:nvPr/>
        </p:nvSpPr>
        <p:spPr bwMode="auto">
          <a:xfrm>
            <a:off x="2308920" y="4221088"/>
            <a:ext cx="4752528" cy="129614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배희성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42900" indent="-34290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경기대학교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6802" y="2132856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모집단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43"/>
          <p:cNvSpPr>
            <a:spLocks noChangeArrowheads="1"/>
          </p:cNvSpPr>
          <p:nvPr/>
        </p:nvSpPr>
        <p:spPr bwMode="auto">
          <a:xfrm>
            <a:off x="2334994" y="2121349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608363" y="3501008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표본추출방법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08363" y="4221088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조사방법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08363" y="4941168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설문조사기간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8363" y="5661248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자료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43"/>
          <p:cNvSpPr>
            <a:spLocks noChangeArrowheads="1"/>
          </p:cNvSpPr>
          <p:nvPr/>
        </p:nvSpPr>
        <p:spPr bwMode="auto">
          <a:xfrm>
            <a:off x="2336555" y="3501008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단순무작위추출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" name="AutoShape 43"/>
          <p:cNvSpPr>
            <a:spLocks noChangeArrowheads="1"/>
          </p:cNvSpPr>
          <p:nvPr/>
        </p:nvSpPr>
        <p:spPr bwMode="auto">
          <a:xfrm>
            <a:off x="2336555" y="4227163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인터넷 설문조사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(URL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</p:txBody>
      </p:sp>
      <p:sp>
        <p:nvSpPr>
          <p:cNvPr id="23" name="AutoShape 43"/>
          <p:cNvSpPr>
            <a:spLocks noChangeArrowheads="1"/>
          </p:cNvSpPr>
          <p:nvPr/>
        </p:nvSpPr>
        <p:spPr bwMode="auto">
          <a:xfrm>
            <a:off x="2341313" y="4941168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2020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11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월부터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2021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월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4" name="AutoShape 43"/>
          <p:cNvSpPr>
            <a:spLocks noChangeArrowheads="1"/>
          </p:cNvSpPr>
          <p:nvPr/>
        </p:nvSpPr>
        <p:spPr bwMode="auto">
          <a:xfrm>
            <a:off x="2341313" y="5661248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242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 기업 응답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무응답 및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부실응답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부 제외한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238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항만물류기업의 고객관계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51520" y="1213125"/>
            <a:ext cx="4680520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표본추출방법과 자료수집방법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06802" y="2807350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표본프레임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utoShape 43"/>
          <p:cNvSpPr>
            <a:spLocks noChangeArrowheads="1"/>
          </p:cNvSpPr>
          <p:nvPr/>
        </p:nvSpPr>
        <p:spPr bwMode="auto">
          <a:xfrm>
            <a:off x="2334994" y="2795843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부산항만공사 회원사 명부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20" y="1213125"/>
            <a:ext cx="4680520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분석방법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6802" y="2132856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신뢰성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43"/>
          <p:cNvSpPr>
            <a:spLocks noChangeArrowheads="1"/>
          </p:cNvSpPr>
          <p:nvPr/>
        </p:nvSpPr>
        <p:spPr bwMode="auto">
          <a:xfrm>
            <a:off x="2334994" y="2121349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Cronbach’s alpha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계수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(&gt; 0.6)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6802" y="2852936"/>
            <a:ext cx="1728192" cy="625064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타당성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2044" y="3769650"/>
            <a:ext cx="1728192" cy="7085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변수들 간의 관계</a:t>
            </a:r>
            <a:endParaRPr lang="ko-KR" altLang="en-US" sz="16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97286" y="4721561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가설검증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43"/>
          <p:cNvSpPr>
            <a:spLocks noChangeArrowheads="1"/>
          </p:cNvSpPr>
          <p:nvPr/>
        </p:nvSpPr>
        <p:spPr bwMode="auto">
          <a:xfrm>
            <a:off x="2334994" y="2852935"/>
            <a:ext cx="6264696" cy="62506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확인적 요인분석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적합도 지수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&gt; 0.9)</a:t>
            </a:r>
          </a:p>
        </p:txBody>
      </p:sp>
      <p:sp>
        <p:nvSpPr>
          <p:cNvPr id="12" name="AutoShape 43"/>
          <p:cNvSpPr>
            <a:spLocks noChangeArrowheads="1"/>
          </p:cNvSpPr>
          <p:nvPr/>
        </p:nvSpPr>
        <p:spPr bwMode="auto">
          <a:xfrm>
            <a:off x="2330236" y="3775725"/>
            <a:ext cx="6264696" cy="70249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상관분석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" name="AutoShape 43"/>
          <p:cNvSpPr>
            <a:spLocks noChangeArrowheads="1"/>
          </p:cNvSpPr>
          <p:nvPr/>
        </p:nvSpPr>
        <p:spPr bwMode="auto">
          <a:xfrm>
            <a:off x="2330236" y="4721561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구조방정식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모형분석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0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항만물류기업의 고객관계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AutoShape 43"/>
          <p:cNvSpPr>
            <a:spLocks noChangeArrowheads="1"/>
          </p:cNvSpPr>
          <p:nvPr/>
        </p:nvSpPr>
        <p:spPr bwMode="auto">
          <a:xfrm>
            <a:off x="1187624" y="512677"/>
            <a:ext cx="6768752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IV. </a:t>
            </a:r>
            <a:r>
              <a:rPr lang="ko-KR" altLang="en-US" sz="2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실증분석의</a:t>
            </a:r>
            <a:r>
              <a:rPr lang="ko-KR" altLang="en-US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결과</a:t>
            </a:r>
            <a:endParaRPr lang="ko-KR" altLang="en-US" sz="2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539552" y="1376773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1.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응답기업의 일반적 특성</a:t>
            </a:r>
            <a:endParaRPr lang="ko-KR" altLang="en-US" sz="18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331640" y="3284984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&lt;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표 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1&gt;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입력</a:t>
            </a:r>
            <a:endParaRPr lang="ko-KR" altLang="en-US" sz="18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항만물류기업의 고객관계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1188856" y="712213"/>
            <a:ext cx="6414286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2.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신뢰성 및 타당성 분석결과</a:t>
            </a:r>
            <a:endParaRPr lang="ko-KR" altLang="en-US" sz="18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331640" y="3284984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&lt;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표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&gt;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입력</a:t>
            </a:r>
            <a:endParaRPr lang="ko-KR" altLang="en-US" sz="18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331640" y="3284984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&lt;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표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3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&gt;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입력</a:t>
            </a:r>
            <a:endParaRPr lang="ko-KR" altLang="en-US" sz="18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8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7221" y="1100627"/>
            <a:ext cx="7934966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3</a:t>
            </a: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상관분석결과</a:t>
            </a:r>
            <a:endParaRPr lang="ko-KR" altLang="en-US" sz="18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331640" y="3284984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&lt;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표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4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&gt;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입력</a:t>
            </a:r>
            <a:endParaRPr lang="ko-KR" altLang="en-US" sz="18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971600" y="1484784"/>
            <a:ext cx="7278457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4</a:t>
            </a: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가설검증 결과</a:t>
            </a:r>
            <a:endParaRPr lang="ko-KR" altLang="en-US" sz="18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331640" y="3284984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&lt;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표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5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&gt;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입력</a:t>
            </a:r>
            <a:endParaRPr lang="ko-KR" altLang="en-US" sz="18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/>
        </p:nvSpPr>
        <p:spPr bwMode="auto">
          <a:xfrm>
            <a:off x="251520" y="1772816"/>
            <a:ext cx="8640960" cy="388843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첫째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항만물류기업의 고객에 대한 신뢰는 유연성과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고객관계에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긍정적인 영향을 미치는 것으로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확인되었다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항만물류기업과 화주 간의 결속의 정도가 높고 상호 신뢰할 수 있을 경우 항만물류기업은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화주에게 유연한 서비스를 제공할 수 있고 상호 높은 수준의 이해를 바탕으로 정보와 자원을 공유하고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공통의 목표를 달성할 수 있게 된다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둘째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화주와 높은 수준의 의사소통을 하는 항만물류기업은 화주에게 유연한 서비스를 제공할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화주와 정보교환을 통해 항만물류기업은 화주에게 유연한 서비스를 제공할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이러한 우수한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서비스를 보유한 기업은 시장에서 지속적 경쟁우위를 누릴 수 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셋째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항만물류기업의 유연성은 화주와의 고객관계를 강화하는 것으로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인되었다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화주에게 유연한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서비스를 제공할 수 있는 항만물류기업은 화주와의 우수한 관계를 구축하여 공동의 목표를 달성하게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된다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항만물류기업의 고객관계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0213" y="452263"/>
            <a:ext cx="7278457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논의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 dirty="0"/>
          </a:p>
        </p:txBody>
      </p:sp>
      <p:sp>
        <p:nvSpPr>
          <p:cNvPr id="7" name="AutoShape 43"/>
          <p:cNvSpPr>
            <a:spLocks noChangeArrowheads="1"/>
          </p:cNvSpPr>
          <p:nvPr/>
        </p:nvSpPr>
        <p:spPr bwMode="auto">
          <a:xfrm>
            <a:off x="1187624" y="512677"/>
            <a:ext cx="6768752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V. </a:t>
            </a:r>
            <a:r>
              <a:rPr lang="ko-KR" altLang="en-US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결론</a:t>
            </a:r>
            <a:endParaRPr lang="ko-KR" altLang="en-US" sz="2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8" name="AutoShape 43"/>
          <p:cNvSpPr>
            <a:spLocks noChangeArrowheads="1"/>
          </p:cNvSpPr>
          <p:nvPr/>
        </p:nvSpPr>
        <p:spPr bwMode="auto">
          <a:xfrm>
            <a:off x="325113" y="1268760"/>
            <a:ext cx="8640960" cy="64807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 연구의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목적은항만물류기업과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화주 간의 신뢰와 의사소통이 유연성과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고객관계에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미치는 영향을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확인하는 것이다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</p:txBody>
      </p:sp>
      <p:sp>
        <p:nvSpPr>
          <p:cNvPr id="9" name="AutoShape 43"/>
          <p:cNvSpPr>
            <a:spLocks noChangeArrowheads="1"/>
          </p:cNvSpPr>
          <p:nvPr/>
        </p:nvSpPr>
        <p:spPr bwMode="auto">
          <a:xfrm>
            <a:off x="325113" y="2348880"/>
            <a:ext cx="8640960" cy="3744416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경영적 함의로 첫째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항만물류기업의 관리자들은 유연성과 고객관계를 강화하기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위홰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고객인 화주와의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신뢰와 의사소통을 높여야 한다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항만물류프로세스에서 화주의 다양한 요구를 반영하기 위해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항만물류기업의 관리자는 화주와의 장기적이고 지속적인 신뢰관계를 구축해야 하고 이러한 신뢰관계를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바탕으로 지속적인 의사소통을 통해 화주가 요구하는 서비스프로세스를 구축하고 이에 따라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항만물류프로세스에서 상호 목표를 달성할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둘째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항만물류기업의 관리자들은 화주의 지나친 요구를 억제할 필요성이 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사소통을 통해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항만물류기업의 관리자들은 화주의 요구를 파악할 수 있지만 화주의 지나친 요구가 서비스제공자와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 간의 관계를 어렵게 만들 수 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이는 화주의 지나친 요구로부터 시작되고 항만물류기업의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관리자들은 상호 간의 우수한 관계를 구축하기 위해 어떠한 수준의 의사소통이 필요한지를 판단할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필요성이 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3" name="AutoShape 43"/>
          <p:cNvSpPr>
            <a:spLocks noChangeArrowheads="1"/>
          </p:cNvSpPr>
          <p:nvPr/>
        </p:nvSpPr>
        <p:spPr bwMode="auto">
          <a:xfrm>
            <a:off x="251520" y="1556792"/>
            <a:ext cx="8640960" cy="331236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상기 연구의 함의에도 불구하고 본 연구는 다음과 같은 한계가 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첫째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의사소통이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고객관계에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미치는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영향을 기각되었다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 연구는 이를 화주의 지나친 요구에 따른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고객관계에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대한 부정적인 영향으로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설명하였지만 두 변수 간의 관계에 대한 깊이 있는 연구가 필요하다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둘째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구조모형의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적합도 지수가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만족스럽지 못하다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이러한 측면에서 본 연구는 결과를 표본기업에만 적용할 수 있다고 설명하였지만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깊이 있는 분석이 필요하다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이러한 연구의 한계는 미래연구방향을 구성한다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항만물류기업의 고객관계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/>
        </p:nvSpPr>
        <p:spPr bwMode="auto">
          <a:xfrm>
            <a:off x="2195736" y="476672"/>
            <a:ext cx="4752528" cy="864096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목차</a:t>
            </a:r>
            <a:endParaRPr lang="ko-KR" altLang="en-US" sz="18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8" name="AutoShape 43"/>
          <p:cNvSpPr>
            <a:spLocks noChangeArrowheads="1"/>
          </p:cNvSpPr>
          <p:nvPr/>
        </p:nvSpPr>
        <p:spPr bwMode="auto">
          <a:xfrm>
            <a:off x="611560" y="1772816"/>
            <a:ext cx="7920880" cy="720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I.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서론</a:t>
            </a:r>
            <a:endParaRPr lang="ko-KR" altLang="en-US" sz="18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9" name="AutoShape 43"/>
          <p:cNvSpPr>
            <a:spLocks noChangeArrowheads="1"/>
          </p:cNvSpPr>
          <p:nvPr/>
        </p:nvSpPr>
        <p:spPr bwMode="auto">
          <a:xfrm>
            <a:off x="633373" y="2660376"/>
            <a:ext cx="7920880" cy="720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II.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선행연구</a:t>
            </a:r>
            <a:endParaRPr lang="ko-KR" altLang="en-US" sz="18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0" name="AutoShape 43"/>
          <p:cNvSpPr>
            <a:spLocks noChangeArrowheads="1"/>
          </p:cNvSpPr>
          <p:nvPr/>
        </p:nvSpPr>
        <p:spPr bwMode="auto">
          <a:xfrm>
            <a:off x="637157" y="3552609"/>
            <a:ext cx="7920880" cy="720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III.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연구모형과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연구방법</a:t>
            </a:r>
            <a:endParaRPr lang="ko-KR" altLang="en-US" sz="18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1" name="AutoShape 43"/>
          <p:cNvSpPr>
            <a:spLocks noChangeArrowheads="1"/>
          </p:cNvSpPr>
          <p:nvPr/>
        </p:nvSpPr>
        <p:spPr bwMode="auto">
          <a:xfrm>
            <a:off x="633373" y="4444842"/>
            <a:ext cx="7920880" cy="720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IV.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실증분석 결과</a:t>
            </a:r>
            <a:endParaRPr lang="ko-KR" altLang="en-US" sz="18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2" name="AutoShape 43"/>
          <p:cNvSpPr>
            <a:spLocks noChangeArrowheads="1"/>
          </p:cNvSpPr>
          <p:nvPr/>
        </p:nvSpPr>
        <p:spPr bwMode="auto">
          <a:xfrm>
            <a:off x="632928" y="5337075"/>
            <a:ext cx="7920880" cy="720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V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결론</a:t>
            </a:r>
            <a:endParaRPr lang="ko-KR" altLang="en-US" sz="18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3"/>
          <p:cNvSpPr>
            <a:spLocks noChangeArrowheads="1"/>
          </p:cNvSpPr>
          <p:nvPr/>
        </p:nvSpPr>
        <p:spPr bwMode="auto">
          <a:xfrm>
            <a:off x="899592" y="2204864"/>
            <a:ext cx="7272808" cy="201622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40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감사합니다</a:t>
            </a:r>
            <a:r>
              <a:rPr lang="en-US" altLang="ko-KR" sz="40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3"/>
          <p:cNvSpPr>
            <a:spLocks noChangeArrowheads="1"/>
          </p:cNvSpPr>
          <p:nvPr/>
        </p:nvSpPr>
        <p:spPr bwMode="auto">
          <a:xfrm>
            <a:off x="1187624" y="512677"/>
            <a:ext cx="6768752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I. </a:t>
            </a:r>
            <a:r>
              <a:rPr lang="ko-KR" altLang="en-US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서론</a:t>
            </a:r>
            <a:endParaRPr lang="ko-KR" altLang="en-US" sz="2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4" name="AutoShape 43"/>
          <p:cNvSpPr>
            <a:spLocks noChangeArrowheads="1"/>
          </p:cNvSpPr>
          <p:nvPr/>
        </p:nvSpPr>
        <p:spPr bwMode="auto">
          <a:xfrm>
            <a:off x="599837" y="2172853"/>
            <a:ext cx="7928520" cy="2686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defRPr/>
            </a:pP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3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항만물류기업의 고객관계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7784" y="1351693"/>
            <a:ext cx="4292488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연구의 필요성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899592" y="3191817"/>
            <a:ext cx="1023360" cy="64807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6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선사</a:t>
            </a:r>
            <a:endParaRPr lang="ko-KR" altLang="en-US" sz="16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599837" y="5973338"/>
            <a:ext cx="7928520" cy="43319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항만물류기업과 화주 간의 관계 → 지속적 경쟁우위 확보방안</a:t>
            </a:r>
            <a:endParaRPr lang="en-US" altLang="ko-KR" sz="1800" b="1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475315" y="2351118"/>
            <a:ext cx="1753265" cy="2320354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하역업체</a:t>
            </a:r>
            <a:endParaRPr lang="en-US" altLang="ko-KR" sz="16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ko-KR" altLang="en-US" sz="16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컨테이너터미널</a:t>
            </a:r>
            <a:endParaRPr lang="en-US" altLang="ko-KR" sz="1600" b="1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ko-KR" altLang="en-US" sz="16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보세창고</a:t>
            </a:r>
            <a:endParaRPr lang="en-US" altLang="ko-KR" sz="1600" b="1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ko-KR" altLang="en-US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검사업체</a:t>
            </a:r>
            <a:endParaRPr lang="ko-KR" altLang="en-US" sz="16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4508158" y="3187259"/>
            <a:ext cx="1023360" cy="64807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관세사</a:t>
            </a:r>
            <a:endParaRPr lang="ko-KR" altLang="en-US" sz="16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5629808" y="3187259"/>
            <a:ext cx="1468152" cy="64807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보세운송인</a:t>
            </a:r>
            <a:endParaRPr lang="en-US" altLang="ko-KR" sz="16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ko-KR" altLang="en-US" sz="16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국제운송주선인</a:t>
            </a:r>
            <a:endParaRPr lang="ko-KR" altLang="en-US" sz="16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95736" y="1916832"/>
            <a:ext cx="0" cy="3240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012214" y="1935168"/>
            <a:ext cx="0" cy="3240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650412" y="5184836"/>
            <a:ext cx="1023360" cy="22837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부두</a:t>
            </a:r>
            <a:endParaRPr lang="ko-KR" altLang="en-US" sz="16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500534" y="5182945"/>
            <a:ext cx="1023360" cy="22837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관세선</a:t>
            </a:r>
            <a:endParaRPr lang="ko-KR" altLang="en-US" sz="16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99837" y="5589240"/>
            <a:ext cx="64924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7416679" y="3187259"/>
            <a:ext cx="1023360" cy="64807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화주</a:t>
            </a:r>
            <a:endParaRPr lang="ko-KR" altLang="en-US" sz="16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416679" y="5589240"/>
            <a:ext cx="10233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2793903" y="5644882"/>
            <a:ext cx="2104309" cy="22837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항만물류기업</a:t>
            </a:r>
            <a:endParaRPr lang="ko-KR" altLang="en-US" sz="16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7416679" y="5644881"/>
            <a:ext cx="1023360" cy="22837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화주</a:t>
            </a:r>
            <a:endParaRPr lang="ko-KR" altLang="en-US" sz="16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982166"/>
            <a:ext cx="8208912" cy="359896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선행연구의 한계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ko-KR" altLang="en-US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공급사슬관리에서 기업 간 관계에 대한 연구는 대부분 </a:t>
            </a:r>
            <a:r>
              <a:rPr lang="ko-KR" altLang="en-US" sz="1800" b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제조기업을</a:t>
            </a:r>
            <a:r>
              <a:rPr lang="ko-KR" altLang="en-US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대상으로 함</a:t>
            </a:r>
            <a:endParaRPr lang="en-US" altLang="ko-KR" sz="1800" b="1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☞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항만물류기업의 관점에서 연구가 필요</a:t>
            </a:r>
            <a:endParaRPr lang="en-US" altLang="ko-KR" sz="18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항만물류기업의 서비스에 대한 연구가 필요함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☞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높은 </a:t>
            </a:r>
            <a:r>
              <a:rPr lang="ko-KR" altLang="en-US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비대면성과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화주의 낮은 관여도</a:t>
            </a:r>
            <a:endParaRPr lang="en-US" altLang="ko-KR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3.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항만물류기업과 화주 간의 관계에 대한 연구가 필요</a:t>
            </a:r>
            <a:endParaRPr lang="en-US" altLang="ko-KR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☞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이러한 관계는 항만물류기업이 시장에서 지속적 경쟁우위를 달성하는 근거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0" y="4725144"/>
            <a:ext cx="8208912" cy="151216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연구목적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본 연구는 항만물류기업과 화주 간의 의사소통과 신뢰가 유연성과 </a:t>
            </a:r>
            <a:r>
              <a:rPr lang="ko-KR" altLang="en-US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고객관계에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미치는 영향을 확인하는 것을 목적으로 함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0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항만물류기업의 고객관계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/>
        </p:nvSpPr>
        <p:spPr bwMode="auto">
          <a:xfrm>
            <a:off x="1187624" y="512677"/>
            <a:ext cx="6768752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II. </a:t>
            </a:r>
            <a:r>
              <a:rPr lang="ko-KR" altLang="en-US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선행연구</a:t>
            </a:r>
            <a:endParaRPr lang="ko-KR" altLang="en-US" sz="2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552" y="1376773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항만물류기업의 의사소통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39552" y="2132856"/>
            <a:ext cx="8352928" cy="396044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관계적 관점에서 항만물류기업과 화주 간의 의사소통은 항만물류기업의 유연성과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고객관계에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직접적인 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영향을 미친다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항만물류기업은 화주의 요구를 확인하고 이를 달성하기 위해 유연한 내부프로세스를 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구축함으로써 기업의 역량을 강화하게 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이러한 항만물류기업의 역량강화는 자원준거관점으로 설명할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 있다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또한 의사소통은 항만물류기업이 화주의 요구를 파악함으로서 화주와의 고객관계를 강화하는 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근거가 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가설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1.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항만물류기업과 화주 간의 의사소통은 항만물류기업의 유연성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(1-1)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과 고객관계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(1-2)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에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긍정적인 영향을 미친다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4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항만물류기업의 고객관계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552" y="1376773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항만물류기업의 신뢰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39552" y="2132856"/>
            <a:ext cx="8352928" cy="396044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기업 간 관계의 관점에서 신뢰는 </a:t>
            </a:r>
            <a:r>
              <a:rPr lang="ko-KR" altLang="en-US" sz="1400" b="1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관계특정적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요소로 볼 수 있다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자원준거관점에서 신뢰는 기업 간 관계를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통해 발생하는 무형자산으로 취급된다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이러한 기업 간 신뢰는 항만물류기업과 화주 간의 상호 </a:t>
            </a:r>
            <a:r>
              <a:rPr lang="ko-KR" altLang="en-US" sz="1400" b="1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이익적인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측면에서 접근할 수 있고 이들은 신의성실의 관점에서 행동해야 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상호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이익적인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관점에서 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항만물류기업과 화주는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정보교환시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이익공유의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측면으로 행동하고 이에 따라 교환된 정보는 기업의 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내부프로세스에서 공유된다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공유된 정보는 기업의 무형자산으로 경쟁우위의 원천이 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가설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2.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항만물류기업과 화주 간의 신뢰는 항만물류기업의 유연성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(2-1)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과 고객관계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(2-2)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에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긍정적인 영향을 미친다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</a:t>
            </a:r>
            <a:endParaRPr lang="ko-KR" altLang="en-US" sz="14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552" y="1376773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항만물류기업의 유연성과 고객관계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2132856"/>
            <a:ext cx="8352928" cy="396044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항만물류기업의 유연성은 시장에서 환경의 변화에 따라 외부정보를 확보하고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확보된 정보를 기업의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내부프로세스에 적용하고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이에 따라 우수한 서비스를 구축하는 것으로 볼 수 있고 이는 관계마케팅에서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나타나는 시장지향성의 개념과 유사한 것으로 볼 수 있다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항만물류기업은 유연성을 통해 화주와의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협력수준을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높이고 이는 장기적인 관계를 형성하는 근거가 된다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가설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3.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항만물류기업의 유연성은 </a:t>
            </a:r>
            <a:r>
              <a:rPr lang="ko-KR" altLang="en-US" sz="1400" b="1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고객관계에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긍정적인 영향을 미친다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</a:t>
            </a:r>
            <a:endParaRPr lang="ko-KR" altLang="en-US" sz="14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25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1763688" y="2439326"/>
            <a:ext cx="1656184" cy="79208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의사소통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20374" y="2528464"/>
            <a:ext cx="105450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H. 1-1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516216" y="4077072"/>
            <a:ext cx="1656184" cy="79208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고객관계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63688" y="4077072"/>
            <a:ext cx="1656184" cy="79208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신뢰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항만물류기업의 고객관계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AutoShape 43"/>
          <p:cNvSpPr>
            <a:spLocks noChangeArrowheads="1"/>
          </p:cNvSpPr>
          <p:nvPr/>
        </p:nvSpPr>
        <p:spPr bwMode="auto">
          <a:xfrm>
            <a:off x="1187624" y="512677"/>
            <a:ext cx="6768752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III. </a:t>
            </a:r>
            <a:r>
              <a:rPr lang="ko-KR" altLang="en-US" sz="2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연구모형과</a:t>
            </a:r>
            <a:r>
              <a:rPr lang="ko-KR" altLang="en-US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방법론</a:t>
            </a:r>
            <a:endParaRPr lang="ko-KR" altLang="en-US" sz="2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9552" y="1376773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ko-KR" altLang="en-US" sz="1800" b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연구모형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>
            <a:stCxn id="15" idx="6"/>
            <a:endCxn id="14" idx="2"/>
          </p:cNvCxnSpPr>
          <p:nvPr/>
        </p:nvCxnSpPr>
        <p:spPr>
          <a:xfrm>
            <a:off x="3419872" y="4473116"/>
            <a:ext cx="3096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516216" y="2439326"/>
            <a:ext cx="1656184" cy="79208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유연성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직선 화살표 연결선 2"/>
          <p:cNvCxnSpPr>
            <a:stCxn id="34" idx="6"/>
            <a:endCxn id="12" idx="2"/>
          </p:cNvCxnSpPr>
          <p:nvPr/>
        </p:nvCxnSpPr>
        <p:spPr>
          <a:xfrm>
            <a:off x="3419872" y="2835370"/>
            <a:ext cx="3096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34" idx="6"/>
            <a:endCxn id="14" idx="2"/>
          </p:cNvCxnSpPr>
          <p:nvPr/>
        </p:nvCxnSpPr>
        <p:spPr>
          <a:xfrm>
            <a:off x="3419872" y="2835370"/>
            <a:ext cx="3096344" cy="163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5" idx="6"/>
            <a:endCxn id="12" idx="2"/>
          </p:cNvCxnSpPr>
          <p:nvPr/>
        </p:nvCxnSpPr>
        <p:spPr>
          <a:xfrm flipV="1">
            <a:off x="3419872" y="2835370"/>
            <a:ext cx="3096344" cy="163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818545" y="2924507"/>
            <a:ext cx="105450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H. 1-2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14316" y="4055413"/>
            <a:ext cx="105450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22204" y="4475081"/>
            <a:ext cx="105450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H. 2-2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>
            <a:stCxn id="12" idx="4"/>
            <a:endCxn id="14" idx="0"/>
          </p:cNvCxnSpPr>
          <p:nvPr/>
        </p:nvCxnSpPr>
        <p:spPr>
          <a:xfrm>
            <a:off x="7344308" y="3231414"/>
            <a:ext cx="0" cy="845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164288" y="3447438"/>
            <a:ext cx="864096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항만물류기업의 고객관계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332656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ko-KR" altLang="en-US" sz="1800" b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연구방법론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251520" y="1772816"/>
            <a:ext cx="8208912" cy="453650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의사소통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항만물류기업과 화주 간의 정보교환이 양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질 및 빈도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(4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문항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(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Doney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and Cannon, 1997;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정경식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·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이성호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2014)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신뢰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거래상대방에 대한 믿음의 정도로서 항만물류기업과 화주 간의 결속의 정도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(4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문항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(Chen et al., 2011;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조연성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2012)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유연성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항만물류기업이 화주에게 서비스를 제공하는데 있어 유연하게 대응하는 정도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(5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문항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(Stank et al., 2001/2002;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배희성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·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이치일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2008)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고객관계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항만물류기업과 화주 간에 함께 작업하고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상호 다른 관점을 이해하고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자원과 정보를 공유하고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공동의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목표를 달성하는 것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(Stank et al., 2001;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배희성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·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이양기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2015)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1213125"/>
            <a:ext cx="4680520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변수의 정의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8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1419</TotalTime>
  <Words>973</Words>
  <Application>Microsoft Office PowerPoint</Application>
  <PresentationFormat>화면 슬라이드 쇼(4:3)</PresentationFormat>
  <Paragraphs>166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HY견명조</vt:lpstr>
      <vt:lpstr>굴림</vt:lpstr>
      <vt:lpstr>맑은 고딕</vt:lpstr>
      <vt:lpstr>Arial</vt:lpstr>
      <vt:lpstr>Georgia</vt:lpstr>
      <vt:lpstr>Times New Roman</vt:lpstr>
      <vt:lpstr>Wingdings</vt:lpstr>
      <vt:lpstr>고구려 벽화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Mediating Effect of Supply chain collaboration on the Relationship between Environmental Uncertainty and Operations Performance</dc:title>
  <dc:creator>배희성</dc:creator>
  <cp:lastModifiedBy>KGU</cp:lastModifiedBy>
  <cp:revision>151</cp:revision>
  <cp:lastPrinted>2020-06-10T00:55:09Z</cp:lastPrinted>
  <dcterms:created xsi:type="dcterms:W3CDTF">2013-04-08T06:23:25Z</dcterms:created>
  <dcterms:modified xsi:type="dcterms:W3CDTF">2021-11-17T04:45:35Z</dcterms:modified>
</cp:coreProperties>
</file>