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461" r:id="rId3"/>
    <p:sldId id="445" r:id="rId4"/>
    <p:sldId id="538" r:id="rId5"/>
    <p:sldId id="539" r:id="rId6"/>
    <p:sldId id="524" r:id="rId7"/>
    <p:sldId id="541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1" r:id="rId16"/>
    <p:sldId id="550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pos="260">
          <p15:clr>
            <a:srgbClr val="A4A3A4"/>
          </p15:clr>
        </p15:guide>
        <p15:guide id="5" pos="5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AFABAB"/>
    <a:srgbClr val="E1DFDF"/>
    <a:srgbClr val="D4A4F2"/>
    <a:srgbClr val="767171"/>
    <a:srgbClr val="CEEFFD"/>
    <a:srgbClr val="FFFFFF"/>
    <a:srgbClr val="D0CECE"/>
    <a:srgbClr val="748525"/>
    <a:srgbClr val="311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6" autoAdjust="0"/>
    <p:restoredTop sz="94556" autoAdjust="0"/>
  </p:normalViewPr>
  <p:slideViewPr>
    <p:cSldViewPr snapToGrid="0">
      <p:cViewPr varScale="1">
        <p:scale>
          <a:sx n="108" d="100"/>
          <a:sy n="108" d="100"/>
        </p:scale>
        <p:origin x="708" y="120"/>
      </p:cViewPr>
      <p:guideLst>
        <p:guide orient="horz" pos="2160"/>
        <p:guide pos="2880"/>
        <p:guide orient="horz" pos="3952"/>
        <p:guide pos="260"/>
        <p:guide pos="54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316"/>
          </a:xfrm>
          <a:prstGeom prst="rect">
            <a:avLst/>
          </a:prstGeom>
        </p:spPr>
        <p:txBody>
          <a:bodyPr vert="horz" lIns="91416" tIns="45707" rIns="91416" bIns="457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316"/>
          </a:xfrm>
          <a:prstGeom prst="rect">
            <a:avLst/>
          </a:prstGeom>
        </p:spPr>
        <p:txBody>
          <a:bodyPr vert="horz" lIns="91416" tIns="45707" rIns="91416" bIns="45707" rtlCol="0"/>
          <a:lstStyle>
            <a:lvl1pPr algn="r">
              <a:defRPr sz="1200"/>
            </a:lvl1pPr>
          </a:lstStyle>
          <a:p>
            <a:fld id="{3B63FD84-C689-4E81-941F-3099CD41981D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23"/>
            <a:ext cx="2946400" cy="498316"/>
          </a:xfrm>
          <a:prstGeom prst="rect">
            <a:avLst/>
          </a:prstGeom>
        </p:spPr>
        <p:txBody>
          <a:bodyPr vert="horz" lIns="91416" tIns="45707" rIns="91416" bIns="457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323"/>
            <a:ext cx="2946400" cy="498316"/>
          </a:xfrm>
          <a:prstGeom prst="rect">
            <a:avLst/>
          </a:prstGeom>
        </p:spPr>
        <p:txBody>
          <a:bodyPr vert="horz" lIns="91416" tIns="45707" rIns="91416" bIns="45707" rtlCol="0" anchor="b"/>
          <a:lstStyle>
            <a:lvl1pPr algn="r">
              <a:defRPr sz="1200"/>
            </a:lvl1pPr>
          </a:lstStyle>
          <a:p>
            <a:fld id="{9C22B9A9-A745-473B-A981-4F9DC14DD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6" tIns="45707" rIns="91416" bIns="457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16" tIns="45707" rIns="91416" bIns="45707" rtlCol="0"/>
          <a:lstStyle>
            <a:lvl1pPr algn="r">
              <a:defRPr sz="1200"/>
            </a:lvl1pPr>
          </a:lstStyle>
          <a:p>
            <a:fld id="{D5484280-F1EC-4E4E-92AB-EDED8118DBC8}" type="datetimeFigureOut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6" tIns="45707" rIns="91416" bIns="457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6" tIns="45707" rIns="91416" bIns="457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16" tIns="45707" rIns="91416" bIns="457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16" tIns="45707" rIns="91416" bIns="45707" rtlCol="0" anchor="b"/>
          <a:lstStyle>
            <a:lvl1pPr algn="r">
              <a:defRPr sz="1200"/>
            </a:lvl1pPr>
          </a:lstStyle>
          <a:p>
            <a:fld id="{277B211E-1A2B-40ED-937C-5922B6BF87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98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4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256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3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72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0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5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9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9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0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4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5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7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8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924-EAB9-40F9-99A8-1F6BC49CC711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4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BCA-43A9-44FF-913A-594E23BB6802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2D7F-3D34-4692-B5BB-2562BBD20829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DC19-E9F5-47D2-9E10-17AF9899BEF2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0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DEBC-CD46-4D88-8EB5-91D7360E4677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6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BA2-2A70-4728-91BA-B789841FAD1D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4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7F7-773F-409B-A11C-BB7009CFBAA5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AB0-7CAF-4496-B14B-2EF0728A0503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3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3EF6-33DB-421B-9E8F-F7452C4B849B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6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9359-E26F-4591-8794-6D4BF0824AB2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6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D79-97F1-44D8-97D6-13B28AAD4BF8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9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386A-8C0D-43A0-97CE-76E08473ECCF}" type="datetime1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0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5246703" cy="95410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reflection stA="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한국해운물류학회 </a:t>
            </a:r>
            <a:endParaRPr lang="en-US" altLang="ko-KR" sz="2800" dirty="0" smtClean="0">
              <a:solidFill>
                <a:schemeClr val="bg2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algn="r"/>
            <a:r>
              <a:rPr lang="en-US" altLang="ko-KR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2021</a:t>
            </a:r>
            <a:r>
              <a:rPr lang="ko-KR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년 추계 정기학술대회</a:t>
            </a:r>
            <a:endParaRPr lang="ko-KR" alt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82141" y="5013551"/>
            <a:ext cx="323288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발표자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 지 </a:t>
            </a:r>
            <a:r>
              <a:rPr lang="ko-KR" altLang="en-US" sz="1600" dirty="0" err="1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혜</a:t>
            </a:r>
            <a:r>
              <a:rPr lang="ko-KR" altLang="en-US" sz="1600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   속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한국해양대학교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발표일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2021. 12. 10.(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A9B7A34-9171-4CEB-9586-D71C4D156409}"/>
              </a:ext>
            </a:extLst>
          </p:cNvPr>
          <p:cNvCxnSpPr>
            <a:cxnSpLocks/>
          </p:cNvCxnSpPr>
          <p:nvPr/>
        </p:nvCxnSpPr>
        <p:spPr>
          <a:xfrm>
            <a:off x="412748" y="24003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ECE88F7-7FB4-48D9-8467-75726DCF8B89}"/>
              </a:ext>
            </a:extLst>
          </p:cNvPr>
          <p:cNvCxnSpPr>
            <a:cxnSpLocks/>
          </p:cNvCxnSpPr>
          <p:nvPr/>
        </p:nvCxnSpPr>
        <p:spPr>
          <a:xfrm>
            <a:off x="412748" y="2151343"/>
            <a:ext cx="820102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ACB9A13-CE1F-4890-99F3-ADA92338D34D}"/>
              </a:ext>
            </a:extLst>
          </p:cNvPr>
          <p:cNvCxnSpPr>
            <a:cxnSpLocks/>
          </p:cNvCxnSpPr>
          <p:nvPr/>
        </p:nvCxnSpPr>
        <p:spPr>
          <a:xfrm>
            <a:off x="412747" y="3748568"/>
            <a:ext cx="820102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29585" y="2384228"/>
            <a:ext cx="716734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7030A0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항만연관산업의 성과 </a:t>
            </a:r>
            <a:r>
              <a:rPr lang="ko-KR" altLang="en-US" sz="4000" dirty="0" smtClean="0">
                <a:solidFill>
                  <a:srgbClr val="7030A0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분석</a:t>
            </a:r>
            <a:endParaRPr lang="ko-KR" altLang="en-US" sz="4000" dirty="0">
              <a:solidFill>
                <a:schemeClr val="accent3">
                  <a:lumMod val="7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1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027" y="1645348"/>
            <a:ext cx="35317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5. </a:t>
            </a:r>
            <a:r>
              <a:rPr lang="ko-KR" altLang="en-US" sz="2200" dirty="0" err="1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선박수리업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경영성과 분석</a:t>
            </a:r>
            <a:endParaRPr lang="ko-KR" altLang="en-US" sz="2200" dirty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538" y="2318982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선박수리업의</a:t>
            </a:r>
            <a:r>
              <a:rPr lang="ko-KR" altLang="en-US" dirty="0" smtClean="0"/>
              <a:t> 매출액 총계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9" y="2599534"/>
            <a:ext cx="7605560" cy="3791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0746" y="696010"/>
            <a:ext cx="40398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항만연관산업 경영 성과 분석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175682" y="1051730"/>
            <a:ext cx="3968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027" y="1645348"/>
            <a:ext cx="4017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6. </a:t>
            </a:r>
            <a:r>
              <a:rPr lang="ko-KR" altLang="en-US" sz="2200" dirty="0" err="1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컨테이너수리업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경영성과 분석</a:t>
            </a:r>
            <a:endParaRPr lang="ko-KR" altLang="en-US" sz="2200" dirty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538" y="2318982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컨테이너수리업의</a:t>
            </a:r>
            <a:r>
              <a:rPr lang="ko-KR" altLang="en-US" dirty="0" smtClean="0"/>
              <a:t> 매출액 총계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89" y="2608712"/>
            <a:ext cx="8033518" cy="39433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0746" y="696010"/>
            <a:ext cx="40398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항만연관산업 경영 성과 분석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175682" y="1051730"/>
            <a:ext cx="3968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41" y="1832078"/>
            <a:ext cx="6677677" cy="50259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474" y="1096120"/>
            <a:ext cx="3789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7. </a:t>
            </a:r>
            <a:r>
              <a:rPr lang="ko-KR" altLang="en-US" sz="2200" dirty="0" err="1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선용품공급업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경영성과 분석</a:t>
            </a:r>
            <a:endParaRPr lang="ko-KR" altLang="en-US" sz="2200" dirty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3658" y="1574689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선용품공급업의</a:t>
            </a:r>
            <a:r>
              <a:rPr lang="ko-KR" altLang="en-US" dirty="0" smtClean="0"/>
              <a:t> 매출액 총계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0746" y="509578"/>
            <a:ext cx="40398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항만연관산업 경영 성과 분석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175682" y="865298"/>
            <a:ext cx="3968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474" y="1096120"/>
            <a:ext cx="4684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8. 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경영성과 분석 결과 종합 </a:t>
            </a:r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- 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재무지표</a:t>
            </a:r>
            <a:endParaRPr lang="ko-KR" altLang="en-US" sz="2200" dirty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30746" y="509578"/>
            <a:ext cx="40398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항만연관산업 경영 성과 분석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175682" y="865298"/>
            <a:ext cx="3968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17" y="1889082"/>
            <a:ext cx="6319097" cy="47146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34037" y="1704416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업종별 주요 재무지표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6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06" y="1887806"/>
            <a:ext cx="6230460" cy="48251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474" y="1096120"/>
            <a:ext cx="5341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9. 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경영성과 분석 결과 종합 </a:t>
            </a:r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– 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경영분석 지표</a:t>
            </a:r>
            <a:endParaRPr lang="ko-KR" altLang="en-US" sz="2200" dirty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30746" y="509578"/>
            <a:ext cx="40398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항만연관산업 경영 성과 분석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175682" y="865298"/>
            <a:ext cx="3968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3376" y="1673154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업종별 주요 경영분석지표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3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474" y="1096120"/>
            <a:ext cx="5341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10. 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경영성과 분석 결과 종합 </a:t>
            </a:r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– 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경영분석 지표</a:t>
            </a:r>
            <a:endParaRPr lang="ko-KR" altLang="en-US" sz="2200" dirty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30746" y="509578"/>
            <a:ext cx="40398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항만연관산업 경영 성과 분석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175682" y="865298"/>
            <a:ext cx="3968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29" y="1640162"/>
            <a:ext cx="2376419" cy="2447372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049" y="1628717"/>
            <a:ext cx="2354142" cy="2458370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788" y="1628717"/>
            <a:ext cx="2402041" cy="2460736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338" y="4188797"/>
            <a:ext cx="2490497" cy="2520413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624" y="4188797"/>
            <a:ext cx="2623252" cy="2520413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35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08519" y="896065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7030A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결   </a:t>
            </a:r>
            <a:r>
              <a:rPr lang="ko-KR" altLang="en-US" sz="3600" dirty="0" err="1" smtClean="0">
                <a:solidFill>
                  <a:srgbClr val="7030A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론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866" y="1877267"/>
            <a:ext cx="8412832" cy="381642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00" dirty="0" smtClean="0">
              <a:solidFill>
                <a:schemeClr val="accent6">
                  <a:lumMod val="60000"/>
                  <a:lumOff val="4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   ● </a:t>
            </a:r>
            <a:r>
              <a:rPr lang="ko-KR" altLang="en-US" sz="2000" b="1" dirty="0" smtClean="0">
                <a:latin typeface="+mj-ea"/>
                <a:ea typeface="+mj-ea"/>
              </a:rPr>
              <a:t>산업 데이터 통계의 불확실성 개선 및 데이터 관리 체계 정립 필요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   ● </a:t>
            </a:r>
            <a:r>
              <a:rPr lang="ko-KR" altLang="en-US" sz="2000" b="1" dirty="0" smtClean="0">
                <a:latin typeface="+mj-ea"/>
                <a:ea typeface="+mj-ea"/>
              </a:rPr>
              <a:t>항만연관산업의 성장 지원 필요                              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 smtClean="0">
                <a:latin typeface="+mj-ea"/>
              </a:rPr>
              <a:t>   </a:t>
            </a:r>
            <a:r>
              <a:rPr lang="en-US" altLang="ko-KR" sz="2000" dirty="0">
                <a:latin typeface="+mj-ea"/>
              </a:rPr>
              <a:t> </a:t>
            </a:r>
            <a:r>
              <a:rPr lang="en-US" altLang="ko-KR" sz="2000" dirty="0" smtClean="0">
                <a:latin typeface="+mj-ea"/>
              </a:rPr>
              <a:t>  * </a:t>
            </a:r>
            <a:r>
              <a:rPr lang="ko-KR" altLang="en-US" sz="2000" dirty="0" err="1" smtClean="0"/>
              <a:t>선용품공급업</a:t>
            </a:r>
            <a:r>
              <a:rPr lang="ko-KR" altLang="en-US" sz="2000" dirty="0" smtClean="0"/>
              <a:t> 수출인정 추진</a:t>
            </a:r>
            <a:endParaRPr lang="en-US" altLang="ko-KR" sz="20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/>
              <a:t>항만 연관산업 전용 보증제도 </a:t>
            </a:r>
            <a:r>
              <a:rPr lang="ko-KR" altLang="en-US" sz="2000" dirty="0" smtClean="0"/>
              <a:t>마련</a:t>
            </a:r>
            <a:endParaRPr lang="en-US" altLang="ko-KR" sz="20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2000" dirty="0" smtClean="0"/>
              <a:t>         </a:t>
            </a:r>
            <a:r>
              <a:rPr lang="en-US" altLang="ko-KR" sz="2000" dirty="0"/>
              <a:t>* </a:t>
            </a:r>
            <a:r>
              <a:rPr lang="ko-KR" altLang="en-US" sz="2000" dirty="0" smtClean="0"/>
              <a:t>재정 </a:t>
            </a:r>
            <a:r>
              <a:rPr lang="ko-KR" altLang="en-US" sz="2000" dirty="0"/>
              <a:t>등 지원 근거 </a:t>
            </a:r>
            <a:r>
              <a:rPr lang="ko-KR" altLang="en-US" sz="2000" dirty="0" smtClean="0"/>
              <a:t>마련</a:t>
            </a:r>
            <a:endParaRPr lang="en-US" altLang="ko-KR" sz="20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2000" dirty="0" smtClean="0"/>
              <a:t>         </a:t>
            </a:r>
            <a:r>
              <a:rPr lang="en-US" altLang="ko-KR" sz="2000" dirty="0"/>
              <a:t>* </a:t>
            </a:r>
            <a:r>
              <a:rPr lang="ko-KR" altLang="en-US" sz="2000" dirty="0" smtClean="0"/>
              <a:t>업종별 </a:t>
            </a:r>
            <a:r>
              <a:rPr lang="ko-KR" altLang="en-US" sz="2000" dirty="0"/>
              <a:t>경영분석 및 성장전략 </a:t>
            </a:r>
            <a:r>
              <a:rPr lang="ko-KR" altLang="en-US" sz="2000" dirty="0" smtClean="0"/>
              <a:t>수립</a:t>
            </a:r>
            <a:r>
              <a:rPr lang="ko-KR" altLang="en-US" sz="2000" dirty="0" smtClean="0">
                <a:latin typeface="+mj-ea"/>
              </a:rPr>
              <a:t>  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28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597D699-133C-40A7-833A-0F1EDEB58E90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빗면 1"/>
          <p:cNvSpPr/>
          <p:nvPr/>
        </p:nvSpPr>
        <p:spPr>
          <a:xfrm>
            <a:off x="1256087" y="1540051"/>
            <a:ext cx="6645038" cy="4181383"/>
          </a:xfrm>
          <a:prstGeom prst="bevel">
            <a:avLst>
              <a:gd name="adj" fmla="val 312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66287" y="1024616"/>
            <a:ext cx="1024639" cy="73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목  차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8875" y="1861028"/>
            <a:ext cx="3570208" cy="2954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19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연구 개요</a:t>
            </a:r>
            <a:endParaRPr lang="en-US" altLang="ko-KR" sz="1900" dirty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9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 </a:t>
            </a:r>
            <a:r>
              <a:rPr lang="ko-KR" altLang="en-US" sz="19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선행 연구 </a:t>
            </a:r>
            <a:endParaRPr lang="en-US" altLang="ko-KR" sz="1900" dirty="0" smtClean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9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en-US" altLang="ko-KR" sz="19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19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항만연관산업 동향</a:t>
            </a:r>
            <a:endParaRPr lang="en-US" altLang="ko-KR" sz="1900" dirty="0" smtClean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 부산항 항만연관산업 경영 성과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결 론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5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8988" y="852840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7030A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연구 개요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420" y="1895022"/>
            <a:ext cx="8238153" cy="393954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연구의 배경 및  목적</a:t>
            </a:r>
            <a:endParaRPr lang="en-US" altLang="ko-KR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00" dirty="0" smtClean="0">
              <a:solidFill>
                <a:schemeClr val="accent6">
                  <a:lumMod val="60000"/>
                  <a:lumOff val="4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   ● </a:t>
            </a:r>
            <a:r>
              <a:rPr lang="ko-KR" altLang="en-US" sz="2000" dirty="0" smtClean="0">
                <a:latin typeface="+mj-ea"/>
                <a:ea typeface="+mj-ea"/>
              </a:rPr>
              <a:t>부산항에 </a:t>
            </a:r>
            <a:r>
              <a:rPr lang="ko-KR" altLang="en-US" sz="2000" dirty="0">
                <a:latin typeface="+mj-ea"/>
                <a:ea typeface="+mj-ea"/>
              </a:rPr>
              <a:t>집중되어 있는 항만연관산업</a:t>
            </a: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● </a:t>
            </a:r>
            <a:r>
              <a:rPr lang="ko-KR" altLang="en-US" sz="2000" b="1" dirty="0" smtClean="0">
                <a:latin typeface="+mj-ea"/>
                <a:ea typeface="+mj-ea"/>
              </a:rPr>
              <a:t>부가가치비율이 </a:t>
            </a:r>
            <a:r>
              <a:rPr lang="ko-KR" altLang="en-US" sz="2000" b="1" dirty="0">
                <a:latin typeface="+mj-ea"/>
                <a:ea typeface="+mj-ea"/>
              </a:rPr>
              <a:t>낮은 </a:t>
            </a:r>
            <a:r>
              <a:rPr lang="ko-KR" altLang="en-US" sz="2000" b="1" dirty="0" smtClean="0">
                <a:latin typeface="+mj-ea"/>
                <a:ea typeface="+mj-ea"/>
              </a:rPr>
              <a:t>항만연관산업                              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 smtClean="0">
                <a:latin typeface="+mj-ea"/>
              </a:rPr>
              <a:t>   </a:t>
            </a:r>
            <a:r>
              <a:rPr lang="en-US" altLang="ko-KR" sz="2000" dirty="0">
                <a:latin typeface="+mj-ea"/>
              </a:rPr>
              <a:t>● </a:t>
            </a:r>
            <a:r>
              <a:rPr lang="ko-KR" altLang="en-US" sz="2000" dirty="0" smtClean="0"/>
              <a:t>항만연관산업의 </a:t>
            </a:r>
            <a:r>
              <a:rPr lang="ko-KR" altLang="en-US" sz="2000" dirty="0"/>
              <a:t>서비스 체질 개선 필요</a:t>
            </a:r>
          </a:p>
          <a:p>
            <a:pPr fontAlgn="base">
              <a:lnSpc>
                <a:spcPct val="200000"/>
              </a:lnSpc>
            </a:pPr>
            <a:r>
              <a:rPr lang="ko-KR" altLang="en-US" sz="2000" dirty="0" smtClean="0">
                <a:latin typeface="+mj-ea"/>
              </a:rPr>
              <a:t>   </a:t>
            </a:r>
            <a:r>
              <a:rPr lang="en-US" altLang="ko-KR" sz="2000" dirty="0" smtClean="0">
                <a:latin typeface="+mj-ea"/>
              </a:rPr>
              <a:t>● </a:t>
            </a:r>
            <a:r>
              <a:rPr lang="ko-KR" altLang="en-US" sz="2000" b="1" dirty="0" smtClean="0"/>
              <a:t>항만연관산업 성장 지원 필요</a:t>
            </a:r>
            <a:endParaRPr lang="en-US" altLang="ko-KR" sz="2000" b="1" dirty="0" smtClean="0"/>
          </a:p>
          <a:p>
            <a:pPr fontAlgn="base">
              <a:lnSpc>
                <a:spcPct val="200000"/>
              </a:lnSpc>
            </a:pPr>
            <a:r>
              <a:rPr lang="ko-KR" altLang="en-US" sz="2000" b="1" dirty="0">
                <a:latin typeface="+mj-ea"/>
              </a:rPr>
              <a:t> </a:t>
            </a:r>
            <a:r>
              <a:rPr lang="ko-KR" altLang="en-US" sz="2000" b="1" dirty="0" smtClean="0">
                <a:latin typeface="+mj-ea"/>
              </a:rPr>
              <a:t>  </a:t>
            </a:r>
            <a:r>
              <a:rPr lang="en-US" altLang="ko-KR" sz="2000" b="1" dirty="0" smtClean="0">
                <a:latin typeface="+mj-ea"/>
              </a:rPr>
              <a:t>● </a:t>
            </a:r>
            <a:r>
              <a:rPr lang="ko-KR" altLang="en-US" sz="2000" b="1" dirty="0" smtClean="0">
                <a:latin typeface="+mj-ea"/>
              </a:rPr>
              <a:t>관련 </a:t>
            </a:r>
            <a:r>
              <a:rPr lang="ko-KR" altLang="en-US" sz="2000" b="1" dirty="0" smtClean="0"/>
              <a:t>정책수립을 위한 업계 현황 및 업종별 경영 성과 조사 필요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6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8988" y="820866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7030A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연구 개요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474" y="1706894"/>
            <a:ext cx="8540808" cy="4485843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연구의 </a:t>
            </a:r>
            <a:r>
              <a:rPr lang="ko-KR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범위</a:t>
            </a:r>
            <a:endParaRPr lang="en-US" altLang="ko-KR" sz="600" dirty="0">
              <a:solidFill>
                <a:schemeClr val="accent1">
                  <a:lumMod val="60000"/>
                  <a:lumOff val="4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dirty="0" smtClean="0">
                <a:latin typeface="+mn-ea"/>
              </a:rPr>
              <a:t> ● </a:t>
            </a:r>
            <a:r>
              <a:rPr lang="ko-KR" altLang="en-US" sz="1900" dirty="0" err="1" smtClean="0">
                <a:latin typeface="+mn-ea"/>
              </a:rPr>
              <a:t>공간적범위</a:t>
            </a:r>
            <a:r>
              <a:rPr lang="ko-KR" altLang="en-US" sz="1900" dirty="0" smtClean="0">
                <a:latin typeface="+mn-ea"/>
              </a:rPr>
              <a:t> </a:t>
            </a:r>
            <a:r>
              <a:rPr lang="en-US" altLang="ko-KR" sz="1900" dirty="0" smtClean="0">
                <a:latin typeface="+mn-ea"/>
              </a:rPr>
              <a:t>: </a:t>
            </a:r>
            <a:r>
              <a:rPr lang="ko-KR" altLang="en-US" sz="1900" b="1" dirty="0" smtClean="0">
                <a:latin typeface="+mn-ea"/>
              </a:rPr>
              <a:t>부산항</a:t>
            </a:r>
            <a:r>
              <a:rPr lang="ko-KR" altLang="en-US" sz="1900" dirty="0" smtClean="0">
                <a:latin typeface="+mn-ea"/>
              </a:rPr>
              <a:t>을 중심으로 한 부산지역</a:t>
            </a:r>
            <a:endParaRPr lang="en-US" altLang="ko-KR" sz="19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 smtClean="0">
                <a:latin typeface="+mn-ea"/>
              </a:rPr>
              <a:t>  ● </a:t>
            </a:r>
            <a:r>
              <a:rPr lang="ko-KR" altLang="en-US" sz="1900" dirty="0" err="1" smtClean="0">
                <a:latin typeface="+mn-ea"/>
              </a:rPr>
              <a:t>시간적범위</a:t>
            </a:r>
            <a:r>
              <a:rPr lang="ko-KR" altLang="en-US" sz="1900" dirty="0" smtClean="0">
                <a:latin typeface="+mn-ea"/>
              </a:rPr>
              <a:t> </a:t>
            </a:r>
            <a:r>
              <a:rPr lang="en-US" altLang="ko-KR" sz="1900" dirty="0" smtClean="0">
                <a:latin typeface="+mn-ea"/>
              </a:rPr>
              <a:t>: </a:t>
            </a:r>
            <a:r>
              <a:rPr lang="ko-KR" altLang="en-US" sz="1900" dirty="0" err="1" smtClean="0">
                <a:latin typeface="+mn-ea"/>
              </a:rPr>
              <a:t>기준년도는</a:t>
            </a:r>
            <a:r>
              <a:rPr lang="ko-KR" altLang="en-US" sz="1900" dirty="0" smtClean="0">
                <a:latin typeface="+mn-ea"/>
              </a:rPr>
              <a:t> </a:t>
            </a:r>
            <a:r>
              <a:rPr lang="en-US" altLang="ko-KR" sz="1900" b="1" dirty="0" smtClean="0">
                <a:latin typeface="+mn-ea"/>
              </a:rPr>
              <a:t>2021</a:t>
            </a:r>
            <a:r>
              <a:rPr lang="ko-KR" altLang="en-US" sz="1900" b="1" dirty="0" smtClean="0">
                <a:latin typeface="+mn-ea"/>
              </a:rPr>
              <a:t>년 현재까지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통계 등 자료는 </a:t>
            </a:r>
            <a:r>
              <a:rPr lang="en-US" altLang="ko-KR" sz="1600" dirty="0" smtClean="0">
                <a:latin typeface="+mn-ea"/>
              </a:rPr>
              <a:t>2020</a:t>
            </a:r>
            <a:r>
              <a:rPr lang="ko-KR" altLang="en-US" sz="1600" dirty="0" smtClean="0">
                <a:latin typeface="+mn-ea"/>
              </a:rPr>
              <a:t>년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dirty="0" smtClean="0">
                <a:latin typeface="+mn-ea"/>
              </a:rPr>
              <a:t> ● </a:t>
            </a:r>
            <a:r>
              <a:rPr lang="ko-KR" altLang="en-US" sz="1900" dirty="0" err="1" smtClean="0">
                <a:latin typeface="+mn-ea"/>
              </a:rPr>
              <a:t>산업적범위</a:t>
            </a:r>
            <a:r>
              <a:rPr lang="ko-KR" altLang="en-US" sz="1900" dirty="0" smtClean="0">
                <a:latin typeface="+mn-ea"/>
              </a:rPr>
              <a:t> </a:t>
            </a:r>
            <a:endParaRPr lang="en-US" altLang="ko-KR" sz="19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dirty="0" smtClean="0">
                <a:latin typeface="+mn-ea"/>
              </a:rPr>
              <a:t>      </a:t>
            </a:r>
            <a:r>
              <a:rPr lang="ko-KR" altLang="en-US" sz="1900" dirty="0" smtClean="0">
                <a:latin typeface="+mn-ea"/>
              </a:rPr>
              <a:t>「부산광역시 </a:t>
            </a:r>
            <a:r>
              <a:rPr lang="ko-KR" altLang="en-US" sz="1900" dirty="0">
                <a:latin typeface="+mn-ea"/>
              </a:rPr>
              <a:t>선박관리산업 및 연관산업 육성</a:t>
            </a:r>
            <a:r>
              <a:rPr lang="en-US" altLang="ko-KR" sz="1900" dirty="0">
                <a:latin typeface="+mn-ea"/>
              </a:rPr>
              <a:t>·</a:t>
            </a:r>
            <a:r>
              <a:rPr lang="ko-KR" altLang="en-US" sz="1900" dirty="0">
                <a:latin typeface="+mn-ea"/>
              </a:rPr>
              <a:t>지원 조례」 기준 </a:t>
            </a:r>
            <a:r>
              <a:rPr lang="ko-KR" altLang="en-US" sz="1900" dirty="0" smtClean="0">
                <a:latin typeface="+mn-ea"/>
              </a:rPr>
              <a:t>연관산업</a:t>
            </a:r>
            <a:r>
              <a:rPr lang="en-US" altLang="ko-KR" sz="1900" dirty="0" smtClean="0">
                <a:latin typeface="+mn-ea"/>
              </a:rPr>
              <a:t>,         </a:t>
            </a: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dirty="0" smtClean="0">
                <a:latin typeface="+mn-ea"/>
              </a:rPr>
              <a:t>      </a:t>
            </a:r>
            <a:r>
              <a:rPr lang="ko-KR" altLang="en-US" sz="1900" dirty="0" smtClean="0">
                <a:latin typeface="+mn-ea"/>
              </a:rPr>
              <a:t>「항만운송사업법</a:t>
            </a:r>
            <a:r>
              <a:rPr lang="ko-KR" altLang="en-US" sz="1900" dirty="0">
                <a:latin typeface="+mn-ea"/>
              </a:rPr>
              <a:t>」제</a:t>
            </a:r>
            <a:r>
              <a:rPr lang="en-US" altLang="ko-KR" sz="1900" dirty="0">
                <a:latin typeface="+mn-ea"/>
              </a:rPr>
              <a:t>2</a:t>
            </a:r>
            <a:r>
              <a:rPr lang="ko-KR" altLang="en-US" sz="1900" dirty="0">
                <a:latin typeface="+mn-ea"/>
              </a:rPr>
              <a:t>조제</a:t>
            </a:r>
            <a:r>
              <a:rPr lang="en-US" altLang="ko-KR" sz="1900" dirty="0">
                <a:latin typeface="+mn-ea"/>
              </a:rPr>
              <a:t>4</a:t>
            </a:r>
            <a:r>
              <a:rPr lang="ko-KR" altLang="en-US" sz="1900" dirty="0">
                <a:latin typeface="+mn-ea"/>
              </a:rPr>
              <a:t>항에 해당되는 사업 중 </a:t>
            </a:r>
            <a:r>
              <a:rPr lang="ko-KR" altLang="en-US" sz="1900" b="1" dirty="0">
                <a:latin typeface="+mn-ea"/>
              </a:rPr>
              <a:t>항만용역업</a:t>
            </a:r>
            <a:r>
              <a:rPr lang="en-US" altLang="ko-KR" sz="1900" b="1" dirty="0">
                <a:latin typeface="+mn-ea"/>
              </a:rPr>
              <a:t>, </a:t>
            </a:r>
            <a:r>
              <a:rPr lang="ko-KR" altLang="en-US" sz="1900" b="1" dirty="0" err="1" smtClean="0">
                <a:latin typeface="+mn-ea"/>
              </a:rPr>
              <a:t>선용품</a:t>
            </a:r>
            <a:endParaRPr lang="en-US" altLang="ko-KR" sz="19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900" b="1" dirty="0">
                <a:latin typeface="+mn-ea"/>
              </a:rPr>
              <a:t> </a:t>
            </a:r>
            <a:r>
              <a:rPr lang="en-US" altLang="ko-KR" sz="1900" b="1" dirty="0" smtClean="0">
                <a:latin typeface="+mn-ea"/>
              </a:rPr>
              <a:t>       </a:t>
            </a:r>
            <a:r>
              <a:rPr lang="ko-KR" altLang="en-US" sz="1900" b="1" dirty="0" err="1" smtClean="0">
                <a:latin typeface="+mn-ea"/>
              </a:rPr>
              <a:t>공급업</a:t>
            </a:r>
            <a:r>
              <a:rPr lang="en-US" altLang="ko-KR" sz="1900" b="1" dirty="0">
                <a:latin typeface="+mn-ea"/>
              </a:rPr>
              <a:t>, </a:t>
            </a:r>
            <a:r>
              <a:rPr lang="ko-KR" altLang="en-US" sz="1900" b="1" dirty="0" err="1">
                <a:latin typeface="+mn-ea"/>
              </a:rPr>
              <a:t>선박연료공급업</a:t>
            </a:r>
            <a:r>
              <a:rPr lang="en-US" altLang="ko-KR" sz="1900" b="1" dirty="0">
                <a:latin typeface="+mn-ea"/>
              </a:rPr>
              <a:t>, </a:t>
            </a:r>
            <a:r>
              <a:rPr lang="ko-KR" altLang="en-US" sz="1900" b="1" dirty="0" err="1">
                <a:latin typeface="+mn-ea"/>
              </a:rPr>
              <a:t>선박수리업</a:t>
            </a:r>
            <a:r>
              <a:rPr lang="en-US" altLang="ko-KR" sz="1900" b="1" dirty="0">
                <a:latin typeface="+mn-ea"/>
              </a:rPr>
              <a:t>, </a:t>
            </a:r>
            <a:r>
              <a:rPr lang="ko-KR" altLang="en-US" sz="1900" b="1" dirty="0" err="1" smtClean="0">
                <a:latin typeface="+mn-ea"/>
              </a:rPr>
              <a:t>컨테이너수리업</a:t>
            </a:r>
            <a:endParaRPr lang="en-US" altLang="ko-KR" sz="19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 smtClean="0">
                <a:latin typeface="+mn-ea"/>
              </a:rPr>
              <a:t>  ● </a:t>
            </a:r>
            <a:r>
              <a:rPr lang="ko-KR" altLang="en-US" sz="1900" dirty="0" err="1" smtClean="0">
                <a:latin typeface="+mn-ea"/>
              </a:rPr>
              <a:t>내용적범위</a:t>
            </a:r>
            <a:r>
              <a:rPr lang="ko-KR" altLang="en-US" sz="1900" dirty="0" smtClean="0">
                <a:latin typeface="+mn-ea"/>
              </a:rPr>
              <a:t> </a:t>
            </a:r>
            <a:r>
              <a:rPr lang="en-US" altLang="ko-KR" sz="1900" dirty="0">
                <a:latin typeface="+mn-ea"/>
              </a:rPr>
              <a:t>: </a:t>
            </a:r>
            <a:r>
              <a:rPr lang="ko-KR" altLang="en-US" sz="1900" dirty="0" smtClean="0">
                <a:latin typeface="+mn-ea"/>
              </a:rPr>
              <a:t>항만연관산업 기초 현황조사</a:t>
            </a:r>
            <a:r>
              <a:rPr lang="en-US" altLang="ko-KR" sz="1900" dirty="0">
                <a:latin typeface="+mn-ea"/>
              </a:rPr>
              <a:t> </a:t>
            </a:r>
            <a:r>
              <a:rPr lang="ko-KR" altLang="en-US" sz="1900" dirty="0" smtClean="0">
                <a:latin typeface="+mn-ea"/>
              </a:rPr>
              <a:t>및 동향과 이슈</a:t>
            </a:r>
            <a:r>
              <a:rPr lang="en-US" altLang="ko-KR" sz="1900" dirty="0" smtClean="0">
                <a:latin typeface="+mn-ea"/>
              </a:rPr>
              <a:t>, </a:t>
            </a:r>
            <a:r>
              <a:rPr lang="ko-KR" altLang="en-US" sz="1900" dirty="0" smtClean="0">
                <a:latin typeface="+mn-ea"/>
              </a:rPr>
              <a:t>경영성과 분석</a:t>
            </a:r>
            <a:endParaRPr lang="en-US" altLang="ko-KR" sz="19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18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0744" y="572899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206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선행 연구</a:t>
            </a:r>
            <a:endParaRPr lang="ko-KR" altLang="en-US" sz="3600" dirty="0">
              <a:solidFill>
                <a:srgbClr val="002060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73848"/>
              </p:ext>
            </p:extLst>
          </p:nvPr>
        </p:nvGraphicFramePr>
        <p:xfrm>
          <a:off x="450870" y="1339534"/>
          <a:ext cx="8240768" cy="510565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728457"/>
                <a:gridCol w="977814"/>
                <a:gridCol w="5534497"/>
              </a:tblGrid>
              <a:tr h="3405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저자명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발행년도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주제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김상춘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최봉호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부산지역 </a:t>
                      </a:r>
                      <a:r>
                        <a:rPr lang="ko-KR" altLang="en-US" sz="1200" u="none" strike="noStrike" dirty="0">
                          <a:effectLst/>
                        </a:rPr>
                        <a:t>해운</a:t>
                      </a:r>
                      <a:r>
                        <a:rPr lang="en-US" altLang="ko-KR" sz="1200" u="none" strike="noStrike" dirty="0">
                          <a:effectLst/>
                        </a:rPr>
                        <a:t>·</a:t>
                      </a:r>
                      <a:r>
                        <a:rPr lang="ko-KR" altLang="en-US" sz="1200" u="none" strike="noStrike" dirty="0">
                          <a:effectLst/>
                        </a:rPr>
                        <a:t>항만산업의 지역경제 파급효과 재조명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노정구 외 </a:t>
                      </a:r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항만용역업 경영합리화 방안에 </a:t>
                      </a:r>
                      <a:r>
                        <a:rPr lang="ko-KR" altLang="en-US" sz="1200" u="none" strike="noStrike" dirty="0">
                          <a:effectLst/>
                        </a:rPr>
                        <a:t>대한 연구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류형근 외 </a:t>
                      </a:r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부산 </a:t>
                      </a:r>
                      <a:r>
                        <a:rPr lang="ko-KR" altLang="en-US" sz="1200" u="none" strike="noStrike" dirty="0">
                          <a:effectLst/>
                        </a:rPr>
                        <a:t>항만물류산업의 실태에 관한 연구</a:t>
                      </a:r>
                      <a:r>
                        <a:rPr lang="en-US" altLang="ko-KR" sz="1200" u="none" strike="noStrike" dirty="0">
                          <a:effectLst/>
                        </a:rPr>
                        <a:t>-</a:t>
                      </a:r>
                      <a:r>
                        <a:rPr lang="ko-KR" altLang="en-US" sz="1200" u="none" strike="noStrike" dirty="0">
                          <a:effectLst/>
                        </a:rPr>
                        <a:t>매출액 관점 </a:t>
                      </a:r>
                      <a:r>
                        <a:rPr lang="en-US" altLang="ko-KR" sz="1200" u="none" strike="noStrike" dirty="0">
                          <a:effectLst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민세홍</a:t>
                      </a:r>
                      <a:r>
                        <a:rPr lang="ko-KR" altLang="en-US" sz="1200" u="none" strike="noStrike" dirty="0">
                          <a:effectLst/>
                        </a:rPr>
                        <a:t> 외 </a:t>
                      </a:r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부산지역 </a:t>
                      </a:r>
                      <a:r>
                        <a:rPr lang="ko-KR" altLang="en-US" sz="1200" u="none" strike="noStrike" dirty="0">
                          <a:effectLst/>
                        </a:rPr>
                        <a:t>선박수리 경쟁력 제고 방안에 관한 탐색적 연구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박상갑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배칠한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해상운송용 </a:t>
                      </a:r>
                      <a:r>
                        <a:rPr lang="ko-KR" altLang="en-US" sz="1200" u="none" strike="noStrike" dirty="0">
                          <a:effectLst/>
                        </a:rPr>
                        <a:t>컨테이너 수리비의 개선방안에 관한 연구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배귀희</a:t>
                      </a:r>
                      <a:r>
                        <a:rPr lang="ko-KR" altLang="en-US" sz="1200" u="none" strike="noStrike" dirty="0">
                          <a:effectLst/>
                        </a:rPr>
                        <a:t> 외 </a:t>
                      </a:r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진입규제의 </a:t>
                      </a:r>
                      <a:r>
                        <a:rPr lang="ko-KR" altLang="en-US" sz="1200" u="none" strike="noStrike" dirty="0">
                          <a:effectLst/>
                        </a:rPr>
                        <a:t>제</a:t>
                      </a:r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종 오류 분석</a:t>
                      </a:r>
                      <a:r>
                        <a:rPr lang="en-US" altLang="ko-KR" sz="1200" u="none" strike="noStrike" dirty="0">
                          <a:effectLst/>
                        </a:rPr>
                        <a:t>: </a:t>
                      </a:r>
                      <a:r>
                        <a:rPr lang="ko-KR" altLang="en-US" sz="1200" u="none" strike="noStrike" dirty="0">
                          <a:effectLst/>
                        </a:rPr>
                        <a:t>항만용역업 등록규제 사례를 중심으로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안성종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항만용역업의 </a:t>
                      </a:r>
                      <a:r>
                        <a:rPr lang="ko-KR" altLang="en-US" sz="1200" u="none" strike="noStrike" dirty="0">
                          <a:effectLst/>
                        </a:rPr>
                        <a:t>현황과 개선방향 </a:t>
                      </a:r>
                      <a:r>
                        <a:rPr lang="en-US" altLang="ko-KR" sz="1200" u="none" strike="noStrike" dirty="0">
                          <a:effectLst/>
                        </a:rPr>
                        <a:t>; </a:t>
                      </a:r>
                      <a:r>
                        <a:rPr lang="ko-KR" altLang="en-US" sz="1200" u="none" strike="noStrike" dirty="0">
                          <a:effectLst/>
                        </a:rPr>
                        <a:t>침체된 항만용역업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활성화 대안은 없나</a:t>
                      </a:r>
                      <a:r>
                        <a:rPr lang="en-US" altLang="ko-KR" sz="1200" u="none" strike="noStrike" dirty="0">
                          <a:effectLst/>
                        </a:rPr>
                        <a:t>?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이제홍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최홍섭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국가경쟁력 </a:t>
                      </a:r>
                      <a:r>
                        <a:rPr lang="ko-KR" altLang="en-US" sz="1200" u="none" strike="noStrike" dirty="0">
                          <a:effectLst/>
                        </a:rPr>
                        <a:t>강화를 위한 항만산업 경제적 효과 및 투자재원 조달 방안 연구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이홍걸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부산항 </a:t>
                      </a:r>
                      <a:r>
                        <a:rPr lang="ko-KR" altLang="en-US" sz="1200" u="none" strike="noStrike" dirty="0">
                          <a:effectLst/>
                        </a:rPr>
                        <a:t>국제 </a:t>
                      </a:r>
                      <a:r>
                        <a:rPr lang="ko-KR" altLang="en-US" sz="1200" u="none" strike="noStrike" dirty="0" err="1" smtClean="0">
                          <a:effectLst/>
                        </a:rPr>
                        <a:t>선용품공급업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경쟁력 제고방안에 관한 탐색적 연구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임용석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이기태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심층면접을 </a:t>
                      </a:r>
                      <a:r>
                        <a:rPr lang="ko-KR" altLang="en-US" sz="1200" u="none" strike="noStrike" dirty="0">
                          <a:effectLst/>
                        </a:rPr>
                        <a:t>통한 부산지역 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선박수리업의</a:t>
                      </a:r>
                      <a:r>
                        <a:rPr lang="ko-KR" altLang="en-US" sz="1200" u="none" strike="noStrike" dirty="0">
                          <a:effectLst/>
                        </a:rPr>
                        <a:t> 저성장 요인 분석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조원길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</a:t>
                      </a:r>
                      <a:r>
                        <a:rPr lang="ko-KR" altLang="en-US" sz="1200" u="none" strike="noStrike" dirty="0" err="1" smtClean="0">
                          <a:effectLst/>
                        </a:rPr>
                        <a:t>선용품산업과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공급업체의 경쟁력 제고 전략에 관한 연구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최정환 외 </a:t>
                      </a:r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r>
                        <a:rPr lang="ko-KR" altLang="en-US" sz="1200" u="none" strike="noStrike">
                          <a:effectLst/>
                        </a:rPr>
                        <a:t>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</a:t>
                      </a:r>
                      <a:r>
                        <a:rPr lang="ko-KR" altLang="en-US" sz="1200" u="none" strike="noStrike" dirty="0" err="1" smtClean="0">
                          <a:effectLst/>
                        </a:rPr>
                        <a:t>선박연료유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검정인의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법적 지위와 </a:t>
                      </a:r>
                      <a:r>
                        <a:rPr lang="ko-KR" altLang="en-US" sz="1200" u="none" strike="noStrike" dirty="0">
                          <a:effectLst/>
                        </a:rPr>
                        <a:t>책임에 관한 연구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최정환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이상일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</a:t>
                      </a:r>
                      <a:r>
                        <a:rPr lang="ko-KR" altLang="en-US" sz="1200" u="none" strike="noStrike" dirty="0" err="1" smtClean="0">
                          <a:effectLst/>
                        </a:rPr>
                        <a:t>선박연료유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공급관련 분쟁해결의 한계 및 대응방안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부산항만공사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부산항 </a:t>
                      </a:r>
                      <a:r>
                        <a:rPr lang="ko-KR" altLang="en-US" sz="1200" u="none" strike="noStrike" dirty="0">
                          <a:effectLst/>
                        </a:rPr>
                        <a:t>항만연관산업 육성방안 수립 보고서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부산항만공사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2019, 2021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부산항 </a:t>
                      </a:r>
                      <a:r>
                        <a:rPr lang="ko-KR" altLang="en-US" sz="1200" u="none" strike="noStrike" dirty="0">
                          <a:effectLst/>
                        </a:rPr>
                        <a:t>해운항만산업 실태조사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  <a:tr h="297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한국해양수산개발원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smtClean="0">
                          <a:effectLst/>
                        </a:rPr>
                        <a:t>  중</a:t>
                      </a:r>
                      <a:r>
                        <a:rPr lang="en-US" altLang="ko-KR" sz="1200" u="none" strike="noStrike" dirty="0">
                          <a:effectLst/>
                        </a:rPr>
                        <a:t>·</a:t>
                      </a:r>
                      <a:r>
                        <a:rPr lang="ko-KR" altLang="en-US" sz="1200" u="none" strike="noStrike" dirty="0">
                          <a:effectLst/>
                        </a:rPr>
                        <a:t>소 항만물류업체 경영여건 분석 및 정책방안 연구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34" marR="8634" marT="863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6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 flipV="1">
            <a:off x="230560" y="4005072"/>
            <a:ext cx="3042992" cy="18840"/>
          </a:xfrm>
          <a:prstGeom prst="line">
            <a:avLst/>
          </a:prstGeom>
          <a:ln w="127000">
            <a:solidFill>
              <a:srgbClr val="F3C0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30561" y="1600200"/>
            <a:ext cx="2073727" cy="3600"/>
          </a:xfrm>
          <a:prstGeom prst="line">
            <a:avLst/>
          </a:prstGeom>
          <a:ln w="127000">
            <a:solidFill>
              <a:srgbClr val="F3C0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474" y="1157448"/>
            <a:ext cx="8412880" cy="556306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업계 주요이슈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정부의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낮은 관심과 발전전략 부재 등으로 개별 업체 중심으로 자생적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성장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「항만운송사업법」에 별도의 기본계획 및 발전전략 수립 등의 근거 부족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b="1" dirty="0" smtClean="0"/>
              <a:t>항만운송관련사업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 </a:t>
            </a:r>
            <a:r>
              <a:rPr lang="ko-KR" altLang="en-US" b="1" dirty="0"/>
              <a:t>자율경쟁을 위한 </a:t>
            </a:r>
            <a:r>
              <a:rPr lang="ko-KR" altLang="en-US" b="1" dirty="0" smtClean="0"/>
              <a:t>규제완화의 </a:t>
            </a:r>
            <a:r>
              <a:rPr lang="ko-KR" altLang="en-US" b="1" dirty="0"/>
              <a:t>부작용으로 </a:t>
            </a:r>
            <a:r>
              <a:rPr lang="ko-KR" altLang="en-US" b="1" dirty="0" smtClean="0"/>
              <a:t>인한 업체 </a:t>
            </a:r>
            <a:r>
              <a:rPr lang="ko-KR" altLang="en-US" b="1" dirty="0"/>
              <a:t>난립</a:t>
            </a:r>
            <a:r>
              <a:rPr lang="en-US" altLang="ko-KR" b="1" dirty="0" smtClean="0"/>
              <a:t>,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ko-KR" altLang="en-US" b="1" dirty="0"/>
              <a:t>서비스 품질 </a:t>
            </a:r>
            <a:r>
              <a:rPr lang="ko-KR" altLang="en-US" b="1" dirty="0" smtClean="0"/>
              <a:t>저하 등 악순환 반복</a:t>
            </a:r>
            <a:endParaRPr lang="en-US" altLang="ko-KR" b="1" dirty="0" smtClean="0"/>
          </a:p>
          <a:p>
            <a:pPr fontAlgn="base">
              <a:lnSpc>
                <a:spcPct val="150000"/>
              </a:lnSpc>
            </a:pPr>
            <a:endParaRPr lang="ko-KR" altLang="en-US" sz="900" b="1" dirty="0"/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업계 의견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전문가 인터뷰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우리나라의 항만연관산업은 물동량 처리</a:t>
            </a:r>
            <a:r>
              <a:rPr lang="ko-KR" altLang="en-US" b="1" dirty="0"/>
              <a:t>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하역 위주의 성장에만 치우쳐짐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업계 성장의 편향적인 한계로 인한 항만서비스 품질 저하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영세한 항만연관산업의 구조적 문제와 시설 노후화에 의한 수익성 악화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선박의 대형화 및 친환경 등 산업구조 변화에 대한 대응책 미비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과당경쟁 및 산업의 전략 부재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서비스 체질 개선을 위한 법</a:t>
            </a:r>
            <a:r>
              <a:rPr lang="en-US" altLang="ko-KR" b="1" dirty="0"/>
              <a:t>·</a:t>
            </a:r>
            <a:r>
              <a:rPr lang="ko-KR" altLang="en-US" b="1" dirty="0"/>
              <a:t>제도 정비 및 정부의 항만연관산업 성장지원 필요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20699" y="537482"/>
            <a:ext cx="475643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항만연관산업 동향 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3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15667" y="524862"/>
            <a:ext cx="63722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</a:t>
            </a:r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항만연관산업 경영 성과 분석</a:t>
            </a:r>
            <a:endParaRPr lang="ko-KR" altLang="en-US" sz="3200" b="1" dirty="0">
              <a:solidFill>
                <a:schemeClr val="bg2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5402" y="1210043"/>
            <a:ext cx="8199797" cy="2600712"/>
            <a:chOff x="447053" y="1411024"/>
            <a:chExt cx="7134478" cy="2437332"/>
          </a:xfrm>
        </p:grpSpPr>
        <p:sp>
          <p:nvSpPr>
            <p:cNvPr id="2" name="TextBox 1"/>
            <p:cNvSpPr txBox="1"/>
            <p:nvPr/>
          </p:nvSpPr>
          <p:spPr>
            <a:xfrm>
              <a:off x="447053" y="1411024"/>
              <a:ext cx="7134478" cy="2437332"/>
            </a:xfrm>
            <a:prstGeom prst="rect">
              <a:avLst/>
            </a:prstGeom>
            <a:noFill/>
            <a:ln w="38100">
              <a:solidFill>
                <a:srgbClr val="AFABAB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</a:rPr>
                <a:t> </a:t>
              </a:r>
              <a:r>
                <a:rPr lang="en-US" altLang="ko-KR" sz="2200" dirty="0" smtClean="0">
                  <a:solidFill>
                    <a:schemeClr val="bg2">
                      <a:lumMod val="50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</a:rPr>
                <a:t>1. </a:t>
              </a:r>
              <a:r>
                <a:rPr lang="ko-KR" altLang="en-US" sz="2200" dirty="0" smtClean="0">
                  <a:solidFill>
                    <a:schemeClr val="bg2">
                      <a:lumMod val="50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</a:rPr>
                <a:t>업계 현황 조사 절차</a:t>
              </a:r>
              <a:endPara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endParaRPr>
            </a:p>
            <a:p>
              <a:endParaRPr lang="en-US" altLang="ko-KR" sz="8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endParaRPr>
            </a:p>
            <a:p>
              <a:endParaRPr lang="en-US" altLang="ko-KR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32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7053" y="2629595"/>
              <a:ext cx="2074770" cy="1212582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∙ 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출처 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부산지방해양항만청</a:t>
              </a:r>
            </a:p>
            <a:p>
              <a:pPr fontAlgn="base">
                <a:lnSpc>
                  <a:spcPct val="150000"/>
                </a:lnSpc>
              </a:pP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 ∙ 항목 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업종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상호명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주소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,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      </a:t>
              </a:r>
              <a:endParaRPr lang="en-US" altLang="ko-KR" sz="15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500" dirty="0" smtClean="0">
                  <a:solidFill>
                    <a:schemeClr val="bg2">
                      <a:lumMod val="50000"/>
                    </a:schemeClr>
                  </a:solidFill>
                </a:rPr>
                <a:t>           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전화번호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사업등록일</a:t>
              </a:r>
              <a:endParaRPr lang="en-US" altLang="ko-KR" sz="15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endParaRPr>
            </a:p>
          </p:txBody>
        </p:sp>
        <p:sp>
          <p:nvSpPr>
            <p:cNvPr id="12" name="양쪽 모서리가 잘린 사각형 11"/>
            <p:cNvSpPr/>
            <p:nvPr/>
          </p:nvSpPr>
          <p:spPr>
            <a:xfrm>
              <a:off x="447053" y="1998124"/>
              <a:ext cx="2074770" cy="642486"/>
            </a:xfrm>
            <a:prstGeom prst="snip2Same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ko-KR" altLang="en-US" dirty="0" smtClean="0"/>
                <a:t>❶ </a:t>
              </a:r>
              <a:r>
                <a:rPr lang="ko-KR" altLang="en-US" dirty="0"/>
                <a:t>업체 등록현황 </a:t>
              </a:r>
            </a:p>
            <a:p>
              <a:pPr algn="ctr" fontAlgn="base"/>
              <a:r>
                <a:rPr lang="ko-KR" altLang="en-US" dirty="0" smtClean="0"/>
                <a:t>     기초자료 확보</a:t>
              </a:r>
              <a:endParaRPr lang="en-US" altLang="ko-KR" dirty="0" smtClean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7948" y="2629595"/>
              <a:ext cx="2099582" cy="1212582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92500" lnSpcReduction="10000"/>
            </a:bodyPr>
            <a:lstStyle/>
            <a:p>
              <a:pPr fontAlgn="base"/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∙출처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한국기업데이터</a:t>
              </a:r>
            </a:p>
            <a:p>
              <a:pPr fontAlgn="base"/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</a:rPr>
                <a:t>          (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기업신용평가 전문기관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∙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항목 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종업원수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 err="1" smtClean="0">
                  <a:solidFill>
                    <a:schemeClr val="bg2">
                      <a:lumMod val="50000"/>
                    </a:schemeClr>
                  </a:solidFill>
                </a:rPr>
                <a:t>휴폐업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 현황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en-US" altLang="ko-KR" sz="1500" dirty="0" smtClean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</a:p>
            <a:p>
              <a:pPr fontAlgn="base"/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500" dirty="0" smtClean="0">
                  <a:solidFill>
                    <a:schemeClr val="bg2">
                      <a:lumMod val="50000"/>
                    </a:schemeClr>
                  </a:solidFill>
                </a:rPr>
                <a:t>   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연간 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재무정보 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등 신용</a:t>
              </a:r>
              <a:r>
                <a:rPr lang="en-US" altLang="ko-KR" sz="1500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평가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) </a:t>
              </a:r>
              <a:endParaRPr lang="en-US" altLang="ko-KR" sz="15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500" dirty="0" smtClean="0">
                  <a:solidFill>
                    <a:schemeClr val="bg2">
                      <a:lumMod val="50000"/>
                    </a:schemeClr>
                  </a:solidFill>
                </a:rPr>
                <a:t>   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정보</a:t>
              </a:r>
              <a:endParaRPr lang="en-US" altLang="ko-KR" sz="15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endParaRPr>
            </a:p>
          </p:txBody>
        </p:sp>
        <p:sp>
          <p:nvSpPr>
            <p:cNvPr id="26" name="양쪽 모서리가 잘린 사각형 25"/>
            <p:cNvSpPr/>
            <p:nvPr/>
          </p:nvSpPr>
          <p:spPr>
            <a:xfrm>
              <a:off x="2917948" y="2007003"/>
              <a:ext cx="2099582" cy="633608"/>
            </a:xfrm>
            <a:prstGeom prst="snip2Same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ko-KR" altLang="en-US" dirty="0"/>
                <a:t>❷ 신용정보 </a:t>
              </a:r>
              <a:r>
                <a:rPr lang="ko-KR" altLang="en-US" dirty="0" smtClean="0"/>
                <a:t>자료 </a:t>
              </a:r>
              <a:endParaRPr lang="en-US" altLang="ko-KR" dirty="0" smtClean="0"/>
            </a:p>
            <a:p>
              <a:pPr algn="ctr" fontAlgn="base"/>
              <a:r>
                <a:rPr lang="ko-KR" altLang="en-US" dirty="0" smtClean="0"/>
                <a:t>확보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413656" y="2618724"/>
              <a:ext cx="2167875" cy="1223453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∙ 출처 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업종별 협회 및 조합</a:t>
              </a:r>
            </a:p>
            <a:p>
              <a:pPr fontAlgn="base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∙ 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항목 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500" dirty="0" err="1">
                  <a:solidFill>
                    <a:schemeClr val="bg2">
                      <a:lumMod val="50000"/>
                    </a:schemeClr>
                  </a:solidFill>
                </a:rPr>
                <a:t>회원사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 명단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500" dirty="0" err="1">
                  <a:solidFill>
                    <a:schemeClr val="bg2">
                      <a:lumMod val="50000"/>
                    </a:schemeClr>
                  </a:solidFill>
                </a:rPr>
                <a:t>업체명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endParaRPr lang="en-US" altLang="ko-KR" sz="15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500" dirty="0" smtClean="0">
                  <a:solidFill>
                    <a:schemeClr val="bg2">
                      <a:lumMod val="50000"/>
                    </a:schemeClr>
                  </a:solidFill>
                </a:rPr>
                <a:t>   </a:t>
              </a:r>
              <a:r>
                <a:rPr lang="ko-KR" alt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대표자명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전화번호</a:t>
              </a:r>
              <a:r>
                <a:rPr lang="en-US" altLang="ko-KR" sz="1500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bg2">
                      <a:lumMod val="50000"/>
                    </a:schemeClr>
                  </a:solidFill>
                </a:rPr>
                <a:t>주소</a:t>
              </a:r>
              <a:r>
                <a:rPr lang="en-US" altLang="ko-KR" sz="1500" dirty="0" smtClean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endParaRPr>
            </a:p>
            <a:p>
              <a:pPr fontAlgn="base">
                <a:lnSpc>
                  <a:spcPct val="150000"/>
                </a:lnSpc>
              </a:pPr>
              <a:endParaRPr lang="en-US" altLang="ko-KR" sz="2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endParaRPr>
            </a:p>
          </p:txBody>
        </p:sp>
        <p:sp>
          <p:nvSpPr>
            <p:cNvPr id="28" name="양쪽 모서리가 잘린 사각형 27"/>
            <p:cNvSpPr/>
            <p:nvPr/>
          </p:nvSpPr>
          <p:spPr>
            <a:xfrm>
              <a:off x="5413656" y="1998124"/>
              <a:ext cx="2167875" cy="642486"/>
            </a:xfrm>
            <a:prstGeom prst="snip2Same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ko-KR" altLang="en-US" dirty="0"/>
                <a:t>❸ 업종별 협회 </a:t>
              </a:r>
              <a:endParaRPr lang="en-US" altLang="ko-KR" dirty="0" smtClean="0"/>
            </a:p>
            <a:p>
              <a:pPr algn="ctr" fontAlgn="base"/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r>
                <a:rPr lang="ko-KR" altLang="en-US" dirty="0" err="1" smtClean="0"/>
                <a:t>회원사</a:t>
              </a:r>
              <a:r>
                <a:rPr lang="ko-KR" altLang="en-US" dirty="0" smtClean="0"/>
                <a:t> 자료 </a:t>
              </a:r>
              <a:r>
                <a:rPr lang="ko-KR" altLang="en-US" dirty="0" err="1"/>
                <a:t>매칭</a:t>
              </a:r>
              <a:endParaRPr lang="ko-KR" altLang="en-US" dirty="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2505118" y="2629594"/>
              <a:ext cx="396126" cy="522505"/>
            </a:xfrm>
            <a:prstGeom prst="rightArrow">
              <a:avLst>
                <a:gd name="adj1" fmla="val 50000"/>
                <a:gd name="adj2" fmla="val 61995"/>
              </a:avLst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5017943" y="2629594"/>
              <a:ext cx="396126" cy="522505"/>
            </a:xfrm>
            <a:prstGeom prst="rightArrow">
              <a:avLst>
                <a:gd name="adj1" fmla="val 50000"/>
                <a:gd name="adj2" fmla="val 61995"/>
              </a:avLst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2" y="4386085"/>
            <a:ext cx="8199798" cy="2275287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5402" y="3955198"/>
            <a:ext cx="2231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2. </a:t>
            </a:r>
            <a:r>
              <a:rPr lang="ko-KR" altLang="en-US" sz="22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자료 확보 범위</a:t>
            </a:r>
          </a:p>
        </p:txBody>
      </p:sp>
    </p:spTree>
    <p:extLst>
      <p:ext uri="{BB962C8B-B14F-4D97-AF65-F5344CB8AC3E}">
        <p14:creationId xmlns:p14="http://schemas.microsoft.com/office/powerpoint/2010/main" val="24221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027" y="1645348"/>
            <a:ext cx="3536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3. 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항만용역업 경영성과 분석</a:t>
            </a:r>
            <a:endParaRPr lang="ko-KR" altLang="en-US" sz="2200" dirty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0" y="2521404"/>
            <a:ext cx="7762875" cy="3924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2538" y="2318982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항만용역업의 매출액 총계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30746" y="696010"/>
            <a:ext cx="40398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항만연관산업 경영 성과 분석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175682" y="1051730"/>
            <a:ext cx="3968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560" y="0"/>
            <a:ext cx="3577959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한국해운물류학회 추계학술대회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A16061-33D3-4C88-A1E7-4CB7D1238C14}"/>
              </a:ext>
            </a:extLst>
          </p:cNvPr>
          <p:cNvSpPr/>
          <p:nvPr/>
        </p:nvSpPr>
        <p:spPr>
          <a:xfrm>
            <a:off x="168649" y="0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027" y="1645348"/>
            <a:ext cx="40511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4. </a:t>
            </a:r>
            <a:r>
              <a:rPr lang="ko-KR" altLang="en-US" sz="2200" dirty="0" err="1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선박연료공급업</a:t>
            </a:r>
            <a:r>
              <a:rPr lang="ko-KR" altLang="en-US" sz="22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경영성과 분석</a:t>
            </a:r>
            <a:endParaRPr lang="ko-KR" altLang="en-US" sz="2200" dirty="0">
              <a:solidFill>
                <a:schemeClr val="bg2">
                  <a:lumMod val="5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704" y="2338647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선박연료공급업의</a:t>
            </a:r>
            <a:r>
              <a:rPr lang="ko-KR" altLang="en-US" dirty="0" smtClean="0"/>
              <a:t> 매출액 총계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8" y="2635046"/>
            <a:ext cx="7952779" cy="3930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0746" y="696010"/>
            <a:ext cx="40398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부산항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항만연관산업 경영 성과 분석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175682" y="1051730"/>
            <a:ext cx="3968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17337</TotalTime>
  <Words>795</Words>
  <Application>Microsoft Office PowerPoint</Application>
  <PresentationFormat>화면 슬라이드 쇼(4:3)</PresentationFormat>
  <Paragraphs>178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a옛날사진관5</vt:lpstr>
      <vt:lpstr>G마켓 산스 TTF Medium</vt:lpstr>
      <vt:lpstr>Noto Sans CJK KR Medium</vt:lpstr>
      <vt:lpstr>공체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934</cp:revision>
  <cp:lastPrinted>2021-09-08T05:46:41Z</cp:lastPrinted>
  <dcterms:created xsi:type="dcterms:W3CDTF">2015-10-06T02:25:37Z</dcterms:created>
  <dcterms:modified xsi:type="dcterms:W3CDTF">2021-11-30T09:12:57Z</dcterms:modified>
</cp:coreProperties>
</file>