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  <p:sldMasterId id="2147483659" r:id="rId2"/>
  </p:sldMasterIdLst>
  <p:notesMasterIdLst>
    <p:notesMasterId r:id="rId24"/>
  </p:notesMasterIdLst>
  <p:sldIdLst>
    <p:sldId id="256" r:id="rId3"/>
    <p:sldId id="259" r:id="rId4"/>
    <p:sldId id="313" r:id="rId5"/>
    <p:sldId id="311" r:id="rId6"/>
    <p:sldId id="386" r:id="rId7"/>
    <p:sldId id="387" r:id="rId8"/>
    <p:sldId id="314" r:id="rId9"/>
    <p:sldId id="388" r:id="rId10"/>
    <p:sldId id="390" r:id="rId11"/>
    <p:sldId id="391" r:id="rId12"/>
    <p:sldId id="392" r:id="rId13"/>
    <p:sldId id="394" r:id="rId14"/>
    <p:sldId id="404" r:id="rId15"/>
    <p:sldId id="393" r:id="rId16"/>
    <p:sldId id="403" r:id="rId17"/>
    <p:sldId id="398" r:id="rId18"/>
    <p:sldId id="396" r:id="rId19"/>
    <p:sldId id="399" r:id="rId20"/>
    <p:sldId id="401" r:id="rId21"/>
    <p:sldId id="402" r:id="rId22"/>
    <p:sldId id="280" r:id="rId23"/>
  </p:sldIdLst>
  <p:sldSz cx="9144000" cy="6858000" type="screen4x3"/>
  <p:notesSz cx="6865938" cy="99964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32F"/>
    <a:srgbClr val="607D8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E7AA20-3FA5-41F7-956E-B304F75267AE}">
  <a:tblStyle styleId="{2EE7AA20-3FA5-41F7-956E-B304F75267A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195" autoAdjust="0"/>
  </p:normalViewPr>
  <p:slideViewPr>
    <p:cSldViewPr snapToGrid="0">
      <p:cViewPr varScale="1">
        <p:scale>
          <a:sx n="88" d="100"/>
          <a:sy n="88" d="100"/>
        </p:scale>
        <p:origin x="119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  <a:noFill/>
          <a:ln>
            <a:noFill/>
          </a:ln>
        </p:spPr>
        <p:txBody>
          <a:bodyPr lIns="96344" tIns="96344" rIns="96344" bIns="96344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0423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ko-KR" altLang="en-US" dirty="0" smtClean="0"/>
              <a:t>해운항만물류학과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기 유창현입니다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우리나라 조선산업의 가치사슬 경쟁력 향상방안에 관한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연구에 대해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발표를 하겠습니다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787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ko-KR" altLang="en-US" dirty="0" smtClean="0"/>
              <a:t>국내외 조선산업 현황 및 전망은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유가 상승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달러 상승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강재가격 상승이며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전반적으로 에너지 가격 상승은 선박 신조 발주 증가에 기인하고 있습니다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24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ko-KR" altLang="en-US" dirty="0" smtClean="0"/>
              <a:t>이런 최근 물동량</a:t>
            </a:r>
            <a:r>
              <a:rPr lang="ko-KR" altLang="en-US" baseline="0" dirty="0" smtClean="0"/>
              <a:t> 폭발적으로 증가함에 따라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신조 도래주기와 맞물려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앞으로 신조발주는 컨테이너 선을 중심으로 당분간 증가추세가 이어질 것으로 보여집니다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948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ko-KR" altLang="en-US" dirty="0" smtClean="0"/>
              <a:t>그 다음</a:t>
            </a:r>
            <a:r>
              <a:rPr lang="en-US" altLang="ko-KR" dirty="0" smtClean="0"/>
              <a:t>, </a:t>
            </a:r>
            <a:r>
              <a:rPr lang="en-US" dirty="0" smtClean="0"/>
              <a:t>3</a:t>
            </a:r>
            <a:r>
              <a:rPr lang="ko-KR" altLang="en-US" dirty="0" smtClean="0"/>
              <a:t>장 이론적 고찰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675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ko-KR" altLang="en-US" dirty="0" smtClean="0"/>
              <a:t>선행연구는 </a:t>
            </a:r>
            <a:r>
              <a:rPr lang="en-US" altLang="ko-KR" dirty="0" smtClean="0"/>
              <a:t>80</a:t>
            </a:r>
            <a:r>
              <a:rPr lang="ko-KR" altLang="en-US" dirty="0" smtClean="0"/>
              <a:t>편 문헌을 찾아보았고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마이클 포터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이론에 맞추어 분석해보았습니다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하나는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내부측면 경쟁력강화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하나는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외부환경시장 경쟁력강화 입니다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02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ko-KR" altLang="en-US" dirty="0" smtClean="0"/>
              <a:t>국내 조선산업의 </a:t>
            </a:r>
            <a:r>
              <a:rPr lang="en-US" altLang="ko-KR" dirty="0" smtClean="0"/>
              <a:t>SWOT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시사점을 도출해보았습니다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높은 해외원천기술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의존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중소조선산업 수주기반약화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해외자국건조주의 경향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선박금융취약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국제규정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및 </a:t>
            </a:r>
            <a:r>
              <a:rPr lang="ko-KR" altLang="en-US" dirty="0" smtClean="0"/>
              <a:t>표준에 선제적 대응미흡 입니다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986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국내외 사례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가지입니다</a:t>
            </a:r>
            <a:r>
              <a:rPr lang="en-US" altLang="ko-KR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프랑스 </a:t>
            </a:r>
            <a:r>
              <a:rPr lang="en-US" altLang="ko-KR" dirty="0" smtClean="0"/>
              <a:t>GTT</a:t>
            </a:r>
            <a:r>
              <a:rPr lang="ko-KR" altLang="en-US" dirty="0" smtClean="0"/>
              <a:t>의 원천기술 라이선스 수익구조</a:t>
            </a:r>
            <a:r>
              <a:rPr lang="en-US" altLang="ko-KR" dirty="0" smtClean="0"/>
              <a:t>,   </a:t>
            </a:r>
            <a:r>
              <a:rPr lang="ko-KR" altLang="en-US" dirty="0" smtClean="0"/>
              <a:t>네덜란드 </a:t>
            </a:r>
            <a:r>
              <a:rPr lang="ko-KR" altLang="en-US" dirty="0" err="1" smtClean="0"/>
              <a:t>다멘</a:t>
            </a:r>
            <a:r>
              <a:rPr lang="ko-KR" altLang="en-US" baseline="0" dirty="0" smtClean="0"/>
              <a:t> 조선그룹</a:t>
            </a:r>
            <a:r>
              <a:rPr lang="ko-KR" altLang="en-US" dirty="0" smtClean="0"/>
              <a:t>의 글로벌 구축전략</a:t>
            </a:r>
            <a:r>
              <a:rPr lang="en-US" altLang="ko-KR" dirty="0" smtClean="0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스페인 </a:t>
            </a:r>
            <a:r>
              <a:rPr lang="ko-KR" altLang="en-US" dirty="0" err="1" smtClean="0"/>
              <a:t>세너사</a:t>
            </a:r>
            <a:r>
              <a:rPr lang="ko-KR" altLang="en-US" dirty="0" smtClean="0"/>
              <a:t> 해외현지건조협력</a:t>
            </a:r>
            <a:r>
              <a:rPr lang="en-US" altLang="ko-KR" dirty="0" smtClean="0"/>
              <a:t>,   STX</a:t>
            </a:r>
            <a:r>
              <a:rPr lang="ko-KR" altLang="en-US" dirty="0" smtClean="0"/>
              <a:t>조선 설계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기자재 패키지 공급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BRICS</a:t>
            </a:r>
            <a:r>
              <a:rPr lang="ko-KR" altLang="en-US" baseline="0" dirty="0" smtClean="0"/>
              <a:t>국가 등 자국건조주의 강화정책</a:t>
            </a:r>
            <a:r>
              <a:rPr lang="en-US" altLang="ko-KR" baseline="0" dirty="0" smtClean="0"/>
              <a:t>,   </a:t>
            </a:r>
            <a:r>
              <a:rPr lang="ko-KR" altLang="en-US" baseline="0" dirty="0" smtClean="0"/>
              <a:t>중소조선 수주 경쟁력을 </a:t>
            </a:r>
            <a:r>
              <a:rPr lang="en-US" altLang="ko-KR" baseline="0" dirty="0" smtClean="0"/>
              <a:t>RG </a:t>
            </a:r>
            <a:r>
              <a:rPr lang="ko-KR" altLang="en-US" baseline="0" dirty="0" smtClean="0"/>
              <a:t>금융지원 입니다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371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ko-KR" altLang="en-US" dirty="0" smtClean="0"/>
              <a:t>다음은</a:t>
            </a:r>
            <a:r>
              <a:rPr lang="en-US" altLang="ko-KR" dirty="0" smtClean="0"/>
              <a:t>, </a:t>
            </a:r>
            <a:r>
              <a:rPr lang="en-US" dirty="0" smtClean="0"/>
              <a:t>4</a:t>
            </a:r>
            <a:r>
              <a:rPr lang="ko-KR" altLang="en-US" dirty="0" smtClean="0"/>
              <a:t>장</a:t>
            </a:r>
            <a:r>
              <a:rPr lang="ko-KR" altLang="en-US" baseline="0" dirty="0" smtClean="0"/>
              <a:t> 글로벌 가치사슬 경쟁력 향상방안입니다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8376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내부적 역량 경쟁력 강화차원의 가치사슬모델로</a:t>
            </a:r>
            <a:r>
              <a:rPr lang="en-US" altLang="ko-KR" dirty="0" smtClean="0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본원적 활동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가지와 지원적 활동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가지가 나누어져서 나와있습니다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주어진 모델의 각 활동에 대한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경쟁 요소들을 선행 문헌 분석을 통해 제시했고 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물류시스템 선진화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해외생산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소비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자원 확보차원의 마케팅 추구와 핵심인력 확보 등이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규모경제차원의 조선기자재 대형화 전문화입니다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1229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본 연구에서 종합적으로 방안을 제시하면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조선산업경쟁력 향상 방안은 우선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대한조선학회지 </a:t>
            </a:r>
            <a:r>
              <a:rPr lang="en-US" altLang="ko-KR" dirty="0" smtClean="0"/>
              <a:t>SWOT</a:t>
            </a:r>
            <a:r>
              <a:rPr lang="ko-KR" altLang="en-US" dirty="0" smtClean="0"/>
              <a:t>분석 전략에도 나와있지만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정도로 제시하고자 합니다</a:t>
            </a:r>
            <a:r>
              <a:rPr lang="en-US" altLang="ko-KR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고부가가치선 집중과 특화선종개발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가격경쟁력극복을 위한 전략적 방안</a:t>
            </a:r>
            <a:r>
              <a:rPr lang="en-US" altLang="ko-KR" dirty="0" smtClean="0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해외조선소건설운영 컨설팅진출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정부정책주도 </a:t>
            </a:r>
            <a:r>
              <a:rPr lang="en-US" altLang="ko-KR" dirty="0" smtClean="0"/>
              <a:t>RG</a:t>
            </a:r>
            <a:r>
              <a:rPr lang="ko-KR" altLang="en-US" dirty="0" smtClean="0"/>
              <a:t>보증제도 확대</a:t>
            </a:r>
            <a:r>
              <a:rPr lang="en-US" altLang="ko-KR" dirty="0" smtClean="0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국제해사기구 선제적 대응 입니다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7136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ko-KR" altLang="en-US" dirty="0" smtClean="0"/>
              <a:t>마지막 결론입니다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4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ko-KR" altLang="en-US" dirty="0" smtClean="0"/>
              <a:t>목차는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다음과 같습니다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038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여기 연구결과 요약은 정리되어 있으며</a:t>
            </a:r>
            <a:r>
              <a:rPr lang="en-US" altLang="ko-KR" dirty="0" smtClean="0"/>
              <a:t>, 4</a:t>
            </a:r>
            <a:r>
              <a:rPr lang="ko-KR" altLang="en-US" dirty="0" smtClean="0"/>
              <a:t>가지 정도 시사점을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조선산업의 미래 경쟁력 강화를 위한 새로운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민감해야 하며</a:t>
            </a:r>
            <a:r>
              <a:rPr lang="en-US" altLang="ko-KR" dirty="0" smtClean="0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조선산업의 끊임없는 고부가가치화 개발 확보에 대한 노력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미래지향적 기술인력 양성과 글로벌 대응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현존선 친환경 개조 틈새 시장확보 등 입니다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116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ko-KR" altLang="en-US" dirty="0" smtClean="0"/>
              <a:t>이상입니다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638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서론입니다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77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ko-KR" altLang="en-US" dirty="0" smtClean="0"/>
              <a:t>연구배경은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 기점으로 조선시장 약화가 시작되어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년 중반까지 조선산업 기반이 점차 약화가 되었습니다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2018</a:t>
            </a:r>
            <a:r>
              <a:rPr lang="ko-KR" altLang="en-US" dirty="0" smtClean="0"/>
              <a:t>년 전후로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신조 건조주기 도래와 최근 교역물동량 증가로 인한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조선산업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기반 조성 필요하고 경쟁력 향상 방안</a:t>
            </a:r>
            <a:r>
              <a:rPr lang="ko-KR" altLang="en-US" baseline="0" dirty="0" smtClean="0"/>
              <a:t> 마련하는데 그 목적이 있겠습니다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267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ko-KR" altLang="en-US" dirty="0" smtClean="0"/>
              <a:t>연구방법은</a:t>
            </a:r>
            <a:r>
              <a:rPr lang="en-US" altLang="ko-KR" dirty="0" smtClean="0"/>
              <a:t>,</a:t>
            </a:r>
            <a:r>
              <a:rPr lang="ko-KR" altLang="en-US" dirty="0" smtClean="0"/>
              <a:t> 문제제기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현안조사와 분석</a:t>
            </a:r>
            <a:r>
              <a:rPr lang="en-US" altLang="ko-KR" dirty="0" smtClean="0"/>
              <a:t>,</a:t>
            </a:r>
            <a:r>
              <a:rPr lang="ko-KR" altLang="en-US" dirty="0" smtClean="0"/>
              <a:t> 문제점도출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이론적 고찰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사례분석 및 방안제시 순입니다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8244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en-US" dirty="0" smtClean="0"/>
              <a:t>2</a:t>
            </a:r>
            <a:r>
              <a:rPr lang="ko-KR" altLang="en-US" dirty="0" smtClean="0"/>
              <a:t>장 조선산업 현황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546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ko-KR" altLang="en-US" dirty="0" smtClean="0"/>
              <a:t>조선산업의 정의는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기술 복합엔지니어링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종합조립사업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고용창출산업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범위는</a:t>
            </a:r>
            <a:r>
              <a:rPr lang="ko-KR" altLang="en-US" baseline="0" dirty="0" smtClean="0"/>
              <a:t> 여기 나와있고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특징은 전통적인 개념으로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노동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자본집약적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맞춤형제조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경기변동에 </a:t>
            </a:r>
            <a:r>
              <a:rPr lang="ko-KR" altLang="en-US" baseline="0" dirty="0" err="1" smtClean="0"/>
              <a:t>민감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가격경쟁력 심화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수입규제는 적습니다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아울러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전방산업과 후방산업에 파급영향효과가 큽니다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57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ko-KR" altLang="en-US" dirty="0" smtClean="0"/>
              <a:t>조선산업 경기변동 메커니즘은</a:t>
            </a:r>
            <a:r>
              <a:rPr lang="en-US" altLang="ko-KR" dirty="0" smtClean="0"/>
              <a:t>,</a:t>
            </a:r>
            <a:r>
              <a:rPr lang="ko-KR" altLang="en-US" dirty="0" smtClean="0"/>
              <a:t> 물동량 증감에 따라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운임 영향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신조수요 증감</a:t>
            </a:r>
            <a:r>
              <a:rPr lang="en-US" altLang="ko-KR" baseline="0" dirty="0" smtClean="0"/>
              <a:t>,  </a:t>
            </a:r>
            <a:r>
              <a:rPr lang="ko-KR" altLang="en-US" baseline="0" dirty="0" smtClean="0"/>
              <a:t> 경기 변동에 연쇄적으로 영향을 미칩니다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217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6596" y="4748332"/>
            <a:ext cx="5492749" cy="4498420"/>
          </a:xfrm>
          <a:prstGeom prst="rect">
            <a:avLst/>
          </a:prstGeom>
        </p:spPr>
        <p:txBody>
          <a:bodyPr lIns="96344" tIns="96344" rIns="96344" bIns="96344" anchor="t" anchorCtr="0">
            <a:noAutofit/>
          </a:bodyPr>
          <a:lstStyle/>
          <a:p>
            <a:r>
              <a:rPr lang="ko-KR" altLang="en-US" dirty="0" smtClean="0"/>
              <a:t>다음으로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조선기자재 특성 및 분류가 나와있습니다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 추세나 방향은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친환경</a:t>
            </a:r>
            <a:r>
              <a:rPr lang="en-US" altLang="ko-KR" dirty="0" smtClean="0"/>
              <a:t>.</a:t>
            </a:r>
            <a:r>
              <a:rPr lang="ko-KR" altLang="en-US" dirty="0" smtClean="0"/>
              <a:t>스마트 선박 패러다임 전환에 따라 우리나라를 포함하여 선진조선 국가에서 기술개발추진을 활발하게 진행 중에 있습니다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40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AC87-AF9B-4C71-A87A-A5E5580E871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3DDF-52D8-4350-80DE-7040CC2C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4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AC87-AF9B-4C71-A87A-A5E5580E871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3DDF-52D8-4350-80DE-7040CC2C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49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AC87-AF9B-4C71-A87A-A5E5580E871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3DDF-52D8-4350-80DE-7040CC2C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85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AC87-AF9B-4C71-A87A-A5E5580E871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3DDF-52D8-4350-80DE-7040CC2C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827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AC87-AF9B-4C71-A87A-A5E5580E871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3DDF-52D8-4350-80DE-7040CC2C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3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AC87-AF9B-4C71-A87A-A5E5580E871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3DDF-52D8-4350-80DE-7040CC2C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30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AC87-AF9B-4C71-A87A-A5E5580E871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3DDF-52D8-4350-80DE-7040CC2C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6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5" y="753124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AC87-AF9B-4C71-A87A-A5E5580E871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3DDF-52D8-4350-80DE-7040CC2C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0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AC87-AF9B-4C71-A87A-A5E5580E871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3DDF-52D8-4350-80DE-7040CC2C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5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AC87-AF9B-4C71-A87A-A5E5580E871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3DDF-52D8-4350-80DE-7040CC2C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9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AC87-AF9B-4C71-A87A-A5E5580E871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3DDF-52D8-4350-80DE-7040CC2C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AC87-AF9B-4C71-A87A-A5E5580E871F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3DDF-52D8-4350-80DE-7040CC2C5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7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3D16BE9-16C3-4809-9714-52E740494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645" y="1739073"/>
            <a:ext cx="7605182" cy="1373885"/>
          </a:xfrm>
        </p:spPr>
        <p:txBody>
          <a:bodyPr/>
          <a:lstStyle/>
          <a:p>
            <a:pPr algn="ctr" eaLnBrk="1" fontAlgn="ctr" hangingPunct="1">
              <a:spcBef>
                <a:spcPct val="50000"/>
              </a:spcBef>
              <a:defRPr/>
            </a:pPr>
            <a:r>
              <a:rPr lang="ko-KR" altLang="en-US" sz="3200" dirty="0">
                <a:solidFill>
                  <a:srgbClr val="002060"/>
                </a:solidFill>
              </a:rPr>
              <a:t>우리나라 조선산업의 </a:t>
            </a:r>
            <a:r>
              <a:rPr lang="ko-KR" altLang="en-US" sz="3200" dirty="0" smtClean="0">
                <a:solidFill>
                  <a:srgbClr val="002060"/>
                </a:solidFill>
              </a:rPr>
              <a:t>글로벌 가치사슬 사례분석을 통한 경쟁력 향상 방안</a:t>
            </a:r>
            <a:endParaRPr lang="ko-KR" altLang="en-US" sz="3200" dirty="0">
              <a:solidFill>
                <a:srgbClr val="00206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A9D5EDB-535E-4B0D-8C3C-2410E380B135}"/>
              </a:ext>
            </a:extLst>
          </p:cNvPr>
          <p:cNvSpPr/>
          <p:nvPr/>
        </p:nvSpPr>
        <p:spPr>
          <a:xfrm>
            <a:off x="982963" y="2928798"/>
            <a:ext cx="76051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sz="2000" b="1" dirty="0" smtClean="0">
                <a:solidFill>
                  <a:srgbClr val="00B0F0"/>
                </a:solidFill>
                <a:latin typeface="Book Antiqua" panose="02040602050305030304" pitchFamily="18" charset="0"/>
                <a:ea typeface="Roboto Slab"/>
                <a:cs typeface="Roboto Slab"/>
                <a:sym typeface="Roboto Slab"/>
              </a:rPr>
              <a:t>A plan to improve competitiveness through cases analysis of the Global </a:t>
            </a:r>
            <a:r>
              <a:rPr lang="en-US" altLang="ko-KR" sz="2000" b="1" dirty="0">
                <a:solidFill>
                  <a:srgbClr val="00B0F0"/>
                </a:solidFill>
                <a:latin typeface="Book Antiqua" panose="02040602050305030304" pitchFamily="18" charset="0"/>
                <a:ea typeface="Roboto Slab"/>
                <a:cs typeface="Roboto Slab"/>
                <a:sym typeface="Roboto Slab"/>
              </a:rPr>
              <a:t>Value </a:t>
            </a:r>
            <a:r>
              <a:rPr lang="en-US" altLang="ko-KR" sz="2000" b="1" dirty="0" smtClean="0">
                <a:solidFill>
                  <a:srgbClr val="00B0F0"/>
                </a:solidFill>
                <a:latin typeface="Book Antiqua" panose="02040602050305030304" pitchFamily="18" charset="0"/>
                <a:ea typeface="Roboto Slab"/>
                <a:cs typeface="Roboto Slab"/>
                <a:sym typeface="Roboto Slab"/>
              </a:rPr>
              <a:t>Chain of the </a:t>
            </a:r>
            <a:r>
              <a:rPr lang="en-US" altLang="ko-KR" sz="2000" b="1" dirty="0">
                <a:solidFill>
                  <a:srgbClr val="00B0F0"/>
                </a:solidFill>
                <a:latin typeface="Book Antiqua" panose="02040602050305030304" pitchFamily="18" charset="0"/>
                <a:ea typeface="Roboto Slab"/>
                <a:cs typeface="Roboto Slab"/>
                <a:sym typeface="Roboto Slab"/>
              </a:rPr>
              <a:t>Korea's Shipbuilding Industry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237FAEC-F96B-46C2-AC4A-F3F5AFB7CBD2}"/>
              </a:ext>
            </a:extLst>
          </p:cNvPr>
          <p:cNvSpPr/>
          <p:nvPr/>
        </p:nvSpPr>
        <p:spPr>
          <a:xfrm>
            <a:off x="3614114" y="4302683"/>
            <a:ext cx="2098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10</a:t>
            </a:r>
            <a:r>
              <a:rPr lang="en-US" altLang="ko-KR" sz="1600" b="1" baseline="30000" dirty="0" smtClean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</a:t>
            </a:r>
            <a:r>
              <a:rPr lang="en-US" altLang="ko-KR" sz="1600" b="1" dirty="0" smtClean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December</a:t>
            </a:r>
            <a:r>
              <a:rPr lang="en-US" altLang="ko-KR" sz="1600" b="1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2021</a:t>
            </a:r>
            <a:endParaRPr lang="ko-KR" altLang="en-US" sz="1600" b="1" dirty="0">
              <a:solidFill>
                <a:schemeClr val="tx1"/>
              </a:solidFill>
              <a:latin typeface="Yu Gothic UI Semibold" panose="020B0700000000000000" pitchFamily="34" charset="-128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C6AB6043-FE1A-4A85-AD5F-EA320FF65B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79753" y="6462759"/>
            <a:ext cx="1623541" cy="26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237FAEC-F96B-46C2-AC4A-F3F5AFB7CBD2}"/>
              </a:ext>
            </a:extLst>
          </p:cNvPr>
          <p:cNvSpPr/>
          <p:nvPr/>
        </p:nvSpPr>
        <p:spPr>
          <a:xfrm>
            <a:off x="2823318" y="5478241"/>
            <a:ext cx="3924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  <a:latin typeface="Yu Gothic UI Semibold" panose="020B0700000000000000" pitchFamily="34" charset="-128"/>
              </a:rPr>
              <a:t>한국해양대학교 대학원 </a:t>
            </a:r>
            <a:r>
              <a:rPr lang="en-US" altLang="ko-KR" b="1" dirty="0" smtClean="0">
                <a:solidFill>
                  <a:srgbClr val="002060"/>
                </a:solidFill>
                <a:latin typeface="Yu Gothic UI Semibold" panose="020B0700000000000000" pitchFamily="34" charset="-128"/>
              </a:rPr>
              <a:t>(</a:t>
            </a:r>
            <a:r>
              <a:rPr lang="ko-KR" altLang="en-US" b="1" dirty="0" smtClean="0">
                <a:solidFill>
                  <a:srgbClr val="002060"/>
                </a:solidFill>
                <a:latin typeface="Yu Gothic UI Semibold" panose="020B0700000000000000" pitchFamily="34" charset="-128"/>
              </a:rPr>
              <a:t>현 강남조선</a:t>
            </a:r>
            <a:r>
              <a:rPr lang="en-US" altLang="ko-KR" b="1" dirty="0" smtClean="0">
                <a:solidFill>
                  <a:srgbClr val="002060"/>
                </a:solidFill>
                <a:latin typeface="Yu Gothic UI Semibold" panose="020B0700000000000000" pitchFamily="34" charset="-128"/>
              </a:rPr>
              <a:t>)</a:t>
            </a:r>
            <a:r>
              <a:rPr lang="ko-KR" altLang="en-US" b="1" dirty="0" smtClean="0">
                <a:solidFill>
                  <a:srgbClr val="002060"/>
                </a:solidFill>
                <a:latin typeface="Yu Gothic UI Semibold" panose="020B0700000000000000" pitchFamily="34" charset="-128"/>
              </a:rPr>
              <a:t> 유창현</a:t>
            </a:r>
            <a:endParaRPr lang="en-US" altLang="ko-KR" b="1" dirty="0" smtClean="0">
              <a:solidFill>
                <a:srgbClr val="002060"/>
              </a:solidFill>
              <a:latin typeface="Yu Gothic UI Semibold" panose="020B0700000000000000" pitchFamily="34" charset="-128"/>
            </a:endParaRPr>
          </a:p>
          <a:p>
            <a:r>
              <a:rPr lang="ko-KR" altLang="en-US" b="1" dirty="0" smtClean="0">
                <a:solidFill>
                  <a:srgbClr val="002060"/>
                </a:solidFill>
                <a:latin typeface="Yu Gothic UI Semibold" panose="020B0700000000000000" pitchFamily="34" charset="-128"/>
              </a:rPr>
              <a:t>한국해양대학교 해운항만물류학과 교수 신영란</a:t>
            </a:r>
            <a:endParaRPr lang="en-US" altLang="ko-KR" b="1" dirty="0" smtClean="0">
              <a:solidFill>
                <a:srgbClr val="002060"/>
              </a:solidFill>
              <a:latin typeface="Yu Gothic UI Semibold" panose="020B07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3880" y="393439"/>
            <a:ext cx="3474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국내외 조선산업 현황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전망</a:t>
            </a:r>
            <a:endParaRPr lang="en-US" altLang="ko-KR" sz="2000" b="1" dirty="0"/>
          </a:p>
        </p:txBody>
      </p:sp>
      <p:grpSp>
        <p:nvGrpSpPr>
          <p:cNvPr id="162" name="그룹 161">
            <a:extLst>
              <a:ext uri="{FF2B5EF4-FFF2-40B4-BE49-F238E27FC236}">
                <a16:creationId xmlns="" xmlns:a16="http://schemas.microsoft.com/office/drawing/2014/main" id="{08AAB2FC-9AB5-4D50-9575-7FC663B84817}"/>
              </a:ext>
            </a:extLst>
          </p:cNvPr>
          <p:cNvGrpSpPr/>
          <p:nvPr/>
        </p:nvGrpSpPr>
        <p:grpSpPr>
          <a:xfrm>
            <a:off x="1876211" y="6076731"/>
            <a:ext cx="4012018" cy="3545850"/>
            <a:chOff x="3708490" y="5643712"/>
            <a:chExt cx="5012097" cy="4429726"/>
          </a:xfrm>
          <a:effectLst>
            <a:outerShdw blurRad="139700" sx="102000" sy="102000" algn="ctr" rotWithShape="0">
              <a:sysClr val="window" lastClr="FFFFFF">
                <a:lumMod val="65000"/>
                <a:alpha val="30000"/>
              </a:sysClr>
            </a:outerShdw>
          </a:effectLst>
        </p:grpSpPr>
        <p:sp>
          <p:nvSpPr>
            <p:cNvPr id="163" name="자유형 48">
              <a:extLst>
                <a:ext uri="{FF2B5EF4-FFF2-40B4-BE49-F238E27FC236}">
                  <a16:creationId xmlns="" xmlns:a16="http://schemas.microsoft.com/office/drawing/2014/main" id="{73025FDF-3133-48DB-80F6-AC2C0F8FD64A}"/>
                </a:ext>
              </a:extLst>
            </p:cNvPr>
            <p:cNvSpPr/>
            <p:nvPr/>
          </p:nvSpPr>
          <p:spPr>
            <a:xfrm rot="900000">
              <a:off x="4607819" y="5643712"/>
              <a:ext cx="1758168" cy="1758168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4" name="자유형 51">
              <a:extLst>
                <a:ext uri="{FF2B5EF4-FFF2-40B4-BE49-F238E27FC236}">
                  <a16:creationId xmlns="" xmlns:a16="http://schemas.microsoft.com/office/drawing/2014/main" id="{C9AEF11B-90F2-4C8A-B2EA-E10C8424DEFE}"/>
                </a:ext>
              </a:extLst>
            </p:cNvPr>
            <p:cNvSpPr/>
            <p:nvPr/>
          </p:nvSpPr>
          <p:spPr>
            <a:xfrm rot="4500000">
              <a:off x="6069782" y="5648908"/>
              <a:ext cx="1753496" cy="1753495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5" name="자유형 52">
              <a:extLst>
                <a:ext uri="{FF2B5EF4-FFF2-40B4-BE49-F238E27FC236}">
                  <a16:creationId xmlns="" xmlns:a16="http://schemas.microsoft.com/office/drawing/2014/main" id="{7AFB4E50-F7A2-400A-81D3-3AF02E765D3C}"/>
                </a:ext>
              </a:extLst>
            </p:cNvPr>
            <p:cNvSpPr/>
            <p:nvPr/>
          </p:nvSpPr>
          <p:spPr>
            <a:xfrm rot="8100000">
              <a:off x="6858927" y="6921014"/>
              <a:ext cx="1861660" cy="1861660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6" name="자유형 53">
              <a:extLst>
                <a:ext uri="{FF2B5EF4-FFF2-40B4-BE49-F238E27FC236}">
                  <a16:creationId xmlns="" xmlns:a16="http://schemas.microsoft.com/office/drawing/2014/main" id="{5054CD24-CB2E-4DC2-A98A-19B378F95F9E}"/>
                </a:ext>
              </a:extLst>
            </p:cNvPr>
            <p:cNvSpPr/>
            <p:nvPr/>
          </p:nvSpPr>
          <p:spPr>
            <a:xfrm rot="8100000">
              <a:off x="3708490" y="6915252"/>
              <a:ext cx="1873182" cy="1873182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7" name="자유형 54">
              <a:extLst>
                <a:ext uri="{FF2B5EF4-FFF2-40B4-BE49-F238E27FC236}">
                  <a16:creationId xmlns="" xmlns:a16="http://schemas.microsoft.com/office/drawing/2014/main" id="{D2F3CBFC-663D-42E7-8DF7-C89C8067E055}"/>
                </a:ext>
              </a:extLst>
            </p:cNvPr>
            <p:cNvSpPr/>
            <p:nvPr/>
          </p:nvSpPr>
          <p:spPr>
            <a:xfrm rot="20700000" flipV="1">
              <a:off x="4597490" y="8303168"/>
              <a:ext cx="1770269" cy="1770270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8" name="자유형 55">
              <a:extLst>
                <a:ext uri="{FF2B5EF4-FFF2-40B4-BE49-F238E27FC236}">
                  <a16:creationId xmlns="" xmlns:a16="http://schemas.microsoft.com/office/drawing/2014/main" id="{9E9302DE-C828-43FC-9724-7DB09C25DC0C}"/>
                </a:ext>
              </a:extLst>
            </p:cNvPr>
            <p:cNvSpPr/>
            <p:nvPr/>
          </p:nvSpPr>
          <p:spPr>
            <a:xfrm rot="17100000" flipV="1">
              <a:off x="6068088" y="8302581"/>
              <a:ext cx="1765045" cy="1765046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</p:grpSp>
      <p:grpSp>
        <p:nvGrpSpPr>
          <p:cNvPr id="419" name="그룹 418">
            <a:extLst>
              <a:ext uri="{FF2B5EF4-FFF2-40B4-BE49-F238E27FC236}">
                <a16:creationId xmlns="" xmlns:a16="http://schemas.microsoft.com/office/drawing/2014/main" id="{DD483E5E-8A50-46B5-BA12-F728A6103D88}"/>
              </a:ext>
            </a:extLst>
          </p:cNvPr>
          <p:cNvGrpSpPr/>
          <p:nvPr/>
        </p:nvGrpSpPr>
        <p:grpSpPr>
          <a:xfrm>
            <a:off x="142393" y="918079"/>
            <a:ext cx="4275237" cy="350284"/>
            <a:chOff x="967783" y="1879601"/>
            <a:chExt cx="5840008" cy="364443"/>
          </a:xfrm>
        </p:grpSpPr>
        <p:sp>
          <p:nvSpPr>
            <p:cNvPr id="420" name="직사각형 419">
              <a:extLst>
                <a:ext uri="{FF2B5EF4-FFF2-40B4-BE49-F238E27FC236}">
                  <a16:creationId xmlns="" xmlns:a16="http://schemas.microsoft.com/office/drawing/2014/main" id="{F3085797-81B6-41B7-8F74-335D87E18010}"/>
                </a:ext>
              </a:extLst>
            </p:cNvPr>
            <p:cNvSpPr>
              <a:spLocks/>
            </p:cNvSpPr>
            <p:nvPr/>
          </p:nvSpPr>
          <p:spPr>
            <a:xfrm>
              <a:off x="967783" y="1879601"/>
              <a:ext cx="5840008" cy="306000"/>
            </a:xfrm>
            <a:prstGeom prst="rect">
              <a:avLst/>
            </a:prstGeom>
            <a:solidFill>
              <a:srgbClr val="4C86D0"/>
            </a:solidFill>
            <a:ln w="9525" cap="flat" cmpd="sng" algn="ctr">
              <a:solidFill>
                <a:srgbClr val="4C86D0"/>
              </a:solidFill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="" xmlns:a16="http://schemas.microsoft.com/office/drawing/2014/main" id="{48F48D53-2EF3-4B6D-8A26-153D991C5784}"/>
                </a:ext>
              </a:extLst>
            </p:cNvPr>
            <p:cNvSpPr>
              <a:spLocks/>
            </p:cNvSpPr>
            <p:nvPr/>
          </p:nvSpPr>
          <p:spPr>
            <a:xfrm>
              <a:off x="1047791" y="1956044"/>
              <a:ext cx="5760000" cy="288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endParaRPr lang="en-US" altLang="ko-KR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endParaRPr>
            </a:p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r>
                <a:rPr lang="ko-KR" alt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국내외 조선산업의 현황 및 조선관련 거시 산업환경</a:t>
              </a:r>
              <a:endPara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</p:grpSp>
      <p:sp>
        <p:nvSpPr>
          <p:cNvPr id="451" name="TextBox 450">
            <a:extLst>
              <a:ext uri="{FF2B5EF4-FFF2-40B4-BE49-F238E27FC236}">
                <a16:creationId xmlns="" xmlns:a16="http://schemas.microsoft.com/office/drawing/2014/main" id="{E35C96BF-150D-44EF-A446-E85C037565F4}"/>
              </a:ext>
            </a:extLst>
          </p:cNvPr>
          <p:cNvSpPr txBox="1"/>
          <p:nvPr/>
        </p:nvSpPr>
        <p:spPr>
          <a:xfrm>
            <a:off x="7778452" y="-20538"/>
            <a:ext cx="130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Chang-Hyun,</a:t>
            </a:r>
            <a:r>
              <a:rPr lang="en-US" altLang="ko-KR" sz="8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800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Yoo</a:t>
            </a:r>
            <a:endParaRPr lang="en-US" altLang="ko-KR" sz="80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8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해운항만물류</a:t>
            </a:r>
            <a:r>
              <a:rPr lang="en-US" altLang="ko-KR" sz="8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(30</a:t>
            </a:r>
            <a:r>
              <a:rPr lang="ko-KR" altLang="en-US" sz="8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</a:t>
            </a:r>
            <a:r>
              <a:rPr lang="en-US" altLang="ko-KR" sz="8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441312"/>
              </p:ext>
            </p:extLst>
          </p:nvPr>
        </p:nvGraphicFramePr>
        <p:xfrm>
          <a:off x="204146" y="1569604"/>
          <a:ext cx="4509255" cy="31986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509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731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1B1B1B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3393" marR="33393" marT="33393" marB="33393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5650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2021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년 세계 실질경제성장률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6.0%, </a:t>
                      </a:r>
                      <a:r>
                        <a:rPr lang="ko-KR" altLang="en-US" sz="1200" b="1" u="none" strike="noStrike" cap="none" dirty="0" err="1" smtClean="0">
                          <a:latin typeface="+mn-lt"/>
                          <a:sym typeface="Arial"/>
                        </a:rPr>
                        <a:t>교역증가율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9.5%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로 전망하고 있으며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, 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국제유가와 </a:t>
                      </a:r>
                      <a:r>
                        <a:rPr lang="ko-KR" altLang="en-US" sz="1200" b="1" u="none" strike="noStrike" cap="none" dirty="0" err="1" smtClean="0">
                          <a:latin typeface="+mn-lt"/>
                          <a:sym typeface="Arial"/>
                        </a:rPr>
                        <a:t>연료가격은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1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분기부터 크게 상승하였고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, 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국제유가는 석유수출국기구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(OPEC)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의 감산 연장으로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, 2021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년 상반기 중 유종 별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44~52% 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상승하여 신조 수요가 회복 중 </a:t>
                      </a:r>
                      <a:r>
                        <a:rPr lang="ko-KR" altLang="en-US" sz="1200" b="1" u="none" strike="noStrike" cap="none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→</a:t>
                      </a:r>
                      <a:r>
                        <a:rPr lang="ko-KR" altLang="en-US" sz="1200" b="1" u="none" strike="noStrike" cap="none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sym typeface="Arial"/>
                        </a:rPr>
                        <a:t> 에너지 가격 상승은 신조 수요 증가 기인</a:t>
                      </a:r>
                    </a:p>
                    <a:p>
                      <a:pPr marL="171450" indent="-17145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국제유가 및 </a:t>
                      </a:r>
                      <a:r>
                        <a:rPr lang="ko-KR" altLang="en-US" sz="1200" b="1" u="none" strike="noStrike" cap="none" dirty="0" err="1" smtClean="0">
                          <a:latin typeface="+mn-lt"/>
                          <a:sym typeface="Arial"/>
                        </a:rPr>
                        <a:t>연료유가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 동향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(2020.12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대비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, 2021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년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6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월 기준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) </a:t>
                      </a:r>
                    </a:p>
                    <a:p>
                      <a:pPr marL="0" indent="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     </a:t>
                      </a:r>
                      <a:r>
                        <a:rPr lang="ko-KR" altLang="en-US" sz="1100" b="1" u="none" strike="noStrike" cap="none" dirty="0" err="1" smtClean="0">
                          <a:latin typeface="+mn-lt"/>
                          <a:sym typeface="Arial"/>
                        </a:rPr>
                        <a:t>브렌트유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(Brent Oil) 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배럴당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73.4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달러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, 46.2% 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상승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, </a:t>
                      </a:r>
                      <a:r>
                        <a:rPr lang="ko-KR" altLang="en-US" sz="1100" b="1" u="none" strike="noStrike" cap="none" dirty="0" err="1" smtClean="0">
                          <a:latin typeface="+mn-lt"/>
                          <a:sym typeface="Arial"/>
                        </a:rPr>
                        <a:t>두바이유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 </a:t>
                      </a:r>
                      <a:endParaRPr lang="en-US" altLang="ko-KR" sz="1100" b="1" u="none" strike="noStrike" cap="none" dirty="0" smtClean="0">
                        <a:latin typeface="+mn-lt"/>
                        <a:sym typeface="Arial"/>
                      </a:endParaRPr>
                    </a:p>
                    <a:p>
                      <a:pPr marL="0" indent="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     (Dubai Oil) : 71.6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달러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(43.7%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상승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), WTI: 71.4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달러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(51.6%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상승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)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 </a:t>
                      </a:r>
                    </a:p>
                    <a:p>
                      <a:pPr marL="171450" indent="-17145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환율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: 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지난해 큰 폭으로 하락하였던 원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/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달러 환율은 미국 금리상승 등의 영향으로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2021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년 초부터 원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/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달러 환율 폭이 다소 상승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(1,200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원대 육박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)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Wingdings" panose="05000000000000000000" pitchFamily="2" charset="2"/>
                        </a:rPr>
                        <a:t> 2020</a:t>
                      </a:r>
                      <a:r>
                        <a:rPr lang="ko-KR" altLang="en-US" sz="1200" b="1" u="none" strike="noStrike" cap="none" dirty="0" err="1" smtClean="0">
                          <a:latin typeface="+mn-lt"/>
                          <a:sym typeface="Wingdings" panose="05000000000000000000" pitchFamily="2" charset="2"/>
                        </a:rPr>
                        <a:t>년말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Wingdings" panose="05000000000000000000" pitchFamily="2" charset="2"/>
                        </a:rPr>
                        <a:t> 대비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Wingdings" panose="05000000000000000000" pitchFamily="2" charset="2"/>
                        </a:rPr>
                        <a:t>, 8~10%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Wingdings" panose="05000000000000000000" pitchFamily="2" charset="2"/>
                        </a:rPr>
                        <a:t>선 상승</a:t>
                      </a:r>
                      <a:endParaRPr lang="en-US" altLang="ko-KR" sz="1200" b="1" u="none" strike="noStrike" cap="none" dirty="0" smtClean="0">
                        <a:latin typeface="+mn-lt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2020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년 하반기 이후 철강가격이 전반적으로 상승함에 따라 </a:t>
                      </a:r>
                      <a:r>
                        <a:rPr lang="ko-KR" altLang="en-US" sz="1200" b="1" u="none" strike="noStrike" cap="none" dirty="0" err="1" smtClean="0">
                          <a:latin typeface="+mn-lt"/>
                          <a:sym typeface="Arial"/>
                        </a:rPr>
                        <a:t>후판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 가격 역시 매우 높은 상승률을 보이며 조선업 뿐만 아니라 수요 산업들이 큰 어려움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.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 </a:t>
                      </a:r>
                      <a:r>
                        <a:rPr lang="ko-KR" altLang="en-US" sz="1200" b="1" u="none" strike="noStrike" cap="none" dirty="0" err="1" smtClean="0">
                          <a:latin typeface="+mn-lt"/>
                          <a:sym typeface="Arial"/>
                        </a:rPr>
                        <a:t>후판의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`21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년 상반기 평균 가격은</a:t>
                      </a:r>
                      <a:r>
                        <a:rPr lang="en-US" altLang="ko-KR" sz="1200" b="1" u="none" strike="noStrike" cap="none" baseline="0" dirty="0" smtClean="0">
                          <a:latin typeface="+mn-lt"/>
                          <a:sym typeface="Arial"/>
                        </a:rPr>
                        <a:t>2019~20</a:t>
                      </a:r>
                      <a:r>
                        <a:rPr lang="ko-KR" altLang="en-US" sz="1200" b="1" u="none" strike="noStrike" cap="none" baseline="0" dirty="0" smtClean="0">
                          <a:latin typeface="+mn-lt"/>
                          <a:sym typeface="Arial"/>
                        </a:rPr>
                        <a:t>년 대비</a:t>
                      </a:r>
                      <a:r>
                        <a:rPr lang="en-US" altLang="ko-KR" sz="1200" b="1" u="none" strike="noStrike" cap="none" baseline="0" dirty="0" smtClean="0">
                          <a:latin typeface="+mn-lt"/>
                          <a:sym typeface="Arial"/>
                        </a:rPr>
                        <a:t>,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 제품에 따라 약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85% 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내외 상승한 수준</a:t>
                      </a:r>
                      <a:endParaRPr lang="en-US" altLang="ko-KR" sz="1200" b="1" u="none" strike="noStrike" cap="none" dirty="0" smtClean="0">
                        <a:latin typeface="+mn-lt"/>
                        <a:sym typeface="Arial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3141497767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3F617A99-C094-4DD8-AC98-6B2FF4DD30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42394" y="4904575"/>
            <a:ext cx="4491718" cy="47702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모서리가 둥근 직사각형 22"/>
          <p:cNvSpPr/>
          <p:nvPr/>
        </p:nvSpPr>
        <p:spPr>
          <a:xfrm>
            <a:off x="733121" y="5505729"/>
            <a:ext cx="3540841" cy="6140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 Unicode MS" panose="020B0604020202020204" pitchFamily="50" charset="-127"/>
              </a:rPr>
              <a:t>※ </a:t>
            </a:r>
            <a:r>
              <a:rPr lang="ko-KR" alt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 Unicode MS" panose="020B0604020202020204" pitchFamily="50" charset="-127"/>
              </a:rPr>
              <a:t>원자재 </a:t>
            </a:r>
            <a:r>
              <a:rPr lang="en-US" altLang="ko-KR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 Unicode MS" panose="020B0604020202020204" pitchFamily="50" charset="-127"/>
              </a:rPr>
              <a:t>&amp; </a:t>
            </a:r>
            <a:r>
              <a:rPr lang="ko-KR" alt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 Unicode MS" panose="020B0604020202020204" pitchFamily="50" charset="-127"/>
              </a:rPr>
              <a:t>에너지 가격 상승 </a:t>
            </a:r>
            <a:r>
              <a:rPr lang="en-US" altLang="ko-KR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 Unicode MS" panose="020B06040202020202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 Unicode MS" panose="020B0604020202020204" pitchFamily="50" charset="-127"/>
              </a:rPr>
              <a:t>신조 수요</a:t>
            </a:r>
            <a:r>
              <a:rPr lang="en-US" altLang="ko-KR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 Unicode MS" panose="020B0604020202020204" pitchFamily="50" charset="-127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 Unicode MS" panose="020B0604020202020204" pitchFamily="50" charset="-127"/>
              </a:rPr>
              <a:t>증가</a:t>
            </a:r>
            <a:endParaRPr lang="ko-KR" alt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783" y="857485"/>
            <a:ext cx="3905250" cy="16296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873" y="2640073"/>
            <a:ext cx="3914775" cy="16296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3398" y="4422661"/>
            <a:ext cx="3905250" cy="1629659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5143130" y="1411981"/>
            <a:ext cx="1094507" cy="5726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20.12</a:t>
            </a:r>
            <a:r>
              <a:rPr lang="ko-KR" altLang="en-US" sz="1200" b="1" dirty="0">
                <a:solidFill>
                  <a:srgbClr val="FF0000"/>
                </a:solidFill>
              </a:rPr>
              <a:t>월말 대비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40~50 ↑</a:t>
            </a:r>
            <a:endParaRPr lang="ko-KR" altLang="en-US" sz="1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143131" y="5007951"/>
            <a:ext cx="1201672" cy="5726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19~20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년 대비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85% </a:t>
            </a:r>
            <a:r>
              <a:rPr lang="en-US" altLang="ko-KR" b="1" dirty="0" smtClean="0">
                <a:solidFill>
                  <a:srgbClr val="FF0000"/>
                </a:solidFill>
              </a:rPr>
              <a:t>↑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973006" y="3271034"/>
            <a:ext cx="1223854" cy="5726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20.12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월말 대비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8~10% ↑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3880" y="393439"/>
            <a:ext cx="3474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국내외 조선산업 현황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전망</a:t>
            </a:r>
            <a:endParaRPr lang="en-US" altLang="ko-KR" sz="2000" b="1" dirty="0"/>
          </a:p>
        </p:txBody>
      </p:sp>
      <p:grpSp>
        <p:nvGrpSpPr>
          <p:cNvPr id="162" name="그룹 161">
            <a:extLst>
              <a:ext uri="{FF2B5EF4-FFF2-40B4-BE49-F238E27FC236}">
                <a16:creationId xmlns="" xmlns:a16="http://schemas.microsoft.com/office/drawing/2014/main" id="{08AAB2FC-9AB5-4D50-9575-7FC663B84817}"/>
              </a:ext>
            </a:extLst>
          </p:cNvPr>
          <p:cNvGrpSpPr/>
          <p:nvPr/>
        </p:nvGrpSpPr>
        <p:grpSpPr>
          <a:xfrm>
            <a:off x="1876211" y="6076731"/>
            <a:ext cx="4012018" cy="3545850"/>
            <a:chOff x="3708490" y="5643712"/>
            <a:chExt cx="5012097" cy="4429726"/>
          </a:xfrm>
          <a:effectLst>
            <a:outerShdw blurRad="139700" sx="102000" sy="102000" algn="ctr" rotWithShape="0">
              <a:sysClr val="window" lastClr="FFFFFF">
                <a:lumMod val="65000"/>
                <a:alpha val="30000"/>
              </a:sysClr>
            </a:outerShdw>
          </a:effectLst>
        </p:grpSpPr>
        <p:sp>
          <p:nvSpPr>
            <p:cNvPr id="163" name="자유형 48">
              <a:extLst>
                <a:ext uri="{FF2B5EF4-FFF2-40B4-BE49-F238E27FC236}">
                  <a16:creationId xmlns="" xmlns:a16="http://schemas.microsoft.com/office/drawing/2014/main" id="{73025FDF-3133-48DB-80F6-AC2C0F8FD64A}"/>
                </a:ext>
              </a:extLst>
            </p:cNvPr>
            <p:cNvSpPr/>
            <p:nvPr/>
          </p:nvSpPr>
          <p:spPr>
            <a:xfrm rot="900000">
              <a:off x="4607819" y="5643712"/>
              <a:ext cx="1758168" cy="1758168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4" name="자유형 51">
              <a:extLst>
                <a:ext uri="{FF2B5EF4-FFF2-40B4-BE49-F238E27FC236}">
                  <a16:creationId xmlns="" xmlns:a16="http://schemas.microsoft.com/office/drawing/2014/main" id="{C9AEF11B-90F2-4C8A-B2EA-E10C8424DEFE}"/>
                </a:ext>
              </a:extLst>
            </p:cNvPr>
            <p:cNvSpPr/>
            <p:nvPr/>
          </p:nvSpPr>
          <p:spPr>
            <a:xfrm rot="4500000">
              <a:off x="6069782" y="5648908"/>
              <a:ext cx="1753496" cy="1753495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5" name="자유형 52">
              <a:extLst>
                <a:ext uri="{FF2B5EF4-FFF2-40B4-BE49-F238E27FC236}">
                  <a16:creationId xmlns="" xmlns:a16="http://schemas.microsoft.com/office/drawing/2014/main" id="{7AFB4E50-F7A2-400A-81D3-3AF02E765D3C}"/>
                </a:ext>
              </a:extLst>
            </p:cNvPr>
            <p:cNvSpPr/>
            <p:nvPr/>
          </p:nvSpPr>
          <p:spPr>
            <a:xfrm rot="8100000">
              <a:off x="6858927" y="6921014"/>
              <a:ext cx="1861660" cy="1861660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6" name="자유형 53">
              <a:extLst>
                <a:ext uri="{FF2B5EF4-FFF2-40B4-BE49-F238E27FC236}">
                  <a16:creationId xmlns="" xmlns:a16="http://schemas.microsoft.com/office/drawing/2014/main" id="{5054CD24-CB2E-4DC2-A98A-19B378F95F9E}"/>
                </a:ext>
              </a:extLst>
            </p:cNvPr>
            <p:cNvSpPr/>
            <p:nvPr/>
          </p:nvSpPr>
          <p:spPr>
            <a:xfrm rot="8100000">
              <a:off x="3708490" y="6915252"/>
              <a:ext cx="1873182" cy="1873182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7" name="자유형 54">
              <a:extLst>
                <a:ext uri="{FF2B5EF4-FFF2-40B4-BE49-F238E27FC236}">
                  <a16:creationId xmlns="" xmlns:a16="http://schemas.microsoft.com/office/drawing/2014/main" id="{D2F3CBFC-663D-42E7-8DF7-C89C8067E055}"/>
                </a:ext>
              </a:extLst>
            </p:cNvPr>
            <p:cNvSpPr/>
            <p:nvPr/>
          </p:nvSpPr>
          <p:spPr>
            <a:xfrm rot="20700000" flipV="1">
              <a:off x="4597490" y="8303168"/>
              <a:ext cx="1770269" cy="1770270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8" name="자유형 55">
              <a:extLst>
                <a:ext uri="{FF2B5EF4-FFF2-40B4-BE49-F238E27FC236}">
                  <a16:creationId xmlns="" xmlns:a16="http://schemas.microsoft.com/office/drawing/2014/main" id="{9E9302DE-C828-43FC-9724-7DB09C25DC0C}"/>
                </a:ext>
              </a:extLst>
            </p:cNvPr>
            <p:cNvSpPr/>
            <p:nvPr/>
          </p:nvSpPr>
          <p:spPr>
            <a:xfrm rot="17100000" flipV="1">
              <a:off x="6068088" y="8302581"/>
              <a:ext cx="1765045" cy="1765046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</p:grpSp>
      <p:grpSp>
        <p:nvGrpSpPr>
          <p:cNvPr id="419" name="그룹 418">
            <a:extLst>
              <a:ext uri="{FF2B5EF4-FFF2-40B4-BE49-F238E27FC236}">
                <a16:creationId xmlns="" xmlns:a16="http://schemas.microsoft.com/office/drawing/2014/main" id="{DD483E5E-8A50-46B5-BA12-F728A6103D88}"/>
              </a:ext>
            </a:extLst>
          </p:cNvPr>
          <p:cNvGrpSpPr/>
          <p:nvPr/>
        </p:nvGrpSpPr>
        <p:grpSpPr>
          <a:xfrm>
            <a:off x="204149" y="1046022"/>
            <a:ext cx="4275236" cy="350286"/>
            <a:chOff x="967783" y="1879601"/>
            <a:chExt cx="5863505" cy="329300"/>
          </a:xfrm>
        </p:grpSpPr>
        <p:sp>
          <p:nvSpPr>
            <p:cNvPr id="420" name="직사각형 419">
              <a:extLst>
                <a:ext uri="{FF2B5EF4-FFF2-40B4-BE49-F238E27FC236}">
                  <a16:creationId xmlns="" xmlns:a16="http://schemas.microsoft.com/office/drawing/2014/main" id="{F3085797-81B6-41B7-8F74-335D87E18010}"/>
                </a:ext>
              </a:extLst>
            </p:cNvPr>
            <p:cNvSpPr>
              <a:spLocks/>
            </p:cNvSpPr>
            <p:nvPr/>
          </p:nvSpPr>
          <p:spPr>
            <a:xfrm>
              <a:off x="967783" y="1879601"/>
              <a:ext cx="5840008" cy="306000"/>
            </a:xfrm>
            <a:prstGeom prst="rect">
              <a:avLst/>
            </a:prstGeom>
            <a:solidFill>
              <a:srgbClr val="4C86D0"/>
            </a:solidFill>
            <a:ln w="9525" cap="flat" cmpd="sng" algn="ctr">
              <a:solidFill>
                <a:srgbClr val="4C86D0"/>
              </a:solidFill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="" xmlns:a16="http://schemas.microsoft.com/office/drawing/2014/main" id="{48F48D53-2EF3-4B6D-8A26-153D991C5784}"/>
                </a:ext>
              </a:extLst>
            </p:cNvPr>
            <p:cNvSpPr>
              <a:spLocks/>
            </p:cNvSpPr>
            <p:nvPr/>
          </p:nvSpPr>
          <p:spPr>
            <a:xfrm>
              <a:off x="1071288" y="1920901"/>
              <a:ext cx="5760000" cy="288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r>
                <a:rPr lang="ko-KR" alt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세계 </a:t>
              </a:r>
              <a:r>
                <a:rPr lang="ko-KR" altLang="en-US" b="1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신조시장</a:t>
              </a:r>
              <a:r>
                <a:rPr lang="ko-KR" alt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 현황</a:t>
              </a:r>
              <a:endPara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</p:grpSp>
      <p:pic>
        <p:nvPicPr>
          <p:cNvPr id="450" name="그림 449">
            <a:extLst>
              <a:ext uri="{FF2B5EF4-FFF2-40B4-BE49-F238E27FC236}">
                <a16:creationId xmlns="" xmlns:a16="http://schemas.microsoft.com/office/drawing/2014/main" id="{8839FC23-EF46-4B03-BEBF-59CB039B43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5752" y="1"/>
            <a:ext cx="1648248" cy="699542"/>
          </a:xfrm>
          <a:prstGeom prst="rect">
            <a:avLst/>
          </a:prstGeom>
        </p:spPr>
      </p:pic>
      <p:graphicFrame>
        <p:nvGraphicFramePr>
          <p:cNvPr id="4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69879"/>
              </p:ext>
            </p:extLst>
          </p:nvPr>
        </p:nvGraphicFramePr>
        <p:xfrm>
          <a:off x="204146" y="3146857"/>
          <a:ext cx="4275240" cy="196553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275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64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1B1B1B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3393" marR="33393" marT="33393" marB="33393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5871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전세계 물류 급증으로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`21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년 상반기 세계 신조선 발주는 크게 호전된 시황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. 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상반기 사상 최고치의 운임 지속으로 인한 컨테이너 선사들의 수익성 제고가 신조선 투자로 이어지며 컨테이너 선을 중심으로 발주 시황이 급격하게 호전 됨</a:t>
                      </a:r>
                    </a:p>
                    <a:p>
                      <a:pPr marL="171450" indent="-17145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`21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년도 상반기 세계 발주 량은 전년동기 대비해서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191.5% 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증가한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2,402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만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CGT (Clarkson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보고서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    -`21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년도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1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분기 발주 량이 전년동기 대비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219% 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증가</a:t>
                      </a:r>
                    </a:p>
                    <a:p>
                      <a:pPr marL="0" indent="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    -`21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년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2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분기에도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162.5% 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증가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3141497767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3F617A99-C094-4DD8-AC98-6B2FF4DD30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42394" y="4904575"/>
            <a:ext cx="4491718" cy="47702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모서리가 둥근 직사각형 22"/>
          <p:cNvSpPr/>
          <p:nvPr/>
        </p:nvSpPr>
        <p:spPr>
          <a:xfrm>
            <a:off x="204145" y="5434737"/>
            <a:ext cx="8600489" cy="4771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 Unicode MS" panose="020B0604020202020204" pitchFamily="50" charset="-127"/>
              </a:rPr>
              <a:t>※ </a:t>
            </a:r>
            <a:r>
              <a:rPr lang="ko-KR" alt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 Unicode MS" panose="020B0604020202020204" pitchFamily="50" charset="-127"/>
              </a:rPr>
              <a:t>선박 건조 주기 도래 </a:t>
            </a:r>
            <a:r>
              <a:rPr lang="en-US" altLang="ko-KR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 Unicode MS" panose="020B0604020202020204" pitchFamily="50" charset="-127"/>
              </a:rPr>
              <a:t>&amp; </a:t>
            </a:r>
            <a:r>
              <a:rPr lang="ko-KR" alt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 Unicode MS" panose="020B0604020202020204" pitchFamily="50" charset="-127"/>
              </a:rPr>
              <a:t>해상 물량 급증</a:t>
            </a:r>
            <a:r>
              <a:rPr lang="en-US" altLang="ko-KR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 Unicode MS" panose="020B06040202020202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 Unicode MS" panose="020B0604020202020204" pitchFamily="50" charset="-127"/>
              </a:rPr>
              <a:t>신조 발주</a:t>
            </a:r>
            <a:r>
              <a:rPr lang="en-US" altLang="ko-KR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 Unicode MS" panose="020B0604020202020204" pitchFamily="50" charset="-127"/>
              </a:rPr>
              <a:t>증가 추세</a:t>
            </a:r>
            <a:endParaRPr lang="ko-KR" alt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9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169600"/>
              </p:ext>
            </p:extLst>
          </p:nvPr>
        </p:nvGraphicFramePr>
        <p:xfrm>
          <a:off x="4541139" y="3160113"/>
          <a:ext cx="4275240" cy="196553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275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64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1B1B1B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3393" marR="33393" marT="33393" marB="33393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5871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세계 신조선 시장의 활황에 따라 우리나라 신조선 수주 양호</a:t>
                      </a:r>
                    </a:p>
                    <a:p>
                      <a:pPr marL="171450" indent="-17145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`21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년 상반기 </a:t>
                      </a:r>
                      <a:r>
                        <a:rPr lang="ko-KR" altLang="en-US" sz="1100" b="1" u="none" strike="noStrike" cap="none" dirty="0" err="1" smtClean="0">
                          <a:latin typeface="+mn-lt"/>
                          <a:sym typeface="Arial"/>
                        </a:rPr>
                        <a:t>수주량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: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 전년 동기 대비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, 677.4%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 증가</a:t>
                      </a:r>
                      <a:endParaRPr lang="en-US" altLang="ko-KR" sz="1100" b="1" u="none" strike="noStrike" cap="none" dirty="0" smtClean="0">
                        <a:latin typeface="+mn-lt"/>
                        <a:sym typeface="Arial"/>
                      </a:endParaRPr>
                    </a:p>
                    <a:p>
                      <a:pPr marL="0" indent="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      -`21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년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1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분기 수주 량은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567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만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CGT 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수주</a:t>
                      </a:r>
                      <a:endParaRPr lang="en-US" altLang="ko-KR" sz="1100" b="1" u="none" strike="noStrike" cap="none" dirty="0" smtClean="0">
                        <a:latin typeface="+mn-lt"/>
                        <a:sym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u="none" strike="noStrike" cap="none" baseline="0" dirty="0" smtClean="0">
                          <a:latin typeface="+mn-lt"/>
                          <a:sym typeface="Arial"/>
                        </a:rPr>
                        <a:t>      -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`21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년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2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분기 수주 량은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480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만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CGT 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수주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(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총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1,047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만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CGT) </a:t>
                      </a:r>
                      <a:endParaRPr lang="ko-KR" altLang="en-US" sz="1100" b="1" u="none" strike="noStrike" cap="none" dirty="0" smtClean="0">
                        <a:latin typeface="+mn-lt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비중을 보면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, 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컨테이너선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46.1%, 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유조선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14.5%, LNG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선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13.7%, LPG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선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13.1%</a:t>
                      </a:r>
                    </a:p>
                    <a:p>
                      <a:pPr marL="171450" indent="-17145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최근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3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년간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40% 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내외를 차지했던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LNG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선 비중이 다소 축소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, 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예년 약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5% 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내외에 불과했던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LPG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선의 비중이 </a:t>
                      </a:r>
                      <a:r>
                        <a:rPr lang="en-US" altLang="ko-KR" sz="1100" b="1" u="none" strike="noStrike" cap="none" dirty="0" smtClean="0">
                          <a:latin typeface="+mn-lt"/>
                          <a:sym typeface="Arial"/>
                        </a:rPr>
                        <a:t>13%</a:t>
                      </a:r>
                      <a:r>
                        <a:rPr lang="ko-KR" altLang="en-US" sz="1100" b="1" u="none" strike="noStrike" cap="none" dirty="0" smtClean="0">
                          <a:latin typeface="+mn-lt"/>
                          <a:sym typeface="Arial"/>
                        </a:rPr>
                        <a:t>까지 확대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3141497767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3F617A99-C094-4DD8-AC98-6B2FF4DD30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541140" y="4931144"/>
            <a:ext cx="4491718" cy="477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DD483E5E-8A50-46B5-BA12-F728A6103D88}"/>
              </a:ext>
            </a:extLst>
          </p:cNvPr>
          <p:cNvGrpSpPr/>
          <p:nvPr/>
        </p:nvGrpSpPr>
        <p:grpSpPr>
          <a:xfrm>
            <a:off x="4636234" y="1046022"/>
            <a:ext cx="4273119" cy="350286"/>
            <a:chOff x="967783" y="1879601"/>
            <a:chExt cx="5863505" cy="329300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F3085797-81B6-41B7-8F74-335D87E18010}"/>
                </a:ext>
              </a:extLst>
            </p:cNvPr>
            <p:cNvSpPr>
              <a:spLocks/>
            </p:cNvSpPr>
            <p:nvPr/>
          </p:nvSpPr>
          <p:spPr>
            <a:xfrm>
              <a:off x="967783" y="1879601"/>
              <a:ext cx="5840008" cy="306000"/>
            </a:xfrm>
            <a:prstGeom prst="rect">
              <a:avLst/>
            </a:prstGeom>
            <a:solidFill>
              <a:srgbClr val="4C86D0"/>
            </a:solidFill>
            <a:ln w="9525" cap="flat" cmpd="sng" algn="ctr">
              <a:solidFill>
                <a:srgbClr val="4C86D0"/>
              </a:solidFill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48F48D53-2EF3-4B6D-8A26-153D991C5784}"/>
                </a:ext>
              </a:extLst>
            </p:cNvPr>
            <p:cNvSpPr>
              <a:spLocks/>
            </p:cNvSpPr>
            <p:nvPr/>
          </p:nvSpPr>
          <p:spPr>
            <a:xfrm>
              <a:off x="1071288" y="1920901"/>
              <a:ext cx="5760000" cy="288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r>
                <a:rPr lang="ko-KR" alt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우리나라 </a:t>
              </a:r>
              <a:r>
                <a:rPr lang="ko-KR" altLang="en-US" b="1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신조시장</a:t>
              </a:r>
              <a:r>
                <a:rPr lang="ko-KR" alt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 현황</a:t>
              </a:r>
              <a:endPara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44" y="1509948"/>
            <a:ext cx="4275241" cy="15841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112" y="1509948"/>
            <a:ext cx="4275242" cy="159703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35C96BF-150D-44EF-A446-E85C037565F4}"/>
              </a:ext>
            </a:extLst>
          </p:cNvPr>
          <p:cNvSpPr txBox="1"/>
          <p:nvPr/>
        </p:nvSpPr>
        <p:spPr>
          <a:xfrm>
            <a:off x="7786555" y="-2205"/>
            <a:ext cx="130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2021</a:t>
            </a:r>
            <a:r>
              <a:rPr lang="ko-KR" altLang="en-US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년 추계 학술대회 </a:t>
            </a:r>
          </a:p>
        </p:txBody>
      </p:sp>
    </p:spTree>
    <p:extLst>
      <p:ext uri="{BB962C8B-B14F-4D97-AF65-F5344CB8AC3E}">
        <p14:creationId xmlns:p14="http://schemas.microsoft.com/office/powerpoint/2010/main" val="34786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-415173" y="2136525"/>
            <a:ext cx="5265551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/>
            <a:r>
              <a:rPr lang="en-US" altLang="ko-KR" sz="2800" b="1" dirty="0">
                <a:latin typeface="+mj-lt"/>
                <a:cs typeface="Aharoni" panose="02010803020104030203" pitchFamily="2" charset="-79"/>
              </a:rPr>
              <a:t>3</a:t>
            </a:r>
            <a:r>
              <a:rPr lang="ko-KR" altLang="en-US" sz="2800" b="1" dirty="0" smtClean="0">
                <a:latin typeface="+mj-lt"/>
                <a:cs typeface="Aharoni" panose="02010803020104030203" pitchFamily="2" charset="-79"/>
              </a:rPr>
              <a:t>장</a:t>
            </a:r>
            <a:r>
              <a:rPr lang="en-US" altLang="ko-KR" sz="2800" b="1" dirty="0">
                <a:latin typeface="+mj-lt"/>
                <a:cs typeface="Aharoni" panose="02010803020104030203" pitchFamily="2" charset="-79"/>
              </a:rPr>
              <a:t>. </a:t>
            </a:r>
            <a:r>
              <a:rPr lang="en-US" altLang="ko-KR" sz="3600" b="1" dirty="0" smtClean="0">
                <a:latin typeface="+mj-lt"/>
                <a:cs typeface="Aharoni" panose="02010803020104030203" pitchFamily="2" charset="-79"/>
              </a:rPr>
              <a:t/>
            </a:r>
            <a:br>
              <a:rPr lang="en-US" altLang="ko-KR" sz="3600" b="1" dirty="0" smtClean="0">
                <a:latin typeface="+mj-lt"/>
                <a:cs typeface="Aharoni" panose="02010803020104030203" pitchFamily="2" charset="-79"/>
              </a:rPr>
            </a:br>
            <a:r>
              <a:rPr lang="ko-KR" altLang="en-US" sz="4800" b="1" dirty="0" smtClean="0">
                <a:latin typeface="+mj-lt"/>
                <a:cs typeface="Aharoni" panose="02010803020104030203" pitchFamily="2" charset="-79"/>
              </a:rPr>
              <a:t>글로벌 가치사슬 사례</a:t>
            </a:r>
            <a:endParaRPr lang="en" sz="4800" b="1" dirty="0">
              <a:latin typeface="+mj-lt"/>
              <a:cs typeface="Aharoni" panose="02010803020104030203" pitchFamily="2" charset="-79"/>
            </a:endParaRPr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</p:grp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707CB03F-65A9-4526-B32E-4419BEEB6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7412881" y="6462759"/>
            <a:ext cx="1623541" cy="26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7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40217" y="1371051"/>
            <a:ext cx="384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글로벌 가치사슬 사례</a:t>
            </a:r>
          </a:p>
        </p:txBody>
      </p:sp>
      <p:grpSp>
        <p:nvGrpSpPr>
          <p:cNvPr id="48" name="그룹 33"/>
          <p:cNvGrpSpPr/>
          <p:nvPr/>
        </p:nvGrpSpPr>
        <p:grpSpPr>
          <a:xfrm>
            <a:off x="521020" y="2028298"/>
            <a:ext cx="7998456" cy="259347"/>
            <a:chOff x="3514721" y="1506184"/>
            <a:chExt cx="7998456" cy="259347"/>
          </a:xfrm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10342566" y="1506184"/>
              <a:ext cx="1170611" cy="257141"/>
            </a:xfrm>
            <a:custGeom>
              <a:avLst/>
              <a:gdLst/>
              <a:ahLst/>
              <a:cxnLst>
                <a:cxn ang="0">
                  <a:pos x="6875" y="870"/>
                </a:cxn>
                <a:cxn ang="0">
                  <a:pos x="6875" y="655"/>
                </a:cxn>
                <a:cxn ang="0">
                  <a:pos x="6760" y="655"/>
                </a:cxn>
                <a:cxn ang="0">
                  <a:pos x="6760" y="530"/>
                </a:cxn>
                <a:cxn ang="0">
                  <a:pos x="6676" y="530"/>
                </a:cxn>
                <a:cxn ang="0">
                  <a:pos x="6676" y="655"/>
                </a:cxn>
                <a:cxn ang="0">
                  <a:pos x="6555" y="655"/>
                </a:cxn>
                <a:cxn ang="0">
                  <a:pos x="6555" y="870"/>
                </a:cxn>
                <a:cxn ang="0">
                  <a:pos x="6542" y="870"/>
                </a:cxn>
                <a:cxn ang="0">
                  <a:pos x="6489" y="1004"/>
                </a:cxn>
                <a:cxn ang="0">
                  <a:pos x="4444" y="1004"/>
                </a:cxn>
                <a:cxn ang="0">
                  <a:pos x="4444" y="893"/>
                </a:cxn>
                <a:cxn ang="0">
                  <a:pos x="4059" y="893"/>
                </a:cxn>
                <a:cxn ang="0">
                  <a:pos x="4059" y="799"/>
                </a:cxn>
                <a:cxn ang="0">
                  <a:pos x="4290" y="563"/>
                </a:cxn>
                <a:cxn ang="0">
                  <a:pos x="4203" y="479"/>
                </a:cxn>
                <a:cxn ang="0">
                  <a:pos x="4059" y="627"/>
                </a:cxn>
                <a:cxn ang="0">
                  <a:pos x="4059" y="418"/>
                </a:cxn>
                <a:cxn ang="0">
                  <a:pos x="3937" y="418"/>
                </a:cxn>
                <a:cxn ang="0">
                  <a:pos x="3937" y="627"/>
                </a:cxn>
                <a:cxn ang="0">
                  <a:pos x="3795" y="479"/>
                </a:cxn>
                <a:cxn ang="0">
                  <a:pos x="3706" y="563"/>
                </a:cxn>
                <a:cxn ang="0">
                  <a:pos x="3937" y="799"/>
                </a:cxn>
                <a:cxn ang="0">
                  <a:pos x="3937" y="893"/>
                </a:cxn>
                <a:cxn ang="0">
                  <a:pos x="3549" y="893"/>
                </a:cxn>
                <a:cxn ang="0">
                  <a:pos x="3549" y="1004"/>
                </a:cxn>
                <a:cxn ang="0">
                  <a:pos x="2102" y="1004"/>
                </a:cxn>
                <a:cxn ang="0">
                  <a:pos x="1935" y="432"/>
                </a:cxn>
                <a:cxn ang="0">
                  <a:pos x="2001" y="432"/>
                </a:cxn>
                <a:cxn ang="0">
                  <a:pos x="2001" y="340"/>
                </a:cxn>
                <a:cxn ang="0">
                  <a:pos x="1791" y="340"/>
                </a:cxn>
                <a:cxn ang="0">
                  <a:pos x="1791" y="0"/>
                </a:cxn>
                <a:cxn ang="0">
                  <a:pos x="1671" y="0"/>
                </a:cxn>
                <a:cxn ang="0">
                  <a:pos x="1671" y="340"/>
                </a:cxn>
                <a:cxn ang="0">
                  <a:pos x="1522" y="340"/>
                </a:cxn>
                <a:cxn ang="0">
                  <a:pos x="1410" y="776"/>
                </a:cxn>
                <a:cxn ang="0">
                  <a:pos x="1022" y="776"/>
                </a:cxn>
                <a:cxn ang="0">
                  <a:pos x="974" y="320"/>
                </a:cxn>
                <a:cxn ang="0">
                  <a:pos x="748" y="320"/>
                </a:cxn>
                <a:cxn ang="0">
                  <a:pos x="700" y="776"/>
                </a:cxn>
                <a:cxn ang="0">
                  <a:pos x="576" y="776"/>
                </a:cxn>
                <a:cxn ang="0">
                  <a:pos x="576" y="320"/>
                </a:cxn>
                <a:cxn ang="0">
                  <a:pos x="482" y="320"/>
                </a:cxn>
                <a:cxn ang="0">
                  <a:pos x="482" y="1004"/>
                </a:cxn>
                <a:cxn ang="0">
                  <a:pos x="0" y="1004"/>
                </a:cxn>
                <a:cxn ang="0">
                  <a:pos x="203" y="1562"/>
                </a:cxn>
                <a:cxn ang="0">
                  <a:pos x="7191" y="1562"/>
                </a:cxn>
                <a:cxn ang="0">
                  <a:pos x="7442" y="870"/>
                </a:cxn>
                <a:cxn ang="0">
                  <a:pos x="6875" y="870"/>
                </a:cxn>
                <a:cxn ang="0">
                  <a:pos x="6875" y="870"/>
                </a:cxn>
              </a:cxnLst>
              <a:rect l="0" t="0" r="r" b="b"/>
              <a:pathLst>
                <a:path w="7442" h="1562">
                  <a:moveTo>
                    <a:pt x="6875" y="870"/>
                  </a:moveTo>
                  <a:lnTo>
                    <a:pt x="6875" y="655"/>
                  </a:lnTo>
                  <a:lnTo>
                    <a:pt x="6760" y="655"/>
                  </a:lnTo>
                  <a:lnTo>
                    <a:pt x="6760" y="530"/>
                  </a:lnTo>
                  <a:lnTo>
                    <a:pt x="6676" y="530"/>
                  </a:lnTo>
                  <a:lnTo>
                    <a:pt x="6676" y="655"/>
                  </a:lnTo>
                  <a:lnTo>
                    <a:pt x="6555" y="655"/>
                  </a:lnTo>
                  <a:lnTo>
                    <a:pt x="6555" y="870"/>
                  </a:lnTo>
                  <a:lnTo>
                    <a:pt x="6542" y="870"/>
                  </a:lnTo>
                  <a:lnTo>
                    <a:pt x="6489" y="1004"/>
                  </a:lnTo>
                  <a:lnTo>
                    <a:pt x="4444" y="1004"/>
                  </a:lnTo>
                  <a:lnTo>
                    <a:pt x="4444" y="893"/>
                  </a:lnTo>
                  <a:lnTo>
                    <a:pt x="4059" y="893"/>
                  </a:lnTo>
                  <a:lnTo>
                    <a:pt x="4059" y="799"/>
                  </a:lnTo>
                  <a:lnTo>
                    <a:pt x="4290" y="563"/>
                  </a:lnTo>
                  <a:lnTo>
                    <a:pt x="4203" y="479"/>
                  </a:lnTo>
                  <a:lnTo>
                    <a:pt x="4059" y="627"/>
                  </a:lnTo>
                  <a:lnTo>
                    <a:pt x="4059" y="418"/>
                  </a:lnTo>
                  <a:lnTo>
                    <a:pt x="3937" y="418"/>
                  </a:lnTo>
                  <a:lnTo>
                    <a:pt x="3937" y="627"/>
                  </a:lnTo>
                  <a:lnTo>
                    <a:pt x="3795" y="479"/>
                  </a:lnTo>
                  <a:lnTo>
                    <a:pt x="3706" y="563"/>
                  </a:lnTo>
                  <a:lnTo>
                    <a:pt x="3937" y="799"/>
                  </a:lnTo>
                  <a:lnTo>
                    <a:pt x="3937" y="893"/>
                  </a:lnTo>
                  <a:lnTo>
                    <a:pt x="3549" y="893"/>
                  </a:lnTo>
                  <a:lnTo>
                    <a:pt x="3549" y="1004"/>
                  </a:lnTo>
                  <a:lnTo>
                    <a:pt x="2102" y="1004"/>
                  </a:lnTo>
                  <a:lnTo>
                    <a:pt x="1935" y="432"/>
                  </a:lnTo>
                  <a:lnTo>
                    <a:pt x="2001" y="432"/>
                  </a:lnTo>
                  <a:lnTo>
                    <a:pt x="2001" y="340"/>
                  </a:lnTo>
                  <a:lnTo>
                    <a:pt x="1791" y="340"/>
                  </a:lnTo>
                  <a:lnTo>
                    <a:pt x="1791" y="0"/>
                  </a:lnTo>
                  <a:lnTo>
                    <a:pt x="1671" y="0"/>
                  </a:lnTo>
                  <a:lnTo>
                    <a:pt x="1671" y="340"/>
                  </a:lnTo>
                  <a:lnTo>
                    <a:pt x="1522" y="340"/>
                  </a:lnTo>
                  <a:lnTo>
                    <a:pt x="1410" y="776"/>
                  </a:lnTo>
                  <a:lnTo>
                    <a:pt x="1022" y="776"/>
                  </a:lnTo>
                  <a:lnTo>
                    <a:pt x="974" y="320"/>
                  </a:lnTo>
                  <a:lnTo>
                    <a:pt x="748" y="320"/>
                  </a:lnTo>
                  <a:lnTo>
                    <a:pt x="700" y="776"/>
                  </a:lnTo>
                  <a:lnTo>
                    <a:pt x="576" y="776"/>
                  </a:lnTo>
                  <a:lnTo>
                    <a:pt x="576" y="320"/>
                  </a:lnTo>
                  <a:lnTo>
                    <a:pt x="482" y="320"/>
                  </a:lnTo>
                  <a:lnTo>
                    <a:pt x="482" y="1004"/>
                  </a:lnTo>
                  <a:lnTo>
                    <a:pt x="0" y="1004"/>
                  </a:lnTo>
                  <a:lnTo>
                    <a:pt x="203" y="1562"/>
                  </a:lnTo>
                  <a:lnTo>
                    <a:pt x="7191" y="1562"/>
                  </a:lnTo>
                  <a:lnTo>
                    <a:pt x="7442" y="870"/>
                  </a:lnTo>
                  <a:lnTo>
                    <a:pt x="6875" y="870"/>
                  </a:lnTo>
                  <a:lnTo>
                    <a:pt x="6875" y="870"/>
                  </a:lnTo>
                  <a:close/>
                </a:path>
              </a:pathLst>
            </a:custGeom>
            <a:solidFill>
              <a:srgbClr val="004A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3514721" y="1765531"/>
              <a:ext cx="7920000" cy="0"/>
            </a:xfrm>
            <a:prstGeom prst="line">
              <a:avLst/>
            </a:prstGeom>
            <a:ln w="12700">
              <a:solidFill>
                <a:srgbClr val="004A8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타원 50"/>
          <p:cNvSpPr/>
          <p:nvPr/>
        </p:nvSpPr>
        <p:spPr>
          <a:xfrm rot="5400000">
            <a:off x="547043" y="2061245"/>
            <a:ext cx="167928" cy="167929"/>
          </a:xfrm>
          <a:prstGeom prst="ellipse">
            <a:avLst/>
          </a:prstGeom>
          <a:solidFill>
            <a:srgbClr val="1D9E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97745" y="2056503"/>
            <a:ext cx="3408647" cy="215444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   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조선산업 글로벌 가치사슬사례 선행연구</a:t>
            </a:r>
            <a:endParaRPr lang="en-US" altLang="ko-KR" dirty="0">
              <a:latin typeface="HY헤드라인M" pitchFamily="18" charset="-127"/>
              <a:ea typeface="HY헤드라인M" pitchFamily="18" charset="-127"/>
              <a:cs typeface="Tahoma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8839FC23-EF46-4B03-BEBF-59CB039B43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5752" y="1"/>
            <a:ext cx="1648248" cy="699542"/>
          </a:xfrm>
          <a:prstGeom prst="rect">
            <a:avLst/>
          </a:prstGeom>
        </p:spPr>
      </p:pic>
      <p:grpSp>
        <p:nvGrpSpPr>
          <p:cNvPr id="109" name="그룹 108">
            <a:extLst>
              <a:ext uri="{FF2B5EF4-FFF2-40B4-BE49-F238E27FC236}">
                <a16:creationId xmlns="" xmlns:a16="http://schemas.microsoft.com/office/drawing/2014/main" id="{3A8A3E50-C2D9-459D-AA06-4F8F83C4756E}"/>
              </a:ext>
            </a:extLst>
          </p:cNvPr>
          <p:cNvGrpSpPr/>
          <p:nvPr/>
        </p:nvGrpSpPr>
        <p:grpSpPr>
          <a:xfrm>
            <a:off x="604985" y="2888885"/>
            <a:ext cx="3711615" cy="1213571"/>
            <a:chOff x="1980637" y="4592960"/>
            <a:chExt cx="2575883" cy="1566488"/>
          </a:xfrm>
        </p:grpSpPr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4372754E-1712-46A1-A147-179532C13BC8}"/>
                </a:ext>
              </a:extLst>
            </p:cNvPr>
            <p:cNvSpPr/>
            <p:nvPr/>
          </p:nvSpPr>
          <p:spPr>
            <a:xfrm>
              <a:off x="1980637" y="4592960"/>
              <a:ext cx="2575883" cy="41622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80000"/>
                </a:spcBef>
                <a:spcAft>
                  <a:spcPct val="0"/>
                </a:spcAft>
              </a:pPr>
              <a:r>
                <a:rPr lang="ko-KR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조선산업의 글로벌 </a:t>
              </a:r>
              <a:r>
                <a:rPr lang="ko-KR" altLang="en-US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경쟁 관련 </a:t>
              </a:r>
              <a:r>
                <a:rPr lang="ko-KR" altLang="en-US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선행연구 조사</a:t>
              </a:r>
              <a:endParaRPr lang="en-US" altLang="ko-KR" b="1" kern="1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11" name="화이트투명사각판">
              <a:extLst>
                <a:ext uri="{FF2B5EF4-FFF2-40B4-BE49-F238E27FC236}">
                  <a16:creationId xmlns="" xmlns:a16="http://schemas.microsoft.com/office/drawing/2014/main" id="{3B9D1DB3-7B85-4567-91ED-836F7570BE43}"/>
                </a:ext>
              </a:extLst>
            </p:cNvPr>
            <p:cNvSpPr/>
            <p:nvPr/>
          </p:nvSpPr>
          <p:spPr bwMode="auto">
            <a:xfrm>
              <a:off x="1980637" y="5039866"/>
              <a:ext cx="2575883" cy="1119582"/>
            </a:xfrm>
            <a:prstGeom prst="roundRect">
              <a:avLst>
                <a:gd name="adj" fmla="val 1518"/>
              </a:avLst>
            </a:prstGeom>
            <a:solidFill>
              <a:schemeClr val="bg1"/>
            </a:solidFill>
            <a:ln w="635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362" tIns="70362" rIns="70362" bIns="70362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defTabSz="873385" latinLnBrk="0">
                <a:lnSpc>
                  <a:spcPct val="110000"/>
                </a:lnSpc>
                <a:spcAft>
                  <a:spcPts val="195"/>
                </a:spcAft>
                <a:buClr>
                  <a:prstClr val="white">
                    <a:lumMod val="50000"/>
                  </a:prstClr>
                </a:buClr>
                <a:buSzPct val="80000"/>
              </a:pP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*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+mn-ea"/>
                </a:rPr>
                <a:t>본 </a:t>
              </a:r>
              <a:r>
                <a:rPr lang="ko-KR" altLang="en-US" sz="1200" b="1" dirty="0">
                  <a:solidFill>
                    <a:schemeClr val="tx1"/>
                  </a:solidFill>
                  <a:latin typeface="+mn-ea"/>
                </a:rPr>
                <a:t>연구 논문을 위해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+mn-ea"/>
                </a:rPr>
                <a:t>다양한 </a:t>
              </a:r>
              <a:r>
                <a:rPr lang="ko-KR" altLang="en-US" sz="1200" b="1" dirty="0">
                  <a:solidFill>
                    <a:schemeClr val="tx1"/>
                  </a:solidFill>
                  <a:latin typeface="+mn-ea"/>
                </a:rPr>
                <a:t>관련 선행연구와 발간 물을 찾아 조사하여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b="1" dirty="0">
                  <a:solidFill>
                    <a:schemeClr val="tx1"/>
                  </a:solidFill>
                  <a:latin typeface="+mn-ea"/>
                </a:rPr>
                <a:t>글로벌 경쟁과 전략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b="1" dirty="0">
                  <a:solidFill>
                    <a:schemeClr val="tx1"/>
                  </a:solidFill>
                  <a:latin typeface="+mn-ea"/>
                </a:rPr>
                <a:t>조선산업의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+mn-ea"/>
                </a:rPr>
                <a:t>경쟁력 사례와 </a:t>
              </a:r>
              <a:r>
                <a:rPr lang="ko-KR" altLang="en-US" sz="1200" b="1" dirty="0">
                  <a:solidFill>
                    <a:schemeClr val="tx1"/>
                  </a:solidFill>
                  <a:latin typeface="+mn-ea"/>
                </a:rPr>
                <a:t>관련되어 있는 문헌을 알아본 결과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b="1" dirty="0">
                  <a:solidFill>
                    <a:schemeClr val="tx1"/>
                  </a:solidFill>
                  <a:latin typeface="+mn-ea"/>
                </a:rPr>
                <a:t>약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80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+mn-ea"/>
                </a:rPr>
                <a:t>여 편의 </a:t>
              </a:r>
              <a:r>
                <a:rPr lang="ko-KR" altLang="en-US" sz="1200" b="1" dirty="0">
                  <a:solidFill>
                    <a:schemeClr val="tx1"/>
                  </a:solidFill>
                  <a:latin typeface="+mn-ea"/>
                </a:rPr>
                <a:t>문헌을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+mn-ea"/>
                </a:rPr>
                <a:t>조사함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.</a:t>
              </a: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3F617A99-C094-4DD8-AC98-6B2FF4DD30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93257" y="4126967"/>
            <a:ext cx="3715145" cy="50466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4372754E-1712-46A1-A147-179532C13BC8}"/>
              </a:ext>
            </a:extLst>
          </p:cNvPr>
          <p:cNvSpPr/>
          <p:nvPr/>
        </p:nvSpPr>
        <p:spPr>
          <a:xfrm>
            <a:off x="646655" y="4779678"/>
            <a:ext cx="1617927" cy="131014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80000"/>
              </a:spcBef>
              <a:spcAft>
                <a:spcPct val="0"/>
              </a:spcAft>
            </a:pPr>
            <a:r>
              <a:rPr lang="en-US" altLang="ko-KR" b="1" kern="1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SWOT </a:t>
            </a:r>
            <a:r>
              <a:rPr lang="ko-KR" altLang="en-US" b="1" kern="1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 및 시사점 도출</a:t>
            </a:r>
            <a:endParaRPr lang="en-US" altLang="ko-KR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4372754E-1712-46A1-A147-179532C13BC8}"/>
              </a:ext>
            </a:extLst>
          </p:cNvPr>
          <p:cNvSpPr/>
          <p:nvPr/>
        </p:nvSpPr>
        <p:spPr>
          <a:xfrm>
            <a:off x="2622971" y="4779678"/>
            <a:ext cx="1601467" cy="1301519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80000"/>
              </a:spcBef>
              <a:spcAft>
                <a:spcPct val="0"/>
              </a:spcAft>
            </a:pPr>
            <a:r>
              <a:rPr lang="ko-KR" altLang="en-US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글로벌 가치사슬 사례 분석</a:t>
            </a:r>
            <a:endParaRPr lang="en-US" altLang="ko-KR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28" name="Picture 2">
            <a:extLst>
              <a:ext uri="{FF2B5EF4-FFF2-40B4-BE49-F238E27FC236}">
                <a16:creationId xmlns="" xmlns:a16="http://schemas.microsoft.com/office/drawing/2014/main" id="{707CB03F-65A9-4526-B32E-4419BEEB6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171572" y="148739"/>
            <a:ext cx="1623541" cy="26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세로로 말린 두루마리 모양 22"/>
          <p:cNvSpPr/>
          <p:nvPr/>
        </p:nvSpPr>
        <p:spPr>
          <a:xfrm>
            <a:off x="4458464" y="2570954"/>
            <a:ext cx="4248472" cy="3951765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16" y="3075011"/>
            <a:ext cx="3312368" cy="31614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35C96BF-150D-44EF-A446-E85C037565F4}"/>
              </a:ext>
            </a:extLst>
          </p:cNvPr>
          <p:cNvSpPr txBox="1"/>
          <p:nvPr/>
        </p:nvSpPr>
        <p:spPr>
          <a:xfrm>
            <a:off x="7786555" y="-2205"/>
            <a:ext cx="130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2021</a:t>
            </a:r>
            <a:r>
              <a:rPr lang="ko-KR" altLang="en-US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년 추계 학술대회 </a:t>
            </a:r>
          </a:p>
        </p:txBody>
      </p:sp>
    </p:spTree>
    <p:extLst>
      <p:ext uri="{BB962C8B-B14F-4D97-AF65-F5344CB8AC3E}">
        <p14:creationId xmlns:p14="http://schemas.microsoft.com/office/powerpoint/2010/main" val="38506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3880" y="393439"/>
            <a:ext cx="3217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국내 조선산업 </a:t>
            </a:r>
            <a:r>
              <a:rPr lang="en-US" altLang="ko-KR" sz="2000" b="1" dirty="0" smtClean="0"/>
              <a:t>SWOT </a:t>
            </a:r>
            <a:r>
              <a:rPr lang="ko-KR" altLang="en-US" sz="2000" b="1" dirty="0" smtClean="0"/>
              <a:t>분석</a:t>
            </a:r>
            <a:endParaRPr lang="en-US" altLang="ko-KR" sz="2000" b="1" dirty="0"/>
          </a:p>
        </p:txBody>
      </p:sp>
      <p:grpSp>
        <p:nvGrpSpPr>
          <p:cNvPr id="162" name="그룹 161">
            <a:extLst>
              <a:ext uri="{FF2B5EF4-FFF2-40B4-BE49-F238E27FC236}">
                <a16:creationId xmlns="" xmlns:a16="http://schemas.microsoft.com/office/drawing/2014/main" id="{08AAB2FC-9AB5-4D50-9575-7FC663B84817}"/>
              </a:ext>
            </a:extLst>
          </p:cNvPr>
          <p:cNvGrpSpPr/>
          <p:nvPr/>
        </p:nvGrpSpPr>
        <p:grpSpPr>
          <a:xfrm>
            <a:off x="1876211" y="6076731"/>
            <a:ext cx="4012018" cy="3545850"/>
            <a:chOff x="3708490" y="5643712"/>
            <a:chExt cx="5012097" cy="4429726"/>
          </a:xfrm>
          <a:effectLst>
            <a:outerShdw blurRad="139700" sx="102000" sy="102000" algn="ctr" rotWithShape="0">
              <a:sysClr val="window" lastClr="FFFFFF">
                <a:lumMod val="65000"/>
                <a:alpha val="30000"/>
              </a:sysClr>
            </a:outerShdw>
          </a:effectLst>
        </p:grpSpPr>
        <p:sp>
          <p:nvSpPr>
            <p:cNvPr id="163" name="자유형 48">
              <a:extLst>
                <a:ext uri="{FF2B5EF4-FFF2-40B4-BE49-F238E27FC236}">
                  <a16:creationId xmlns="" xmlns:a16="http://schemas.microsoft.com/office/drawing/2014/main" id="{73025FDF-3133-48DB-80F6-AC2C0F8FD64A}"/>
                </a:ext>
              </a:extLst>
            </p:cNvPr>
            <p:cNvSpPr/>
            <p:nvPr/>
          </p:nvSpPr>
          <p:spPr>
            <a:xfrm rot="900000">
              <a:off x="4607819" y="5643712"/>
              <a:ext cx="1758168" cy="1758168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4" name="자유형 51">
              <a:extLst>
                <a:ext uri="{FF2B5EF4-FFF2-40B4-BE49-F238E27FC236}">
                  <a16:creationId xmlns="" xmlns:a16="http://schemas.microsoft.com/office/drawing/2014/main" id="{C9AEF11B-90F2-4C8A-B2EA-E10C8424DEFE}"/>
                </a:ext>
              </a:extLst>
            </p:cNvPr>
            <p:cNvSpPr/>
            <p:nvPr/>
          </p:nvSpPr>
          <p:spPr>
            <a:xfrm rot="4500000">
              <a:off x="6069782" y="5648908"/>
              <a:ext cx="1753496" cy="1753495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5" name="자유형 52">
              <a:extLst>
                <a:ext uri="{FF2B5EF4-FFF2-40B4-BE49-F238E27FC236}">
                  <a16:creationId xmlns="" xmlns:a16="http://schemas.microsoft.com/office/drawing/2014/main" id="{7AFB4E50-F7A2-400A-81D3-3AF02E765D3C}"/>
                </a:ext>
              </a:extLst>
            </p:cNvPr>
            <p:cNvSpPr/>
            <p:nvPr/>
          </p:nvSpPr>
          <p:spPr>
            <a:xfrm rot="8100000">
              <a:off x="6858927" y="6921014"/>
              <a:ext cx="1861660" cy="1861660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6" name="자유형 53">
              <a:extLst>
                <a:ext uri="{FF2B5EF4-FFF2-40B4-BE49-F238E27FC236}">
                  <a16:creationId xmlns="" xmlns:a16="http://schemas.microsoft.com/office/drawing/2014/main" id="{5054CD24-CB2E-4DC2-A98A-19B378F95F9E}"/>
                </a:ext>
              </a:extLst>
            </p:cNvPr>
            <p:cNvSpPr/>
            <p:nvPr/>
          </p:nvSpPr>
          <p:spPr>
            <a:xfrm rot="8100000">
              <a:off x="3708490" y="6915252"/>
              <a:ext cx="1873182" cy="1873182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7" name="자유형 54">
              <a:extLst>
                <a:ext uri="{FF2B5EF4-FFF2-40B4-BE49-F238E27FC236}">
                  <a16:creationId xmlns="" xmlns:a16="http://schemas.microsoft.com/office/drawing/2014/main" id="{D2F3CBFC-663D-42E7-8DF7-C89C8067E055}"/>
                </a:ext>
              </a:extLst>
            </p:cNvPr>
            <p:cNvSpPr/>
            <p:nvPr/>
          </p:nvSpPr>
          <p:spPr>
            <a:xfrm rot="20700000" flipV="1">
              <a:off x="4597490" y="8303168"/>
              <a:ext cx="1770269" cy="1770270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8" name="자유형 55">
              <a:extLst>
                <a:ext uri="{FF2B5EF4-FFF2-40B4-BE49-F238E27FC236}">
                  <a16:creationId xmlns="" xmlns:a16="http://schemas.microsoft.com/office/drawing/2014/main" id="{9E9302DE-C828-43FC-9724-7DB09C25DC0C}"/>
                </a:ext>
              </a:extLst>
            </p:cNvPr>
            <p:cNvSpPr/>
            <p:nvPr/>
          </p:nvSpPr>
          <p:spPr>
            <a:xfrm rot="17100000" flipV="1">
              <a:off x="6068088" y="8302581"/>
              <a:ext cx="1765045" cy="1765046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</p:grpSp>
      <p:grpSp>
        <p:nvGrpSpPr>
          <p:cNvPr id="419" name="그룹 418">
            <a:extLst>
              <a:ext uri="{FF2B5EF4-FFF2-40B4-BE49-F238E27FC236}">
                <a16:creationId xmlns="" xmlns:a16="http://schemas.microsoft.com/office/drawing/2014/main" id="{DD483E5E-8A50-46B5-BA12-F728A6103D88}"/>
              </a:ext>
            </a:extLst>
          </p:cNvPr>
          <p:cNvGrpSpPr/>
          <p:nvPr/>
        </p:nvGrpSpPr>
        <p:grpSpPr>
          <a:xfrm>
            <a:off x="204149" y="1046022"/>
            <a:ext cx="4275236" cy="350286"/>
            <a:chOff x="967783" y="1879601"/>
            <a:chExt cx="5863505" cy="329300"/>
          </a:xfrm>
        </p:grpSpPr>
        <p:sp>
          <p:nvSpPr>
            <p:cNvPr id="420" name="직사각형 419">
              <a:extLst>
                <a:ext uri="{FF2B5EF4-FFF2-40B4-BE49-F238E27FC236}">
                  <a16:creationId xmlns="" xmlns:a16="http://schemas.microsoft.com/office/drawing/2014/main" id="{F3085797-81B6-41B7-8F74-335D87E18010}"/>
                </a:ext>
              </a:extLst>
            </p:cNvPr>
            <p:cNvSpPr>
              <a:spLocks/>
            </p:cNvSpPr>
            <p:nvPr/>
          </p:nvSpPr>
          <p:spPr>
            <a:xfrm>
              <a:off x="967783" y="1879601"/>
              <a:ext cx="5840008" cy="306000"/>
            </a:xfrm>
            <a:prstGeom prst="rect">
              <a:avLst/>
            </a:prstGeom>
            <a:solidFill>
              <a:srgbClr val="4C86D0"/>
            </a:solidFill>
            <a:ln w="9525" cap="flat" cmpd="sng" algn="ctr">
              <a:solidFill>
                <a:srgbClr val="4C86D0"/>
              </a:solidFill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="" xmlns:a16="http://schemas.microsoft.com/office/drawing/2014/main" id="{48F48D53-2EF3-4B6D-8A26-153D991C5784}"/>
                </a:ext>
              </a:extLst>
            </p:cNvPr>
            <p:cNvSpPr>
              <a:spLocks/>
            </p:cNvSpPr>
            <p:nvPr/>
          </p:nvSpPr>
          <p:spPr>
            <a:xfrm>
              <a:off x="1071288" y="1920901"/>
              <a:ext cx="5760000" cy="288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r>
                <a:rPr lang="ko-KR" alt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국내 조선산업 </a:t>
              </a:r>
              <a:r>
                <a:rPr lang="en-US" altLang="ko-KR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SWOT</a:t>
              </a:r>
              <a:r>
                <a:rPr lang="ko-KR" alt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분석</a:t>
              </a:r>
              <a:endPara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</p:grpSp>
      <p:pic>
        <p:nvPicPr>
          <p:cNvPr id="450" name="그림 449">
            <a:extLst>
              <a:ext uri="{FF2B5EF4-FFF2-40B4-BE49-F238E27FC236}">
                <a16:creationId xmlns="" xmlns:a16="http://schemas.microsoft.com/office/drawing/2014/main" id="{8839FC23-EF46-4B03-BEBF-59CB039B43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5752" y="1"/>
            <a:ext cx="1648248" cy="69954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6" y="1480550"/>
            <a:ext cx="4540982" cy="2635741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013" y="1484065"/>
            <a:ext cx="4460144" cy="2627268"/>
          </a:xfrm>
          <a:prstGeom prst="rect">
            <a:avLst/>
          </a:prstGeom>
          <a:ln>
            <a:solidFill>
              <a:srgbClr val="7030A0"/>
            </a:solidFill>
          </a:ln>
        </p:spPr>
      </p:pic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F1FEB5C6-C406-47DA-A30C-176F775D15D6}"/>
              </a:ext>
            </a:extLst>
          </p:cNvPr>
          <p:cNvGrpSpPr/>
          <p:nvPr/>
        </p:nvGrpSpPr>
        <p:grpSpPr>
          <a:xfrm>
            <a:off x="119306" y="4709976"/>
            <a:ext cx="1671785" cy="1587965"/>
            <a:chOff x="906265" y="3746375"/>
            <a:chExt cx="3149063" cy="3553802"/>
          </a:xfrm>
        </p:grpSpPr>
        <p:sp>
          <p:nvSpPr>
            <p:cNvPr id="28" name="양쪽 모서리가 둥근 사각형 47">
              <a:extLst>
                <a:ext uri="{FF2B5EF4-FFF2-40B4-BE49-F238E27FC236}">
                  <a16:creationId xmlns="" xmlns:a16="http://schemas.microsoft.com/office/drawing/2014/main" id="{9F4FF506-55FB-431B-8A5F-CFA9BC1BC7F9}"/>
                </a:ext>
              </a:extLst>
            </p:cNvPr>
            <p:cNvSpPr/>
            <p:nvPr/>
          </p:nvSpPr>
          <p:spPr>
            <a:xfrm>
              <a:off x="906266" y="3992660"/>
              <a:ext cx="3149062" cy="3307517"/>
            </a:xfrm>
            <a:prstGeom prst="round2SameRect">
              <a:avLst>
                <a:gd name="adj1" fmla="val 0"/>
                <a:gd name="adj2" fmla="val 411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E6E6E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7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BDC50A86-6AE3-4361-BDF8-4AFD9D5A90BC}"/>
                </a:ext>
              </a:extLst>
            </p:cNvPr>
            <p:cNvCxnSpPr/>
            <p:nvPr/>
          </p:nvCxnSpPr>
          <p:spPr>
            <a:xfrm>
              <a:off x="906266" y="4087113"/>
              <a:ext cx="0" cy="626336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0066B3"/>
              </a:solidFill>
              <a:prstDash val="solid"/>
            </a:ln>
            <a:effectLst/>
          </p:spPr>
        </p:cxn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53BCF40F-C83D-49DB-AB95-48BA090C473F}"/>
                </a:ext>
              </a:extLst>
            </p:cNvPr>
            <p:cNvSpPr/>
            <p:nvPr/>
          </p:nvSpPr>
          <p:spPr>
            <a:xfrm>
              <a:off x="1783836" y="3746375"/>
              <a:ext cx="2271492" cy="861774"/>
            </a:xfrm>
            <a:prstGeom prst="rect">
              <a:avLst/>
            </a:prstGeom>
            <a:solidFill>
              <a:srgbClr val="E6E6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vl="0" algn="ctr" latinLnBrk="1"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+mj-ea"/>
                  <a:ea typeface="KoPub돋움체 Bold"/>
                  <a:cs typeface="+mn-cs"/>
                </a:rPr>
                <a:t> </a:t>
              </a:r>
              <a:r>
                <a:rPr lang="ko-KR" altLang="en-US" sz="1000" b="1" kern="12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함초롬돋움" panose="02030504000101010101" pitchFamily="18" charset="-127"/>
                </a:rPr>
                <a:t>해외 원천기술의 </a:t>
              </a:r>
              <a:endParaRPr lang="en-US" altLang="ko-KR" sz="1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함초롬돋움" panose="02030504000101010101" pitchFamily="18" charset="-127"/>
              </a:endParaRPr>
            </a:p>
            <a:p>
              <a:pPr lvl="0" algn="ctr" latinLnBrk="1">
                <a:defRPr/>
              </a:pPr>
              <a:r>
                <a:rPr lang="ko-KR" altLang="en-US" sz="1000" b="1" kern="12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함초롬돋움" panose="02030504000101010101" pitchFamily="18" charset="-127"/>
                </a:rPr>
                <a:t>높은 </a:t>
              </a:r>
              <a:r>
                <a:rPr lang="ko-KR" altLang="en-US" sz="1000" b="1" kern="12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함초롬돋움" panose="02030504000101010101" pitchFamily="18" charset="-127"/>
                </a:rPr>
                <a:t>의존도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727215AA-2046-4222-BA98-BA05F9BF21B3}"/>
                </a:ext>
              </a:extLst>
            </p:cNvPr>
            <p:cNvSpPr/>
            <p:nvPr/>
          </p:nvSpPr>
          <p:spPr>
            <a:xfrm>
              <a:off x="906265" y="3746375"/>
              <a:ext cx="935483" cy="861773"/>
            </a:xfrm>
            <a:prstGeom prst="rect">
              <a:avLst/>
            </a:prstGeom>
            <a:solidFill>
              <a:srgbClr val="0089CF"/>
            </a:solidFill>
            <a:ln w="25400" cap="flat" cmpd="sng" algn="ctr">
              <a:solidFill>
                <a:srgbClr val="0089CF"/>
              </a:solidFill>
              <a:prstDash val="solid"/>
            </a:ln>
            <a:effectLst/>
          </p:spPr>
          <p:txBody>
            <a:bodyPr lIns="0" r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1200" noProof="0" dirty="0" smtClean="0">
                  <a:solidFill>
                    <a:schemeClr val="bg1"/>
                  </a:solidFill>
                  <a:latin typeface="+mj-ea"/>
                  <a:ea typeface="KoPub돋움체 Bold"/>
                  <a:cs typeface="+mn-cs"/>
                </a:rPr>
                <a:t>시사점 </a:t>
              </a:r>
              <a:r>
                <a:rPr lang="en-US" altLang="ko-KR" sz="1200" kern="1200" noProof="0" dirty="0" smtClean="0">
                  <a:solidFill>
                    <a:schemeClr val="bg1"/>
                  </a:solidFill>
                  <a:latin typeface="+mj-ea"/>
                  <a:ea typeface="KoPub돋움체 Bold"/>
                  <a:cs typeface="+mn-cs"/>
                </a:rPr>
                <a:t>1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D7A0D861-1E91-4E93-84D9-68F216587A71}"/>
                </a:ext>
              </a:extLst>
            </p:cNvPr>
            <p:cNvCxnSpPr/>
            <p:nvPr/>
          </p:nvCxnSpPr>
          <p:spPr>
            <a:xfrm>
              <a:off x="4055328" y="3805058"/>
              <a:ext cx="0" cy="150910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E6E6E6">
                  <a:lumMod val="75000"/>
                </a:srgbClr>
              </a:solidFill>
              <a:prstDash val="solid"/>
            </a:ln>
            <a:effectLst/>
          </p:spPr>
        </p:cxnSp>
      </p:grpSp>
      <p:sp>
        <p:nvSpPr>
          <p:cNvPr id="2" name="직사각형 1"/>
          <p:cNvSpPr/>
          <p:nvPr/>
        </p:nvSpPr>
        <p:spPr>
          <a:xfrm>
            <a:off x="119306" y="5234047"/>
            <a:ext cx="167178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050" dirty="0" err="1">
                <a:solidFill>
                  <a:srgbClr val="002060"/>
                </a:solidFill>
                <a:latin typeface="+mn-ea"/>
              </a:rPr>
              <a:t>범용선박은</a:t>
            </a: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rgbClr val="002060"/>
                </a:solidFill>
                <a:latin typeface="+mn-ea"/>
              </a:rPr>
              <a:t>90%</a:t>
            </a: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정도 국산화 기자재 사용하나</a:t>
            </a:r>
            <a:r>
              <a:rPr lang="en-US" altLang="ko-KR" sz="105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rgbClr val="002060"/>
                </a:solidFill>
                <a:latin typeface="+mn-ea"/>
              </a:rPr>
              <a:t>OFFSHORE, LNG</a:t>
            </a: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부분 핵심 기술과 기자재 의존도가 여전히 높음</a:t>
            </a:r>
            <a:r>
              <a:rPr lang="en-US" altLang="ko-KR" sz="105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050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F1FEB5C6-C406-47DA-A30C-176F775D15D6}"/>
              </a:ext>
            </a:extLst>
          </p:cNvPr>
          <p:cNvGrpSpPr/>
          <p:nvPr/>
        </p:nvGrpSpPr>
        <p:grpSpPr>
          <a:xfrm>
            <a:off x="1852830" y="4691122"/>
            <a:ext cx="1784909" cy="1606819"/>
            <a:chOff x="906265" y="3704181"/>
            <a:chExt cx="3182681" cy="3595996"/>
          </a:xfrm>
        </p:grpSpPr>
        <p:sp>
          <p:nvSpPr>
            <p:cNvPr id="69" name="양쪽 모서리가 둥근 사각형 47">
              <a:extLst>
                <a:ext uri="{FF2B5EF4-FFF2-40B4-BE49-F238E27FC236}">
                  <a16:creationId xmlns="" xmlns:a16="http://schemas.microsoft.com/office/drawing/2014/main" id="{9F4FF506-55FB-431B-8A5F-CFA9BC1BC7F9}"/>
                </a:ext>
              </a:extLst>
            </p:cNvPr>
            <p:cNvSpPr/>
            <p:nvPr/>
          </p:nvSpPr>
          <p:spPr>
            <a:xfrm>
              <a:off x="906266" y="3992660"/>
              <a:ext cx="3149062" cy="3307517"/>
            </a:xfrm>
            <a:prstGeom prst="round2SameRect">
              <a:avLst>
                <a:gd name="adj1" fmla="val 0"/>
                <a:gd name="adj2" fmla="val 411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E6E6E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7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="" xmlns:a16="http://schemas.microsoft.com/office/drawing/2014/main" id="{BDC50A86-6AE3-4361-BDF8-4AFD9D5A90BC}"/>
                </a:ext>
              </a:extLst>
            </p:cNvPr>
            <p:cNvCxnSpPr/>
            <p:nvPr/>
          </p:nvCxnSpPr>
          <p:spPr>
            <a:xfrm>
              <a:off x="906266" y="4087113"/>
              <a:ext cx="0" cy="626336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0066B3"/>
              </a:solidFill>
              <a:prstDash val="solid"/>
            </a:ln>
            <a:effectLst/>
          </p:spPr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53BCF40F-C83D-49DB-AB95-48BA090C473F}"/>
                </a:ext>
              </a:extLst>
            </p:cNvPr>
            <p:cNvSpPr/>
            <p:nvPr/>
          </p:nvSpPr>
          <p:spPr>
            <a:xfrm>
              <a:off x="1707364" y="3704181"/>
              <a:ext cx="2381582" cy="861773"/>
            </a:xfrm>
            <a:prstGeom prst="rect">
              <a:avLst/>
            </a:prstGeom>
            <a:solidFill>
              <a:srgbClr val="E6E6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vl="0" algn="ctr" latinLnBrk="1"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+mj-ea"/>
                  <a:ea typeface="KoPub돋움체 Bold"/>
                  <a:cs typeface="+mn-cs"/>
                </a:rPr>
                <a:t> </a:t>
              </a:r>
              <a:r>
                <a:rPr lang="ko-KR" altLang="en-US" sz="1000" b="1" kern="12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함초롬돋움" panose="02030504000101010101" pitchFamily="18" charset="-127"/>
                </a:rPr>
                <a:t>국내 </a:t>
              </a:r>
              <a:r>
                <a:rPr lang="ko-KR" altLang="en-US" sz="1000" b="1" kern="1200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함초롬돋움" panose="02030504000101010101" pitchFamily="18" charset="-127"/>
                </a:rPr>
                <a:t>중소조선</a:t>
              </a:r>
              <a:r>
                <a:rPr lang="ko-KR" altLang="en-US" sz="1000" b="1" kern="12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함초롬돋움" panose="02030504000101010101" pitchFamily="18" charset="-127"/>
                </a:rPr>
                <a:t> 산업의 </a:t>
              </a:r>
              <a:r>
                <a:rPr lang="ko-KR" altLang="en-US" sz="1000" b="1" kern="1200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함초롬돋움" panose="02030504000101010101" pitchFamily="18" charset="-127"/>
                </a:rPr>
                <a:t>수주기반</a:t>
              </a:r>
              <a:r>
                <a:rPr lang="ko-KR" altLang="en-US" sz="1000" b="1" kern="12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함초롬돋움" panose="02030504000101010101" pitchFamily="18" charset="-127"/>
                </a:rPr>
                <a:t> 약화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727215AA-2046-4222-BA98-BA05F9BF21B3}"/>
                </a:ext>
              </a:extLst>
            </p:cNvPr>
            <p:cNvSpPr/>
            <p:nvPr/>
          </p:nvSpPr>
          <p:spPr>
            <a:xfrm>
              <a:off x="906265" y="3746375"/>
              <a:ext cx="935483" cy="861773"/>
            </a:xfrm>
            <a:prstGeom prst="rect">
              <a:avLst/>
            </a:prstGeom>
            <a:solidFill>
              <a:srgbClr val="0089CF"/>
            </a:solidFill>
            <a:ln w="25400" cap="flat" cmpd="sng" algn="ctr">
              <a:solidFill>
                <a:srgbClr val="0089CF"/>
              </a:solidFill>
              <a:prstDash val="solid"/>
            </a:ln>
            <a:effectLst/>
          </p:spPr>
          <p:txBody>
            <a:bodyPr lIns="0" r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1200" noProof="0" dirty="0" smtClean="0">
                  <a:solidFill>
                    <a:schemeClr val="bg1"/>
                  </a:solidFill>
                  <a:latin typeface="+mj-ea"/>
                  <a:ea typeface="KoPub돋움체 Bold"/>
                  <a:cs typeface="+mn-cs"/>
                </a:rPr>
                <a:t>시사점 </a:t>
              </a:r>
              <a:r>
                <a:rPr lang="en-US" altLang="ko-KR" sz="1200" kern="1200" dirty="0">
                  <a:solidFill>
                    <a:schemeClr val="bg1"/>
                  </a:solidFill>
                  <a:latin typeface="+mj-ea"/>
                  <a:ea typeface="KoPub돋움체 Bold"/>
                  <a:cs typeface="+mn-cs"/>
                </a:rPr>
                <a:t>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D7A0D861-1E91-4E93-84D9-68F216587A71}"/>
                </a:ext>
              </a:extLst>
            </p:cNvPr>
            <p:cNvCxnSpPr/>
            <p:nvPr/>
          </p:nvCxnSpPr>
          <p:spPr>
            <a:xfrm>
              <a:off x="4055328" y="3805058"/>
              <a:ext cx="0" cy="150910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E6E6E6">
                  <a:lumMod val="75000"/>
                </a:srgbClr>
              </a:solidFill>
              <a:prstDash val="solid"/>
            </a:ln>
            <a:effectLst/>
          </p:spPr>
        </p:cxn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F1FEB5C6-C406-47DA-A30C-176F775D15D6}"/>
              </a:ext>
            </a:extLst>
          </p:cNvPr>
          <p:cNvGrpSpPr/>
          <p:nvPr/>
        </p:nvGrpSpPr>
        <p:grpSpPr>
          <a:xfrm>
            <a:off x="3682990" y="4709976"/>
            <a:ext cx="1766055" cy="1587965"/>
            <a:chOff x="906265" y="3746375"/>
            <a:chExt cx="3149063" cy="3553802"/>
          </a:xfrm>
        </p:grpSpPr>
        <p:sp>
          <p:nvSpPr>
            <p:cNvPr id="75" name="양쪽 모서리가 둥근 사각형 47">
              <a:extLst>
                <a:ext uri="{FF2B5EF4-FFF2-40B4-BE49-F238E27FC236}">
                  <a16:creationId xmlns="" xmlns:a16="http://schemas.microsoft.com/office/drawing/2014/main" id="{9F4FF506-55FB-431B-8A5F-CFA9BC1BC7F9}"/>
                </a:ext>
              </a:extLst>
            </p:cNvPr>
            <p:cNvSpPr/>
            <p:nvPr/>
          </p:nvSpPr>
          <p:spPr>
            <a:xfrm>
              <a:off x="906266" y="3992660"/>
              <a:ext cx="3149062" cy="3307517"/>
            </a:xfrm>
            <a:prstGeom prst="round2SameRect">
              <a:avLst>
                <a:gd name="adj1" fmla="val 0"/>
                <a:gd name="adj2" fmla="val 411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E6E6E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7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BDC50A86-6AE3-4361-BDF8-4AFD9D5A90BC}"/>
                </a:ext>
              </a:extLst>
            </p:cNvPr>
            <p:cNvCxnSpPr/>
            <p:nvPr/>
          </p:nvCxnSpPr>
          <p:spPr>
            <a:xfrm>
              <a:off x="906266" y="4087113"/>
              <a:ext cx="0" cy="626336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0066B3"/>
              </a:solidFill>
              <a:prstDash val="solid"/>
            </a:ln>
            <a:effectLst/>
          </p:spPr>
        </p:cxn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53BCF40F-C83D-49DB-AB95-48BA090C473F}"/>
                </a:ext>
              </a:extLst>
            </p:cNvPr>
            <p:cNvSpPr/>
            <p:nvPr/>
          </p:nvSpPr>
          <p:spPr>
            <a:xfrm>
              <a:off x="1783836" y="3746375"/>
              <a:ext cx="2271492" cy="861774"/>
            </a:xfrm>
            <a:prstGeom prst="rect">
              <a:avLst/>
            </a:prstGeom>
            <a:solidFill>
              <a:srgbClr val="E6E6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vl="0" algn="ctr" latinLnBrk="1"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ea"/>
                  <a:ea typeface="KoPub돋움체 Bold"/>
                  <a:cs typeface="+mn-cs"/>
                </a:rPr>
                <a:t> </a:t>
              </a:r>
              <a:r>
                <a:rPr lang="ko-KR" altLang="en-US" sz="1100" b="1" kern="12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함초롬돋움" panose="02030504000101010101" pitchFamily="18" charset="-127"/>
                </a:rPr>
                <a:t>해외 자국 </a:t>
              </a:r>
              <a:endParaRPr lang="en-US" altLang="ko-KR" sz="11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함초롬돋움" panose="02030504000101010101" pitchFamily="18" charset="-127"/>
              </a:endParaRPr>
            </a:p>
            <a:p>
              <a:pPr lvl="0" algn="ctr" latinLnBrk="1">
                <a:defRPr/>
              </a:pPr>
              <a:r>
                <a:rPr lang="ko-KR" altLang="en-US" sz="1100" b="1" kern="1200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함초롬돋움" panose="02030504000101010101" pitchFamily="18" charset="-127"/>
                </a:rPr>
                <a:t>건조주의</a:t>
              </a:r>
              <a:r>
                <a:rPr lang="ko-KR" altLang="en-US" sz="1100" b="1" kern="12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함초롬돋움" panose="02030504000101010101" pitchFamily="18" charset="-127"/>
                </a:rPr>
                <a:t> 경향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727215AA-2046-4222-BA98-BA05F9BF21B3}"/>
                </a:ext>
              </a:extLst>
            </p:cNvPr>
            <p:cNvSpPr/>
            <p:nvPr/>
          </p:nvSpPr>
          <p:spPr>
            <a:xfrm>
              <a:off x="906265" y="3746375"/>
              <a:ext cx="935483" cy="861773"/>
            </a:xfrm>
            <a:prstGeom prst="rect">
              <a:avLst/>
            </a:prstGeom>
            <a:solidFill>
              <a:srgbClr val="0089CF"/>
            </a:solidFill>
            <a:ln w="25400" cap="flat" cmpd="sng" algn="ctr">
              <a:solidFill>
                <a:srgbClr val="0089CF"/>
              </a:solidFill>
              <a:prstDash val="solid"/>
            </a:ln>
            <a:effectLst/>
          </p:spPr>
          <p:txBody>
            <a:bodyPr lIns="0" r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1200" noProof="0" dirty="0" smtClean="0">
                  <a:solidFill>
                    <a:schemeClr val="bg1"/>
                  </a:solidFill>
                  <a:latin typeface="+mj-ea"/>
                  <a:ea typeface="KoPub돋움체 Bold"/>
                  <a:cs typeface="+mn-cs"/>
                </a:rPr>
                <a:t>시사점 </a:t>
              </a:r>
              <a:r>
                <a:rPr lang="en-US" altLang="ko-KR" sz="1200" kern="1200" noProof="0" dirty="0" smtClean="0">
                  <a:solidFill>
                    <a:schemeClr val="bg1"/>
                  </a:solidFill>
                  <a:latin typeface="+mj-ea"/>
                  <a:ea typeface="KoPub돋움체 Bold"/>
                  <a:cs typeface="+mn-cs"/>
                </a:rPr>
                <a:t>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D7A0D861-1E91-4E93-84D9-68F216587A71}"/>
                </a:ext>
              </a:extLst>
            </p:cNvPr>
            <p:cNvCxnSpPr/>
            <p:nvPr/>
          </p:nvCxnSpPr>
          <p:spPr>
            <a:xfrm>
              <a:off x="4055328" y="3805058"/>
              <a:ext cx="0" cy="150910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E6E6E6">
                  <a:lumMod val="75000"/>
                </a:srgbClr>
              </a:solidFill>
              <a:prstDash val="solid"/>
            </a:ln>
            <a:effectLst/>
          </p:spPr>
        </p:cxnSp>
      </p:grp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F1FEB5C6-C406-47DA-A30C-176F775D15D6}"/>
              </a:ext>
            </a:extLst>
          </p:cNvPr>
          <p:cNvGrpSpPr/>
          <p:nvPr/>
        </p:nvGrpSpPr>
        <p:grpSpPr>
          <a:xfrm>
            <a:off x="5513151" y="4709976"/>
            <a:ext cx="1766055" cy="1587965"/>
            <a:chOff x="906265" y="3746375"/>
            <a:chExt cx="3149063" cy="3553802"/>
          </a:xfrm>
        </p:grpSpPr>
        <p:sp>
          <p:nvSpPr>
            <p:cNvPr id="81" name="양쪽 모서리가 둥근 사각형 47">
              <a:extLst>
                <a:ext uri="{FF2B5EF4-FFF2-40B4-BE49-F238E27FC236}">
                  <a16:creationId xmlns="" xmlns:a16="http://schemas.microsoft.com/office/drawing/2014/main" id="{9F4FF506-55FB-431B-8A5F-CFA9BC1BC7F9}"/>
                </a:ext>
              </a:extLst>
            </p:cNvPr>
            <p:cNvSpPr/>
            <p:nvPr/>
          </p:nvSpPr>
          <p:spPr>
            <a:xfrm>
              <a:off x="906266" y="3992660"/>
              <a:ext cx="3149062" cy="3307517"/>
            </a:xfrm>
            <a:prstGeom prst="round2SameRect">
              <a:avLst>
                <a:gd name="adj1" fmla="val 0"/>
                <a:gd name="adj2" fmla="val 411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E6E6E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7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BDC50A86-6AE3-4361-BDF8-4AFD9D5A90BC}"/>
                </a:ext>
              </a:extLst>
            </p:cNvPr>
            <p:cNvCxnSpPr/>
            <p:nvPr/>
          </p:nvCxnSpPr>
          <p:spPr>
            <a:xfrm>
              <a:off x="906266" y="4087113"/>
              <a:ext cx="0" cy="626336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0066B3"/>
              </a:solidFill>
              <a:prstDash val="solid"/>
            </a:ln>
            <a:effectLst/>
          </p:spPr>
        </p:cxn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53BCF40F-C83D-49DB-AB95-48BA090C473F}"/>
                </a:ext>
              </a:extLst>
            </p:cNvPr>
            <p:cNvSpPr/>
            <p:nvPr/>
          </p:nvSpPr>
          <p:spPr>
            <a:xfrm>
              <a:off x="1783836" y="3746375"/>
              <a:ext cx="2271492" cy="861774"/>
            </a:xfrm>
            <a:prstGeom prst="rect">
              <a:avLst/>
            </a:prstGeom>
            <a:solidFill>
              <a:srgbClr val="E6E6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vl="0" algn="ctr" latinLnBrk="1"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+mj-ea"/>
                  <a:ea typeface="KoPub돋움체 Bold"/>
                  <a:cs typeface="+mn-cs"/>
                </a:rPr>
                <a:t> </a:t>
              </a:r>
              <a:r>
                <a:rPr lang="ko-KR" altLang="en-US" sz="1100" b="1" kern="1200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함초롬돋움" panose="02030504000101010101" pitchFamily="18" charset="-127"/>
                </a:rPr>
                <a:t>국내조선소</a:t>
              </a:r>
              <a:r>
                <a:rPr lang="ko-KR" altLang="en-US" sz="1100" b="1" kern="12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함초롬돋움" panose="02030504000101010101" pitchFamily="18" charset="-127"/>
                </a:rPr>
                <a:t> 선박금융구조 취약</a:t>
              </a:r>
              <a:endParaRPr lang="en-US" altLang="ko-KR" sz="11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함초롬돋움" panose="02030504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727215AA-2046-4222-BA98-BA05F9BF21B3}"/>
                </a:ext>
              </a:extLst>
            </p:cNvPr>
            <p:cNvSpPr/>
            <p:nvPr/>
          </p:nvSpPr>
          <p:spPr>
            <a:xfrm>
              <a:off x="906265" y="3746375"/>
              <a:ext cx="935483" cy="861773"/>
            </a:xfrm>
            <a:prstGeom prst="rect">
              <a:avLst/>
            </a:prstGeom>
            <a:solidFill>
              <a:srgbClr val="0089CF"/>
            </a:solidFill>
            <a:ln w="25400" cap="flat" cmpd="sng" algn="ctr">
              <a:solidFill>
                <a:srgbClr val="0089CF"/>
              </a:solidFill>
              <a:prstDash val="solid"/>
            </a:ln>
            <a:effectLst/>
          </p:spPr>
          <p:txBody>
            <a:bodyPr lIns="0" r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1200" noProof="0" dirty="0" smtClean="0">
                  <a:solidFill>
                    <a:schemeClr val="bg1"/>
                  </a:solidFill>
                  <a:latin typeface="+mj-ea"/>
                  <a:ea typeface="KoPub돋움체 Bold"/>
                  <a:cs typeface="+mn-cs"/>
                </a:rPr>
                <a:t>시사점 </a:t>
              </a:r>
              <a:r>
                <a:rPr lang="en-US" altLang="ko-KR" sz="1200" kern="1200" dirty="0">
                  <a:solidFill>
                    <a:schemeClr val="bg1"/>
                  </a:solidFill>
                  <a:latin typeface="+mj-ea"/>
                  <a:ea typeface="KoPub돋움체 Bold"/>
                  <a:cs typeface="+mn-cs"/>
                </a:rPr>
                <a:t>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D7A0D861-1E91-4E93-84D9-68F216587A71}"/>
                </a:ext>
              </a:extLst>
            </p:cNvPr>
            <p:cNvCxnSpPr/>
            <p:nvPr/>
          </p:nvCxnSpPr>
          <p:spPr>
            <a:xfrm>
              <a:off x="4055328" y="3805058"/>
              <a:ext cx="0" cy="150910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E6E6E6">
                  <a:lumMod val="75000"/>
                </a:srgbClr>
              </a:solidFill>
              <a:prstDash val="solid"/>
            </a:ln>
            <a:effectLst/>
          </p:spPr>
        </p:cxnSp>
      </p:grpSp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F1FEB5C6-C406-47DA-A30C-176F775D15D6}"/>
              </a:ext>
            </a:extLst>
          </p:cNvPr>
          <p:cNvGrpSpPr/>
          <p:nvPr/>
        </p:nvGrpSpPr>
        <p:grpSpPr>
          <a:xfrm>
            <a:off x="7339276" y="4709976"/>
            <a:ext cx="1766055" cy="1587965"/>
            <a:chOff x="906265" y="3746375"/>
            <a:chExt cx="3149063" cy="3553802"/>
          </a:xfrm>
        </p:grpSpPr>
        <p:sp>
          <p:nvSpPr>
            <p:cNvPr id="87" name="양쪽 모서리가 둥근 사각형 47">
              <a:extLst>
                <a:ext uri="{FF2B5EF4-FFF2-40B4-BE49-F238E27FC236}">
                  <a16:creationId xmlns="" xmlns:a16="http://schemas.microsoft.com/office/drawing/2014/main" id="{9F4FF506-55FB-431B-8A5F-CFA9BC1BC7F9}"/>
                </a:ext>
              </a:extLst>
            </p:cNvPr>
            <p:cNvSpPr/>
            <p:nvPr/>
          </p:nvSpPr>
          <p:spPr>
            <a:xfrm>
              <a:off x="906266" y="3992660"/>
              <a:ext cx="3149062" cy="3307517"/>
            </a:xfrm>
            <a:prstGeom prst="round2SameRect">
              <a:avLst>
                <a:gd name="adj1" fmla="val 0"/>
                <a:gd name="adj2" fmla="val 411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E6E6E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7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endParaRP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="" xmlns:a16="http://schemas.microsoft.com/office/drawing/2014/main" id="{BDC50A86-6AE3-4361-BDF8-4AFD9D5A90BC}"/>
                </a:ext>
              </a:extLst>
            </p:cNvPr>
            <p:cNvCxnSpPr/>
            <p:nvPr/>
          </p:nvCxnSpPr>
          <p:spPr>
            <a:xfrm>
              <a:off x="906266" y="4087113"/>
              <a:ext cx="0" cy="626336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0066B3"/>
              </a:solidFill>
              <a:prstDash val="solid"/>
            </a:ln>
            <a:effectLst/>
          </p:spPr>
        </p:cxn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53BCF40F-C83D-49DB-AB95-48BA090C473F}"/>
                </a:ext>
              </a:extLst>
            </p:cNvPr>
            <p:cNvSpPr/>
            <p:nvPr/>
          </p:nvSpPr>
          <p:spPr>
            <a:xfrm>
              <a:off x="1783836" y="3746375"/>
              <a:ext cx="2271492" cy="861774"/>
            </a:xfrm>
            <a:prstGeom prst="rect">
              <a:avLst/>
            </a:prstGeom>
            <a:solidFill>
              <a:srgbClr val="E6E6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vl="0" algn="ctr" latinLnBrk="1"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+mj-ea"/>
                  <a:ea typeface="KoPub돋움체 Bold"/>
                  <a:cs typeface="+mn-cs"/>
                </a:rPr>
                <a:t> </a:t>
              </a:r>
              <a:r>
                <a:rPr lang="ko-KR" altLang="en-US" sz="1100" b="1" kern="1200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함초롬돋움" panose="02030504000101010101" pitchFamily="18" charset="-127"/>
                </a:rPr>
                <a:t>국제규정</a:t>
              </a:r>
              <a:r>
                <a:rPr lang="en-US" altLang="ko-KR" sz="1100" b="1" kern="12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함초롬돋움" panose="02030504000101010101" pitchFamily="18" charset="-127"/>
                </a:rPr>
                <a:t>/</a:t>
              </a:r>
              <a:r>
                <a:rPr lang="ko-KR" altLang="en-US" sz="1100" b="1" kern="12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함초롬돋움" panose="02030504000101010101" pitchFamily="18" charset="-127"/>
                </a:rPr>
                <a:t>표준에 선제적 대응 미흡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727215AA-2046-4222-BA98-BA05F9BF21B3}"/>
                </a:ext>
              </a:extLst>
            </p:cNvPr>
            <p:cNvSpPr/>
            <p:nvPr/>
          </p:nvSpPr>
          <p:spPr>
            <a:xfrm>
              <a:off x="906265" y="3746375"/>
              <a:ext cx="935483" cy="861773"/>
            </a:xfrm>
            <a:prstGeom prst="rect">
              <a:avLst/>
            </a:prstGeom>
            <a:solidFill>
              <a:srgbClr val="0089CF"/>
            </a:solidFill>
            <a:ln w="25400" cap="flat" cmpd="sng" algn="ctr">
              <a:solidFill>
                <a:srgbClr val="0089CF"/>
              </a:solidFill>
              <a:prstDash val="solid"/>
            </a:ln>
            <a:effectLst/>
          </p:spPr>
          <p:txBody>
            <a:bodyPr lIns="0" r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1200" noProof="0" dirty="0" smtClean="0">
                  <a:solidFill>
                    <a:schemeClr val="bg1"/>
                  </a:solidFill>
                  <a:latin typeface="+mj-ea"/>
                  <a:ea typeface="KoPub돋움체 Bold"/>
                  <a:cs typeface="+mn-cs"/>
                </a:rPr>
                <a:t>시사점 </a:t>
              </a:r>
              <a:r>
                <a:rPr lang="en-US" altLang="ko-KR" sz="1200" kern="1200" noProof="0" dirty="0" smtClean="0">
                  <a:solidFill>
                    <a:schemeClr val="bg1"/>
                  </a:solidFill>
                  <a:latin typeface="+mj-ea"/>
                  <a:ea typeface="KoPub돋움체 Bold"/>
                  <a:cs typeface="+mn-cs"/>
                </a:rPr>
                <a:t>1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="" xmlns:a16="http://schemas.microsoft.com/office/drawing/2014/main" id="{D7A0D861-1E91-4E93-84D9-68F216587A71}"/>
                </a:ext>
              </a:extLst>
            </p:cNvPr>
            <p:cNvCxnSpPr/>
            <p:nvPr/>
          </p:nvCxnSpPr>
          <p:spPr>
            <a:xfrm>
              <a:off x="4055328" y="3805058"/>
              <a:ext cx="0" cy="150910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E6E6E6">
                  <a:lumMod val="75000"/>
                </a:srgbClr>
              </a:solidFill>
              <a:prstDash val="solid"/>
            </a:ln>
            <a:effectLst/>
          </p:spPr>
        </p:cxnSp>
      </p:grpSp>
      <p:sp>
        <p:nvSpPr>
          <p:cNvPr id="92" name="직사각형 91"/>
          <p:cNvSpPr/>
          <p:nvPr/>
        </p:nvSpPr>
        <p:spPr>
          <a:xfrm>
            <a:off x="1827473" y="5266427"/>
            <a:ext cx="176605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rgbClr val="002060"/>
                </a:solidFill>
                <a:latin typeface="+mn-ea"/>
              </a:rPr>
              <a:t>2008</a:t>
            </a: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년 금융 위기 이후</a:t>
            </a:r>
            <a:r>
              <a:rPr lang="en-US" altLang="ko-KR" sz="105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050" dirty="0" err="1">
                <a:solidFill>
                  <a:srgbClr val="002060"/>
                </a:solidFill>
                <a:latin typeface="+mn-ea"/>
              </a:rPr>
              <a:t>조선인프라</a:t>
            </a: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 생태계 </a:t>
            </a:r>
            <a:r>
              <a:rPr lang="ko-KR" altLang="en-US" sz="1050" dirty="0" err="1">
                <a:solidFill>
                  <a:srgbClr val="002060"/>
                </a:solidFill>
                <a:latin typeface="+mn-ea"/>
              </a:rPr>
              <a:t>약화초래</a:t>
            </a:r>
            <a:r>
              <a:rPr lang="en-US" altLang="ko-KR" sz="1050" dirty="0">
                <a:solidFill>
                  <a:srgbClr val="002060"/>
                </a:solidFill>
                <a:latin typeface="+mn-ea"/>
              </a:rPr>
              <a:t>, 2018</a:t>
            </a: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년 </a:t>
            </a:r>
            <a:r>
              <a:rPr lang="ko-KR" altLang="en-US" sz="1050" dirty="0" err="1">
                <a:solidFill>
                  <a:srgbClr val="002060"/>
                </a:solidFill>
                <a:latin typeface="+mn-ea"/>
              </a:rPr>
              <a:t>조선수요</a:t>
            </a: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 상승국면 </a:t>
            </a:r>
            <a:r>
              <a:rPr lang="ko-KR" altLang="en-US" sz="105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</a:t>
            </a: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 국내 </a:t>
            </a:r>
            <a:r>
              <a:rPr lang="ko-KR" altLang="en-US" sz="1050" dirty="0" err="1">
                <a:solidFill>
                  <a:srgbClr val="002060"/>
                </a:solidFill>
                <a:latin typeface="+mn-ea"/>
              </a:rPr>
              <a:t>중소조선</a:t>
            </a: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 기반구축 시급함</a:t>
            </a:r>
            <a:r>
              <a:rPr lang="en-US" altLang="ko-KR" sz="105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0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728131" y="5266427"/>
            <a:ext cx="176605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최근 개도국</a:t>
            </a:r>
            <a:r>
              <a:rPr lang="en-US" altLang="ko-KR" sz="1050" dirty="0">
                <a:solidFill>
                  <a:srgbClr val="002060"/>
                </a:solidFill>
                <a:latin typeface="+mn-ea"/>
              </a:rPr>
              <a:t>, BRICS</a:t>
            </a: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국가의 자국 선박 </a:t>
            </a:r>
            <a:r>
              <a:rPr lang="ko-KR" altLang="en-US" sz="1050" dirty="0" smtClean="0">
                <a:solidFill>
                  <a:srgbClr val="002060"/>
                </a:solidFill>
                <a:latin typeface="+mn-ea"/>
              </a:rPr>
              <a:t>건조 인프라 </a:t>
            </a: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구축 및 </a:t>
            </a:r>
            <a:r>
              <a:rPr lang="ko-KR" altLang="en-US" sz="1050" dirty="0" smtClean="0">
                <a:solidFill>
                  <a:srgbClr val="002060"/>
                </a:solidFill>
                <a:latin typeface="+mn-ea"/>
              </a:rPr>
              <a:t>자국건조주의 </a:t>
            </a: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확산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DD483E5E-8A50-46B5-BA12-F728A6103D88}"/>
              </a:ext>
            </a:extLst>
          </p:cNvPr>
          <p:cNvGrpSpPr/>
          <p:nvPr/>
        </p:nvGrpSpPr>
        <p:grpSpPr>
          <a:xfrm>
            <a:off x="204149" y="4205046"/>
            <a:ext cx="4275236" cy="350286"/>
            <a:chOff x="967783" y="1879601"/>
            <a:chExt cx="5863505" cy="329300"/>
          </a:xfrm>
        </p:grpSpPr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F3085797-81B6-41B7-8F74-335D87E18010}"/>
                </a:ext>
              </a:extLst>
            </p:cNvPr>
            <p:cNvSpPr>
              <a:spLocks/>
            </p:cNvSpPr>
            <p:nvPr/>
          </p:nvSpPr>
          <p:spPr>
            <a:xfrm>
              <a:off x="967783" y="1879601"/>
              <a:ext cx="5840008" cy="306000"/>
            </a:xfrm>
            <a:prstGeom prst="rect">
              <a:avLst/>
            </a:prstGeom>
            <a:solidFill>
              <a:srgbClr val="4C86D0"/>
            </a:solidFill>
            <a:ln w="9525" cap="flat" cmpd="sng" algn="ctr">
              <a:solidFill>
                <a:srgbClr val="4C86D0"/>
              </a:solidFill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48F48D53-2EF3-4B6D-8A26-153D991C5784}"/>
                </a:ext>
              </a:extLst>
            </p:cNvPr>
            <p:cNvSpPr>
              <a:spLocks/>
            </p:cNvSpPr>
            <p:nvPr/>
          </p:nvSpPr>
          <p:spPr>
            <a:xfrm>
              <a:off x="1071288" y="1920901"/>
              <a:ext cx="5760000" cy="288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r>
                <a:rPr lang="ko-KR" alt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국내 조선산업 시사점</a:t>
              </a:r>
              <a:endPara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7380383" y="5240235"/>
            <a:ext cx="176605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과거 선제적 대응이 미흡하였음</a:t>
            </a:r>
            <a:r>
              <a:rPr lang="en-US" altLang="ko-KR" sz="105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친환경 선박 패러다임에 대응하고 경쟁력 제고를 위해서 자체 기술개발과 병행하여 활동력 강화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5554257" y="5266427"/>
            <a:ext cx="176605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건조 경쟁력을 보유해도</a:t>
            </a:r>
            <a:r>
              <a:rPr lang="en-US" altLang="ko-KR" sz="105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선박금융 지원이 안되면 </a:t>
            </a:r>
            <a:r>
              <a:rPr lang="ko-KR" altLang="en-US" sz="1050" dirty="0" smtClean="0">
                <a:solidFill>
                  <a:srgbClr val="002060"/>
                </a:solidFill>
                <a:latin typeface="+mn-ea"/>
              </a:rPr>
              <a:t>수주 활동 </a:t>
            </a: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불가함</a:t>
            </a:r>
            <a:r>
              <a:rPr lang="en-US" altLang="ko-KR" sz="1050" dirty="0">
                <a:solidFill>
                  <a:srgbClr val="002060"/>
                </a:solidFill>
                <a:latin typeface="+mn-ea"/>
              </a:rPr>
              <a:t>. </a:t>
            </a: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조선 경쟁국인 중국 및 일본에 비해 선박금융지원 </a:t>
            </a:r>
            <a:r>
              <a:rPr lang="ko-KR" altLang="en-US" sz="1050" dirty="0" smtClean="0">
                <a:solidFill>
                  <a:srgbClr val="002060"/>
                </a:solidFill>
                <a:latin typeface="+mn-ea"/>
              </a:rPr>
              <a:t>미흡</a:t>
            </a:r>
            <a:endParaRPr lang="ko-KR" altLang="en-US" sz="10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35C96BF-150D-44EF-A446-E85C037565F4}"/>
              </a:ext>
            </a:extLst>
          </p:cNvPr>
          <p:cNvSpPr txBox="1"/>
          <p:nvPr/>
        </p:nvSpPr>
        <p:spPr>
          <a:xfrm>
            <a:off x="7786555" y="-2205"/>
            <a:ext cx="130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2021</a:t>
            </a:r>
            <a:r>
              <a:rPr lang="ko-KR" altLang="en-US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년 추계 학술대회 </a:t>
            </a:r>
          </a:p>
        </p:txBody>
      </p:sp>
    </p:spTree>
    <p:extLst>
      <p:ext uri="{BB962C8B-B14F-4D97-AF65-F5344CB8AC3E}">
        <p14:creationId xmlns:p14="http://schemas.microsoft.com/office/powerpoint/2010/main" val="32332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12990" y="1398898"/>
            <a:ext cx="29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글로벌 가치사슬 사례</a:t>
            </a:r>
            <a:endParaRPr lang="ko-KR" altLang="en-US" sz="2000" b="1" dirty="0"/>
          </a:p>
        </p:txBody>
      </p:sp>
      <p:grpSp>
        <p:nvGrpSpPr>
          <p:cNvPr id="48" name="그룹 33"/>
          <p:cNvGrpSpPr/>
          <p:nvPr/>
        </p:nvGrpSpPr>
        <p:grpSpPr>
          <a:xfrm>
            <a:off x="521020" y="2028298"/>
            <a:ext cx="7998456" cy="259347"/>
            <a:chOff x="3514721" y="1506184"/>
            <a:chExt cx="7998456" cy="259347"/>
          </a:xfrm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10342566" y="1506184"/>
              <a:ext cx="1170611" cy="257141"/>
            </a:xfrm>
            <a:custGeom>
              <a:avLst/>
              <a:gdLst/>
              <a:ahLst/>
              <a:cxnLst>
                <a:cxn ang="0">
                  <a:pos x="6875" y="870"/>
                </a:cxn>
                <a:cxn ang="0">
                  <a:pos x="6875" y="655"/>
                </a:cxn>
                <a:cxn ang="0">
                  <a:pos x="6760" y="655"/>
                </a:cxn>
                <a:cxn ang="0">
                  <a:pos x="6760" y="530"/>
                </a:cxn>
                <a:cxn ang="0">
                  <a:pos x="6676" y="530"/>
                </a:cxn>
                <a:cxn ang="0">
                  <a:pos x="6676" y="655"/>
                </a:cxn>
                <a:cxn ang="0">
                  <a:pos x="6555" y="655"/>
                </a:cxn>
                <a:cxn ang="0">
                  <a:pos x="6555" y="870"/>
                </a:cxn>
                <a:cxn ang="0">
                  <a:pos x="6542" y="870"/>
                </a:cxn>
                <a:cxn ang="0">
                  <a:pos x="6489" y="1004"/>
                </a:cxn>
                <a:cxn ang="0">
                  <a:pos x="4444" y="1004"/>
                </a:cxn>
                <a:cxn ang="0">
                  <a:pos x="4444" y="893"/>
                </a:cxn>
                <a:cxn ang="0">
                  <a:pos x="4059" y="893"/>
                </a:cxn>
                <a:cxn ang="0">
                  <a:pos x="4059" y="799"/>
                </a:cxn>
                <a:cxn ang="0">
                  <a:pos x="4290" y="563"/>
                </a:cxn>
                <a:cxn ang="0">
                  <a:pos x="4203" y="479"/>
                </a:cxn>
                <a:cxn ang="0">
                  <a:pos x="4059" y="627"/>
                </a:cxn>
                <a:cxn ang="0">
                  <a:pos x="4059" y="418"/>
                </a:cxn>
                <a:cxn ang="0">
                  <a:pos x="3937" y="418"/>
                </a:cxn>
                <a:cxn ang="0">
                  <a:pos x="3937" y="627"/>
                </a:cxn>
                <a:cxn ang="0">
                  <a:pos x="3795" y="479"/>
                </a:cxn>
                <a:cxn ang="0">
                  <a:pos x="3706" y="563"/>
                </a:cxn>
                <a:cxn ang="0">
                  <a:pos x="3937" y="799"/>
                </a:cxn>
                <a:cxn ang="0">
                  <a:pos x="3937" y="893"/>
                </a:cxn>
                <a:cxn ang="0">
                  <a:pos x="3549" y="893"/>
                </a:cxn>
                <a:cxn ang="0">
                  <a:pos x="3549" y="1004"/>
                </a:cxn>
                <a:cxn ang="0">
                  <a:pos x="2102" y="1004"/>
                </a:cxn>
                <a:cxn ang="0">
                  <a:pos x="1935" y="432"/>
                </a:cxn>
                <a:cxn ang="0">
                  <a:pos x="2001" y="432"/>
                </a:cxn>
                <a:cxn ang="0">
                  <a:pos x="2001" y="340"/>
                </a:cxn>
                <a:cxn ang="0">
                  <a:pos x="1791" y="340"/>
                </a:cxn>
                <a:cxn ang="0">
                  <a:pos x="1791" y="0"/>
                </a:cxn>
                <a:cxn ang="0">
                  <a:pos x="1671" y="0"/>
                </a:cxn>
                <a:cxn ang="0">
                  <a:pos x="1671" y="340"/>
                </a:cxn>
                <a:cxn ang="0">
                  <a:pos x="1522" y="340"/>
                </a:cxn>
                <a:cxn ang="0">
                  <a:pos x="1410" y="776"/>
                </a:cxn>
                <a:cxn ang="0">
                  <a:pos x="1022" y="776"/>
                </a:cxn>
                <a:cxn ang="0">
                  <a:pos x="974" y="320"/>
                </a:cxn>
                <a:cxn ang="0">
                  <a:pos x="748" y="320"/>
                </a:cxn>
                <a:cxn ang="0">
                  <a:pos x="700" y="776"/>
                </a:cxn>
                <a:cxn ang="0">
                  <a:pos x="576" y="776"/>
                </a:cxn>
                <a:cxn ang="0">
                  <a:pos x="576" y="320"/>
                </a:cxn>
                <a:cxn ang="0">
                  <a:pos x="482" y="320"/>
                </a:cxn>
                <a:cxn ang="0">
                  <a:pos x="482" y="1004"/>
                </a:cxn>
                <a:cxn ang="0">
                  <a:pos x="0" y="1004"/>
                </a:cxn>
                <a:cxn ang="0">
                  <a:pos x="203" y="1562"/>
                </a:cxn>
                <a:cxn ang="0">
                  <a:pos x="7191" y="1562"/>
                </a:cxn>
                <a:cxn ang="0">
                  <a:pos x="7442" y="870"/>
                </a:cxn>
                <a:cxn ang="0">
                  <a:pos x="6875" y="870"/>
                </a:cxn>
                <a:cxn ang="0">
                  <a:pos x="6875" y="870"/>
                </a:cxn>
              </a:cxnLst>
              <a:rect l="0" t="0" r="r" b="b"/>
              <a:pathLst>
                <a:path w="7442" h="1562">
                  <a:moveTo>
                    <a:pt x="6875" y="870"/>
                  </a:moveTo>
                  <a:lnTo>
                    <a:pt x="6875" y="655"/>
                  </a:lnTo>
                  <a:lnTo>
                    <a:pt x="6760" y="655"/>
                  </a:lnTo>
                  <a:lnTo>
                    <a:pt x="6760" y="530"/>
                  </a:lnTo>
                  <a:lnTo>
                    <a:pt x="6676" y="530"/>
                  </a:lnTo>
                  <a:lnTo>
                    <a:pt x="6676" y="655"/>
                  </a:lnTo>
                  <a:lnTo>
                    <a:pt x="6555" y="655"/>
                  </a:lnTo>
                  <a:lnTo>
                    <a:pt x="6555" y="870"/>
                  </a:lnTo>
                  <a:lnTo>
                    <a:pt x="6542" y="870"/>
                  </a:lnTo>
                  <a:lnTo>
                    <a:pt x="6489" y="1004"/>
                  </a:lnTo>
                  <a:lnTo>
                    <a:pt x="4444" y="1004"/>
                  </a:lnTo>
                  <a:lnTo>
                    <a:pt x="4444" y="893"/>
                  </a:lnTo>
                  <a:lnTo>
                    <a:pt x="4059" y="893"/>
                  </a:lnTo>
                  <a:lnTo>
                    <a:pt x="4059" y="799"/>
                  </a:lnTo>
                  <a:lnTo>
                    <a:pt x="4290" y="563"/>
                  </a:lnTo>
                  <a:lnTo>
                    <a:pt x="4203" y="479"/>
                  </a:lnTo>
                  <a:lnTo>
                    <a:pt x="4059" y="627"/>
                  </a:lnTo>
                  <a:lnTo>
                    <a:pt x="4059" y="418"/>
                  </a:lnTo>
                  <a:lnTo>
                    <a:pt x="3937" y="418"/>
                  </a:lnTo>
                  <a:lnTo>
                    <a:pt x="3937" y="627"/>
                  </a:lnTo>
                  <a:lnTo>
                    <a:pt x="3795" y="479"/>
                  </a:lnTo>
                  <a:lnTo>
                    <a:pt x="3706" y="563"/>
                  </a:lnTo>
                  <a:lnTo>
                    <a:pt x="3937" y="799"/>
                  </a:lnTo>
                  <a:lnTo>
                    <a:pt x="3937" y="893"/>
                  </a:lnTo>
                  <a:lnTo>
                    <a:pt x="3549" y="893"/>
                  </a:lnTo>
                  <a:lnTo>
                    <a:pt x="3549" y="1004"/>
                  </a:lnTo>
                  <a:lnTo>
                    <a:pt x="2102" y="1004"/>
                  </a:lnTo>
                  <a:lnTo>
                    <a:pt x="1935" y="432"/>
                  </a:lnTo>
                  <a:lnTo>
                    <a:pt x="2001" y="432"/>
                  </a:lnTo>
                  <a:lnTo>
                    <a:pt x="2001" y="340"/>
                  </a:lnTo>
                  <a:lnTo>
                    <a:pt x="1791" y="340"/>
                  </a:lnTo>
                  <a:lnTo>
                    <a:pt x="1791" y="0"/>
                  </a:lnTo>
                  <a:lnTo>
                    <a:pt x="1671" y="0"/>
                  </a:lnTo>
                  <a:lnTo>
                    <a:pt x="1671" y="340"/>
                  </a:lnTo>
                  <a:lnTo>
                    <a:pt x="1522" y="340"/>
                  </a:lnTo>
                  <a:lnTo>
                    <a:pt x="1410" y="776"/>
                  </a:lnTo>
                  <a:lnTo>
                    <a:pt x="1022" y="776"/>
                  </a:lnTo>
                  <a:lnTo>
                    <a:pt x="974" y="320"/>
                  </a:lnTo>
                  <a:lnTo>
                    <a:pt x="748" y="320"/>
                  </a:lnTo>
                  <a:lnTo>
                    <a:pt x="700" y="776"/>
                  </a:lnTo>
                  <a:lnTo>
                    <a:pt x="576" y="776"/>
                  </a:lnTo>
                  <a:lnTo>
                    <a:pt x="576" y="320"/>
                  </a:lnTo>
                  <a:lnTo>
                    <a:pt x="482" y="320"/>
                  </a:lnTo>
                  <a:lnTo>
                    <a:pt x="482" y="1004"/>
                  </a:lnTo>
                  <a:lnTo>
                    <a:pt x="0" y="1004"/>
                  </a:lnTo>
                  <a:lnTo>
                    <a:pt x="203" y="1562"/>
                  </a:lnTo>
                  <a:lnTo>
                    <a:pt x="7191" y="1562"/>
                  </a:lnTo>
                  <a:lnTo>
                    <a:pt x="7442" y="870"/>
                  </a:lnTo>
                  <a:lnTo>
                    <a:pt x="6875" y="870"/>
                  </a:lnTo>
                  <a:lnTo>
                    <a:pt x="6875" y="870"/>
                  </a:lnTo>
                  <a:close/>
                </a:path>
              </a:pathLst>
            </a:custGeom>
            <a:solidFill>
              <a:srgbClr val="004A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3514721" y="1765531"/>
              <a:ext cx="7920000" cy="0"/>
            </a:xfrm>
            <a:prstGeom prst="line">
              <a:avLst/>
            </a:prstGeom>
            <a:ln w="12700">
              <a:solidFill>
                <a:srgbClr val="004A8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타원 50"/>
          <p:cNvSpPr/>
          <p:nvPr/>
        </p:nvSpPr>
        <p:spPr>
          <a:xfrm rot="5400000">
            <a:off x="547043" y="2061245"/>
            <a:ext cx="167928" cy="167929"/>
          </a:xfrm>
          <a:prstGeom prst="ellipse">
            <a:avLst/>
          </a:prstGeom>
          <a:solidFill>
            <a:srgbClr val="1D9E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97745" y="2056503"/>
            <a:ext cx="3408647" cy="215444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   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국내외 사례 분석</a:t>
            </a:r>
            <a:endParaRPr lang="en-US" altLang="ko-KR" dirty="0">
              <a:latin typeface="HY헤드라인M" pitchFamily="18" charset="-127"/>
              <a:ea typeface="HY헤드라인M" pitchFamily="18" charset="-127"/>
              <a:cs typeface="Tahoma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8839FC23-EF46-4B03-BEBF-59CB039B43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5752" y="1"/>
            <a:ext cx="1648248" cy="699542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10439"/>
              </p:ext>
            </p:extLst>
          </p:nvPr>
        </p:nvGraphicFramePr>
        <p:xfrm>
          <a:off x="547041" y="2442667"/>
          <a:ext cx="8304727" cy="408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0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945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5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국내외 사례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가지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를 통한 경쟁력 향상 방안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8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프랑스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GTT(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Gaztransport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&amp; 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Technigaz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LNG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선박 화물창 원천기술 라이선스 독과점 사례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l"/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GTT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의 독보적인 </a:t>
                      </a:r>
                      <a:r>
                        <a:rPr lang="ko-KR" altLang="en-US" sz="1200" b="1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원천기술을 통한</a:t>
                      </a:r>
                      <a:r>
                        <a:rPr lang="ko-KR" altLang="en-US" sz="1200" b="1" baseline="0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라이선스의 수익 구조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LNG Tank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선박의 건조 시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높은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Royalty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지급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63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네덜란드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DAMEN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조선그룹의 글로벌화 구축 전략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1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현지화 전략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을 통한 인력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자재 수급 등을 구현하여 </a:t>
                      </a:r>
                      <a:r>
                        <a:rPr lang="ko-KR" altLang="en-US" sz="1200" b="1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공격적인 수주 영업활동</a:t>
                      </a:r>
                      <a:endParaRPr lang="en-US" altLang="ko-KR" sz="1200" b="0" dirty="0" smtClean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현지 조선소의 기술협력 및 지원 시스템 구축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조선소 인프라 구축 및 운영 컨설팅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표준화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생산성향상 </a:t>
                      </a:r>
                      <a:r>
                        <a:rPr lang="en-US" altLang="ko-KR" sz="1200" b="1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200" b="1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비용절감</a:t>
                      </a:r>
                      <a:endParaRPr lang="en-US" altLang="ko-KR" sz="1200" b="1" dirty="0" smtClean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최근 디지털화와 친환경 그린 선박 개발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8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스페인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SENER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 주도의 해외 현지건조 협력 사례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오랜 경험과 축적된 </a:t>
                      </a:r>
                      <a:r>
                        <a:rPr lang="en-US" altLang="ko-KR" sz="1200" b="1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big data</a:t>
                      </a:r>
                      <a:r>
                        <a:rPr lang="ko-KR" altLang="en-US" sz="1200" b="1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와 설계 기법으로 엔지니어링 패키지 협력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으로 해외 조선시장 공략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72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국내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조선의 설계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기자재 패키지 공급사업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1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sz="1200" b="1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기자재와 건조 기술지원 패키지</a:t>
                      </a:r>
                      <a:endParaRPr lang="en-US" altLang="ko-KR" sz="1200" b="1" dirty="0" smtClean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신흥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경제국들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(BRICs)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개도국의 자국 건조주의 강화정책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브라질 중심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자국의 대규모 자원 개발과 수익성을 목적으로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Offshore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등의 </a:t>
                      </a:r>
                      <a:r>
                        <a:rPr lang="ko-KR" altLang="en-US" sz="1200" b="1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신조 건조 역량 배양과 인프라 보강을 구축 </a:t>
                      </a:r>
                      <a:r>
                        <a:rPr lang="en-US" altLang="ko-KR" sz="1200" b="1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200" b="1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기술인력</a:t>
                      </a:r>
                      <a:r>
                        <a:rPr lang="ko-KR" altLang="en-US" sz="1200" b="1" baseline="0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양성</a:t>
                      </a:r>
                      <a:endParaRPr lang="en-US" altLang="ko-KR" sz="1200" dirty="0" smtClean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중소조선 수주 경쟁력을 위한 선수금 환급보증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(RG)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 개선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중소조선소의 세계 </a:t>
                      </a:r>
                      <a:r>
                        <a:rPr lang="ko-KR" altLang="en-US" sz="1200" b="1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수주시장에서 자격요건</a:t>
                      </a:r>
                      <a:r>
                        <a:rPr lang="ko-KR" altLang="en-US" sz="1200" b="1" baseline="0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부여를 통한</a:t>
                      </a:r>
                      <a:r>
                        <a:rPr lang="ko-KR" altLang="en-US" sz="1200" b="1" dirty="0" smtClean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경쟁력을 도모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하기 위하여 선수금환급보증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(RG)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에 대한 정부 지원제도 확대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707CB03F-65A9-4526-B32E-4419BEEB6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171572" y="167211"/>
            <a:ext cx="1623541" cy="26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35C96BF-150D-44EF-A446-E85C037565F4}"/>
              </a:ext>
            </a:extLst>
          </p:cNvPr>
          <p:cNvSpPr txBox="1"/>
          <p:nvPr/>
        </p:nvSpPr>
        <p:spPr>
          <a:xfrm>
            <a:off x="7786555" y="-2205"/>
            <a:ext cx="130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2021</a:t>
            </a:r>
            <a:r>
              <a:rPr lang="ko-KR" altLang="en-US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년 추계 학술대회 </a:t>
            </a:r>
          </a:p>
        </p:txBody>
      </p:sp>
    </p:spTree>
    <p:extLst>
      <p:ext uri="{BB962C8B-B14F-4D97-AF65-F5344CB8AC3E}">
        <p14:creationId xmlns:p14="http://schemas.microsoft.com/office/powerpoint/2010/main" val="41155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-677191" y="1976596"/>
            <a:ext cx="5537741" cy="1037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/>
            <a:r>
              <a:rPr lang="en-US" altLang="ko-KR" sz="2800" b="1" dirty="0" smtClean="0">
                <a:latin typeface="+mj-lt"/>
                <a:cs typeface="Aharoni" panose="02010803020104030203" pitchFamily="2" charset="-79"/>
              </a:rPr>
              <a:t/>
            </a:r>
            <a:br>
              <a:rPr lang="en-US" altLang="ko-KR" sz="2800" b="1" dirty="0" smtClean="0">
                <a:latin typeface="+mj-lt"/>
                <a:cs typeface="Aharoni" panose="02010803020104030203" pitchFamily="2" charset="-79"/>
              </a:rPr>
            </a:br>
            <a:r>
              <a:rPr lang="en-US" altLang="ko-KR" sz="2800" b="1" dirty="0">
                <a:latin typeface="+mj-lt"/>
                <a:cs typeface="Aharoni" panose="02010803020104030203" pitchFamily="2" charset="-79"/>
              </a:rPr>
              <a:t/>
            </a:r>
            <a:br>
              <a:rPr lang="en-US" altLang="ko-KR" sz="2800" b="1" dirty="0">
                <a:latin typeface="+mj-lt"/>
                <a:cs typeface="Aharoni" panose="02010803020104030203" pitchFamily="2" charset="-79"/>
              </a:rPr>
            </a:br>
            <a:r>
              <a:rPr lang="en-US" altLang="ko-KR" sz="2800" b="1" dirty="0" smtClean="0">
                <a:latin typeface="+mj-lt"/>
                <a:cs typeface="Aharoni" panose="02010803020104030203" pitchFamily="2" charset="-79"/>
              </a:rPr>
              <a:t>4</a:t>
            </a:r>
            <a:r>
              <a:rPr lang="ko-KR" altLang="en-US" sz="2800" b="1" dirty="0" smtClean="0">
                <a:latin typeface="+mj-lt"/>
                <a:cs typeface="Aharoni" panose="02010803020104030203" pitchFamily="2" charset="-79"/>
              </a:rPr>
              <a:t>장</a:t>
            </a:r>
            <a:r>
              <a:rPr lang="en-US" altLang="ko-KR" sz="2800" b="1" dirty="0">
                <a:latin typeface="+mj-lt"/>
                <a:cs typeface="Aharoni" panose="02010803020104030203" pitchFamily="2" charset="-79"/>
              </a:rPr>
              <a:t>.</a:t>
            </a:r>
            <a:r>
              <a:rPr lang="en-US" altLang="ko-KR" sz="3600" b="1" dirty="0">
                <a:latin typeface="+mj-lt"/>
                <a:cs typeface="Aharoni" panose="02010803020104030203" pitchFamily="2" charset="-79"/>
              </a:rPr>
              <a:t> </a:t>
            </a:r>
            <a:r>
              <a:rPr lang="en-US" altLang="ko-KR" sz="3600" b="1" dirty="0" smtClean="0">
                <a:latin typeface="+mj-lt"/>
                <a:cs typeface="Aharoni" panose="02010803020104030203" pitchFamily="2" charset="-79"/>
              </a:rPr>
              <a:t/>
            </a:r>
            <a:br>
              <a:rPr lang="en-US" altLang="ko-KR" sz="3600" b="1" dirty="0" smtClean="0">
                <a:latin typeface="+mj-lt"/>
                <a:cs typeface="Aharoni" panose="02010803020104030203" pitchFamily="2" charset="-79"/>
              </a:rPr>
            </a:br>
            <a:r>
              <a:rPr lang="ko-KR" altLang="en-US" sz="4800" b="1" dirty="0" smtClean="0">
                <a:latin typeface="+mj-lt"/>
                <a:cs typeface="Aharoni" panose="02010803020104030203" pitchFamily="2" charset="-79"/>
              </a:rPr>
              <a:t>경쟁력 향상방안</a:t>
            </a:r>
            <a:endParaRPr lang="en" sz="4800" b="1" dirty="0">
              <a:latin typeface="+mj-lt"/>
              <a:cs typeface="Aharoni" panose="02010803020104030203" pitchFamily="2" charset="-79"/>
            </a:endParaRPr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</p:grp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707CB03F-65A9-4526-B32E-4419BEEB6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7412881" y="6462759"/>
            <a:ext cx="1623541" cy="26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59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40217" y="1371051"/>
            <a:ext cx="384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경쟁력 향상 방안</a:t>
            </a:r>
            <a:endParaRPr lang="ko-KR" altLang="en-US" sz="2000" b="1" dirty="0"/>
          </a:p>
        </p:txBody>
      </p:sp>
      <p:grpSp>
        <p:nvGrpSpPr>
          <p:cNvPr id="48" name="그룹 33"/>
          <p:cNvGrpSpPr/>
          <p:nvPr/>
        </p:nvGrpSpPr>
        <p:grpSpPr>
          <a:xfrm>
            <a:off x="521020" y="2028298"/>
            <a:ext cx="7998456" cy="259347"/>
            <a:chOff x="3514721" y="1506184"/>
            <a:chExt cx="7998456" cy="259347"/>
          </a:xfrm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10342566" y="1506184"/>
              <a:ext cx="1170611" cy="257141"/>
            </a:xfrm>
            <a:custGeom>
              <a:avLst/>
              <a:gdLst/>
              <a:ahLst/>
              <a:cxnLst>
                <a:cxn ang="0">
                  <a:pos x="6875" y="870"/>
                </a:cxn>
                <a:cxn ang="0">
                  <a:pos x="6875" y="655"/>
                </a:cxn>
                <a:cxn ang="0">
                  <a:pos x="6760" y="655"/>
                </a:cxn>
                <a:cxn ang="0">
                  <a:pos x="6760" y="530"/>
                </a:cxn>
                <a:cxn ang="0">
                  <a:pos x="6676" y="530"/>
                </a:cxn>
                <a:cxn ang="0">
                  <a:pos x="6676" y="655"/>
                </a:cxn>
                <a:cxn ang="0">
                  <a:pos x="6555" y="655"/>
                </a:cxn>
                <a:cxn ang="0">
                  <a:pos x="6555" y="870"/>
                </a:cxn>
                <a:cxn ang="0">
                  <a:pos x="6542" y="870"/>
                </a:cxn>
                <a:cxn ang="0">
                  <a:pos x="6489" y="1004"/>
                </a:cxn>
                <a:cxn ang="0">
                  <a:pos x="4444" y="1004"/>
                </a:cxn>
                <a:cxn ang="0">
                  <a:pos x="4444" y="893"/>
                </a:cxn>
                <a:cxn ang="0">
                  <a:pos x="4059" y="893"/>
                </a:cxn>
                <a:cxn ang="0">
                  <a:pos x="4059" y="799"/>
                </a:cxn>
                <a:cxn ang="0">
                  <a:pos x="4290" y="563"/>
                </a:cxn>
                <a:cxn ang="0">
                  <a:pos x="4203" y="479"/>
                </a:cxn>
                <a:cxn ang="0">
                  <a:pos x="4059" y="627"/>
                </a:cxn>
                <a:cxn ang="0">
                  <a:pos x="4059" y="418"/>
                </a:cxn>
                <a:cxn ang="0">
                  <a:pos x="3937" y="418"/>
                </a:cxn>
                <a:cxn ang="0">
                  <a:pos x="3937" y="627"/>
                </a:cxn>
                <a:cxn ang="0">
                  <a:pos x="3795" y="479"/>
                </a:cxn>
                <a:cxn ang="0">
                  <a:pos x="3706" y="563"/>
                </a:cxn>
                <a:cxn ang="0">
                  <a:pos x="3937" y="799"/>
                </a:cxn>
                <a:cxn ang="0">
                  <a:pos x="3937" y="893"/>
                </a:cxn>
                <a:cxn ang="0">
                  <a:pos x="3549" y="893"/>
                </a:cxn>
                <a:cxn ang="0">
                  <a:pos x="3549" y="1004"/>
                </a:cxn>
                <a:cxn ang="0">
                  <a:pos x="2102" y="1004"/>
                </a:cxn>
                <a:cxn ang="0">
                  <a:pos x="1935" y="432"/>
                </a:cxn>
                <a:cxn ang="0">
                  <a:pos x="2001" y="432"/>
                </a:cxn>
                <a:cxn ang="0">
                  <a:pos x="2001" y="340"/>
                </a:cxn>
                <a:cxn ang="0">
                  <a:pos x="1791" y="340"/>
                </a:cxn>
                <a:cxn ang="0">
                  <a:pos x="1791" y="0"/>
                </a:cxn>
                <a:cxn ang="0">
                  <a:pos x="1671" y="0"/>
                </a:cxn>
                <a:cxn ang="0">
                  <a:pos x="1671" y="340"/>
                </a:cxn>
                <a:cxn ang="0">
                  <a:pos x="1522" y="340"/>
                </a:cxn>
                <a:cxn ang="0">
                  <a:pos x="1410" y="776"/>
                </a:cxn>
                <a:cxn ang="0">
                  <a:pos x="1022" y="776"/>
                </a:cxn>
                <a:cxn ang="0">
                  <a:pos x="974" y="320"/>
                </a:cxn>
                <a:cxn ang="0">
                  <a:pos x="748" y="320"/>
                </a:cxn>
                <a:cxn ang="0">
                  <a:pos x="700" y="776"/>
                </a:cxn>
                <a:cxn ang="0">
                  <a:pos x="576" y="776"/>
                </a:cxn>
                <a:cxn ang="0">
                  <a:pos x="576" y="320"/>
                </a:cxn>
                <a:cxn ang="0">
                  <a:pos x="482" y="320"/>
                </a:cxn>
                <a:cxn ang="0">
                  <a:pos x="482" y="1004"/>
                </a:cxn>
                <a:cxn ang="0">
                  <a:pos x="0" y="1004"/>
                </a:cxn>
                <a:cxn ang="0">
                  <a:pos x="203" y="1562"/>
                </a:cxn>
                <a:cxn ang="0">
                  <a:pos x="7191" y="1562"/>
                </a:cxn>
                <a:cxn ang="0">
                  <a:pos x="7442" y="870"/>
                </a:cxn>
                <a:cxn ang="0">
                  <a:pos x="6875" y="870"/>
                </a:cxn>
                <a:cxn ang="0">
                  <a:pos x="6875" y="870"/>
                </a:cxn>
              </a:cxnLst>
              <a:rect l="0" t="0" r="r" b="b"/>
              <a:pathLst>
                <a:path w="7442" h="1562">
                  <a:moveTo>
                    <a:pt x="6875" y="870"/>
                  </a:moveTo>
                  <a:lnTo>
                    <a:pt x="6875" y="655"/>
                  </a:lnTo>
                  <a:lnTo>
                    <a:pt x="6760" y="655"/>
                  </a:lnTo>
                  <a:lnTo>
                    <a:pt x="6760" y="530"/>
                  </a:lnTo>
                  <a:lnTo>
                    <a:pt x="6676" y="530"/>
                  </a:lnTo>
                  <a:lnTo>
                    <a:pt x="6676" y="655"/>
                  </a:lnTo>
                  <a:lnTo>
                    <a:pt x="6555" y="655"/>
                  </a:lnTo>
                  <a:lnTo>
                    <a:pt x="6555" y="870"/>
                  </a:lnTo>
                  <a:lnTo>
                    <a:pt x="6542" y="870"/>
                  </a:lnTo>
                  <a:lnTo>
                    <a:pt x="6489" y="1004"/>
                  </a:lnTo>
                  <a:lnTo>
                    <a:pt x="4444" y="1004"/>
                  </a:lnTo>
                  <a:lnTo>
                    <a:pt x="4444" y="893"/>
                  </a:lnTo>
                  <a:lnTo>
                    <a:pt x="4059" y="893"/>
                  </a:lnTo>
                  <a:lnTo>
                    <a:pt x="4059" y="799"/>
                  </a:lnTo>
                  <a:lnTo>
                    <a:pt x="4290" y="563"/>
                  </a:lnTo>
                  <a:lnTo>
                    <a:pt x="4203" y="479"/>
                  </a:lnTo>
                  <a:lnTo>
                    <a:pt x="4059" y="627"/>
                  </a:lnTo>
                  <a:lnTo>
                    <a:pt x="4059" y="418"/>
                  </a:lnTo>
                  <a:lnTo>
                    <a:pt x="3937" y="418"/>
                  </a:lnTo>
                  <a:lnTo>
                    <a:pt x="3937" y="627"/>
                  </a:lnTo>
                  <a:lnTo>
                    <a:pt x="3795" y="479"/>
                  </a:lnTo>
                  <a:lnTo>
                    <a:pt x="3706" y="563"/>
                  </a:lnTo>
                  <a:lnTo>
                    <a:pt x="3937" y="799"/>
                  </a:lnTo>
                  <a:lnTo>
                    <a:pt x="3937" y="893"/>
                  </a:lnTo>
                  <a:lnTo>
                    <a:pt x="3549" y="893"/>
                  </a:lnTo>
                  <a:lnTo>
                    <a:pt x="3549" y="1004"/>
                  </a:lnTo>
                  <a:lnTo>
                    <a:pt x="2102" y="1004"/>
                  </a:lnTo>
                  <a:lnTo>
                    <a:pt x="1935" y="432"/>
                  </a:lnTo>
                  <a:lnTo>
                    <a:pt x="2001" y="432"/>
                  </a:lnTo>
                  <a:lnTo>
                    <a:pt x="2001" y="340"/>
                  </a:lnTo>
                  <a:lnTo>
                    <a:pt x="1791" y="340"/>
                  </a:lnTo>
                  <a:lnTo>
                    <a:pt x="1791" y="0"/>
                  </a:lnTo>
                  <a:lnTo>
                    <a:pt x="1671" y="0"/>
                  </a:lnTo>
                  <a:lnTo>
                    <a:pt x="1671" y="340"/>
                  </a:lnTo>
                  <a:lnTo>
                    <a:pt x="1522" y="340"/>
                  </a:lnTo>
                  <a:lnTo>
                    <a:pt x="1410" y="776"/>
                  </a:lnTo>
                  <a:lnTo>
                    <a:pt x="1022" y="776"/>
                  </a:lnTo>
                  <a:lnTo>
                    <a:pt x="974" y="320"/>
                  </a:lnTo>
                  <a:lnTo>
                    <a:pt x="748" y="320"/>
                  </a:lnTo>
                  <a:lnTo>
                    <a:pt x="700" y="776"/>
                  </a:lnTo>
                  <a:lnTo>
                    <a:pt x="576" y="776"/>
                  </a:lnTo>
                  <a:lnTo>
                    <a:pt x="576" y="320"/>
                  </a:lnTo>
                  <a:lnTo>
                    <a:pt x="482" y="320"/>
                  </a:lnTo>
                  <a:lnTo>
                    <a:pt x="482" y="1004"/>
                  </a:lnTo>
                  <a:lnTo>
                    <a:pt x="0" y="1004"/>
                  </a:lnTo>
                  <a:lnTo>
                    <a:pt x="203" y="1562"/>
                  </a:lnTo>
                  <a:lnTo>
                    <a:pt x="7191" y="1562"/>
                  </a:lnTo>
                  <a:lnTo>
                    <a:pt x="7442" y="870"/>
                  </a:lnTo>
                  <a:lnTo>
                    <a:pt x="6875" y="870"/>
                  </a:lnTo>
                  <a:lnTo>
                    <a:pt x="6875" y="870"/>
                  </a:lnTo>
                  <a:close/>
                </a:path>
              </a:pathLst>
            </a:custGeom>
            <a:solidFill>
              <a:srgbClr val="004A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3514721" y="1765531"/>
              <a:ext cx="7920000" cy="0"/>
            </a:xfrm>
            <a:prstGeom prst="line">
              <a:avLst/>
            </a:prstGeom>
            <a:ln w="12700">
              <a:solidFill>
                <a:srgbClr val="004A8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타원 50"/>
          <p:cNvSpPr/>
          <p:nvPr/>
        </p:nvSpPr>
        <p:spPr>
          <a:xfrm rot="5400000">
            <a:off x="547043" y="2061245"/>
            <a:ext cx="167928" cy="167929"/>
          </a:xfrm>
          <a:prstGeom prst="ellipse">
            <a:avLst/>
          </a:prstGeom>
          <a:solidFill>
            <a:srgbClr val="1D9E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97745" y="2056503"/>
            <a:ext cx="3891128" cy="184666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 </a:t>
            </a:r>
            <a:r>
              <a:rPr lang="en-US" altLang="ko-KR" sz="1200" dirty="0" smtClean="0"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   Michael Porter</a:t>
            </a: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의 가치사슬 모델 대입 분석</a:t>
            </a:r>
            <a:endParaRPr lang="en-US" altLang="ko-KR" sz="1200" dirty="0">
              <a:latin typeface="HY헤드라인M" pitchFamily="18" charset="-127"/>
              <a:ea typeface="HY헤드라인M" pitchFamily="18" charset="-127"/>
              <a:cs typeface="Tahoma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8839FC23-EF46-4B03-BEBF-59CB039B43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5752" y="1"/>
            <a:ext cx="1648248" cy="69954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DD483E5E-8A50-46B5-BA12-F728A6103D88}"/>
              </a:ext>
            </a:extLst>
          </p:cNvPr>
          <p:cNvGrpSpPr/>
          <p:nvPr/>
        </p:nvGrpSpPr>
        <p:grpSpPr>
          <a:xfrm>
            <a:off x="521020" y="2383230"/>
            <a:ext cx="3438234" cy="350286"/>
            <a:chOff x="967783" y="1879601"/>
            <a:chExt cx="5863505" cy="329300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F3085797-81B6-41B7-8F74-335D87E18010}"/>
                </a:ext>
              </a:extLst>
            </p:cNvPr>
            <p:cNvSpPr>
              <a:spLocks/>
            </p:cNvSpPr>
            <p:nvPr/>
          </p:nvSpPr>
          <p:spPr>
            <a:xfrm>
              <a:off x="967783" y="1879601"/>
              <a:ext cx="5840008" cy="306000"/>
            </a:xfrm>
            <a:prstGeom prst="rect">
              <a:avLst/>
            </a:prstGeom>
            <a:solidFill>
              <a:srgbClr val="4C86D0"/>
            </a:solidFill>
            <a:ln w="9525" cap="flat" cmpd="sng" algn="ctr">
              <a:solidFill>
                <a:srgbClr val="4C86D0"/>
              </a:solidFill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48F48D53-2EF3-4B6D-8A26-153D991C5784}"/>
                </a:ext>
              </a:extLst>
            </p:cNvPr>
            <p:cNvSpPr>
              <a:spLocks/>
            </p:cNvSpPr>
            <p:nvPr/>
          </p:nvSpPr>
          <p:spPr>
            <a:xfrm>
              <a:off x="1071288" y="1920901"/>
              <a:ext cx="5760000" cy="288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r>
                <a:rPr kumimoji="0" lang="ko-KR" altLang="en-US" b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+mj-ea"/>
                  <a:ea typeface="KoPub돋움체 Bold"/>
                  <a:cs typeface="+mn-cs"/>
                </a:rPr>
                <a:t>글로벌 가치사슬 모델과 가치창출 활동</a:t>
              </a:r>
              <a:endParaRPr kumimoji="0" lang="en-US" altLang="ko-KR" b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7" y="2848246"/>
            <a:ext cx="3329236" cy="290210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3F617A99-C094-4DD8-AC98-6B2FF4DD30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20793" y="5865081"/>
            <a:ext cx="3883556" cy="29140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모서리가 둥근 직사각형 30"/>
          <p:cNvSpPr/>
          <p:nvPr/>
        </p:nvSpPr>
        <p:spPr>
          <a:xfrm>
            <a:off x="414583" y="6253390"/>
            <a:ext cx="3257314" cy="3636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 Unicode MS" panose="020B0604020202020204" pitchFamily="50" charset="-127"/>
              </a:rPr>
              <a:t>내부 역량</a:t>
            </a:r>
            <a:r>
              <a:rPr lang="en-US" altLang="ko-KR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 Unicode MS" panose="020B0604020202020204" pitchFamily="50" charset="-127"/>
              </a:rPr>
              <a:t>경쟁력 강화</a:t>
            </a:r>
            <a:endParaRPr lang="en-US" altLang="ko-K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="" xmlns:a16="http://schemas.microsoft.com/office/drawing/2014/main" id="{707CB03F-65A9-4526-B32E-4419BEEB6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171572" y="148739"/>
            <a:ext cx="1623541" cy="26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6" y="2848248"/>
            <a:ext cx="3968628" cy="2902104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DD483E5E-8A50-46B5-BA12-F728A6103D88}"/>
              </a:ext>
            </a:extLst>
          </p:cNvPr>
          <p:cNvGrpSpPr/>
          <p:nvPr/>
        </p:nvGrpSpPr>
        <p:grpSpPr>
          <a:xfrm>
            <a:off x="4481020" y="2405196"/>
            <a:ext cx="3219707" cy="350286"/>
            <a:chOff x="967783" y="1879601"/>
            <a:chExt cx="5863505" cy="329300"/>
          </a:xfrm>
        </p:grpSpPr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F3085797-81B6-41B7-8F74-335D87E18010}"/>
                </a:ext>
              </a:extLst>
            </p:cNvPr>
            <p:cNvSpPr>
              <a:spLocks/>
            </p:cNvSpPr>
            <p:nvPr/>
          </p:nvSpPr>
          <p:spPr>
            <a:xfrm>
              <a:off x="967783" y="1879601"/>
              <a:ext cx="5840008" cy="306000"/>
            </a:xfrm>
            <a:prstGeom prst="rect">
              <a:avLst/>
            </a:prstGeom>
            <a:solidFill>
              <a:srgbClr val="4C86D0"/>
            </a:solidFill>
            <a:ln w="9525" cap="flat" cmpd="sng" algn="ctr">
              <a:solidFill>
                <a:srgbClr val="4C86D0"/>
              </a:solidFill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48F48D53-2EF3-4B6D-8A26-153D991C5784}"/>
                </a:ext>
              </a:extLst>
            </p:cNvPr>
            <p:cNvSpPr>
              <a:spLocks/>
            </p:cNvSpPr>
            <p:nvPr/>
          </p:nvSpPr>
          <p:spPr>
            <a:xfrm>
              <a:off x="1071288" y="1920901"/>
              <a:ext cx="5760000" cy="288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r>
                <a:rPr lang="en-US" altLang="ko-KR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5</a:t>
              </a:r>
              <a:r>
                <a:rPr lang="ko-KR" alt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가지 경쟁세력 모델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4936718" y="6234721"/>
            <a:ext cx="3383158" cy="4010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 Unicode MS" panose="020B0604020202020204" pitchFamily="50" charset="-127"/>
              </a:rPr>
              <a:t>외부 시장환경 경쟁력</a:t>
            </a:r>
            <a:r>
              <a:rPr lang="en-US" altLang="ko-K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 Unicode MS" panose="020B0604020202020204" pitchFamily="50" charset="-127"/>
              </a:rPr>
              <a:t>강화</a:t>
            </a:r>
            <a:endParaRPr lang="en-US" altLang="ko-K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3F617A99-C094-4DD8-AC98-6B2FF4DD30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686519" y="5843118"/>
            <a:ext cx="3883556" cy="29140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35C96BF-150D-44EF-A446-E85C037565F4}"/>
              </a:ext>
            </a:extLst>
          </p:cNvPr>
          <p:cNvSpPr txBox="1"/>
          <p:nvPr/>
        </p:nvSpPr>
        <p:spPr>
          <a:xfrm>
            <a:off x="7786555" y="-2205"/>
            <a:ext cx="130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2021</a:t>
            </a:r>
            <a:r>
              <a:rPr lang="ko-KR" altLang="en-US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년 추계 학술대회 </a:t>
            </a:r>
          </a:p>
        </p:txBody>
      </p:sp>
    </p:spTree>
    <p:extLst>
      <p:ext uri="{BB962C8B-B14F-4D97-AF65-F5344CB8AC3E}">
        <p14:creationId xmlns:p14="http://schemas.microsoft.com/office/powerpoint/2010/main" val="42334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11932" y="1371051"/>
            <a:ext cx="403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글로벌 가치사슬 경쟁력 향상 방안</a:t>
            </a:r>
            <a:endParaRPr lang="ko-KR" altLang="en-US" sz="2000" b="1" dirty="0"/>
          </a:p>
        </p:txBody>
      </p:sp>
      <p:grpSp>
        <p:nvGrpSpPr>
          <p:cNvPr id="48" name="그룹 33"/>
          <p:cNvGrpSpPr/>
          <p:nvPr/>
        </p:nvGrpSpPr>
        <p:grpSpPr>
          <a:xfrm>
            <a:off x="521020" y="2028298"/>
            <a:ext cx="7998456" cy="259347"/>
            <a:chOff x="3514721" y="1506184"/>
            <a:chExt cx="7998456" cy="259347"/>
          </a:xfrm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10342566" y="1506184"/>
              <a:ext cx="1170611" cy="257141"/>
            </a:xfrm>
            <a:custGeom>
              <a:avLst/>
              <a:gdLst/>
              <a:ahLst/>
              <a:cxnLst>
                <a:cxn ang="0">
                  <a:pos x="6875" y="870"/>
                </a:cxn>
                <a:cxn ang="0">
                  <a:pos x="6875" y="655"/>
                </a:cxn>
                <a:cxn ang="0">
                  <a:pos x="6760" y="655"/>
                </a:cxn>
                <a:cxn ang="0">
                  <a:pos x="6760" y="530"/>
                </a:cxn>
                <a:cxn ang="0">
                  <a:pos x="6676" y="530"/>
                </a:cxn>
                <a:cxn ang="0">
                  <a:pos x="6676" y="655"/>
                </a:cxn>
                <a:cxn ang="0">
                  <a:pos x="6555" y="655"/>
                </a:cxn>
                <a:cxn ang="0">
                  <a:pos x="6555" y="870"/>
                </a:cxn>
                <a:cxn ang="0">
                  <a:pos x="6542" y="870"/>
                </a:cxn>
                <a:cxn ang="0">
                  <a:pos x="6489" y="1004"/>
                </a:cxn>
                <a:cxn ang="0">
                  <a:pos x="4444" y="1004"/>
                </a:cxn>
                <a:cxn ang="0">
                  <a:pos x="4444" y="893"/>
                </a:cxn>
                <a:cxn ang="0">
                  <a:pos x="4059" y="893"/>
                </a:cxn>
                <a:cxn ang="0">
                  <a:pos x="4059" y="799"/>
                </a:cxn>
                <a:cxn ang="0">
                  <a:pos x="4290" y="563"/>
                </a:cxn>
                <a:cxn ang="0">
                  <a:pos x="4203" y="479"/>
                </a:cxn>
                <a:cxn ang="0">
                  <a:pos x="4059" y="627"/>
                </a:cxn>
                <a:cxn ang="0">
                  <a:pos x="4059" y="418"/>
                </a:cxn>
                <a:cxn ang="0">
                  <a:pos x="3937" y="418"/>
                </a:cxn>
                <a:cxn ang="0">
                  <a:pos x="3937" y="627"/>
                </a:cxn>
                <a:cxn ang="0">
                  <a:pos x="3795" y="479"/>
                </a:cxn>
                <a:cxn ang="0">
                  <a:pos x="3706" y="563"/>
                </a:cxn>
                <a:cxn ang="0">
                  <a:pos x="3937" y="799"/>
                </a:cxn>
                <a:cxn ang="0">
                  <a:pos x="3937" y="893"/>
                </a:cxn>
                <a:cxn ang="0">
                  <a:pos x="3549" y="893"/>
                </a:cxn>
                <a:cxn ang="0">
                  <a:pos x="3549" y="1004"/>
                </a:cxn>
                <a:cxn ang="0">
                  <a:pos x="2102" y="1004"/>
                </a:cxn>
                <a:cxn ang="0">
                  <a:pos x="1935" y="432"/>
                </a:cxn>
                <a:cxn ang="0">
                  <a:pos x="2001" y="432"/>
                </a:cxn>
                <a:cxn ang="0">
                  <a:pos x="2001" y="340"/>
                </a:cxn>
                <a:cxn ang="0">
                  <a:pos x="1791" y="340"/>
                </a:cxn>
                <a:cxn ang="0">
                  <a:pos x="1791" y="0"/>
                </a:cxn>
                <a:cxn ang="0">
                  <a:pos x="1671" y="0"/>
                </a:cxn>
                <a:cxn ang="0">
                  <a:pos x="1671" y="340"/>
                </a:cxn>
                <a:cxn ang="0">
                  <a:pos x="1522" y="340"/>
                </a:cxn>
                <a:cxn ang="0">
                  <a:pos x="1410" y="776"/>
                </a:cxn>
                <a:cxn ang="0">
                  <a:pos x="1022" y="776"/>
                </a:cxn>
                <a:cxn ang="0">
                  <a:pos x="974" y="320"/>
                </a:cxn>
                <a:cxn ang="0">
                  <a:pos x="748" y="320"/>
                </a:cxn>
                <a:cxn ang="0">
                  <a:pos x="700" y="776"/>
                </a:cxn>
                <a:cxn ang="0">
                  <a:pos x="576" y="776"/>
                </a:cxn>
                <a:cxn ang="0">
                  <a:pos x="576" y="320"/>
                </a:cxn>
                <a:cxn ang="0">
                  <a:pos x="482" y="320"/>
                </a:cxn>
                <a:cxn ang="0">
                  <a:pos x="482" y="1004"/>
                </a:cxn>
                <a:cxn ang="0">
                  <a:pos x="0" y="1004"/>
                </a:cxn>
                <a:cxn ang="0">
                  <a:pos x="203" y="1562"/>
                </a:cxn>
                <a:cxn ang="0">
                  <a:pos x="7191" y="1562"/>
                </a:cxn>
                <a:cxn ang="0">
                  <a:pos x="7442" y="870"/>
                </a:cxn>
                <a:cxn ang="0">
                  <a:pos x="6875" y="870"/>
                </a:cxn>
                <a:cxn ang="0">
                  <a:pos x="6875" y="870"/>
                </a:cxn>
              </a:cxnLst>
              <a:rect l="0" t="0" r="r" b="b"/>
              <a:pathLst>
                <a:path w="7442" h="1562">
                  <a:moveTo>
                    <a:pt x="6875" y="870"/>
                  </a:moveTo>
                  <a:lnTo>
                    <a:pt x="6875" y="655"/>
                  </a:lnTo>
                  <a:lnTo>
                    <a:pt x="6760" y="655"/>
                  </a:lnTo>
                  <a:lnTo>
                    <a:pt x="6760" y="530"/>
                  </a:lnTo>
                  <a:lnTo>
                    <a:pt x="6676" y="530"/>
                  </a:lnTo>
                  <a:lnTo>
                    <a:pt x="6676" y="655"/>
                  </a:lnTo>
                  <a:lnTo>
                    <a:pt x="6555" y="655"/>
                  </a:lnTo>
                  <a:lnTo>
                    <a:pt x="6555" y="870"/>
                  </a:lnTo>
                  <a:lnTo>
                    <a:pt x="6542" y="870"/>
                  </a:lnTo>
                  <a:lnTo>
                    <a:pt x="6489" y="1004"/>
                  </a:lnTo>
                  <a:lnTo>
                    <a:pt x="4444" y="1004"/>
                  </a:lnTo>
                  <a:lnTo>
                    <a:pt x="4444" y="893"/>
                  </a:lnTo>
                  <a:lnTo>
                    <a:pt x="4059" y="893"/>
                  </a:lnTo>
                  <a:lnTo>
                    <a:pt x="4059" y="799"/>
                  </a:lnTo>
                  <a:lnTo>
                    <a:pt x="4290" y="563"/>
                  </a:lnTo>
                  <a:lnTo>
                    <a:pt x="4203" y="479"/>
                  </a:lnTo>
                  <a:lnTo>
                    <a:pt x="4059" y="627"/>
                  </a:lnTo>
                  <a:lnTo>
                    <a:pt x="4059" y="418"/>
                  </a:lnTo>
                  <a:lnTo>
                    <a:pt x="3937" y="418"/>
                  </a:lnTo>
                  <a:lnTo>
                    <a:pt x="3937" y="627"/>
                  </a:lnTo>
                  <a:lnTo>
                    <a:pt x="3795" y="479"/>
                  </a:lnTo>
                  <a:lnTo>
                    <a:pt x="3706" y="563"/>
                  </a:lnTo>
                  <a:lnTo>
                    <a:pt x="3937" y="799"/>
                  </a:lnTo>
                  <a:lnTo>
                    <a:pt x="3937" y="893"/>
                  </a:lnTo>
                  <a:lnTo>
                    <a:pt x="3549" y="893"/>
                  </a:lnTo>
                  <a:lnTo>
                    <a:pt x="3549" y="1004"/>
                  </a:lnTo>
                  <a:lnTo>
                    <a:pt x="2102" y="1004"/>
                  </a:lnTo>
                  <a:lnTo>
                    <a:pt x="1935" y="432"/>
                  </a:lnTo>
                  <a:lnTo>
                    <a:pt x="2001" y="432"/>
                  </a:lnTo>
                  <a:lnTo>
                    <a:pt x="2001" y="340"/>
                  </a:lnTo>
                  <a:lnTo>
                    <a:pt x="1791" y="340"/>
                  </a:lnTo>
                  <a:lnTo>
                    <a:pt x="1791" y="0"/>
                  </a:lnTo>
                  <a:lnTo>
                    <a:pt x="1671" y="0"/>
                  </a:lnTo>
                  <a:lnTo>
                    <a:pt x="1671" y="340"/>
                  </a:lnTo>
                  <a:lnTo>
                    <a:pt x="1522" y="340"/>
                  </a:lnTo>
                  <a:lnTo>
                    <a:pt x="1410" y="776"/>
                  </a:lnTo>
                  <a:lnTo>
                    <a:pt x="1022" y="776"/>
                  </a:lnTo>
                  <a:lnTo>
                    <a:pt x="974" y="320"/>
                  </a:lnTo>
                  <a:lnTo>
                    <a:pt x="748" y="320"/>
                  </a:lnTo>
                  <a:lnTo>
                    <a:pt x="700" y="776"/>
                  </a:lnTo>
                  <a:lnTo>
                    <a:pt x="576" y="776"/>
                  </a:lnTo>
                  <a:lnTo>
                    <a:pt x="576" y="320"/>
                  </a:lnTo>
                  <a:lnTo>
                    <a:pt x="482" y="320"/>
                  </a:lnTo>
                  <a:lnTo>
                    <a:pt x="482" y="1004"/>
                  </a:lnTo>
                  <a:lnTo>
                    <a:pt x="0" y="1004"/>
                  </a:lnTo>
                  <a:lnTo>
                    <a:pt x="203" y="1562"/>
                  </a:lnTo>
                  <a:lnTo>
                    <a:pt x="7191" y="1562"/>
                  </a:lnTo>
                  <a:lnTo>
                    <a:pt x="7442" y="870"/>
                  </a:lnTo>
                  <a:lnTo>
                    <a:pt x="6875" y="870"/>
                  </a:lnTo>
                  <a:lnTo>
                    <a:pt x="6875" y="870"/>
                  </a:lnTo>
                  <a:close/>
                </a:path>
              </a:pathLst>
            </a:custGeom>
            <a:solidFill>
              <a:srgbClr val="004A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3514721" y="1765531"/>
              <a:ext cx="7920000" cy="0"/>
            </a:xfrm>
            <a:prstGeom prst="line">
              <a:avLst/>
            </a:prstGeom>
            <a:ln w="12700">
              <a:solidFill>
                <a:srgbClr val="004A8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타원 50"/>
          <p:cNvSpPr/>
          <p:nvPr/>
        </p:nvSpPr>
        <p:spPr>
          <a:xfrm rot="5400000">
            <a:off x="547043" y="2061245"/>
            <a:ext cx="167928" cy="167929"/>
          </a:xfrm>
          <a:prstGeom prst="ellipse">
            <a:avLst/>
          </a:prstGeom>
          <a:solidFill>
            <a:srgbClr val="1D9E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97745" y="2056503"/>
            <a:ext cx="3408647" cy="215444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    </a:t>
            </a:r>
            <a:r>
              <a:rPr lang="ko-KR" altLang="en-US" b="1" dirty="0" smtClean="0"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조선산업의 경쟁력 향상 방안</a:t>
            </a:r>
            <a:endParaRPr lang="en-US" altLang="ko-KR" b="1" dirty="0">
              <a:latin typeface="HY헤드라인M" pitchFamily="18" charset="-127"/>
              <a:ea typeface="HY헤드라인M" pitchFamily="18" charset="-127"/>
              <a:cs typeface="Tahoma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8839FC23-EF46-4B03-BEBF-59CB039B43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5752" y="1"/>
            <a:ext cx="1648248" cy="69954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DD483E5E-8A50-46B5-BA12-F728A6103D88}"/>
              </a:ext>
            </a:extLst>
          </p:cNvPr>
          <p:cNvGrpSpPr/>
          <p:nvPr/>
        </p:nvGrpSpPr>
        <p:grpSpPr>
          <a:xfrm>
            <a:off x="521020" y="2383230"/>
            <a:ext cx="2778361" cy="350286"/>
            <a:chOff x="967783" y="1879601"/>
            <a:chExt cx="5863505" cy="329300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F3085797-81B6-41B7-8F74-335D87E18010}"/>
                </a:ext>
              </a:extLst>
            </p:cNvPr>
            <p:cNvSpPr>
              <a:spLocks/>
            </p:cNvSpPr>
            <p:nvPr/>
          </p:nvSpPr>
          <p:spPr>
            <a:xfrm>
              <a:off x="967783" y="1879601"/>
              <a:ext cx="5840008" cy="306000"/>
            </a:xfrm>
            <a:prstGeom prst="rect">
              <a:avLst/>
            </a:prstGeom>
            <a:solidFill>
              <a:srgbClr val="4C86D0"/>
            </a:solidFill>
            <a:ln w="9525" cap="flat" cmpd="sng" algn="ctr">
              <a:solidFill>
                <a:srgbClr val="4C86D0"/>
              </a:solidFill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48F48D53-2EF3-4B6D-8A26-153D991C5784}"/>
                </a:ext>
              </a:extLst>
            </p:cNvPr>
            <p:cNvSpPr>
              <a:spLocks/>
            </p:cNvSpPr>
            <p:nvPr/>
          </p:nvSpPr>
          <p:spPr>
            <a:xfrm>
              <a:off x="1071288" y="1920901"/>
              <a:ext cx="5760000" cy="288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r>
                <a:rPr lang="en-US" altLang="ko-KR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4</a:t>
              </a:r>
              <a:r>
                <a:rPr lang="ko-KR" alt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가지 </a:t>
              </a:r>
              <a:r>
                <a:rPr lang="en-US" altLang="ko-KR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SWOT </a:t>
              </a:r>
              <a:r>
                <a:rPr lang="ko-KR" alt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전략</a:t>
              </a:r>
              <a:endPara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7" y="2848247"/>
            <a:ext cx="4164542" cy="379942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41245"/>
              </p:ext>
            </p:extLst>
          </p:nvPr>
        </p:nvGraphicFramePr>
        <p:xfrm>
          <a:off x="4384339" y="2442669"/>
          <a:ext cx="4392016" cy="4251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92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r>
                        <a:rPr lang="ko-KR" altLang="en-US" sz="1800" dirty="0" smtClean="0"/>
                        <a:t>가지 경쟁력향상 방안 제시</a:t>
                      </a:r>
                      <a:endParaRPr lang="ko-KR" altLang="en-US" sz="1800" dirty="0">
                        <a:solidFill>
                          <a:srgbClr val="FFFF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4908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고부가가치선 집중과 특화선종 개발</a:t>
                      </a:r>
                      <a:endParaRPr lang="en-US" altLang="ko-KR" sz="1200" b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100" b="1" dirty="0" smtClean="0">
                          <a:solidFill>
                            <a:srgbClr val="002060"/>
                          </a:solidFill>
                        </a:rPr>
                        <a:t>친환경 선박</a:t>
                      </a:r>
                      <a:r>
                        <a:rPr lang="en-US" altLang="ko-KR" sz="1100" b="1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ko-KR" altLang="en-US" sz="1100" b="1" dirty="0" smtClean="0">
                          <a:solidFill>
                            <a:srgbClr val="002060"/>
                          </a:solidFill>
                        </a:rPr>
                        <a:t> 스마트 선박의 개발</a:t>
                      </a:r>
                      <a:r>
                        <a:rPr lang="ko-KR" altLang="en-US" sz="11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ko-KR" sz="1100" b="1" baseline="0" dirty="0" smtClean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100" b="1" dirty="0" smtClean="0">
                          <a:solidFill>
                            <a:srgbClr val="002060"/>
                          </a:solidFill>
                        </a:rPr>
                        <a:t> 우리나라 조선산업의 주도권 확보</a:t>
                      </a:r>
                      <a:endParaRPr lang="ko-KR" altLang="en-US" sz="1100" b="1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4549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가격 경쟁력 극복을 위한 전략적 방안</a:t>
                      </a:r>
                      <a:endParaRPr lang="en-US" altLang="ko-KR" sz="1200" b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 smtClean="0">
                          <a:solidFill>
                            <a:srgbClr val="002060"/>
                          </a:solidFill>
                        </a:rPr>
                        <a:t>표준선형 개발</a:t>
                      </a:r>
                      <a:endParaRPr lang="en-US" altLang="ko-KR" sz="11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 smtClean="0">
                          <a:solidFill>
                            <a:srgbClr val="002060"/>
                          </a:solidFill>
                        </a:rPr>
                        <a:t>국내 중소조선소 경쟁력 확보와 체질 개선 </a:t>
                      </a:r>
                      <a:endParaRPr lang="en-US" altLang="ko-KR" sz="11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 smtClean="0">
                          <a:solidFill>
                            <a:srgbClr val="002060"/>
                          </a:solidFill>
                        </a:rPr>
                        <a:t>해외 현지조선소와 협력을 도모하여 글로벌 가치사슬 경쟁력 강화와 역량 집중</a:t>
                      </a:r>
                      <a:endParaRPr lang="en-US" altLang="ko-KR" sz="11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 smtClean="0">
                          <a:solidFill>
                            <a:srgbClr val="002060"/>
                          </a:solidFill>
                        </a:rPr>
                        <a:t>스마트화 </a:t>
                      </a:r>
                      <a:r>
                        <a:rPr lang="en-US" altLang="ko-KR" sz="1100" b="1" dirty="0" smtClean="0">
                          <a:solidFill>
                            <a:srgbClr val="002060"/>
                          </a:solidFill>
                        </a:rPr>
                        <a:t>factory</a:t>
                      </a:r>
                      <a:r>
                        <a:rPr lang="ko-KR" altLang="en-US" sz="1100" b="1" dirty="0" smtClean="0">
                          <a:solidFill>
                            <a:srgbClr val="002060"/>
                          </a:solidFill>
                        </a:rPr>
                        <a:t>전략으로 생산성 향상</a:t>
                      </a:r>
                      <a:endParaRPr lang="ko-KR" altLang="en-US" sz="1100" b="1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해외조선소 건설운영 등 컨설팅 진출</a:t>
                      </a:r>
                      <a:endParaRPr lang="en-US" altLang="ko-KR" sz="1200" b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100" b="1" dirty="0" smtClean="0">
                          <a:solidFill>
                            <a:srgbClr val="002060"/>
                          </a:solidFill>
                        </a:rPr>
                        <a:t>국내 많은 잉여 유휴 인력을 통해서</a:t>
                      </a:r>
                      <a:r>
                        <a:rPr lang="en-US" altLang="ko-KR" sz="1100" b="1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002060"/>
                          </a:solidFill>
                        </a:rPr>
                        <a:t>해외 현지 조선소의 건설 운영 지원과</a:t>
                      </a:r>
                      <a:r>
                        <a:rPr lang="en-US" altLang="ko-KR" sz="1100" b="1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rgbClr val="002060"/>
                          </a:solidFill>
                        </a:rPr>
                        <a:t>수주연계 사업</a:t>
                      </a:r>
                      <a:endParaRPr lang="en-US" altLang="ko-KR" sz="11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100" b="1" dirty="0" smtClean="0">
                          <a:solidFill>
                            <a:srgbClr val="002060"/>
                          </a:solidFill>
                        </a:rPr>
                        <a:t>풍부한 유휴 기술인력을 통한 컨소시엄을 활용한 해외진출</a:t>
                      </a:r>
                      <a:endParaRPr lang="ko-KR" altLang="en-US" sz="1100" b="1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5037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정부정책 주도 </a:t>
                      </a:r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RG</a:t>
                      </a:r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보증 및 금융 확대</a:t>
                      </a:r>
                      <a:endParaRPr lang="en-US" altLang="ko-KR" sz="1200" b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100" b="1" dirty="0" smtClean="0">
                          <a:solidFill>
                            <a:srgbClr val="002060"/>
                          </a:solidFill>
                        </a:rPr>
                        <a:t>수주활동을 하는데 있어서 경쟁적 동등자격 부여로 선박금융 지원은 필수</a:t>
                      </a:r>
                      <a:endParaRPr lang="ko-KR" altLang="en-US" sz="1100" b="1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8695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l"/>
                      </a:pPr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국제해사기구</a:t>
                      </a:r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(IMO)</a:t>
                      </a:r>
                      <a:r>
                        <a:rPr lang="ko-KR" altLang="en-US" sz="12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에 선제적 대응 필요</a:t>
                      </a:r>
                      <a:endParaRPr lang="en-US" altLang="ko-KR" sz="1200" b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 smtClean="0">
                          <a:solidFill>
                            <a:srgbClr val="002060"/>
                          </a:solidFill>
                        </a:rPr>
                        <a:t>과거에는 국제해사기구</a:t>
                      </a:r>
                      <a:r>
                        <a:rPr lang="en-US" altLang="ko-KR" sz="1100" b="1" dirty="0" smtClean="0">
                          <a:solidFill>
                            <a:srgbClr val="002060"/>
                          </a:solidFill>
                        </a:rPr>
                        <a:t>(IMO)</a:t>
                      </a:r>
                      <a:r>
                        <a:rPr lang="ko-KR" altLang="en-US" sz="1100" b="1" dirty="0" smtClean="0">
                          <a:solidFill>
                            <a:srgbClr val="002060"/>
                          </a:solidFill>
                        </a:rPr>
                        <a:t>가 유럽 선진국 주도로 하였고 그들의 정책과 이익에 연관되어 기존시장 경쟁에서</a:t>
                      </a:r>
                      <a:r>
                        <a:rPr lang="ko-KR" altLang="en-US" sz="1100" b="1" baseline="0" dirty="0" smtClean="0">
                          <a:solidFill>
                            <a:srgbClr val="002060"/>
                          </a:solidFill>
                        </a:rPr>
                        <a:t> 열위</a:t>
                      </a:r>
                      <a:endParaRPr lang="en-US" altLang="ko-KR" sz="1100" b="1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 smtClean="0">
                          <a:solidFill>
                            <a:srgbClr val="002060"/>
                          </a:solidFill>
                        </a:rPr>
                        <a:t>우리나라 정부 산하의 기관과 협회가 적극적인 활동 필요</a:t>
                      </a:r>
                      <a:endParaRPr lang="ko-KR" altLang="en-US" sz="1100" b="1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707CB03F-65A9-4526-B32E-4419BEEB6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171572" y="157975"/>
            <a:ext cx="1623541" cy="26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48F48D53-2EF3-4B6D-8A26-153D991C5784}"/>
              </a:ext>
            </a:extLst>
          </p:cNvPr>
          <p:cNvSpPr>
            <a:spLocks/>
          </p:cNvSpPr>
          <p:nvPr/>
        </p:nvSpPr>
        <p:spPr>
          <a:xfrm>
            <a:off x="317219" y="6551646"/>
            <a:ext cx="2729316" cy="30635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vert="horz" wrap="square" lIns="122139" tIns="0" rIns="0" bIns="17448" rtlCol="0" anchor="ctr" anchorCtr="0">
            <a:noAutofit/>
            <a:scene3d>
              <a:camera prst="orthographicFront"/>
              <a:lightRig rig="threePt" dir="t"/>
            </a:scene3d>
            <a:sp3d>
              <a:bevelB h="6350"/>
            </a:sp3d>
          </a:bodyPr>
          <a:lstStyle/>
          <a:p>
            <a:pPr marL="0" marR="0" lvl="0" indent="0" defTabSz="124077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969696"/>
              </a:buClr>
              <a:buSzPct val="100000"/>
              <a:buFontTx/>
              <a:buNone/>
              <a:tabLst/>
              <a:defRPr/>
            </a:pP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KoPub돋움체 Bold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1252" y="6435849"/>
            <a:ext cx="3038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240774" fontAlgn="base">
              <a:spcBef>
                <a:spcPct val="0"/>
              </a:spcBef>
              <a:buClr>
                <a:srgbClr val="969696"/>
              </a:buClr>
              <a:buSzPct val="100000"/>
              <a:defRPr/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 </a:t>
            </a: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출처</a:t>
            </a:r>
            <a:r>
              <a:rPr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: </a:t>
            </a: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대한조선학회지 제</a:t>
            </a:r>
            <a:r>
              <a:rPr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45</a:t>
            </a: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권 제</a:t>
            </a:r>
            <a:r>
              <a:rPr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1</a:t>
            </a: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호 </a:t>
            </a:r>
            <a:r>
              <a:rPr lang="ko-KR" altLang="en-US" sz="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재작성</a:t>
            </a: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 </a:t>
            </a:r>
            <a:r>
              <a:rPr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2021.9.25.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35C96BF-150D-44EF-A446-E85C037565F4}"/>
              </a:ext>
            </a:extLst>
          </p:cNvPr>
          <p:cNvSpPr txBox="1"/>
          <p:nvPr/>
        </p:nvSpPr>
        <p:spPr>
          <a:xfrm>
            <a:off x="7786555" y="-2205"/>
            <a:ext cx="130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2021</a:t>
            </a:r>
            <a:r>
              <a:rPr lang="ko-KR" altLang="en-US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년 추계 학술대회 </a:t>
            </a:r>
          </a:p>
        </p:txBody>
      </p:sp>
    </p:spTree>
    <p:extLst>
      <p:ext uri="{BB962C8B-B14F-4D97-AF65-F5344CB8AC3E}">
        <p14:creationId xmlns:p14="http://schemas.microsoft.com/office/powerpoint/2010/main" val="17437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-503589" y="1939250"/>
            <a:ext cx="5265551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/>
            <a:r>
              <a:rPr lang="en-US" altLang="ko-KR" sz="2800" b="1" dirty="0">
                <a:latin typeface="+mj-lt"/>
                <a:cs typeface="Aharoni" panose="02010803020104030203" pitchFamily="2" charset="-79"/>
              </a:rPr>
              <a:t>5</a:t>
            </a:r>
            <a:r>
              <a:rPr lang="ko-KR" altLang="en-US" sz="2800" b="1" dirty="0" smtClean="0">
                <a:latin typeface="+mj-lt"/>
                <a:cs typeface="Aharoni" panose="02010803020104030203" pitchFamily="2" charset="-79"/>
              </a:rPr>
              <a:t>장</a:t>
            </a:r>
            <a:r>
              <a:rPr lang="en-US" altLang="ko-KR" sz="2800" b="1" dirty="0">
                <a:latin typeface="+mj-lt"/>
                <a:cs typeface="Aharoni" panose="02010803020104030203" pitchFamily="2" charset="-79"/>
              </a:rPr>
              <a:t>.</a:t>
            </a:r>
            <a:r>
              <a:rPr lang="en-US" altLang="ko-KR" sz="3600" b="1" dirty="0">
                <a:latin typeface="+mj-lt"/>
                <a:cs typeface="Aharoni" panose="02010803020104030203" pitchFamily="2" charset="-79"/>
              </a:rPr>
              <a:t> </a:t>
            </a:r>
            <a:r>
              <a:rPr lang="en-US" altLang="ko-KR" sz="3600" b="1" dirty="0" smtClean="0">
                <a:latin typeface="+mj-lt"/>
                <a:cs typeface="Aharoni" panose="02010803020104030203" pitchFamily="2" charset="-79"/>
              </a:rPr>
              <a:t/>
            </a:r>
            <a:br>
              <a:rPr lang="en-US" altLang="ko-KR" sz="3600" b="1" dirty="0" smtClean="0">
                <a:latin typeface="+mj-lt"/>
                <a:cs typeface="Aharoni" panose="02010803020104030203" pitchFamily="2" charset="-79"/>
              </a:rPr>
            </a:br>
            <a:r>
              <a:rPr lang="ko-KR" altLang="en-US" sz="4800" b="1" dirty="0" smtClean="0">
                <a:latin typeface="+mj-lt"/>
                <a:cs typeface="Aharoni" panose="02010803020104030203" pitchFamily="2" charset="-79"/>
              </a:rPr>
              <a:t>결론</a:t>
            </a:r>
            <a:endParaRPr lang="en" sz="4800" b="1" dirty="0">
              <a:latin typeface="+mj-lt"/>
              <a:cs typeface="Aharoni" panose="02010803020104030203" pitchFamily="2" charset="-79"/>
            </a:endParaRPr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</p:grp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707CB03F-65A9-4526-B32E-4419BEEB6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7412881" y="6462759"/>
            <a:ext cx="1623541" cy="26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8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663630C-7F01-4CEA-989D-9E102DB81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700" y="726077"/>
            <a:ext cx="5832600" cy="1546500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5AAD2BD4-346C-4BAB-A6FD-EF23146B3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79753" y="6462759"/>
            <a:ext cx="1623541" cy="26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hape 106">
            <a:extLst>
              <a:ext uri="{FF2B5EF4-FFF2-40B4-BE49-F238E27FC236}">
                <a16:creationId xmlns="" xmlns:a16="http://schemas.microsoft.com/office/drawing/2014/main" id="{34E4F00B-7B9D-4053-9168-C27AD33A2BCD}"/>
              </a:ext>
            </a:extLst>
          </p:cNvPr>
          <p:cNvSpPr txBox="1">
            <a:spLocks/>
          </p:cNvSpPr>
          <p:nvPr/>
        </p:nvSpPr>
        <p:spPr>
          <a:xfrm>
            <a:off x="1655700" y="2358701"/>
            <a:ext cx="7341208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b="1" dirty="0">
                <a:latin typeface="+mn-lt"/>
              </a:rPr>
              <a:t>1</a:t>
            </a:r>
            <a:r>
              <a:rPr lang="ko-KR" altLang="en-US" sz="2800" b="1" dirty="0">
                <a:latin typeface="+mn-lt"/>
              </a:rPr>
              <a:t>장</a:t>
            </a:r>
            <a:r>
              <a:rPr lang="en-US" altLang="ko-KR" sz="2800" b="1" dirty="0">
                <a:latin typeface="+mn-lt"/>
              </a:rPr>
              <a:t>. </a:t>
            </a:r>
            <a:r>
              <a:rPr lang="ko-KR" altLang="en-US" sz="2800" b="1" dirty="0" smtClean="0">
                <a:latin typeface="+mn-lt"/>
              </a:rPr>
              <a:t>서론</a:t>
            </a:r>
            <a:endParaRPr lang="en-US" altLang="ko-KR" sz="2800" b="1" dirty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+mn-lt"/>
              </a:rPr>
              <a:t>2</a:t>
            </a:r>
            <a:r>
              <a:rPr lang="ko-KR" altLang="en-US" sz="2800" b="1" dirty="0">
                <a:latin typeface="+mn-lt"/>
              </a:rPr>
              <a:t>장</a:t>
            </a:r>
            <a:r>
              <a:rPr lang="en-US" altLang="ko-KR" sz="2800" b="1" dirty="0">
                <a:latin typeface="+mn-lt"/>
              </a:rPr>
              <a:t>. </a:t>
            </a:r>
            <a:r>
              <a:rPr lang="ko-KR" altLang="en-US" sz="2800" b="1" dirty="0">
                <a:latin typeface="+mn-lt"/>
              </a:rPr>
              <a:t>국내외 조선산업 현황</a:t>
            </a:r>
            <a:endParaRPr lang="en-US" altLang="ko-KR" sz="2800" b="1" dirty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+mn-lt"/>
              </a:rPr>
              <a:t>3</a:t>
            </a:r>
            <a:r>
              <a:rPr lang="ko-KR" altLang="en-US" sz="2800" b="1" dirty="0">
                <a:latin typeface="+mn-lt"/>
              </a:rPr>
              <a:t>장</a:t>
            </a:r>
            <a:r>
              <a:rPr lang="en-US" altLang="ko-KR" sz="2800" b="1" dirty="0">
                <a:latin typeface="+mn-lt"/>
              </a:rPr>
              <a:t>. </a:t>
            </a:r>
            <a:r>
              <a:rPr lang="ko-KR" altLang="en-US" sz="2800" b="1" dirty="0" smtClean="0">
                <a:latin typeface="+mn-lt"/>
              </a:rPr>
              <a:t>글로벌가치사슬 사례</a:t>
            </a:r>
            <a:endParaRPr lang="en-US" altLang="ko-KR" sz="2800" b="1" dirty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+mn-lt"/>
              </a:rPr>
              <a:t>4</a:t>
            </a:r>
            <a:r>
              <a:rPr lang="ko-KR" altLang="en-US" sz="2800" b="1" dirty="0">
                <a:latin typeface="+mn-lt"/>
              </a:rPr>
              <a:t>장</a:t>
            </a:r>
            <a:r>
              <a:rPr lang="en-US" altLang="ko-KR" sz="2800" b="1" dirty="0">
                <a:latin typeface="+mn-lt"/>
              </a:rPr>
              <a:t>. </a:t>
            </a:r>
            <a:r>
              <a:rPr lang="ko-KR" altLang="en-US" sz="2800" b="1" dirty="0" smtClean="0">
                <a:latin typeface="+mn-lt"/>
              </a:rPr>
              <a:t>경쟁력 </a:t>
            </a:r>
            <a:r>
              <a:rPr lang="ko-KR" altLang="en-US" sz="2800" b="1" dirty="0">
                <a:latin typeface="+mn-lt"/>
              </a:rPr>
              <a:t>향상방안</a:t>
            </a:r>
            <a:endParaRPr lang="en-US" altLang="ko-KR" sz="2800" b="1" dirty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b="1" dirty="0">
                <a:latin typeface="+mn-lt"/>
              </a:rPr>
              <a:t>5</a:t>
            </a:r>
            <a:r>
              <a:rPr lang="ko-KR" altLang="en-US" sz="2800" b="1" dirty="0">
                <a:latin typeface="+mn-lt"/>
              </a:rPr>
              <a:t>장</a:t>
            </a:r>
            <a:r>
              <a:rPr lang="en-US" altLang="ko-KR" sz="2800" b="1" dirty="0">
                <a:latin typeface="+mn-lt"/>
              </a:rPr>
              <a:t>. </a:t>
            </a:r>
            <a:r>
              <a:rPr lang="ko-KR" altLang="en-US" sz="2800" b="1" dirty="0">
                <a:latin typeface="+mn-lt"/>
              </a:rPr>
              <a:t>결론</a:t>
            </a:r>
            <a:endParaRPr lang="en" sz="28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40217" y="1371051"/>
            <a:ext cx="384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결론</a:t>
            </a:r>
            <a:endParaRPr lang="ko-KR" altLang="en-US" sz="2000" b="1" dirty="0"/>
          </a:p>
        </p:txBody>
      </p:sp>
      <p:grpSp>
        <p:nvGrpSpPr>
          <p:cNvPr id="48" name="그룹 33"/>
          <p:cNvGrpSpPr/>
          <p:nvPr/>
        </p:nvGrpSpPr>
        <p:grpSpPr>
          <a:xfrm>
            <a:off x="521020" y="2028298"/>
            <a:ext cx="7998456" cy="259347"/>
            <a:chOff x="3514721" y="1506184"/>
            <a:chExt cx="7998456" cy="259347"/>
          </a:xfrm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10342566" y="1506184"/>
              <a:ext cx="1170611" cy="257141"/>
            </a:xfrm>
            <a:custGeom>
              <a:avLst/>
              <a:gdLst/>
              <a:ahLst/>
              <a:cxnLst>
                <a:cxn ang="0">
                  <a:pos x="6875" y="870"/>
                </a:cxn>
                <a:cxn ang="0">
                  <a:pos x="6875" y="655"/>
                </a:cxn>
                <a:cxn ang="0">
                  <a:pos x="6760" y="655"/>
                </a:cxn>
                <a:cxn ang="0">
                  <a:pos x="6760" y="530"/>
                </a:cxn>
                <a:cxn ang="0">
                  <a:pos x="6676" y="530"/>
                </a:cxn>
                <a:cxn ang="0">
                  <a:pos x="6676" y="655"/>
                </a:cxn>
                <a:cxn ang="0">
                  <a:pos x="6555" y="655"/>
                </a:cxn>
                <a:cxn ang="0">
                  <a:pos x="6555" y="870"/>
                </a:cxn>
                <a:cxn ang="0">
                  <a:pos x="6542" y="870"/>
                </a:cxn>
                <a:cxn ang="0">
                  <a:pos x="6489" y="1004"/>
                </a:cxn>
                <a:cxn ang="0">
                  <a:pos x="4444" y="1004"/>
                </a:cxn>
                <a:cxn ang="0">
                  <a:pos x="4444" y="893"/>
                </a:cxn>
                <a:cxn ang="0">
                  <a:pos x="4059" y="893"/>
                </a:cxn>
                <a:cxn ang="0">
                  <a:pos x="4059" y="799"/>
                </a:cxn>
                <a:cxn ang="0">
                  <a:pos x="4290" y="563"/>
                </a:cxn>
                <a:cxn ang="0">
                  <a:pos x="4203" y="479"/>
                </a:cxn>
                <a:cxn ang="0">
                  <a:pos x="4059" y="627"/>
                </a:cxn>
                <a:cxn ang="0">
                  <a:pos x="4059" y="418"/>
                </a:cxn>
                <a:cxn ang="0">
                  <a:pos x="3937" y="418"/>
                </a:cxn>
                <a:cxn ang="0">
                  <a:pos x="3937" y="627"/>
                </a:cxn>
                <a:cxn ang="0">
                  <a:pos x="3795" y="479"/>
                </a:cxn>
                <a:cxn ang="0">
                  <a:pos x="3706" y="563"/>
                </a:cxn>
                <a:cxn ang="0">
                  <a:pos x="3937" y="799"/>
                </a:cxn>
                <a:cxn ang="0">
                  <a:pos x="3937" y="893"/>
                </a:cxn>
                <a:cxn ang="0">
                  <a:pos x="3549" y="893"/>
                </a:cxn>
                <a:cxn ang="0">
                  <a:pos x="3549" y="1004"/>
                </a:cxn>
                <a:cxn ang="0">
                  <a:pos x="2102" y="1004"/>
                </a:cxn>
                <a:cxn ang="0">
                  <a:pos x="1935" y="432"/>
                </a:cxn>
                <a:cxn ang="0">
                  <a:pos x="2001" y="432"/>
                </a:cxn>
                <a:cxn ang="0">
                  <a:pos x="2001" y="340"/>
                </a:cxn>
                <a:cxn ang="0">
                  <a:pos x="1791" y="340"/>
                </a:cxn>
                <a:cxn ang="0">
                  <a:pos x="1791" y="0"/>
                </a:cxn>
                <a:cxn ang="0">
                  <a:pos x="1671" y="0"/>
                </a:cxn>
                <a:cxn ang="0">
                  <a:pos x="1671" y="340"/>
                </a:cxn>
                <a:cxn ang="0">
                  <a:pos x="1522" y="340"/>
                </a:cxn>
                <a:cxn ang="0">
                  <a:pos x="1410" y="776"/>
                </a:cxn>
                <a:cxn ang="0">
                  <a:pos x="1022" y="776"/>
                </a:cxn>
                <a:cxn ang="0">
                  <a:pos x="974" y="320"/>
                </a:cxn>
                <a:cxn ang="0">
                  <a:pos x="748" y="320"/>
                </a:cxn>
                <a:cxn ang="0">
                  <a:pos x="700" y="776"/>
                </a:cxn>
                <a:cxn ang="0">
                  <a:pos x="576" y="776"/>
                </a:cxn>
                <a:cxn ang="0">
                  <a:pos x="576" y="320"/>
                </a:cxn>
                <a:cxn ang="0">
                  <a:pos x="482" y="320"/>
                </a:cxn>
                <a:cxn ang="0">
                  <a:pos x="482" y="1004"/>
                </a:cxn>
                <a:cxn ang="0">
                  <a:pos x="0" y="1004"/>
                </a:cxn>
                <a:cxn ang="0">
                  <a:pos x="203" y="1562"/>
                </a:cxn>
                <a:cxn ang="0">
                  <a:pos x="7191" y="1562"/>
                </a:cxn>
                <a:cxn ang="0">
                  <a:pos x="7442" y="870"/>
                </a:cxn>
                <a:cxn ang="0">
                  <a:pos x="6875" y="870"/>
                </a:cxn>
                <a:cxn ang="0">
                  <a:pos x="6875" y="870"/>
                </a:cxn>
              </a:cxnLst>
              <a:rect l="0" t="0" r="r" b="b"/>
              <a:pathLst>
                <a:path w="7442" h="1562">
                  <a:moveTo>
                    <a:pt x="6875" y="870"/>
                  </a:moveTo>
                  <a:lnTo>
                    <a:pt x="6875" y="655"/>
                  </a:lnTo>
                  <a:lnTo>
                    <a:pt x="6760" y="655"/>
                  </a:lnTo>
                  <a:lnTo>
                    <a:pt x="6760" y="530"/>
                  </a:lnTo>
                  <a:lnTo>
                    <a:pt x="6676" y="530"/>
                  </a:lnTo>
                  <a:lnTo>
                    <a:pt x="6676" y="655"/>
                  </a:lnTo>
                  <a:lnTo>
                    <a:pt x="6555" y="655"/>
                  </a:lnTo>
                  <a:lnTo>
                    <a:pt x="6555" y="870"/>
                  </a:lnTo>
                  <a:lnTo>
                    <a:pt x="6542" y="870"/>
                  </a:lnTo>
                  <a:lnTo>
                    <a:pt x="6489" y="1004"/>
                  </a:lnTo>
                  <a:lnTo>
                    <a:pt x="4444" y="1004"/>
                  </a:lnTo>
                  <a:lnTo>
                    <a:pt x="4444" y="893"/>
                  </a:lnTo>
                  <a:lnTo>
                    <a:pt x="4059" y="893"/>
                  </a:lnTo>
                  <a:lnTo>
                    <a:pt x="4059" y="799"/>
                  </a:lnTo>
                  <a:lnTo>
                    <a:pt x="4290" y="563"/>
                  </a:lnTo>
                  <a:lnTo>
                    <a:pt x="4203" y="479"/>
                  </a:lnTo>
                  <a:lnTo>
                    <a:pt x="4059" y="627"/>
                  </a:lnTo>
                  <a:lnTo>
                    <a:pt x="4059" y="418"/>
                  </a:lnTo>
                  <a:lnTo>
                    <a:pt x="3937" y="418"/>
                  </a:lnTo>
                  <a:lnTo>
                    <a:pt x="3937" y="627"/>
                  </a:lnTo>
                  <a:lnTo>
                    <a:pt x="3795" y="479"/>
                  </a:lnTo>
                  <a:lnTo>
                    <a:pt x="3706" y="563"/>
                  </a:lnTo>
                  <a:lnTo>
                    <a:pt x="3937" y="799"/>
                  </a:lnTo>
                  <a:lnTo>
                    <a:pt x="3937" y="893"/>
                  </a:lnTo>
                  <a:lnTo>
                    <a:pt x="3549" y="893"/>
                  </a:lnTo>
                  <a:lnTo>
                    <a:pt x="3549" y="1004"/>
                  </a:lnTo>
                  <a:lnTo>
                    <a:pt x="2102" y="1004"/>
                  </a:lnTo>
                  <a:lnTo>
                    <a:pt x="1935" y="432"/>
                  </a:lnTo>
                  <a:lnTo>
                    <a:pt x="2001" y="432"/>
                  </a:lnTo>
                  <a:lnTo>
                    <a:pt x="2001" y="340"/>
                  </a:lnTo>
                  <a:lnTo>
                    <a:pt x="1791" y="340"/>
                  </a:lnTo>
                  <a:lnTo>
                    <a:pt x="1791" y="0"/>
                  </a:lnTo>
                  <a:lnTo>
                    <a:pt x="1671" y="0"/>
                  </a:lnTo>
                  <a:lnTo>
                    <a:pt x="1671" y="340"/>
                  </a:lnTo>
                  <a:lnTo>
                    <a:pt x="1522" y="340"/>
                  </a:lnTo>
                  <a:lnTo>
                    <a:pt x="1410" y="776"/>
                  </a:lnTo>
                  <a:lnTo>
                    <a:pt x="1022" y="776"/>
                  </a:lnTo>
                  <a:lnTo>
                    <a:pt x="974" y="320"/>
                  </a:lnTo>
                  <a:lnTo>
                    <a:pt x="748" y="320"/>
                  </a:lnTo>
                  <a:lnTo>
                    <a:pt x="700" y="776"/>
                  </a:lnTo>
                  <a:lnTo>
                    <a:pt x="576" y="776"/>
                  </a:lnTo>
                  <a:lnTo>
                    <a:pt x="576" y="320"/>
                  </a:lnTo>
                  <a:lnTo>
                    <a:pt x="482" y="320"/>
                  </a:lnTo>
                  <a:lnTo>
                    <a:pt x="482" y="1004"/>
                  </a:lnTo>
                  <a:lnTo>
                    <a:pt x="0" y="1004"/>
                  </a:lnTo>
                  <a:lnTo>
                    <a:pt x="203" y="1562"/>
                  </a:lnTo>
                  <a:lnTo>
                    <a:pt x="7191" y="1562"/>
                  </a:lnTo>
                  <a:lnTo>
                    <a:pt x="7442" y="870"/>
                  </a:lnTo>
                  <a:lnTo>
                    <a:pt x="6875" y="870"/>
                  </a:lnTo>
                  <a:lnTo>
                    <a:pt x="6875" y="870"/>
                  </a:lnTo>
                  <a:close/>
                </a:path>
              </a:pathLst>
            </a:custGeom>
            <a:solidFill>
              <a:srgbClr val="004A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3514721" y="1765531"/>
              <a:ext cx="7920000" cy="0"/>
            </a:xfrm>
            <a:prstGeom prst="line">
              <a:avLst/>
            </a:prstGeom>
            <a:ln w="12700">
              <a:solidFill>
                <a:srgbClr val="004A8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타원 50"/>
          <p:cNvSpPr/>
          <p:nvPr/>
        </p:nvSpPr>
        <p:spPr>
          <a:xfrm rot="5400000">
            <a:off x="547043" y="2061245"/>
            <a:ext cx="167928" cy="167929"/>
          </a:xfrm>
          <a:prstGeom prst="ellipse">
            <a:avLst/>
          </a:prstGeom>
          <a:solidFill>
            <a:srgbClr val="1D9E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97745" y="2037649"/>
            <a:ext cx="3408647" cy="246221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   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연구 시사점 및 향후 과제 </a:t>
            </a:r>
            <a:endParaRPr lang="en-US" altLang="ko-KR" sz="1600" dirty="0">
              <a:latin typeface="HY헤드라인M" pitchFamily="18" charset="-127"/>
              <a:ea typeface="HY헤드라인M" pitchFamily="18" charset="-127"/>
              <a:cs typeface="Tahoma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8839FC23-EF46-4B03-BEBF-59CB039B43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5752" y="1"/>
            <a:ext cx="1648248" cy="699542"/>
          </a:xfrm>
          <a:prstGeom prst="rect">
            <a:avLst/>
          </a:prstGeom>
        </p:spPr>
      </p:pic>
      <p:sp>
        <p:nvSpPr>
          <p:cNvPr id="103" name="갈매기형 수장 384">
            <a:extLst>
              <a:ext uri="{FF2B5EF4-FFF2-40B4-BE49-F238E27FC236}">
                <a16:creationId xmlns="" xmlns:a16="http://schemas.microsoft.com/office/drawing/2014/main" id="{F8CD8BD1-2CE5-44FE-9F19-070A273ED7A1}"/>
              </a:ext>
            </a:extLst>
          </p:cNvPr>
          <p:cNvSpPr/>
          <p:nvPr/>
        </p:nvSpPr>
        <p:spPr>
          <a:xfrm flipH="1">
            <a:off x="1425302" y="4203984"/>
            <a:ext cx="105788" cy="14231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DD483E5E-8A50-46B5-BA12-F728A6103D88}"/>
              </a:ext>
            </a:extLst>
          </p:cNvPr>
          <p:cNvGrpSpPr/>
          <p:nvPr/>
        </p:nvGrpSpPr>
        <p:grpSpPr>
          <a:xfrm>
            <a:off x="4570504" y="2358446"/>
            <a:ext cx="2778361" cy="350285"/>
            <a:chOff x="967783" y="1879601"/>
            <a:chExt cx="5863506" cy="329299"/>
          </a:xfrm>
        </p:grpSpPr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F3085797-81B6-41B7-8F74-335D87E18010}"/>
                </a:ext>
              </a:extLst>
            </p:cNvPr>
            <p:cNvSpPr>
              <a:spLocks/>
            </p:cNvSpPr>
            <p:nvPr/>
          </p:nvSpPr>
          <p:spPr>
            <a:xfrm>
              <a:off x="967783" y="1879601"/>
              <a:ext cx="5840008" cy="306000"/>
            </a:xfrm>
            <a:prstGeom prst="rect">
              <a:avLst/>
            </a:prstGeom>
            <a:solidFill>
              <a:srgbClr val="4C86D0"/>
            </a:solidFill>
            <a:ln w="9525" cap="flat" cmpd="sng" algn="ctr">
              <a:solidFill>
                <a:srgbClr val="4C86D0"/>
              </a:solidFill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F48D53-2EF3-4B6D-8A26-153D991C5784}"/>
                </a:ext>
              </a:extLst>
            </p:cNvPr>
            <p:cNvSpPr>
              <a:spLocks/>
            </p:cNvSpPr>
            <p:nvPr/>
          </p:nvSpPr>
          <p:spPr>
            <a:xfrm>
              <a:off x="1071289" y="1920900"/>
              <a:ext cx="5760000" cy="288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r>
                <a:rPr lang="ko-KR" altLang="en-US" b="1" noProof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향후 과제</a:t>
              </a:r>
              <a:endPara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</p:grp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95863"/>
              </p:ext>
            </p:extLst>
          </p:nvPr>
        </p:nvGraphicFramePr>
        <p:xfrm>
          <a:off x="372230" y="2808140"/>
          <a:ext cx="4247319" cy="38065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47319">
                  <a:extLst>
                    <a:ext uri="{9D8B030D-6E8A-4147-A177-3AD203B41FA5}">
                      <a16:colId xmlns="" xmlns:a16="http://schemas.microsoft.com/office/drawing/2014/main" val="2242580558"/>
                    </a:ext>
                  </a:extLst>
                </a:gridCol>
              </a:tblGrid>
              <a:tr h="3806516"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ko-KR" altLang="en-US" sz="1400" b="1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경쟁력 강화를 위한 새로운 </a:t>
                      </a:r>
                      <a:r>
                        <a:rPr kumimoji="1" lang="ko-KR" altLang="en-US" sz="1400" b="1" i="0" u="none" strike="noStrike" kern="1200" cap="none" spc="-70" baseline="0" noProof="0" dirty="0" err="1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트렌드</a:t>
                      </a:r>
                      <a:r>
                        <a:rPr kumimoji="1" lang="ko-KR" altLang="en-US" sz="1400" b="1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kumimoji="1" lang="ko-KR" altLang="en-US" sz="1400" b="1" i="0" u="none" strike="noStrike" kern="1200" cap="none" spc="-70" baseline="0" noProof="0" dirty="0" err="1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민감</a:t>
                      </a:r>
                      <a:endParaRPr kumimoji="1" lang="ko-KR" altLang="en-US" sz="1400" b="1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4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IMO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규제에 따른 친환경 선박</a:t>
                      </a:r>
                      <a:endParaRPr kumimoji="1" lang="en-US" altLang="ko-KR" sz="1400" b="0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2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스마트선박 및 자율운항 선박</a:t>
                      </a:r>
                      <a:endParaRPr kumimoji="1" lang="en-US" altLang="ko-KR" sz="1400" b="0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ko-KR" altLang="en-US" sz="1400" b="1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조선산업의 지속적인 질적 고부가가치화 지향</a:t>
                      </a:r>
                    </a:p>
                    <a:p>
                      <a:pPr marL="285750" marR="0" lvl="2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LNG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선</a:t>
                      </a: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초대형 컨테이너선</a:t>
                      </a: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특수선 등 지향</a:t>
                      </a:r>
                      <a:endParaRPr kumimoji="1" lang="en-US" altLang="ko-KR" sz="1400" b="0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2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원천기술 확보와 기술적 차별화</a:t>
                      </a:r>
                      <a:endParaRPr kumimoji="1" lang="en-US" altLang="ko-KR" sz="1400" b="0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1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ko-KR" altLang="en-US" sz="1400" b="1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미래지향적 기술인력 양성 및 글로벌 대응</a:t>
                      </a:r>
                      <a:endParaRPr kumimoji="1" lang="en-US" altLang="ko-KR" sz="1400" b="1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2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노동절약적</a:t>
                      </a: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&amp; 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기술집약적 지향</a:t>
                      </a:r>
                      <a:endParaRPr kumimoji="1" lang="en-US" altLang="ko-KR" sz="1400" b="0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2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AI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통한 설계</a:t>
                      </a: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건조 스마트화 등 지향</a:t>
                      </a:r>
                      <a:endParaRPr kumimoji="1" lang="en-US" altLang="ko-KR" sz="1400" b="0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2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1400" b="0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2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ko-KR" altLang="en-US" sz="1400" b="1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현존선 친환경 개조 틈새 시장 확보</a:t>
                      </a:r>
                      <a:endParaRPr kumimoji="1" lang="en-US" altLang="ko-KR" sz="1400" b="1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2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2023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년부터</a:t>
                      </a: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 현존선 </a:t>
                      </a: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EEXI CII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적용 </a:t>
                      </a: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중소조선소 </a:t>
                      </a:r>
                      <a:endParaRPr kumimoji="1" lang="en-US" altLang="ko-KR" sz="1400" b="0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2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대체 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수익성 시장 </a:t>
                      </a:r>
                      <a:endParaRPr kumimoji="1" lang="en-US" altLang="ko-KR" sz="1400" b="0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2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</a:t>
                      </a:r>
                      <a:endParaRPr kumimoji="1" lang="en-US" altLang="ko-KR" sz="1400" b="0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2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ko-KR" altLang="en-US" sz="1400" b="0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31202068"/>
                  </a:ext>
                </a:extLst>
              </a:tr>
            </a:tbl>
          </a:graphicData>
        </a:graphic>
      </p:graphicFrame>
      <p:pic>
        <p:nvPicPr>
          <p:cNvPr id="119" name="Picture 2">
            <a:extLst>
              <a:ext uri="{FF2B5EF4-FFF2-40B4-BE49-F238E27FC236}">
                <a16:creationId xmlns="" xmlns:a16="http://schemas.microsoft.com/office/drawing/2014/main" id="{707CB03F-65A9-4526-B32E-4419BEEB6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171572" y="148739"/>
            <a:ext cx="1623541" cy="26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DD483E5E-8A50-46B5-BA12-F728A6103D88}"/>
              </a:ext>
            </a:extLst>
          </p:cNvPr>
          <p:cNvGrpSpPr/>
          <p:nvPr/>
        </p:nvGrpSpPr>
        <p:grpSpPr>
          <a:xfrm>
            <a:off x="547042" y="2367155"/>
            <a:ext cx="2778361" cy="350285"/>
            <a:chOff x="967783" y="1879601"/>
            <a:chExt cx="5863506" cy="329299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F3085797-81B6-41B7-8F74-335D87E18010}"/>
                </a:ext>
              </a:extLst>
            </p:cNvPr>
            <p:cNvSpPr>
              <a:spLocks/>
            </p:cNvSpPr>
            <p:nvPr/>
          </p:nvSpPr>
          <p:spPr>
            <a:xfrm>
              <a:off x="967783" y="1879601"/>
              <a:ext cx="5840008" cy="306000"/>
            </a:xfrm>
            <a:prstGeom prst="rect">
              <a:avLst/>
            </a:prstGeom>
            <a:solidFill>
              <a:srgbClr val="4C86D0"/>
            </a:solidFill>
            <a:ln w="9525" cap="flat" cmpd="sng" algn="ctr">
              <a:solidFill>
                <a:srgbClr val="4C86D0"/>
              </a:solidFill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48F48D53-2EF3-4B6D-8A26-153D991C5784}"/>
                </a:ext>
              </a:extLst>
            </p:cNvPr>
            <p:cNvSpPr>
              <a:spLocks/>
            </p:cNvSpPr>
            <p:nvPr/>
          </p:nvSpPr>
          <p:spPr>
            <a:xfrm>
              <a:off x="1071289" y="1920900"/>
              <a:ext cx="5760000" cy="288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r>
                <a:rPr lang="ko-KR" alt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시사점</a:t>
              </a:r>
              <a:endPara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85813"/>
              </p:ext>
            </p:extLst>
          </p:nvPr>
        </p:nvGraphicFramePr>
        <p:xfrm>
          <a:off x="4724052" y="2812869"/>
          <a:ext cx="4294806" cy="38143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94806">
                  <a:extLst>
                    <a:ext uri="{9D8B030D-6E8A-4147-A177-3AD203B41FA5}">
                      <a16:colId xmlns="" xmlns:a16="http://schemas.microsoft.com/office/drawing/2014/main" val="2242580558"/>
                    </a:ext>
                  </a:extLst>
                </a:gridCol>
              </a:tblGrid>
              <a:tr h="3814354">
                <a:tc>
                  <a:txBody>
                    <a:bodyPr/>
                    <a:lstStyle/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ko-KR" altLang="en-US" sz="1400" b="1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연근해 운항 친환경 선박 개발 및 도입</a:t>
                      </a:r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ko-KR" altLang="en-US" sz="1400" b="1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조선산업 기술 협력 컨소시엄 구성</a:t>
                      </a:r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ko-KR" altLang="en-US" sz="1400" b="1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시스템 부품 기업의 육성 및 서비스 강화</a:t>
                      </a:r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ko-KR" altLang="en-US" sz="1400" b="1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차세대 신기술 및 신 기자재 개발 체제 구축 </a:t>
                      </a:r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ko-KR" altLang="en-US" sz="1400" b="1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자율운항선박 개발에 따른 부수적인 준비</a:t>
                      </a:r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운항 정보 및 환경데이터 접근성 및 활용 규정 마련</a:t>
                      </a:r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연구기관 및  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조선소</a:t>
                      </a: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기업체와 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공동개발 참여</a:t>
                      </a:r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연구인력 확보 및 효율적 기술개발 역량 제고</a:t>
                      </a:r>
                      <a:endParaRPr kumimoji="1" lang="en-US" altLang="ko-KR" sz="1400" b="0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다양한 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법적 이슈 대응</a:t>
                      </a: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해양법에 따른 관할권 문제</a:t>
                      </a: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사고 발생시 책임과 보상의 주체 문제</a:t>
                      </a: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사이버 테러 및 보안 이슈 등 </a:t>
                      </a:r>
                      <a:r>
                        <a:rPr kumimoji="1" lang="en-US" altLang="ko-KR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IMO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에서 국제법 및 해사안전관련 이슈 대응</a:t>
                      </a:r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선원 및 항만노동자의 수요 감소에 대비한 재취업 및 재교육 대책도 </a:t>
                      </a:r>
                      <a:r>
                        <a:rPr kumimoji="1" lang="ko-KR" altLang="en-US" sz="1400" b="0" i="0" u="none" strike="noStrike" kern="1200" cap="none" spc="-70" baseline="0" noProof="0" dirty="0" smtClean="0">
                          <a:ln>
                            <a:solidFill>
                              <a:srgbClr val="CCCCC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병행</a:t>
                      </a:r>
                      <a:endParaRPr kumimoji="1" lang="en-US" altLang="ko-KR" sz="1400" b="0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1400" b="0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1400" b="0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1400" b="0" i="0" u="none" strike="noStrike" kern="1200" cap="none" spc="-70" baseline="0" noProof="0" dirty="0" smtClean="0">
                        <a:ln>
                          <a:solidFill>
                            <a:srgbClr val="CCCCC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31202068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E35C96BF-150D-44EF-A446-E85C037565F4}"/>
              </a:ext>
            </a:extLst>
          </p:cNvPr>
          <p:cNvSpPr txBox="1"/>
          <p:nvPr/>
        </p:nvSpPr>
        <p:spPr>
          <a:xfrm>
            <a:off x="7786555" y="-2205"/>
            <a:ext cx="130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2021</a:t>
            </a:r>
            <a:r>
              <a:rPr lang="ko-KR" altLang="en-US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년 추계 학술대회 </a:t>
            </a:r>
          </a:p>
        </p:txBody>
      </p:sp>
    </p:spTree>
    <p:extLst>
      <p:ext uri="{BB962C8B-B14F-4D97-AF65-F5344CB8AC3E}">
        <p14:creationId xmlns:p14="http://schemas.microsoft.com/office/powerpoint/2010/main" val="12308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2218018" y="2461969"/>
            <a:ext cx="4466493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/>
              <a:t>Thank you!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C6AB6043-FE1A-4A85-AD5F-EA320FF65B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7168709" y="6462759"/>
            <a:ext cx="1623541" cy="26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hape 105"/>
          <p:cNvSpPr txBox="1">
            <a:spLocks/>
          </p:cNvSpPr>
          <p:nvPr/>
        </p:nvSpPr>
        <p:spPr>
          <a:xfrm>
            <a:off x="174172" y="269966"/>
            <a:ext cx="1470122" cy="611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200" b="1" dirty="0" smtClean="0">
                <a:latin typeface="+mj-lt"/>
                <a:cs typeface="Aharoni" panose="02010803020104030203" pitchFamily="2" charset="-79"/>
              </a:rPr>
              <a:t>Q &amp; A</a:t>
            </a:r>
            <a:endParaRPr lang="en" sz="5400" b="1" dirty="0">
              <a:latin typeface="+mj-lt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-499939" y="1939250"/>
            <a:ext cx="5265551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/>
            <a:r>
              <a:rPr lang="en-US" altLang="ko-KR" sz="2800" b="1" dirty="0">
                <a:latin typeface="+mj-lt"/>
                <a:cs typeface="Aharoni" panose="02010803020104030203" pitchFamily="2" charset="-79"/>
              </a:rPr>
              <a:t>1</a:t>
            </a:r>
            <a:r>
              <a:rPr lang="ko-KR" altLang="en-US" sz="2800" b="1" dirty="0">
                <a:latin typeface="+mj-lt"/>
                <a:cs typeface="Aharoni" panose="02010803020104030203" pitchFamily="2" charset="-79"/>
              </a:rPr>
              <a:t>장</a:t>
            </a:r>
            <a:r>
              <a:rPr lang="en-US" altLang="ko-KR" sz="2800" b="1" dirty="0">
                <a:latin typeface="+mj-lt"/>
                <a:cs typeface="Aharoni" panose="02010803020104030203" pitchFamily="2" charset="-79"/>
              </a:rPr>
              <a:t>. </a:t>
            </a:r>
            <a:r>
              <a:rPr lang="en-US" altLang="ko-KR" sz="2800" b="1" dirty="0" smtClean="0">
                <a:latin typeface="+mj-lt"/>
                <a:cs typeface="Aharoni" panose="02010803020104030203" pitchFamily="2" charset="-79"/>
              </a:rPr>
              <a:t/>
            </a:r>
            <a:br>
              <a:rPr lang="en-US" altLang="ko-KR" sz="2800" b="1" dirty="0" smtClean="0">
                <a:latin typeface="+mj-lt"/>
                <a:cs typeface="Aharoni" panose="02010803020104030203" pitchFamily="2" charset="-79"/>
              </a:rPr>
            </a:br>
            <a:r>
              <a:rPr lang="ko-KR" altLang="en-US" sz="4800" b="1" dirty="0" smtClean="0">
                <a:latin typeface="+mj-lt"/>
                <a:cs typeface="Aharoni" panose="02010803020104030203" pitchFamily="2" charset="-79"/>
              </a:rPr>
              <a:t>서론</a:t>
            </a:r>
            <a:endParaRPr lang="en" sz="4800" b="1" dirty="0">
              <a:latin typeface="+mj-lt"/>
              <a:cs typeface="Aharoni" panose="02010803020104030203" pitchFamily="2" charset="-79"/>
            </a:endParaRPr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</p:grp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707CB03F-65A9-4526-B32E-4419BEEB6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7412881" y="6462759"/>
            <a:ext cx="1623541" cy="26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2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모서리가 둥근 직사각형 31">
            <a:extLst>
              <a:ext uri="{FF2B5EF4-FFF2-40B4-BE49-F238E27FC236}">
                <a16:creationId xmlns="" xmlns:a16="http://schemas.microsoft.com/office/drawing/2014/main" id="{7D885714-F7F0-4A0B-8328-2A5EAF201479}"/>
              </a:ext>
            </a:extLst>
          </p:cNvPr>
          <p:cNvSpPr>
            <a:spLocks/>
          </p:cNvSpPr>
          <p:nvPr/>
        </p:nvSpPr>
        <p:spPr bwMode="auto">
          <a:xfrm>
            <a:off x="207320" y="4811180"/>
            <a:ext cx="8604513" cy="1180337"/>
          </a:xfrm>
          <a:prstGeom prst="roundRect">
            <a:avLst>
              <a:gd name="adj" fmla="val 0"/>
            </a:avLst>
          </a:prstGeom>
          <a:pattFill prst="dkUpDiag">
            <a:fgClr>
              <a:srgbClr val="7B7B7B">
                <a:lumMod val="20000"/>
                <a:lumOff val="80000"/>
              </a:srgbClr>
            </a:fgClr>
            <a:bgClr>
              <a:sysClr val="window" lastClr="FFFFFF">
                <a:lumMod val="9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lIns="34897" tIns="34897" rIns="34897" bIns="34897" rtlCol="0" anchor="ctr">
            <a:scene3d>
              <a:camera prst="orthographicFront"/>
              <a:lightRig rig="threePt" dir="t"/>
            </a:scene3d>
            <a:sp3d>
              <a:bevelB h="6350"/>
            </a:sp3d>
          </a:bodyPr>
          <a:lstStyle/>
          <a:p>
            <a:pPr marL="0" marR="0" lvl="0" indent="0" algn="ctr" defTabSz="1240774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/>
              <a:ea typeface="KoPub돋움체 Light"/>
              <a:cs typeface="+mn-cs"/>
            </a:endParaRPr>
          </a:p>
        </p:txBody>
      </p:sp>
      <p:sp>
        <p:nvSpPr>
          <p:cNvPr id="448" name="모서리가 둥근 직사각형 36">
            <a:extLst>
              <a:ext uri="{FF2B5EF4-FFF2-40B4-BE49-F238E27FC236}">
                <a16:creationId xmlns="" xmlns:a16="http://schemas.microsoft.com/office/drawing/2014/main" id="{D713CFE4-867A-4FE1-A883-6931E77B34A7}"/>
              </a:ext>
            </a:extLst>
          </p:cNvPr>
          <p:cNvSpPr/>
          <p:nvPr/>
        </p:nvSpPr>
        <p:spPr bwMode="auto">
          <a:xfrm>
            <a:off x="4686315" y="4864695"/>
            <a:ext cx="4042049" cy="1062932"/>
          </a:xfrm>
          <a:prstGeom prst="roundRect">
            <a:avLst>
              <a:gd name="adj" fmla="val 518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69794" tIns="34897" rIns="0" bIns="34897" rtlCol="0" anchor="t" anchorCtr="0">
            <a:scene3d>
              <a:camera prst="orthographicFront"/>
              <a:lightRig rig="threePt" dir="t"/>
            </a:scene3d>
            <a:sp3d>
              <a:bevelB h="6350"/>
            </a:sp3d>
          </a:bodyPr>
          <a:lstStyle/>
          <a:p>
            <a:pPr lvl="0" defTabSz="866266">
              <a:lnSpc>
                <a:spcPct val="110000"/>
              </a:lnSpc>
              <a:spcAft>
                <a:spcPts val="194"/>
              </a:spcAft>
              <a:buClr>
                <a:prstClr val="white">
                  <a:lumMod val="50000"/>
                </a:prstClr>
              </a:buClr>
              <a:buSzPct val="80000"/>
            </a:pP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조선산업 경쟁력 향상을 위해서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, 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우리나라 조선산업 현황과 전망을 통해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, 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현 한계와 문제점을 찾고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, 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글로벌 경쟁력 및 가치사슬에 대한 선행연구 분석과 이론적 고찰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(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가치사슬 이론 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2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가지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)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을 통해 분석하고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, 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추가로 국내외 사례 분석을 통해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,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63880" y="393439"/>
            <a:ext cx="2379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40774" fontAlgn="base">
              <a:spcBef>
                <a:spcPct val="0"/>
              </a:spcBef>
              <a:buClr>
                <a:srgbClr val="969696"/>
              </a:buClr>
              <a:buSzPct val="100000"/>
              <a:defRPr/>
            </a:pPr>
            <a:r>
              <a:rPr lang="ko-KR" alt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  <a:cs typeface="+mn-cs"/>
              </a:rPr>
              <a:t>주요현황 </a:t>
            </a:r>
            <a:r>
              <a:rPr lang="en-US" altLang="ko-KR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  <a:cs typeface="+mn-cs"/>
              </a:rPr>
              <a:t>&amp; </a:t>
            </a:r>
            <a:r>
              <a:rPr lang="ko-KR" alt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  <a:cs typeface="+mn-cs"/>
              </a:rPr>
              <a:t>문제점</a:t>
            </a:r>
            <a:endParaRPr lang="en-US" altLang="ko-KR" sz="2000" b="1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+mj-ea"/>
              <a:cs typeface="+mn-cs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="" xmlns:a16="http://schemas.microsoft.com/office/drawing/2014/main" id="{32D39298-F75C-4456-A526-3D8A05A6AD6F}"/>
              </a:ext>
            </a:extLst>
          </p:cNvPr>
          <p:cNvGrpSpPr/>
          <p:nvPr/>
        </p:nvGrpSpPr>
        <p:grpSpPr>
          <a:xfrm>
            <a:off x="6055515" y="1659071"/>
            <a:ext cx="2854768" cy="956472"/>
            <a:chOff x="2027161" y="2661015"/>
            <a:chExt cx="3721252" cy="838438"/>
          </a:xfrm>
          <a:solidFill>
            <a:srgbClr val="0089CF"/>
          </a:solidFill>
        </p:grpSpPr>
        <p:sp>
          <p:nvSpPr>
            <p:cNvPr id="150" name="자유형 28">
              <a:extLst>
                <a:ext uri="{FF2B5EF4-FFF2-40B4-BE49-F238E27FC236}">
                  <a16:creationId xmlns="" xmlns:a16="http://schemas.microsoft.com/office/drawing/2014/main" id="{801D7BDD-CF0D-41E9-BFBD-8BE82C27D750}"/>
                </a:ext>
              </a:extLst>
            </p:cNvPr>
            <p:cNvSpPr/>
            <p:nvPr/>
          </p:nvSpPr>
          <p:spPr>
            <a:xfrm>
              <a:off x="2027161" y="2661015"/>
              <a:ext cx="128330" cy="838438"/>
            </a:xfrm>
            <a:custGeom>
              <a:avLst/>
              <a:gdLst>
                <a:gd name="connsiteX0" fmla="*/ 0 w 177722"/>
                <a:gd name="connsiteY0" fmla="*/ 0 h 1161141"/>
                <a:gd name="connsiteX1" fmla="*/ 177722 w 177722"/>
                <a:gd name="connsiteY1" fmla="*/ 0 h 1161141"/>
                <a:gd name="connsiteX2" fmla="*/ 177722 w 177722"/>
                <a:gd name="connsiteY2" fmla="*/ 91429 h 1161141"/>
                <a:gd name="connsiteX3" fmla="*/ 91429 w 177722"/>
                <a:gd name="connsiteY3" fmla="*/ 91429 h 1161141"/>
                <a:gd name="connsiteX4" fmla="*/ 91429 w 177722"/>
                <a:gd name="connsiteY4" fmla="*/ 1069712 h 1161141"/>
                <a:gd name="connsiteX5" fmla="*/ 177722 w 177722"/>
                <a:gd name="connsiteY5" fmla="*/ 1069712 h 1161141"/>
                <a:gd name="connsiteX6" fmla="*/ 177722 w 177722"/>
                <a:gd name="connsiteY6" fmla="*/ 1161141 h 1161141"/>
                <a:gd name="connsiteX7" fmla="*/ 0 w 177722"/>
                <a:gd name="connsiteY7" fmla="*/ 1161141 h 1161141"/>
                <a:gd name="connsiteX8" fmla="*/ 0 w 177722"/>
                <a:gd name="connsiteY8" fmla="*/ 1101521 h 1161141"/>
                <a:gd name="connsiteX9" fmla="*/ 0 w 177722"/>
                <a:gd name="connsiteY9" fmla="*/ 1069712 h 1161141"/>
                <a:gd name="connsiteX10" fmla="*/ 0 w 177722"/>
                <a:gd name="connsiteY10" fmla="*/ 91429 h 1161141"/>
                <a:gd name="connsiteX11" fmla="*/ 0 w 177722"/>
                <a:gd name="connsiteY11" fmla="*/ 52494 h 116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722" h="1161141">
                  <a:moveTo>
                    <a:pt x="0" y="0"/>
                  </a:moveTo>
                  <a:lnTo>
                    <a:pt x="177722" y="0"/>
                  </a:lnTo>
                  <a:lnTo>
                    <a:pt x="177722" y="91429"/>
                  </a:lnTo>
                  <a:lnTo>
                    <a:pt x="91429" y="91429"/>
                  </a:lnTo>
                  <a:lnTo>
                    <a:pt x="91429" y="1069712"/>
                  </a:lnTo>
                  <a:lnTo>
                    <a:pt x="177722" y="1069712"/>
                  </a:lnTo>
                  <a:lnTo>
                    <a:pt x="177722" y="1161141"/>
                  </a:lnTo>
                  <a:lnTo>
                    <a:pt x="0" y="1161141"/>
                  </a:lnTo>
                  <a:lnTo>
                    <a:pt x="0" y="1101521"/>
                  </a:lnTo>
                  <a:lnTo>
                    <a:pt x="0" y="1069712"/>
                  </a:lnTo>
                  <a:lnTo>
                    <a:pt x="0" y="91429"/>
                  </a:lnTo>
                  <a:lnTo>
                    <a:pt x="0" y="52494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Light"/>
                <a:cs typeface="+mn-cs"/>
              </a:endParaRPr>
            </a:p>
          </p:txBody>
        </p:sp>
        <p:sp>
          <p:nvSpPr>
            <p:cNvPr id="151" name="자유형 29">
              <a:extLst>
                <a:ext uri="{FF2B5EF4-FFF2-40B4-BE49-F238E27FC236}">
                  <a16:creationId xmlns="" xmlns:a16="http://schemas.microsoft.com/office/drawing/2014/main" id="{C848A8AB-582F-4A8B-ACEC-9C8876675EAD}"/>
                </a:ext>
              </a:extLst>
            </p:cNvPr>
            <p:cNvSpPr/>
            <p:nvPr/>
          </p:nvSpPr>
          <p:spPr>
            <a:xfrm rot="10800000">
              <a:off x="5620083" y="2661015"/>
              <a:ext cx="128330" cy="838438"/>
            </a:xfrm>
            <a:custGeom>
              <a:avLst/>
              <a:gdLst>
                <a:gd name="connsiteX0" fmla="*/ 0 w 177722"/>
                <a:gd name="connsiteY0" fmla="*/ 0 h 1161141"/>
                <a:gd name="connsiteX1" fmla="*/ 177722 w 177722"/>
                <a:gd name="connsiteY1" fmla="*/ 0 h 1161141"/>
                <a:gd name="connsiteX2" fmla="*/ 177722 w 177722"/>
                <a:gd name="connsiteY2" fmla="*/ 91429 h 1161141"/>
                <a:gd name="connsiteX3" fmla="*/ 91429 w 177722"/>
                <a:gd name="connsiteY3" fmla="*/ 91429 h 1161141"/>
                <a:gd name="connsiteX4" fmla="*/ 91429 w 177722"/>
                <a:gd name="connsiteY4" fmla="*/ 1069712 h 1161141"/>
                <a:gd name="connsiteX5" fmla="*/ 177722 w 177722"/>
                <a:gd name="connsiteY5" fmla="*/ 1069712 h 1161141"/>
                <a:gd name="connsiteX6" fmla="*/ 177722 w 177722"/>
                <a:gd name="connsiteY6" fmla="*/ 1161141 h 1161141"/>
                <a:gd name="connsiteX7" fmla="*/ 0 w 177722"/>
                <a:gd name="connsiteY7" fmla="*/ 1161141 h 1161141"/>
                <a:gd name="connsiteX8" fmla="*/ 0 w 177722"/>
                <a:gd name="connsiteY8" fmla="*/ 1101521 h 1161141"/>
                <a:gd name="connsiteX9" fmla="*/ 0 w 177722"/>
                <a:gd name="connsiteY9" fmla="*/ 1069712 h 1161141"/>
                <a:gd name="connsiteX10" fmla="*/ 0 w 177722"/>
                <a:gd name="connsiteY10" fmla="*/ 91429 h 1161141"/>
                <a:gd name="connsiteX11" fmla="*/ 0 w 177722"/>
                <a:gd name="connsiteY11" fmla="*/ 52494 h 116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722" h="1161141">
                  <a:moveTo>
                    <a:pt x="0" y="0"/>
                  </a:moveTo>
                  <a:lnTo>
                    <a:pt x="177722" y="0"/>
                  </a:lnTo>
                  <a:lnTo>
                    <a:pt x="177722" y="91429"/>
                  </a:lnTo>
                  <a:lnTo>
                    <a:pt x="91429" y="91429"/>
                  </a:lnTo>
                  <a:lnTo>
                    <a:pt x="91429" y="1069712"/>
                  </a:lnTo>
                  <a:lnTo>
                    <a:pt x="177722" y="1069712"/>
                  </a:lnTo>
                  <a:lnTo>
                    <a:pt x="177722" y="1161141"/>
                  </a:lnTo>
                  <a:lnTo>
                    <a:pt x="0" y="1161141"/>
                  </a:lnTo>
                  <a:lnTo>
                    <a:pt x="0" y="1101521"/>
                  </a:lnTo>
                  <a:lnTo>
                    <a:pt x="0" y="1069712"/>
                  </a:lnTo>
                  <a:lnTo>
                    <a:pt x="0" y="91429"/>
                  </a:lnTo>
                  <a:lnTo>
                    <a:pt x="0" y="52494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Light"/>
                <a:cs typeface="+mn-cs"/>
              </a:endParaRPr>
            </a:p>
          </p:txBody>
        </p:sp>
      </p:grpSp>
      <p:sp>
        <p:nvSpPr>
          <p:cNvPr id="152" name="모서리가 둥근 직사각형 20">
            <a:extLst>
              <a:ext uri="{FF2B5EF4-FFF2-40B4-BE49-F238E27FC236}">
                <a16:creationId xmlns="" xmlns:a16="http://schemas.microsoft.com/office/drawing/2014/main" id="{45278239-84BB-47A0-AD49-B96F99100616}"/>
              </a:ext>
            </a:extLst>
          </p:cNvPr>
          <p:cNvSpPr/>
          <p:nvPr/>
        </p:nvSpPr>
        <p:spPr>
          <a:xfrm>
            <a:off x="6282799" y="2306812"/>
            <a:ext cx="2372730" cy="306467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&lt;</a:t>
            </a:r>
            <a:r>
              <a:rPr lang="ko-KR" altLang="en-US" sz="1200" kern="1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/>
                <a:ea typeface="KoPub돋움체 Bold"/>
                <a:cs typeface="+mn-cs"/>
              </a:rPr>
              <a:t>경쟁력 향상 방안</a:t>
            </a:r>
            <a:r>
              <a:rPr lang="en-US" altLang="ko-KR" sz="1200" kern="1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/>
                <a:ea typeface="KoPub돋움체 Bold"/>
                <a:cs typeface="+mn-cs"/>
              </a:rPr>
              <a:t>/</a:t>
            </a:r>
            <a:r>
              <a:rPr lang="ko-KR" altLang="en-US" sz="1200" kern="1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/>
                <a:ea typeface="KoPub돋움체 Bold"/>
                <a:cs typeface="+mn-cs"/>
              </a:rPr>
              <a:t>전략 마련</a:t>
            </a:r>
            <a:r>
              <a:rPr lang="en-US" altLang="ko-KR" sz="1200" kern="1200" spc="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Bold"/>
                <a:ea typeface="KoPub돋움체 Bold"/>
                <a:cs typeface="+mn-cs"/>
              </a:rPr>
              <a:t>&gt;</a:t>
            </a:r>
            <a:endParaRPr kumimoji="0" lang="ko-KR" altLang="en-US" sz="12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53" name="모서리가 둥근 직사각형 21">
            <a:extLst>
              <a:ext uri="{FF2B5EF4-FFF2-40B4-BE49-F238E27FC236}">
                <a16:creationId xmlns="" xmlns:a16="http://schemas.microsoft.com/office/drawing/2014/main" id="{146AB71A-6E97-43FA-B79E-37AFBDAA6C65}"/>
              </a:ext>
            </a:extLst>
          </p:cNvPr>
          <p:cNvSpPr/>
          <p:nvPr/>
        </p:nvSpPr>
        <p:spPr>
          <a:xfrm>
            <a:off x="5673140" y="1607232"/>
            <a:ext cx="3628685" cy="783193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lIns="0" r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kern="1200" spc="100" dirty="0">
                <a:solidFill>
                  <a:schemeClr val="accent1">
                    <a:lumMod val="75000"/>
                  </a:schemeClr>
                </a:solidFill>
                <a:latin typeface="KoPub돋움체 Bold"/>
                <a:ea typeface="KoPub돋움체 Bold"/>
                <a:cs typeface="+mn-cs"/>
              </a:rPr>
              <a:t>우리나라 조선산업 </a:t>
            </a:r>
            <a:endParaRPr lang="en-US" altLang="ko-KR" sz="2000" b="1" kern="1200" spc="100" dirty="0">
              <a:solidFill>
                <a:schemeClr val="accent1">
                  <a:lumMod val="75000"/>
                </a:schemeClr>
              </a:solidFill>
              <a:latin typeface="KoPub돋움체 Bold"/>
              <a:ea typeface="KoPub돋움체 Bold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kern="1200" spc="100" dirty="0">
                <a:solidFill>
                  <a:schemeClr val="accent1">
                    <a:lumMod val="75000"/>
                  </a:schemeClr>
                </a:solidFill>
                <a:latin typeface="KoPub돋움체 Bold"/>
                <a:ea typeface="KoPub돋움체 Bold"/>
                <a:cs typeface="+mn-cs"/>
              </a:rPr>
              <a:t>경쟁력 기반조성 필요</a:t>
            </a:r>
            <a:endParaRPr lang="en-US" altLang="ko-KR" sz="2000" b="1" kern="1200" spc="100" dirty="0">
              <a:solidFill>
                <a:schemeClr val="accent1">
                  <a:lumMod val="75000"/>
                </a:schemeClr>
              </a:solidFill>
              <a:latin typeface="KoPub돋움체 Bold"/>
              <a:ea typeface="KoPub돋움체 Bold"/>
              <a:cs typeface="+mn-cs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="" xmlns:a16="http://schemas.microsoft.com/office/drawing/2014/main" id="{08AAB2FC-9AB5-4D50-9575-7FC663B84817}"/>
              </a:ext>
            </a:extLst>
          </p:cNvPr>
          <p:cNvGrpSpPr/>
          <p:nvPr/>
        </p:nvGrpSpPr>
        <p:grpSpPr>
          <a:xfrm>
            <a:off x="1876211" y="6076731"/>
            <a:ext cx="4012018" cy="3545850"/>
            <a:chOff x="3708490" y="5643712"/>
            <a:chExt cx="5012097" cy="4429726"/>
          </a:xfrm>
          <a:effectLst>
            <a:outerShdw blurRad="139700" sx="102000" sy="102000" algn="ctr" rotWithShape="0">
              <a:sysClr val="window" lastClr="FFFFFF">
                <a:lumMod val="65000"/>
                <a:alpha val="30000"/>
              </a:sysClr>
            </a:outerShdw>
          </a:effectLst>
        </p:grpSpPr>
        <p:sp>
          <p:nvSpPr>
            <p:cNvPr id="163" name="자유형 48">
              <a:extLst>
                <a:ext uri="{FF2B5EF4-FFF2-40B4-BE49-F238E27FC236}">
                  <a16:creationId xmlns="" xmlns:a16="http://schemas.microsoft.com/office/drawing/2014/main" id="{73025FDF-3133-48DB-80F6-AC2C0F8FD64A}"/>
                </a:ext>
              </a:extLst>
            </p:cNvPr>
            <p:cNvSpPr/>
            <p:nvPr/>
          </p:nvSpPr>
          <p:spPr>
            <a:xfrm rot="900000">
              <a:off x="4607819" y="5643712"/>
              <a:ext cx="1758168" cy="1758168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4" name="자유형 51">
              <a:extLst>
                <a:ext uri="{FF2B5EF4-FFF2-40B4-BE49-F238E27FC236}">
                  <a16:creationId xmlns="" xmlns:a16="http://schemas.microsoft.com/office/drawing/2014/main" id="{C9AEF11B-90F2-4C8A-B2EA-E10C8424DEFE}"/>
                </a:ext>
              </a:extLst>
            </p:cNvPr>
            <p:cNvSpPr/>
            <p:nvPr/>
          </p:nvSpPr>
          <p:spPr>
            <a:xfrm rot="4500000">
              <a:off x="6069782" y="5648908"/>
              <a:ext cx="1753496" cy="1753495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5" name="자유형 52">
              <a:extLst>
                <a:ext uri="{FF2B5EF4-FFF2-40B4-BE49-F238E27FC236}">
                  <a16:creationId xmlns="" xmlns:a16="http://schemas.microsoft.com/office/drawing/2014/main" id="{7AFB4E50-F7A2-400A-81D3-3AF02E765D3C}"/>
                </a:ext>
              </a:extLst>
            </p:cNvPr>
            <p:cNvSpPr/>
            <p:nvPr/>
          </p:nvSpPr>
          <p:spPr>
            <a:xfrm rot="8100000">
              <a:off x="6858927" y="6921014"/>
              <a:ext cx="1861660" cy="1861660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6" name="자유형 53">
              <a:extLst>
                <a:ext uri="{FF2B5EF4-FFF2-40B4-BE49-F238E27FC236}">
                  <a16:creationId xmlns="" xmlns:a16="http://schemas.microsoft.com/office/drawing/2014/main" id="{5054CD24-CB2E-4DC2-A98A-19B378F95F9E}"/>
                </a:ext>
              </a:extLst>
            </p:cNvPr>
            <p:cNvSpPr/>
            <p:nvPr/>
          </p:nvSpPr>
          <p:spPr>
            <a:xfrm rot="8100000">
              <a:off x="3708490" y="6915252"/>
              <a:ext cx="1873182" cy="1873182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7" name="자유형 54">
              <a:extLst>
                <a:ext uri="{FF2B5EF4-FFF2-40B4-BE49-F238E27FC236}">
                  <a16:creationId xmlns="" xmlns:a16="http://schemas.microsoft.com/office/drawing/2014/main" id="{D2F3CBFC-663D-42E7-8DF7-C89C8067E055}"/>
                </a:ext>
              </a:extLst>
            </p:cNvPr>
            <p:cNvSpPr/>
            <p:nvPr/>
          </p:nvSpPr>
          <p:spPr>
            <a:xfrm rot="20700000" flipV="1">
              <a:off x="4597490" y="8303168"/>
              <a:ext cx="1770269" cy="1770270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8" name="자유형 55">
              <a:extLst>
                <a:ext uri="{FF2B5EF4-FFF2-40B4-BE49-F238E27FC236}">
                  <a16:creationId xmlns="" xmlns:a16="http://schemas.microsoft.com/office/drawing/2014/main" id="{9E9302DE-C828-43FC-9724-7DB09C25DC0C}"/>
                </a:ext>
              </a:extLst>
            </p:cNvPr>
            <p:cNvSpPr/>
            <p:nvPr/>
          </p:nvSpPr>
          <p:spPr>
            <a:xfrm rot="17100000" flipV="1">
              <a:off x="6068088" y="8302581"/>
              <a:ext cx="1765045" cy="1765046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</p:grpSp>
      <p:grpSp>
        <p:nvGrpSpPr>
          <p:cNvPr id="279" name="그룹 278">
            <a:extLst>
              <a:ext uri="{FF2B5EF4-FFF2-40B4-BE49-F238E27FC236}">
                <a16:creationId xmlns="" xmlns:a16="http://schemas.microsoft.com/office/drawing/2014/main" id="{F1FEB5C6-C406-47DA-A30C-176F775D15D6}"/>
              </a:ext>
            </a:extLst>
          </p:cNvPr>
          <p:cNvGrpSpPr/>
          <p:nvPr/>
        </p:nvGrpSpPr>
        <p:grpSpPr>
          <a:xfrm>
            <a:off x="204148" y="1497008"/>
            <a:ext cx="2666794" cy="961932"/>
            <a:chOff x="906265" y="3746377"/>
            <a:chExt cx="3149063" cy="2424749"/>
          </a:xfrm>
        </p:grpSpPr>
        <p:sp>
          <p:nvSpPr>
            <p:cNvPr id="280" name="양쪽 모서리가 둥근 사각형 47">
              <a:extLst>
                <a:ext uri="{FF2B5EF4-FFF2-40B4-BE49-F238E27FC236}">
                  <a16:creationId xmlns="" xmlns:a16="http://schemas.microsoft.com/office/drawing/2014/main" id="{9F4FF506-55FB-431B-8A5F-CFA9BC1BC7F9}"/>
                </a:ext>
              </a:extLst>
            </p:cNvPr>
            <p:cNvSpPr/>
            <p:nvPr/>
          </p:nvSpPr>
          <p:spPr>
            <a:xfrm>
              <a:off x="906266" y="3992661"/>
              <a:ext cx="3149062" cy="2178465"/>
            </a:xfrm>
            <a:prstGeom prst="round2SameRect">
              <a:avLst>
                <a:gd name="adj1" fmla="val 0"/>
                <a:gd name="adj2" fmla="val 411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E6E6E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7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="" xmlns:a16="http://schemas.microsoft.com/office/drawing/2014/main" id="{BDC50A86-6AE3-4361-BDF8-4AFD9D5A90BC}"/>
                </a:ext>
              </a:extLst>
            </p:cNvPr>
            <p:cNvCxnSpPr/>
            <p:nvPr/>
          </p:nvCxnSpPr>
          <p:spPr>
            <a:xfrm>
              <a:off x="906266" y="4087113"/>
              <a:ext cx="0" cy="626336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0066B3"/>
              </a:solidFill>
              <a:prstDash val="solid"/>
            </a:ln>
            <a:effectLst/>
          </p:spPr>
        </p:cxnSp>
        <p:sp>
          <p:nvSpPr>
            <p:cNvPr id="282" name="직사각형 281">
              <a:extLst>
                <a:ext uri="{FF2B5EF4-FFF2-40B4-BE49-F238E27FC236}">
                  <a16:creationId xmlns="" xmlns:a16="http://schemas.microsoft.com/office/drawing/2014/main" id="{53BCF40F-C83D-49DB-AB95-48BA090C473F}"/>
                </a:ext>
              </a:extLst>
            </p:cNvPr>
            <p:cNvSpPr/>
            <p:nvPr/>
          </p:nvSpPr>
          <p:spPr>
            <a:xfrm>
              <a:off x="1783836" y="3746377"/>
              <a:ext cx="2271492" cy="687626"/>
            </a:xfrm>
            <a:prstGeom prst="rect">
              <a:avLst/>
            </a:prstGeom>
            <a:solidFill>
              <a:srgbClr val="E6E6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oPub돋움체 Bold"/>
                  <a:ea typeface="KoPub돋움체 Bold"/>
                  <a:cs typeface="+mn-cs"/>
                </a:rPr>
                <a:t> 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돋움체 Bold"/>
                  <a:ea typeface="KoPub돋움체 Bold"/>
                  <a:cs typeface="+mn-cs"/>
                </a:rPr>
                <a:t>신조시장 수요 급감</a:t>
              </a: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="" xmlns:a16="http://schemas.microsoft.com/office/drawing/2014/main" id="{727215AA-2046-4222-BA98-BA05F9BF21B3}"/>
                </a:ext>
              </a:extLst>
            </p:cNvPr>
            <p:cNvSpPr/>
            <p:nvPr/>
          </p:nvSpPr>
          <p:spPr>
            <a:xfrm>
              <a:off x="906265" y="3746377"/>
              <a:ext cx="935483" cy="687626"/>
            </a:xfrm>
            <a:prstGeom prst="rect">
              <a:avLst/>
            </a:prstGeom>
            <a:solidFill>
              <a:srgbClr val="0089CF"/>
            </a:solidFill>
            <a:ln w="25400" cap="flat" cmpd="sng" algn="ctr">
              <a:solidFill>
                <a:srgbClr val="0089CF"/>
              </a:solidFill>
              <a:prstDash val="solid"/>
            </a:ln>
            <a:effectLst/>
          </p:spPr>
          <p:txBody>
            <a:bodyPr lIns="0" r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1200" dirty="0">
                  <a:solidFill>
                    <a:schemeClr val="bg1"/>
                  </a:solidFill>
                  <a:latin typeface="KoPub돋움체 Bold"/>
                  <a:ea typeface="KoPub돋움체 Bold"/>
                  <a:cs typeface="+mn-cs"/>
                </a:rPr>
                <a:t>2008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KoPub돋움체 Bold"/>
                  <a:ea typeface="KoPub돋움체 Bold"/>
                  <a:cs typeface="+mn-cs"/>
                </a:rPr>
                <a:t>년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endParaRPr>
            </a:p>
          </p:txBody>
        </p:sp>
        <p:cxnSp>
          <p:nvCxnSpPr>
            <p:cNvPr id="284" name="직선 연결선 283">
              <a:extLst>
                <a:ext uri="{FF2B5EF4-FFF2-40B4-BE49-F238E27FC236}">
                  <a16:creationId xmlns="" xmlns:a16="http://schemas.microsoft.com/office/drawing/2014/main" id="{D7A0D861-1E91-4E93-84D9-68F216587A71}"/>
                </a:ext>
              </a:extLst>
            </p:cNvPr>
            <p:cNvCxnSpPr/>
            <p:nvPr/>
          </p:nvCxnSpPr>
          <p:spPr>
            <a:xfrm>
              <a:off x="4055328" y="3805058"/>
              <a:ext cx="0" cy="150910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E6E6E6">
                  <a:lumMod val="75000"/>
                </a:srgbClr>
              </a:solidFill>
              <a:prstDash val="solid"/>
            </a:ln>
            <a:effectLst/>
          </p:spPr>
        </p:cxnSp>
      </p:grpSp>
      <p:sp>
        <p:nvSpPr>
          <p:cNvPr id="330" name="직사각형 329">
            <a:extLst>
              <a:ext uri="{FF2B5EF4-FFF2-40B4-BE49-F238E27FC236}">
                <a16:creationId xmlns="" xmlns:a16="http://schemas.microsoft.com/office/drawing/2014/main" id="{A3985520-97EE-439A-A4F9-7DE7BFC242F7}"/>
              </a:ext>
            </a:extLst>
          </p:cNvPr>
          <p:cNvSpPr/>
          <p:nvPr/>
        </p:nvSpPr>
        <p:spPr>
          <a:xfrm>
            <a:off x="270017" y="1858462"/>
            <a:ext cx="2480519" cy="55399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vl="0" latinLnBrk="1"/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`08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년 리먼 브라더스 글로벌 금융위기와 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2014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년의 유가 급락을 기점으로 세계 조선 시장의 수요가 침체</a:t>
            </a:r>
          </a:p>
        </p:txBody>
      </p:sp>
      <p:grpSp>
        <p:nvGrpSpPr>
          <p:cNvPr id="371" name="그룹 370">
            <a:extLst>
              <a:ext uri="{FF2B5EF4-FFF2-40B4-BE49-F238E27FC236}">
                <a16:creationId xmlns="" xmlns:a16="http://schemas.microsoft.com/office/drawing/2014/main" id="{E80DE201-DF9B-4A21-A7E6-1CCF63FE7B58}"/>
              </a:ext>
            </a:extLst>
          </p:cNvPr>
          <p:cNvGrpSpPr/>
          <p:nvPr/>
        </p:nvGrpSpPr>
        <p:grpSpPr>
          <a:xfrm>
            <a:off x="3003092" y="1497008"/>
            <a:ext cx="2666794" cy="961932"/>
            <a:chOff x="906265" y="3746377"/>
            <a:chExt cx="3149063" cy="2424749"/>
          </a:xfrm>
        </p:grpSpPr>
        <p:sp>
          <p:nvSpPr>
            <p:cNvPr id="372" name="양쪽 모서리가 둥근 사각형 47">
              <a:extLst>
                <a:ext uri="{FF2B5EF4-FFF2-40B4-BE49-F238E27FC236}">
                  <a16:creationId xmlns="" xmlns:a16="http://schemas.microsoft.com/office/drawing/2014/main" id="{12C7B8F3-5916-4C74-9092-A84180EB9F96}"/>
                </a:ext>
              </a:extLst>
            </p:cNvPr>
            <p:cNvSpPr/>
            <p:nvPr/>
          </p:nvSpPr>
          <p:spPr>
            <a:xfrm>
              <a:off x="906266" y="3992661"/>
              <a:ext cx="3149062" cy="2178465"/>
            </a:xfrm>
            <a:prstGeom prst="round2SameRect">
              <a:avLst>
                <a:gd name="adj1" fmla="val 0"/>
                <a:gd name="adj2" fmla="val 411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E6E6E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7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endParaRPr>
            </a:p>
          </p:txBody>
        </p:sp>
        <p:cxnSp>
          <p:nvCxnSpPr>
            <p:cNvPr id="373" name="직선 연결선 372">
              <a:extLst>
                <a:ext uri="{FF2B5EF4-FFF2-40B4-BE49-F238E27FC236}">
                  <a16:creationId xmlns="" xmlns:a16="http://schemas.microsoft.com/office/drawing/2014/main" id="{44C3A1EC-FF80-48A7-8146-85C76357AE7E}"/>
                </a:ext>
              </a:extLst>
            </p:cNvPr>
            <p:cNvCxnSpPr/>
            <p:nvPr/>
          </p:nvCxnSpPr>
          <p:spPr>
            <a:xfrm>
              <a:off x="906266" y="4087113"/>
              <a:ext cx="0" cy="626336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0066B3"/>
              </a:solidFill>
              <a:prstDash val="solid"/>
            </a:ln>
            <a:effectLst/>
          </p:spPr>
        </p:cxnSp>
        <p:sp>
          <p:nvSpPr>
            <p:cNvPr id="374" name="직사각형 373">
              <a:extLst>
                <a:ext uri="{FF2B5EF4-FFF2-40B4-BE49-F238E27FC236}">
                  <a16:creationId xmlns="" xmlns:a16="http://schemas.microsoft.com/office/drawing/2014/main" id="{6105E4A0-9C35-4157-81FB-D482359304CC}"/>
                </a:ext>
              </a:extLst>
            </p:cNvPr>
            <p:cNvSpPr/>
            <p:nvPr/>
          </p:nvSpPr>
          <p:spPr>
            <a:xfrm>
              <a:off x="1783836" y="3746377"/>
              <a:ext cx="2271492" cy="687626"/>
            </a:xfrm>
            <a:prstGeom prst="rect">
              <a:avLst/>
            </a:prstGeom>
            <a:solidFill>
              <a:srgbClr val="E6E6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oPub돋움체 Bold"/>
                  <a:ea typeface="KoPub돋움체 Bold"/>
                  <a:cs typeface="+mn-cs"/>
                </a:rPr>
                <a:t> 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돋움체 Bold"/>
                  <a:ea typeface="KoPub돋움체 Bold"/>
                  <a:cs typeface="+mn-cs"/>
                </a:rPr>
                <a:t>조선산업 기반약화</a:t>
              </a:r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="" xmlns:a16="http://schemas.microsoft.com/office/drawing/2014/main" id="{9114780C-1766-486D-AFE2-97D954F0E96A}"/>
                </a:ext>
              </a:extLst>
            </p:cNvPr>
            <p:cNvSpPr/>
            <p:nvPr/>
          </p:nvSpPr>
          <p:spPr>
            <a:xfrm>
              <a:off x="906265" y="3746380"/>
              <a:ext cx="956904" cy="592326"/>
            </a:xfrm>
            <a:prstGeom prst="rect">
              <a:avLst/>
            </a:prstGeom>
            <a:solidFill>
              <a:srgbClr val="0089CF"/>
            </a:solidFill>
            <a:ln w="25400" cap="flat" cmpd="sng" algn="ctr">
              <a:solidFill>
                <a:srgbClr val="0089CF"/>
              </a:solidFill>
              <a:prstDash val="solid"/>
            </a:ln>
            <a:effectLst/>
          </p:spPr>
          <p:txBody>
            <a:bodyPr lIns="0" r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1200" dirty="0">
                  <a:solidFill>
                    <a:schemeClr val="bg1"/>
                  </a:solidFill>
                  <a:latin typeface="KoPub돋움체 Bold"/>
                  <a:ea typeface="KoPub돋움체 Bold"/>
                  <a:cs typeface="+mn-cs"/>
                </a:rPr>
                <a:t>2010~16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KoPub돋움체 Bold"/>
                  <a:ea typeface="KoPub돋움체 Bold"/>
                  <a:cs typeface="+mn-cs"/>
                </a:rPr>
                <a:t>년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endParaRPr>
            </a:p>
          </p:txBody>
        </p:sp>
        <p:cxnSp>
          <p:nvCxnSpPr>
            <p:cNvPr id="376" name="직선 연결선 375">
              <a:extLst>
                <a:ext uri="{FF2B5EF4-FFF2-40B4-BE49-F238E27FC236}">
                  <a16:creationId xmlns="" xmlns:a16="http://schemas.microsoft.com/office/drawing/2014/main" id="{28548246-DDA7-495F-A71A-70ABA3C6944C}"/>
                </a:ext>
              </a:extLst>
            </p:cNvPr>
            <p:cNvCxnSpPr/>
            <p:nvPr/>
          </p:nvCxnSpPr>
          <p:spPr>
            <a:xfrm>
              <a:off x="4055328" y="3805058"/>
              <a:ext cx="0" cy="150910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E6E6E6">
                  <a:lumMod val="75000"/>
                </a:srgbClr>
              </a:solidFill>
              <a:prstDash val="solid"/>
            </a:ln>
            <a:effectLst/>
          </p:spPr>
        </p:cxnSp>
      </p:grpSp>
      <p:sp>
        <p:nvSpPr>
          <p:cNvPr id="377" name="직사각형 376">
            <a:extLst>
              <a:ext uri="{FF2B5EF4-FFF2-40B4-BE49-F238E27FC236}">
                <a16:creationId xmlns="" xmlns:a16="http://schemas.microsoft.com/office/drawing/2014/main" id="{C1F69735-0243-403A-8299-196EBE7E62F9}"/>
              </a:ext>
            </a:extLst>
          </p:cNvPr>
          <p:cNvSpPr/>
          <p:nvPr/>
        </p:nvSpPr>
        <p:spPr>
          <a:xfrm>
            <a:off x="3021232" y="1935406"/>
            <a:ext cx="2739795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vl="0" latinLnBrk="1"/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`10~`16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년 전세계 조선산업 전반적 구조조정        </a:t>
            </a:r>
            <a:endParaRPr lang="en-US" altLang="ko-KR" sz="1000" kern="1200" dirty="0">
              <a:solidFill>
                <a:prstClr val="black">
                  <a:lumMod val="85000"/>
                  <a:lumOff val="15000"/>
                </a:prstClr>
              </a:solidFill>
              <a:latin typeface="KoPub돋움체 Bold"/>
              <a:ea typeface="KoPub돋움체 Bold"/>
              <a:cs typeface="+mn-cs"/>
            </a:endParaRPr>
          </a:p>
          <a:p>
            <a:pPr lvl="0" latinLnBrk="1"/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     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인프라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, 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인력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, 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조선산업 기반 약화 기인</a:t>
            </a:r>
          </a:p>
        </p:txBody>
      </p:sp>
      <p:sp>
        <p:nvSpPr>
          <p:cNvPr id="378" name="화살표: 오른쪽 377">
            <a:extLst>
              <a:ext uri="{FF2B5EF4-FFF2-40B4-BE49-F238E27FC236}">
                <a16:creationId xmlns="" xmlns:a16="http://schemas.microsoft.com/office/drawing/2014/main" id="{9CB381B2-3880-4BBA-B49D-F58CC2E0F3B4}"/>
              </a:ext>
            </a:extLst>
          </p:cNvPr>
          <p:cNvSpPr/>
          <p:nvPr/>
        </p:nvSpPr>
        <p:spPr>
          <a:xfrm>
            <a:off x="3185762" y="2155570"/>
            <a:ext cx="114641" cy="127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  <a:latin typeface="KoPub돋움체 Bold"/>
            </a:endParaRPr>
          </a:p>
        </p:txBody>
      </p:sp>
      <p:grpSp>
        <p:nvGrpSpPr>
          <p:cNvPr id="379" name="그룹 378">
            <a:extLst>
              <a:ext uri="{FF2B5EF4-FFF2-40B4-BE49-F238E27FC236}">
                <a16:creationId xmlns="" xmlns:a16="http://schemas.microsoft.com/office/drawing/2014/main" id="{21FF7B09-4219-4288-B2D6-5C7C638877B4}"/>
              </a:ext>
            </a:extLst>
          </p:cNvPr>
          <p:cNvGrpSpPr/>
          <p:nvPr/>
        </p:nvGrpSpPr>
        <p:grpSpPr>
          <a:xfrm>
            <a:off x="3021232" y="2592704"/>
            <a:ext cx="2666794" cy="961932"/>
            <a:chOff x="906265" y="3746377"/>
            <a:chExt cx="3149063" cy="2424749"/>
          </a:xfrm>
        </p:grpSpPr>
        <p:sp>
          <p:nvSpPr>
            <p:cNvPr id="380" name="양쪽 모서리가 둥근 사각형 47">
              <a:extLst>
                <a:ext uri="{FF2B5EF4-FFF2-40B4-BE49-F238E27FC236}">
                  <a16:creationId xmlns="" xmlns:a16="http://schemas.microsoft.com/office/drawing/2014/main" id="{BFCB5B05-E986-4567-BA8F-D6969003A67B}"/>
                </a:ext>
              </a:extLst>
            </p:cNvPr>
            <p:cNvSpPr/>
            <p:nvPr/>
          </p:nvSpPr>
          <p:spPr>
            <a:xfrm>
              <a:off x="906266" y="3992661"/>
              <a:ext cx="3149062" cy="2178465"/>
            </a:xfrm>
            <a:prstGeom prst="round2SameRect">
              <a:avLst>
                <a:gd name="adj1" fmla="val 0"/>
                <a:gd name="adj2" fmla="val 411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E6E6E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7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endParaRPr>
            </a:p>
          </p:txBody>
        </p:sp>
        <p:cxnSp>
          <p:nvCxnSpPr>
            <p:cNvPr id="381" name="직선 연결선 380">
              <a:extLst>
                <a:ext uri="{FF2B5EF4-FFF2-40B4-BE49-F238E27FC236}">
                  <a16:creationId xmlns="" xmlns:a16="http://schemas.microsoft.com/office/drawing/2014/main" id="{44CD2DDC-2C8B-4464-867D-0B0934D9457B}"/>
                </a:ext>
              </a:extLst>
            </p:cNvPr>
            <p:cNvCxnSpPr/>
            <p:nvPr/>
          </p:nvCxnSpPr>
          <p:spPr>
            <a:xfrm>
              <a:off x="906266" y="4087113"/>
              <a:ext cx="0" cy="626336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0066B3"/>
              </a:solidFill>
              <a:prstDash val="solid"/>
            </a:ln>
            <a:effectLst/>
          </p:spPr>
        </p:cxnSp>
        <p:sp>
          <p:nvSpPr>
            <p:cNvPr id="382" name="직사각형 381">
              <a:extLst>
                <a:ext uri="{FF2B5EF4-FFF2-40B4-BE49-F238E27FC236}">
                  <a16:creationId xmlns="" xmlns:a16="http://schemas.microsoft.com/office/drawing/2014/main" id="{61576639-698D-42FA-8646-DA8480640341}"/>
                </a:ext>
              </a:extLst>
            </p:cNvPr>
            <p:cNvSpPr/>
            <p:nvPr/>
          </p:nvSpPr>
          <p:spPr>
            <a:xfrm>
              <a:off x="1783836" y="3746377"/>
              <a:ext cx="2271492" cy="687626"/>
            </a:xfrm>
            <a:prstGeom prst="rect">
              <a:avLst/>
            </a:prstGeom>
            <a:solidFill>
              <a:srgbClr val="E6E6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oPub돋움체 Bold"/>
                  <a:ea typeface="KoPub돋움체 Bold"/>
                  <a:cs typeface="+mn-cs"/>
                </a:rPr>
                <a:t> 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돋움체 Bold"/>
                  <a:ea typeface="KoPub돋움체 Bold"/>
                  <a:cs typeface="+mn-cs"/>
                </a:rPr>
                <a:t>신조시장 수요 상승</a:t>
              </a:r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="" xmlns:a16="http://schemas.microsoft.com/office/drawing/2014/main" id="{9D38F57A-2AA2-4F2D-AB70-F9FB482239EB}"/>
                </a:ext>
              </a:extLst>
            </p:cNvPr>
            <p:cNvSpPr/>
            <p:nvPr/>
          </p:nvSpPr>
          <p:spPr>
            <a:xfrm>
              <a:off x="906265" y="3746377"/>
              <a:ext cx="935483" cy="687626"/>
            </a:xfrm>
            <a:prstGeom prst="rect">
              <a:avLst/>
            </a:prstGeom>
            <a:solidFill>
              <a:srgbClr val="0089CF"/>
            </a:solidFill>
            <a:ln w="25400" cap="flat" cmpd="sng" algn="ctr">
              <a:solidFill>
                <a:srgbClr val="0089CF"/>
              </a:solidFill>
              <a:prstDash val="solid"/>
            </a:ln>
            <a:effectLst/>
          </p:spPr>
          <p:txBody>
            <a:bodyPr lIns="0" r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1200" dirty="0">
                  <a:solidFill>
                    <a:schemeClr val="bg1"/>
                  </a:solidFill>
                  <a:latin typeface="KoPub돋움체 Bold"/>
                  <a:ea typeface="KoPub돋움체 Bold"/>
                  <a:cs typeface="+mn-cs"/>
                </a:rPr>
                <a:t>2018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KoPub돋움체 Bold"/>
                  <a:ea typeface="KoPub돋움체 Bold"/>
                  <a:cs typeface="+mn-cs"/>
                </a:rPr>
                <a:t>년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endParaRPr>
            </a:p>
          </p:txBody>
        </p:sp>
        <p:cxnSp>
          <p:nvCxnSpPr>
            <p:cNvPr id="384" name="직선 연결선 383">
              <a:extLst>
                <a:ext uri="{FF2B5EF4-FFF2-40B4-BE49-F238E27FC236}">
                  <a16:creationId xmlns="" xmlns:a16="http://schemas.microsoft.com/office/drawing/2014/main" id="{1AFFF7E2-9049-4C1B-B04C-CDF1846BFB73}"/>
                </a:ext>
              </a:extLst>
            </p:cNvPr>
            <p:cNvCxnSpPr/>
            <p:nvPr/>
          </p:nvCxnSpPr>
          <p:spPr>
            <a:xfrm>
              <a:off x="4055328" y="3805058"/>
              <a:ext cx="0" cy="150910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E6E6E6">
                  <a:lumMod val="75000"/>
                </a:srgbClr>
              </a:solidFill>
              <a:prstDash val="solid"/>
            </a:ln>
            <a:effectLst/>
          </p:spPr>
        </p:cxnSp>
      </p:grpSp>
      <p:sp>
        <p:nvSpPr>
          <p:cNvPr id="385" name="직사각형 384">
            <a:extLst>
              <a:ext uri="{FF2B5EF4-FFF2-40B4-BE49-F238E27FC236}">
                <a16:creationId xmlns="" xmlns:a16="http://schemas.microsoft.com/office/drawing/2014/main" id="{652BA076-C3B5-4978-A9B5-0B971E338C80}"/>
              </a:ext>
            </a:extLst>
          </p:cNvPr>
          <p:cNvSpPr/>
          <p:nvPr/>
        </p:nvSpPr>
        <p:spPr>
          <a:xfrm>
            <a:off x="3096229" y="3022100"/>
            <a:ext cx="2480519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vl="0" latinLnBrk="1"/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`18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년 기점으로 선박 신조수요 상승</a:t>
            </a:r>
            <a:endParaRPr lang="en-US" altLang="ko-KR" sz="1000" kern="1200" dirty="0">
              <a:solidFill>
                <a:prstClr val="black">
                  <a:lumMod val="85000"/>
                  <a:lumOff val="15000"/>
                </a:prstClr>
              </a:solidFill>
              <a:latin typeface="KoPub돋움체 Bold"/>
              <a:ea typeface="KoPub돋움체 Bold"/>
              <a:cs typeface="+mn-cs"/>
            </a:endParaRPr>
          </a:p>
          <a:p>
            <a:pPr lvl="0" latinLnBrk="1"/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(20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년 신조 건조주기 도래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)</a:t>
            </a:r>
          </a:p>
        </p:txBody>
      </p:sp>
      <p:grpSp>
        <p:nvGrpSpPr>
          <p:cNvPr id="401" name="그룹 400">
            <a:extLst>
              <a:ext uri="{FF2B5EF4-FFF2-40B4-BE49-F238E27FC236}">
                <a16:creationId xmlns="" xmlns:a16="http://schemas.microsoft.com/office/drawing/2014/main" id="{9D0AA1E5-3B4F-4E64-AEA7-470EC46E6BCC}"/>
              </a:ext>
            </a:extLst>
          </p:cNvPr>
          <p:cNvGrpSpPr/>
          <p:nvPr/>
        </p:nvGrpSpPr>
        <p:grpSpPr>
          <a:xfrm>
            <a:off x="204148" y="2588654"/>
            <a:ext cx="2666790" cy="1543684"/>
            <a:chOff x="906265" y="3746377"/>
            <a:chExt cx="3149063" cy="2424749"/>
          </a:xfrm>
        </p:grpSpPr>
        <p:sp>
          <p:nvSpPr>
            <p:cNvPr id="402" name="양쪽 모서리가 둥근 사각형 47">
              <a:extLst>
                <a:ext uri="{FF2B5EF4-FFF2-40B4-BE49-F238E27FC236}">
                  <a16:creationId xmlns="" xmlns:a16="http://schemas.microsoft.com/office/drawing/2014/main" id="{B940CB0B-C653-41FD-A324-22D907F81C8D}"/>
                </a:ext>
              </a:extLst>
            </p:cNvPr>
            <p:cNvSpPr/>
            <p:nvPr/>
          </p:nvSpPr>
          <p:spPr>
            <a:xfrm>
              <a:off x="906266" y="3992661"/>
              <a:ext cx="3149062" cy="2178465"/>
            </a:xfrm>
            <a:prstGeom prst="round2SameRect">
              <a:avLst>
                <a:gd name="adj1" fmla="val 0"/>
                <a:gd name="adj2" fmla="val 411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E6E6E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77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endParaRPr>
            </a:p>
          </p:txBody>
        </p:sp>
        <p:cxnSp>
          <p:nvCxnSpPr>
            <p:cNvPr id="403" name="직선 연결선 402">
              <a:extLst>
                <a:ext uri="{FF2B5EF4-FFF2-40B4-BE49-F238E27FC236}">
                  <a16:creationId xmlns="" xmlns:a16="http://schemas.microsoft.com/office/drawing/2014/main" id="{5E998BCF-32EC-49E3-B371-9E5DA09B41CD}"/>
                </a:ext>
              </a:extLst>
            </p:cNvPr>
            <p:cNvCxnSpPr/>
            <p:nvPr/>
          </p:nvCxnSpPr>
          <p:spPr>
            <a:xfrm>
              <a:off x="906266" y="4087113"/>
              <a:ext cx="0" cy="626336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0066B3"/>
              </a:solidFill>
              <a:prstDash val="solid"/>
            </a:ln>
            <a:effectLst/>
          </p:spPr>
        </p:cxnSp>
        <p:sp>
          <p:nvSpPr>
            <p:cNvPr id="404" name="직사각형 403">
              <a:extLst>
                <a:ext uri="{FF2B5EF4-FFF2-40B4-BE49-F238E27FC236}">
                  <a16:creationId xmlns="" xmlns:a16="http://schemas.microsoft.com/office/drawing/2014/main" id="{CAF81D55-47F8-4EE5-BD7E-490D9BB8EF3B}"/>
                </a:ext>
              </a:extLst>
            </p:cNvPr>
            <p:cNvSpPr/>
            <p:nvPr/>
          </p:nvSpPr>
          <p:spPr>
            <a:xfrm>
              <a:off x="1783836" y="3746377"/>
              <a:ext cx="2271492" cy="421620"/>
            </a:xfrm>
            <a:prstGeom prst="rect">
              <a:avLst/>
            </a:prstGeom>
            <a:solidFill>
              <a:srgbClr val="E6E6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돋움체 Bold"/>
                  <a:ea typeface="KoPub돋움체 Bold"/>
                  <a:cs typeface="+mn-cs"/>
                </a:rPr>
                <a:t>해운사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돋움체 Bold"/>
                  <a:ea typeface="KoPub돋움체 Bold"/>
                  <a:cs typeface="+mn-cs"/>
                </a:rPr>
                <a:t> 수익개선</a:t>
              </a:r>
            </a:p>
          </p:txBody>
        </p:sp>
        <p:sp>
          <p:nvSpPr>
            <p:cNvPr id="405" name="직사각형 404">
              <a:extLst>
                <a:ext uri="{FF2B5EF4-FFF2-40B4-BE49-F238E27FC236}">
                  <a16:creationId xmlns="" xmlns:a16="http://schemas.microsoft.com/office/drawing/2014/main" id="{3F23C6A4-7EE1-45A6-A628-ECE052323090}"/>
                </a:ext>
              </a:extLst>
            </p:cNvPr>
            <p:cNvSpPr/>
            <p:nvPr/>
          </p:nvSpPr>
          <p:spPr>
            <a:xfrm>
              <a:off x="906265" y="3746377"/>
              <a:ext cx="935484" cy="404096"/>
            </a:xfrm>
            <a:prstGeom prst="rect">
              <a:avLst/>
            </a:prstGeom>
            <a:solidFill>
              <a:srgbClr val="0089CF"/>
            </a:solidFill>
            <a:ln w="25400" cap="flat" cmpd="sng" algn="ctr">
              <a:solidFill>
                <a:srgbClr val="0089CF"/>
              </a:solidFill>
              <a:prstDash val="solid"/>
            </a:ln>
            <a:effectLst/>
          </p:spPr>
          <p:txBody>
            <a:bodyPr lIns="0" r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1200" dirty="0">
                  <a:solidFill>
                    <a:schemeClr val="bg1"/>
                  </a:solidFill>
                  <a:latin typeface="KoPub돋움체 Bold"/>
                  <a:ea typeface="KoPub돋움체 Bold"/>
                  <a:cs typeface="+mn-cs"/>
                </a:rPr>
                <a:t>2020</a:t>
              </a:r>
              <a:r>
                <a:rPr lang="ko-KR" altLang="en-US" sz="1200" kern="1200" dirty="0">
                  <a:solidFill>
                    <a:schemeClr val="bg1"/>
                  </a:solidFill>
                  <a:latin typeface="KoPub돋움체 Bold"/>
                  <a:ea typeface="KoPub돋움체 Bold"/>
                  <a:cs typeface="+mn-cs"/>
                </a:rPr>
                <a:t>년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endParaRPr>
            </a:p>
          </p:txBody>
        </p:sp>
        <p:cxnSp>
          <p:nvCxnSpPr>
            <p:cNvPr id="406" name="직선 연결선 405">
              <a:extLst>
                <a:ext uri="{FF2B5EF4-FFF2-40B4-BE49-F238E27FC236}">
                  <a16:creationId xmlns="" xmlns:a16="http://schemas.microsoft.com/office/drawing/2014/main" id="{15DA0EB0-93F2-41E7-8B5D-84D8BB237437}"/>
                </a:ext>
              </a:extLst>
            </p:cNvPr>
            <p:cNvCxnSpPr/>
            <p:nvPr/>
          </p:nvCxnSpPr>
          <p:spPr>
            <a:xfrm>
              <a:off x="4055328" y="3805058"/>
              <a:ext cx="0" cy="150910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E6E6E6">
                  <a:lumMod val="75000"/>
                </a:srgbClr>
              </a:solidFill>
              <a:prstDash val="solid"/>
            </a:ln>
            <a:effectLst/>
          </p:spPr>
        </p:cxnSp>
      </p:grpSp>
      <p:sp>
        <p:nvSpPr>
          <p:cNvPr id="407" name="직사각형 406">
            <a:extLst>
              <a:ext uri="{FF2B5EF4-FFF2-40B4-BE49-F238E27FC236}">
                <a16:creationId xmlns="" xmlns:a16="http://schemas.microsoft.com/office/drawing/2014/main" id="{7B0178E4-71BA-416B-A54A-F1271705319C}"/>
              </a:ext>
            </a:extLst>
          </p:cNvPr>
          <p:cNvSpPr/>
          <p:nvPr/>
        </p:nvSpPr>
        <p:spPr>
          <a:xfrm>
            <a:off x="204147" y="2910998"/>
            <a:ext cx="2705799" cy="11695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vl="0" latinLnBrk="1"/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`20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년 말부터 물동량 급증 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-&gt;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 물류비용 상승 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-&gt;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 해운업계 수익 개선 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-&gt; 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컨테이너 중심으로 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`22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년까지 해운업계의 예상 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-&gt;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 컨테이너를 선두로 신조 시장이 회복 국면 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-&gt;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 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`22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년까지 단기간 내 </a:t>
            </a:r>
            <a:r>
              <a:rPr lang="ko-KR" altLang="en-US" sz="1000" kern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수주량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 연평균 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54% 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증가 예상 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&amp; `23~`31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년까지 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2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배 이상 선박 </a:t>
            </a:r>
            <a:r>
              <a:rPr lang="ko-KR" altLang="en-US" sz="10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발주 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증가 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&amp; 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호황 전망</a:t>
            </a:r>
          </a:p>
        </p:txBody>
      </p:sp>
      <p:grpSp>
        <p:nvGrpSpPr>
          <p:cNvPr id="408" name="그룹 407">
            <a:extLst>
              <a:ext uri="{FF2B5EF4-FFF2-40B4-BE49-F238E27FC236}">
                <a16:creationId xmlns="" xmlns:a16="http://schemas.microsoft.com/office/drawing/2014/main" id="{C73B77C3-C382-4935-9821-DB5FBF8A8324}"/>
              </a:ext>
            </a:extLst>
          </p:cNvPr>
          <p:cNvGrpSpPr/>
          <p:nvPr/>
        </p:nvGrpSpPr>
        <p:grpSpPr>
          <a:xfrm>
            <a:off x="3039906" y="3726351"/>
            <a:ext cx="2666790" cy="268392"/>
            <a:chOff x="906265" y="3746377"/>
            <a:chExt cx="3149063" cy="1323616"/>
          </a:xfrm>
        </p:grpSpPr>
        <p:cxnSp>
          <p:nvCxnSpPr>
            <p:cNvPr id="410" name="직선 연결선 409">
              <a:extLst>
                <a:ext uri="{FF2B5EF4-FFF2-40B4-BE49-F238E27FC236}">
                  <a16:creationId xmlns="" xmlns:a16="http://schemas.microsoft.com/office/drawing/2014/main" id="{220AD87F-F655-4C78-9067-F7C7EAC5C905}"/>
                </a:ext>
              </a:extLst>
            </p:cNvPr>
            <p:cNvCxnSpPr/>
            <p:nvPr/>
          </p:nvCxnSpPr>
          <p:spPr>
            <a:xfrm>
              <a:off x="906266" y="4087113"/>
              <a:ext cx="0" cy="626336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0066B3"/>
              </a:solidFill>
              <a:prstDash val="solid"/>
            </a:ln>
            <a:effectLst/>
          </p:spPr>
        </p:cxnSp>
        <p:sp>
          <p:nvSpPr>
            <p:cNvPr id="411" name="직사각형 410">
              <a:extLst>
                <a:ext uri="{FF2B5EF4-FFF2-40B4-BE49-F238E27FC236}">
                  <a16:creationId xmlns="" xmlns:a16="http://schemas.microsoft.com/office/drawing/2014/main" id="{531F1E9B-6EE8-4EAC-9A8E-7D27B4DC8B65}"/>
                </a:ext>
              </a:extLst>
            </p:cNvPr>
            <p:cNvSpPr/>
            <p:nvPr/>
          </p:nvSpPr>
          <p:spPr>
            <a:xfrm>
              <a:off x="1783836" y="3746377"/>
              <a:ext cx="2271492" cy="1323616"/>
            </a:xfrm>
            <a:prstGeom prst="rect">
              <a:avLst/>
            </a:prstGeom>
            <a:solidFill>
              <a:srgbClr val="E6E6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oPub돋움체 Bold"/>
                  <a:ea typeface="KoPub돋움체 Bold"/>
                  <a:cs typeface="+mn-cs"/>
                </a:rPr>
                <a:t> 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돋움체 Bold"/>
                  <a:ea typeface="KoPub돋움체 Bold"/>
                  <a:cs typeface="+mn-cs"/>
                </a:rPr>
                <a:t>신조수요 증가</a:t>
              </a:r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="" xmlns:a16="http://schemas.microsoft.com/office/drawing/2014/main" id="{2CB96C99-A128-401D-B082-343D6C085DB1}"/>
                </a:ext>
              </a:extLst>
            </p:cNvPr>
            <p:cNvSpPr/>
            <p:nvPr/>
          </p:nvSpPr>
          <p:spPr>
            <a:xfrm>
              <a:off x="906265" y="3746377"/>
              <a:ext cx="935484" cy="1323616"/>
            </a:xfrm>
            <a:prstGeom prst="rect">
              <a:avLst/>
            </a:prstGeom>
            <a:solidFill>
              <a:srgbClr val="0089CF"/>
            </a:solidFill>
            <a:ln w="25400" cap="flat" cmpd="sng" algn="ctr">
              <a:solidFill>
                <a:srgbClr val="0089CF"/>
              </a:solidFill>
              <a:prstDash val="solid"/>
            </a:ln>
            <a:effectLst/>
          </p:spPr>
          <p:txBody>
            <a:bodyPr lIns="0" r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KoPub돋움체 Bold"/>
                  <a:ea typeface="KoPub돋움체 Bold"/>
                  <a:cs typeface="+mn-cs"/>
                </a:rPr>
                <a:t>현재</a:t>
              </a:r>
            </a:p>
          </p:txBody>
        </p:sp>
        <p:cxnSp>
          <p:nvCxnSpPr>
            <p:cNvPr id="413" name="직선 연결선 412">
              <a:extLst>
                <a:ext uri="{FF2B5EF4-FFF2-40B4-BE49-F238E27FC236}">
                  <a16:creationId xmlns="" xmlns:a16="http://schemas.microsoft.com/office/drawing/2014/main" id="{1CAD1CD3-7F57-48BE-8022-A62CC04EE0E2}"/>
                </a:ext>
              </a:extLst>
            </p:cNvPr>
            <p:cNvCxnSpPr/>
            <p:nvPr/>
          </p:nvCxnSpPr>
          <p:spPr>
            <a:xfrm>
              <a:off x="4055328" y="3805058"/>
              <a:ext cx="0" cy="150910"/>
            </a:xfrm>
            <a:prstGeom prst="line">
              <a:avLst/>
            </a:prstGeom>
            <a:solidFill>
              <a:srgbClr val="E6E6E6">
                <a:lumMod val="50000"/>
              </a:srgbClr>
            </a:solidFill>
            <a:ln w="25400" cap="rnd" cmpd="sng" algn="ctr">
              <a:solidFill>
                <a:srgbClr val="E6E6E6">
                  <a:lumMod val="75000"/>
                </a:srgbClr>
              </a:solidFill>
              <a:prstDash val="solid"/>
            </a:ln>
            <a:effectLst/>
          </p:spPr>
        </p:cxnSp>
      </p:grpSp>
      <p:sp>
        <p:nvSpPr>
          <p:cNvPr id="414" name="직사각형 413">
            <a:extLst>
              <a:ext uri="{FF2B5EF4-FFF2-40B4-BE49-F238E27FC236}">
                <a16:creationId xmlns="" xmlns:a16="http://schemas.microsoft.com/office/drawing/2014/main" id="{04BB37A2-A44E-4721-8A91-9A63D15DFAB8}"/>
              </a:ext>
            </a:extLst>
          </p:cNvPr>
          <p:cNvSpPr/>
          <p:nvPr/>
        </p:nvSpPr>
        <p:spPr>
          <a:xfrm>
            <a:off x="6087443" y="2807082"/>
            <a:ext cx="2886856" cy="10310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vl="0" latinLnBrk="1"/>
            <a:r>
              <a:rPr lang="ko-KR" altLang="en-US" sz="11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신조 수요 증가임에도 조선산업 기반 약화되어</a:t>
            </a:r>
            <a:r>
              <a:rPr lang="en-US" altLang="ko-KR" sz="11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, </a:t>
            </a:r>
            <a:r>
              <a:rPr lang="ko-KR" altLang="en-US" sz="11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신조 선박 경쟁력 약화 기인과 </a:t>
            </a:r>
            <a:r>
              <a:rPr lang="en-US" altLang="ko-KR" sz="11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IMO </a:t>
            </a:r>
            <a:r>
              <a:rPr lang="ko-KR" altLang="en-US" sz="1100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Bold"/>
                <a:cs typeface="+mn-cs"/>
              </a:rPr>
              <a:t>환경규제 정책에 의한 친환경 선박 대두 </a:t>
            </a:r>
            <a:endParaRPr lang="en-US" altLang="ko-KR" sz="1100" b="1" kern="1200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Bold"/>
              <a:ea typeface="KoPub돋움체 Bold"/>
              <a:cs typeface="+mn-cs"/>
            </a:endParaRPr>
          </a:p>
          <a:p>
            <a:pPr lvl="0" latinLnBrk="1"/>
            <a:r>
              <a:rPr lang="en-US" altLang="ko-KR" sz="1100" b="1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  <a:cs typeface="+mn-cs"/>
              </a:rPr>
              <a:t>-&gt;</a:t>
            </a:r>
            <a:r>
              <a:rPr lang="ko-KR" altLang="en-US" sz="1100" b="1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우리나라 조선산업 경쟁력 향상 </a:t>
            </a:r>
            <a:endParaRPr lang="en-US" altLang="ko-KR" b="1" kern="1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+mn-cs"/>
            </a:endParaRPr>
          </a:p>
          <a:p>
            <a:pPr lvl="0" latinLnBrk="1"/>
            <a:r>
              <a:rPr lang="ko-KR" altLang="en-US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    방안 </a:t>
            </a:r>
            <a:r>
              <a:rPr lang="ko-KR" altLang="en-US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rPr>
              <a:t>모색</a:t>
            </a:r>
          </a:p>
        </p:txBody>
      </p:sp>
      <p:pic>
        <p:nvPicPr>
          <p:cNvPr id="415" name="그림 414">
            <a:extLst>
              <a:ext uri="{FF2B5EF4-FFF2-40B4-BE49-F238E27FC236}">
                <a16:creationId xmlns="" xmlns:a16="http://schemas.microsoft.com/office/drawing/2014/main" id="{3F617A99-C094-4DD8-AC98-6B2FF4DD30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618661" y="2571942"/>
            <a:ext cx="2489078" cy="3131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" name="그룹 418">
            <a:extLst>
              <a:ext uri="{FF2B5EF4-FFF2-40B4-BE49-F238E27FC236}">
                <a16:creationId xmlns="" xmlns:a16="http://schemas.microsoft.com/office/drawing/2014/main" id="{DD483E5E-8A50-46B5-BA12-F728A6103D88}"/>
              </a:ext>
            </a:extLst>
          </p:cNvPr>
          <p:cNvGrpSpPr/>
          <p:nvPr/>
        </p:nvGrpSpPr>
        <p:grpSpPr>
          <a:xfrm>
            <a:off x="204147" y="1046022"/>
            <a:ext cx="2233797" cy="350286"/>
            <a:chOff x="967783" y="1879601"/>
            <a:chExt cx="5863505" cy="329300"/>
          </a:xfrm>
        </p:grpSpPr>
        <p:sp>
          <p:nvSpPr>
            <p:cNvPr id="420" name="직사각형 419">
              <a:extLst>
                <a:ext uri="{FF2B5EF4-FFF2-40B4-BE49-F238E27FC236}">
                  <a16:creationId xmlns="" xmlns:a16="http://schemas.microsoft.com/office/drawing/2014/main" id="{F3085797-81B6-41B7-8F74-335D87E18010}"/>
                </a:ext>
              </a:extLst>
            </p:cNvPr>
            <p:cNvSpPr>
              <a:spLocks/>
            </p:cNvSpPr>
            <p:nvPr/>
          </p:nvSpPr>
          <p:spPr>
            <a:xfrm>
              <a:off x="967783" y="1879601"/>
              <a:ext cx="5840008" cy="306000"/>
            </a:xfrm>
            <a:prstGeom prst="rect">
              <a:avLst/>
            </a:prstGeom>
            <a:solidFill>
              <a:srgbClr val="4C86D0"/>
            </a:solidFill>
            <a:ln w="9525" cap="flat" cmpd="sng" algn="ctr">
              <a:solidFill>
                <a:srgbClr val="4C86D0"/>
              </a:solidFill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="" xmlns:a16="http://schemas.microsoft.com/office/drawing/2014/main" id="{48F48D53-2EF3-4B6D-8A26-153D991C5784}"/>
                </a:ext>
              </a:extLst>
            </p:cNvPr>
            <p:cNvSpPr>
              <a:spLocks/>
            </p:cNvSpPr>
            <p:nvPr/>
          </p:nvSpPr>
          <p:spPr>
            <a:xfrm>
              <a:off x="1071288" y="1920901"/>
              <a:ext cx="5760000" cy="288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r>
                <a:rPr lang="ko-KR" alt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/>
                  <a:ea typeface="KoPub돋움체 Bold"/>
                  <a:cs typeface="+mn-cs"/>
                </a:rPr>
                <a:t>주요현황 및 문제점</a:t>
              </a:r>
              <a:endPara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endParaRPr>
            </a:p>
          </p:txBody>
        </p:sp>
      </p:grpSp>
      <p:grpSp>
        <p:nvGrpSpPr>
          <p:cNvPr id="422" name="그룹 421">
            <a:extLst>
              <a:ext uri="{FF2B5EF4-FFF2-40B4-BE49-F238E27FC236}">
                <a16:creationId xmlns="" xmlns:a16="http://schemas.microsoft.com/office/drawing/2014/main" id="{DA9245B4-8757-4E0D-8F8A-61A6AE1BA9DB}"/>
              </a:ext>
            </a:extLst>
          </p:cNvPr>
          <p:cNvGrpSpPr/>
          <p:nvPr/>
        </p:nvGrpSpPr>
        <p:grpSpPr>
          <a:xfrm>
            <a:off x="235247" y="4305198"/>
            <a:ext cx="1923620" cy="350286"/>
            <a:chOff x="967783" y="1879601"/>
            <a:chExt cx="5863505" cy="329300"/>
          </a:xfrm>
        </p:grpSpPr>
        <p:sp>
          <p:nvSpPr>
            <p:cNvPr id="423" name="직사각형 422">
              <a:extLst>
                <a:ext uri="{FF2B5EF4-FFF2-40B4-BE49-F238E27FC236}">
                  <a16:creationId xmlns="" xmlns:a16="http://schemas.microsoft.com/office/drawing/2014/main" id="{E3A01836-89BC-4F3E-914E-BA7143B0A07B}"/>
                </a:ext>
              </a:extLst>
            </p:cNvPr>
            <p:cNvSpPr>
              <a:spLocks/>
            </p:cNvSpPr>
            <p:nvPr/>
          </p:nvSpPr>
          <p:spPr>
            <a:xfrm>
              <a:off x="967783" y="1879601"/>
              <a:ext cx="5840008" cy="306000"/>
            </a:xfrm>
            <a:prstGeom prst="rect">
              <a:avLst/>
            </a:prstGeom>
            <a:solidFill>
              <a:srgbClr val="4C86D0"/>
            </a:solidFill>
            <a:ln w="9525" cap="flat" cmpd="sng" algn="ctr">
              <a:solidFill>
                <a:srgbClr val="4C86D0"/>
              </a:solidFill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="" xmlns:a16="http://schemas.microsoft.com/office/drawing/2014/main" id="{7BA7103D-F900-47FD-9164-ED289D8E25B5}"/>
                </a:ext>
              </a:extLst>
            </p:cNvPr>
            <p:cNvSpPr>
              <a:spLocks/>
            </p:cNvSpPr>
            <p:nvPr/>
          </p:nvSpPr>
          <p:spPr>
            <a:xfrm>
              <a:off x="1071288" y="1920901"/>
              <a:ext cx="5760000" cy="288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연구 </a:t>
              </a:r>
              <a:r>
                <a:rPr lang="ko-KR" altLang="en-US" sz="16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ea typeface="+mn-ea"/>
                  <a:cs typeface="+mn-cs"/>
                </a:rPr>
                <a:t>목적과 방향</a:t>
              </a:r>
              <a:endPara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427" name="오른쪽 화살표 13">
            <a:extLst>
              <a:ext uri="{FF2B5EF4-FFF2-40B4-BE49-F238E27FC236}">
                <a16:creationId xmlns="" xmlns:a16="http://schemas.microsoft.com/office/drawing/2014/main" id="{8A18FE55-9AD1-44D0-ADA9-54CE3A0269BC}"/>
              </a:ext>
            </a:extLst>
          </p:cNvPr>
          <p:cNvSpPr/>
          <p:nvPr/>
        </p:nvSpPr>
        <p:spPr>
          <a:xfrm>
            <a:off x="2898330" y="1855416"/>
            <a:ext cx="152844" cy="495215"/>
          </a:xfrm>
          <a:prstGeom prst="rightArrow">
            <a:avLst>
              <a:gd name="adj1" fmla="val 78093"/>
              <a:gd name="adj2" fmla="val 50000"/>
            </a:avLst>
          </a:prstGeom>
          <a:gradFill flip="none" rotWithShape="1">
            <a:gsLst>
              <a:gs pos="100000">
                <a:srgbClr val="7B7B7B">
                  <a:lumMod val="20000"/>
                  <a:lumOff val="80000"/>
                </a:srgbClr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19050" cap="flat" cmpd="sng" algn="ctr">
            <a:gradFill flip="none" rotWithShape="1">
              <a:gsLst>
                <a:gs pos="0">
                  <a:srgbClr val="7B7B7B">
                    <a:lumMod val="40000"/>
                    <a:lumOff val="60000"/>
                  </a:srgbClr>
                </a:gs>
                <a:gs pos="95000">
                  <a:sysClr val="window" lastClr="FFFFFF">
                    <a:alpha val="0"/>
                  </a:sysClr>
                </a:gs>
              </a:gsLst>
              <a:lin ang="10800000" scaled="1"/>
              <a:tileRect/>
            </a:gradFill>
            <a:prstDash val="solid"/>
          </a:ln>
          <a:effectLst/>
        </p:spPr>
        <p:txBody>
          <a:bodyPr lIns="44320" tIns="22159" rIns="44320" bIns="22159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KoPub돋움체 Bold"/>
              <a:ea typeface="KoPub돋움체 Bold"/>
            </a:endParaRPr>
          </a:p>
        </p:txBody>
      </p:sp>
      <p:sp>
        <p:nvSpPr>
          <p:cNvPr id="428" name="오른쪽 화살표 13">
            <a:extLst>
              <a:ext uri="{FF2B5EF4-FFF2-40B4-BE49-F238E27FC236}">
                <a16:creationId xmlns="" xmlns:a16="http://schemas.microsoft.com/office/drawing/2014/main" id="{CCE7F9CE-289C-42B2-900D-F0FB480C85E0}"/>
              </a:ext>
            </a:extLst>
          </p:cNvPr>
          <p:cNvSpPr/>
          <p:nvPr/>
        </p:nvSpPr>
        <p:spPr>
          <a:xfrm rot="5400000">
            <a:off x="4292359" y="2276059"/>
            <a:ext cx="272792" cy="419962"/>
          </a:xfrm>
          <a:prstGeom prst="rightArrow">
            <a:avLst>
              <a:gd name="adj1" fmla="val 78093"/>
              <a:gd name="adj2" fmla="val 50000"/>
            </a:avLst>
          </a:prstGeom>
          <a:gradFill flip="none" rotWithShape="1">
            <a:gsLst>
              <a:gs pos="100000">
                <a:srgbClr val="7B7B7B">
                  <a:lumMod val="20000"/>
                  <a:lumOff val="80000"/>
                </a:srgbClr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19050" cap="flat" cmpd="sng" algn="ctr">
            <a:gradFill flip="none" rotWithShape="1">
              <a:gsLst>
                <a:gs pos="0">
                  <a:srgbClr val="7B7B7B">
                    <a:lumMod val="40000"/>
                    <a:lumOff val="60000"/>
                  </a:srgbClr>
                </a:gs>
                <a:gs pos="95000">
                  <a:sysClr val="window" lastClr="FFFFFF">
                    <a:alpha val="0"/>
                  </a:sysClr>
                </a:gs>
              </a:gsLst>
              <a:lin ang="10800000" scaled="1"/>
              <a:tileRect/>
            </a:gradFill>
            <a:prstDash val="solid"/>
          </a:ln>
          <a:effectLst/>
        </p:spPr>
        <p:txBody>
          <a:bodyPr lIns="44320" tIns="22159" rIns="44320" bIns="22159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KoPub돋움체 Bold"/>
              <a:ea typeface="KoPub돋움체 Bold"/>
            </a:endParaRPr>
          </a:p>
        </p:txBody>
      </p:sp>
      <p:sp>
        <p:nvSpPr>
          <p:cNvPr id="430" name="오른쪽 화살표 13">
            <a:extLst>
              <a:ext uri="{FF2B5EF4-FFF2-40B4-BE49-F238E27FC236}">
                <a16:creationId xmlns="" xmlns:a16="http://schemas.microsoft.com/office/drawing/2014/main" id="{4481969F-79B8-405D-9610-ECB44C1B3EDD}"/>
              </a:ext>
            </a:extLst>
          </p:cNvPr>
          <p:cNvSpPr/>
          <p:nvPr/>
        </p:nvSpPr>
        <p:spPr>
          <a:xfrm rot="10800000">
            <a:off x="2861122" y="2972870"/>
            <a:ext cx="231339" cy="495215"/>
          </a:xfrm>
          <a:prstGeom prst="rightArrow">
            <a:avLst>
              <a:gd name="adj1" fmla="val 78093"/>
              <a:gd name="adj2" fmla="val 50000"/>
            </a:avLst>
          </a:prstGeom>
          <a:gradFill flip="none" rotWithShape="1">
            <a:gsLst>
              <a:gs pos="100000">
                <a:srgbClr val="7B7B7B">
                  <a:lumMod val="20000"/>
                  <a:lumOff val="80000"/>
                </a:srgbClr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19050" cap="flat" cmpd="sng" algn="ctr">
            <a:gradFill flip="none" rotWithShape="1">
              <a:gsLst>
                <a:gs pos="0">
                  <a:srgbClr val="7B7B7B">
                    <a:lumMod val="40000"/>
                    <a:lumOff val="60000"/>
                  </a:srgbClr>
                </a:gs>
                <a:gs pos="95000">
                  <a:sysClr val="window" lastClr="FFFFFF">
                    <a:alpha val="0"/>
                  </a:sysClr>
                </a:gs>
              </a:gsLst>
              <a:lin ang="10800000" scaled="1"/>
              <a:tileRect/>
            </a:gradFill>
            <a:prstDash val="solid"/>
          </a:ln>
          <a:effectLst/>
        </p:spPr>
        <p:txBody>
          <a:bodyPr lIns="44320" tIns="22159" rIns="44320" bIns="22159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KoPub돋움체 Bold"/>
              <a:ea typeface="KoPub돋움체 Bold"/>
            </a:endParaRPr>
          </a:p>
        </p:txBody>
      </p:sp>
      <p:sp>
        <p:nvSpPr>
          <p:cNvPr id="431" name="오른쪽 화살표 13">
            <a:extLst>
              <a:ext uri="{FF2B5EF4-FFF2-40B4-BE49-F238E27FC236}">
                <a16:creationId xmlns="" xmlns:a16="http://schemas.microsoft.com/office/drawing/2014/main" id="{DEE6F6D5-9051-4861-92D0-24AFE5679823}"/>
              </a:ext>
            </a:extLst>
          </p:cNvPr>
          <p:cNvSpPr/>
          <p:nvPr/>
        </p:nvSpPr>
        <p:spPr>
          <a:xfrm>
            <a:off x="2890982" y="3579605"/>
            <a:ext cx="152844" cy="495215"/>
          </a:xfrm>
          <a:prstGeom prst="rightArrow">
            <a:avLst>
              <a:gd name="adj1" fmla="val 78093"/>
              <a:gd name="adj2" fmla="val 50000"/>
            </a:avLst>
          </a:prstGeom>
          <a:gradFill flip="none" rotWithShape="1">
            <a:gsLst>
              <a:gs pos="100000">
                <a:srgbClr val="7B7B7B">
                  <a:lumMod val="20000"/>
                  <a:lumOff val="80000"/>
                </a:srgbClr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19050" cap="flat" cmpd="sng" algn="ctr">
            <a:gradFill flip="none" rotWithShape="1">
              <a:gsLst>
                <a:gs pos="0">
                  <a:srgbClr val="7B7B7B">
                    <a:lumMod val="40000"/>
                    <a:lumOff val="60000"/>
                  </a:srgbClr>
                </a:gs>
                <a:gs pos="95000">
                  <a:sysClr val="window" lastClr="FFFFFF">
                    <a:alpha val="0"/>
                  </a:sysClr>
                </a:gs>
              </a:gsLst>
              <a:lin ang="10800000" scaled="1"/>
              <a:tileRect/>
            </a:gradFill>
            <a:prstDash val="solid"/>
          </a:ln>
          <a:effectLst/>
        </p:spPr>
        <p:txBody>
          <a:bodyPr lIns="44320" tIns="22159" rIns="44320" bIns="22159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KoPub돋움체 Bold"/>
              <a:ea typeface="KoPub돋움체 Bold"/>
            </a:endParaRPr>
          </a:p>
        </p:txBody>
      </p:sp>
      <p:sp>
        <p:nvSpPr>
          <p:cNvPr id="443" name="모서리가 둥근 직사각형 36">
            <a:extLst>
              <a:ext uri="{FF2B5EF4-FFF2-40B4-BE49-F238E27FC236}">
                <a16:creationId xmlns="" xmlns:a16="http://schemas.microsoft.com/office/drawing/2014/main" id="{7A3B5CD4-647C-4451-9C7B-6E54C50DB918}"/>
              </a:ext>
            </a:extLst>
          </p:cNvPr>
          <p:cNvSpPr/>
          <p:nvPr/>
        </p:nvSpPr>
        <p:spPr bwMode="auto">
          <a:xfrm>
            <a:off x="1335802" y="4869882"/>
            <a:ext cx="3263204" cy="1062932"/>
          </a:xfrm>
          <a:prstGeom prst="roundRect">
            <a:avLst>
              <a:gd name="adj" fmla="val 518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69794" tIns="34897" rIns="0" bIns="34897" rtlCol="0" anchor="t" anchorCtr="0">
            <a:scene3d>
              <a:camera prst="orthographicFront"/>
              <a:lightRig rig="threePt" dir="t"/>
            </a:scene3d>
            <a:sp3d>
              <a:bevelB h="6350"/>
            </a:sp3d>
          </a:bodyPr>
          <a:lstStyle/>
          <a:p>
            <a:pPr lvl="0" defTabSz="866266">
              <a:lnSpc>
                <a:spcPct val="110000"/>
              </a:lnSpc>
              <a:spcAft>
                <a:spcPts val="194"/>
              </a:spcAft>
              <a:buClr>
                <a:prstClr val="white">
                  <a:lumMod val="50000"/>
                </a:prstClr>
              </a:buClr>
              <a:buSzPct val="80000"/>
            </a:pP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2008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년 금융 위기로 인한 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2010~2016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년까지 조선산업 전반 구조 조정과 인프라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, 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인력 등 조선산업 기반 약화 기인되어 </a:t>
            </a:r>
            <a:r>
              <a:rPr lang="en-US" altLang="ko-KR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2018</a:t>
            </a:r>
            <a:r>
              <a:rPr lang="ko-KR" altLang="en-US" sz="1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년 선박 신조 수요 증가에 </a:t>
            </a:r>
            <a:r>
              <a:rPr lang="ko-KR" altLang="en-US" sz="10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/>
                <a:ea typeface="KoPub돋움체 Light"/>
                <a:cs typeface="+mn-cs"/>
              </a:rPr>
              <a:t>대응 필요</a:t>
            </a:r>
            <a:endParaRPr lang="en-US" altLang="ko-KR" sz="1000" kern="1200" dirty="0">
              <a:solidFill>
                <a:prstClr val="black">
                  <a:lumMod val="85000"/>
                  <a:lumOff val="15000"/>
                </a:prstClr>
              </a:solidFill>
              <a:latin typeface="KoPub돋움체 Bold"/>
              <a:ea typeface="KoPub돋움체 Light"/>
              <a:cs typeface="+mn-cs"/>
            </a:endParaRPr>
          </a:p>
        </p:txBody>
      </p:sp>
      <p:sp>
        <p:nvSpPr>
          <p:cNvPr id="444" name="Rectangle 7">
            <a:extLst>
              <a:ext uri="{FF2B5EF4-FFF2-40B4-BE49-F238E27FC236}">
                <a16:creationId xmlns="" xmlns:a16="http://schemas.microsoft.com/office/drawing/2014/main" id="{5CE918B8-D829-4F08-9252-7001614CD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16" y="4896986"/>
            <a:ext cx="1009085" cy="1030641"/>
          </a:xfrm>
          <a:prstGeom prst="roundRect">
            <a:avLst>
              <a:gd name="adj" fmla="val 8826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34897" tIns="69794" rIns="34897" bIns="34897" rtlCol="0" anchor="ctr" anchorCtr="0">
            <a:scene3d>
              <a:camera prst="orthographicFront"/>
              <a:lightRig rig="threePt" dir="t"/>
            </a:scene3d>
            <a:sp3d>
              <a:bevelB h="6350"/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STUDY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GOAL</a:t>
            </a:r>
            <a:endParaRPr kumimoji="0" lang="ko-KR" altLang="en-US" sz="200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KoPub돋움체 Bold"/>
              <a:cs typeface="Arial" panose="020B0604020202020204" pitchFamily="34" charset="0"/>
            </a:endParaRPr>
          </a:p>
        </p:txBody>
      </p:sp>
      <p:sp>
        <p:nvSpPr>
          <p:cNvPr id="446" name="오른쪽 화살표 13">
            <a:extLst>
              <a:ext uri="{FF2B5EF4-FFF2-40B4-BE49-F238E27FC236}">
                <a16:creationId xmlns="" xmlns:a16="http://schemas.microsoft.com/office/drawing/2014/main" id="{AB317D87-88D3-4DCB-97AD-E7DE2D447FA9}"/>
              </a:ext>
            </a:extLst>
          </p:cNvPr>
          <p:cNvSpPr/>
          <p:nvPr/>
        </p:nvSpPr>
        <p:spPr>
          <a:xfrm>
            <a:off x="4331804" y="5248042"/>
            <a:ext cx="469658" cy="366660"/>
          </a:xfrm>
          <a:prstGeom prst="rightArrow">
            <a:avLst>
              <a:gd name="adj1" fmla="val 78093"/>
              <a:gd name="adj2" fmla="val 50000"/>
            </a:avLst>
          </a:prstGeom>
          <a:gradFill flip="none" rotWithShape="1">
            <a:gsLst>
              <a:gs pos="100000">
                <a:srgbClr val="7B7B7B">
                  <a:lumMod val="20000"/>
                  <a:lumOff val="80000"/>
                </a:srgbClr>
              </a:gs>
              <a:gs pos="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19050" cap="flat" cmpd="sng" algn="ctr">
            <a:gradFill flip="none" rotWithShape="1">
              <a:gsLst>
                <a:gs pos="0">
                  <a:srgbClr val="7B7B7B">
                    <a:lumMod val="40000"/>
                    <a:lumOff val="60000"/>
                  </a:srgbClr>
                </a:gs>
                <a:gs pos="95000">
                  <a:sysClr val="window" lastClr="FFFFFF">
                    <a:alpha val="0"/>
                  </a:sysClr>
                </a:gs>
              </a:gsLst>
              <a:lin ang="10800000" scaled="1"/>
              <a:tileRect/>
            </a:gradFill>
            <a:prstDash val="solid"/>
          </a:ln>
          <a:effectLst/>
        </p:spPr>
        <p:txBody>
          <a:bodyPr lIns="44320" tIns="22159" rIns="44320" bIns="22159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KoPub돋움체 Bold"/>
              <a:ea typeface="KoPub돋움체 Bold"/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="" xmlns:a16="http://schemas.microsoft.com/office/drawing/2014/main" id="{69239D43-C575-47BB-9B0D-AFB8DE5A62F7}"/>
              </a:ext>
            </a:extLst>
          </p:cNvPr>
          <p:cNvSpPr/>
          <p:nvPr/>
        </p:nvSpPr>
        <p:spPr>
          <a:xfrm>
            <a:off x="1426478" y="5458094"/>
            <a:ext cx="3189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우리나라 조선산업 경쟁력 기반 조성이 필요성</a:t>
            </a:r>
            <a:r>
              <a:rPr lang="en-US" altLang="ko-KR" sz="12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12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대두</a:t>
            </a:r>
            <a:endParaRPr lang="ko-KR" altLang="en-US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="" xmlns:a16="http://schemas.microsoft.com/office/drawing/2014/main" id="{22D8FEE3-A3EE-45F0-89F9-D5BAC47801F8}"/>
              </a:ext>
            </a:extLst>
          </p:cNvPr>
          <p:cNvSpPr/>
          <p:nvPr/>
        </p:nvSpPr>
        <p:spPr>
          <a:xfrm>
            <a:off x="6602517" y="5535037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경쟁력 향상 방안을 마련</a:t>
            </a:r>
            <a:endParaRPr lang="en-US" altLang="ko-KR" b="1" kern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450" name="그림 449">
            <a:extLst>
              <a:ext uri="{FF2B5EF4-FFF2-40B4-BE49-F238E27FC236}">
                <a16:creationId xmlns="" xmlns:a16="http://schemas.microsoft.com/office/drawing/2014/main" id="{8839FC23-EF46-4B03-BEBF-59CB039B43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5752" y="1"/>
            <a:ext cx="1648248" cy="699542"/>
          </a:xfrm>
          <a:prstGeom prst="rect">
            <a:avLst/>
          </a:prstGeom>
        </p:spPr>
      </p:pic>
      <p:sp>
        <p:nvSpPr>
          <p:cNvPr id="451" name="TextBox 450">
            <a:extLst>
              <a:ext uri="{FF2B5EF4-FFF2-40B4-BE49-F238E27FC236}">
                <a16:creationId xmlns="" xmlns:a16="http://schemas.microsoft.com/office/drawing/2014/main" id="{E35C96BF-150D-44EF-A446-E85C037565F4}"/>
              </a:ext>
            </a:extLst>
          </p:cNvPr>
          <p:cNvSpPr txBox="1"/>
          <p:nvPr/>
        </p:nvSpPr>
        <p:spPr>
          <a:xfrm>
            <a:off x="7778452" y="-20538"/>
            <a:ext cx="130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</a:t>
            </a:r>
            <a:r>
              <a:rPr lang="ko-KR" altLang="en-US" sz="12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년 추계 학술대회 </a:t>
            </a:r>
            <a:endParaRPr lang="ko-KR" altLang="en-US" sz="12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6AB6043-FE1A-4A85-AD5F-EA320FF65B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7168709" y="6462759"/>
            <a:ext cx="1623541" cy="26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9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3880" y="393439"/>
            <a:ext cx="2212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40774" fontAlgn="base">
              <a:spcBef>
                <a:spcPct val="0"/>
              </a:spcBef>
              <a:buClr>
                <a:srgbClr val="969696"/>
              </a:buClr>
              <a:buSzPct val="100000"/>
            </a:pP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  <a:cs typeface="+mn-cs"/>
              </a:rPr>
              <a:t>연구 방법 </a:t>
            </a:r>
            <a:r>
              <a:rPr lang="en-US" altLang="ko-KR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  <a:cs typeface="+mn-cs"/>
              </a:rPr>
              <a:t>&amp; </a:t>
            </a: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ea typeface="+mn-ea"/>
                <a:cs typeface="+mn-cs"/>
              </a:rPr>
              <a:t>구성</a:t>
            </a:r>
            <a:endParaRPr lang="en-US" altLang="ko-KR" sz="2000" b="1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="" xmlns:a16="http://schemas.microsoft.com/office/drawing/2014/main" id="{08AAB2FC-9AB5-4D50-9575-7FC663B84817}"/>
              </a:ext>
            </a:extLst>
          </p:cNvPr>
          <p:cNvGrpSpPr/>
          <p:nvPr/>
        </p:nvGrpSpPr>
        <p:grpSpPr>
          <a:xfrm>
            <a:off x="1876211" y="6076731"/>
            <a:ext cx="4012018" cy="3545850"/>
            <a:chOff x="3708490" y="5643712"/>
            <a:chExt cx="5012097" cy="4429726"/>
          </a:xfrm>
          <a:effectLst>
            <a:outerShdw blurRad="139700" sx="102000" sy="102000" algn="ctr" rotWithShape="0">
              <a:sysClr val="window" lastClr="FFFFFF">
                <a:lumMod val="65000"/>
                <a:alpha val="30000"/>
              </a:sysClr>
            </a:outerShdw>
          </a:effectLst>
        </p:grpSpPr>
        <p:sp>
          <p:nvSpPr>
            <p:cNvPr id="163" name="자유형 48">
              <a:extLst>
                <a:ext uri="{FF2B5EF4-FFF2-40B4-BE49-F238E27FC236}">
                  <a16:creationId xmlns="" xmlns:a16="http://schemas.microsoft.com/office/drawing/2014/main" id="{73025FDF-3133-48DB-80F6-AC2C0F8FD64A}"/>
                </a:ext>
              </a:extLst>
            </p:cNvPr>
            <p:cNvSpPr/>
            <p:nvPr/>
          </p:nvSpPr>
          <p:spPr>
            <a:xfrm rot="900000">
              <a:off x="4607819" y="5643712"/>
              <a:ext cx="1758168" cy="1758168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4" name="자유형 51">
              <a:extLst>
                <a:ext uri="{FF2B5EF4-FFF2-40B4-BE49-F238E27FC236}">
                  <a16:creationId xmlns="" xmlns:a16="http://schemas.microsoft.com/office/drawing/2014/main" id="{C9AEF11B-90F2-4C8A-B2EA-E10C8424DEFE}"/>
                </a:ext>
              </a:extLst>
            </p:cNvPr>
            <p:cNvSpPr/>
            <p:nvPr/>
          </p:nvSpPr>
          <p:spPr>
            <a:xfrm rot="4500000">
              <a:off x="6069782" y="5648908"/>
              <a:ext cx="1753496" cy="1753495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5" name="자유형 52">
              <a:extLst>
                <a:ext uri="{FF2B5EF4-FFF2-40B4-BE49-F238E27FC236}">
                  <a16:creationId xmlns="" xmlns:a16="http://schemas.microsoft.com/office/drawing/2014/main" id="{7AFB4E50-F7A2-400A-81D3-3AF02E765D3C}"/>
                </a:ext>
              </a:extLst>
            </p:cNvPr>
            <p:cNvSpPr/>
            <p:nvPr/>
          </p:nvSpPr>
          <p:spPr>
            <a:xfrm rot="8100000">
              <a:off x="6858927" y="6921014"/>
              <a:ext cx="1861660" cy="1861660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6" name="자유형 53">
              <a:extLst>
                <a:ext uri="{FF2B5EF4-FFF2-40B4-BE49-F238E27FC236}">
                  <a16:creationId xmlns="" xmlns:a16="http://schemas.microsoft.com/office/drawing/2014/main" id="{5054CD24-CB2E-4DC2-A98A-19B378F95F9E}"/>
                </a:ext>
              </a:extLst>
            </p:cNvPr>
            <p:cNvSpPr/>
            <p:nvPr/>
          </p:nvSpPr>
          <p:spPr>
            <a:xfrm rot="8100000">
              <a:off x="3708490" y="6915252"/>
              <a:ext cx="1873182" cy="1873182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7" name="자유형 54">
              <a:extLst>
                <a:ext uri="{FF2B5EF4-FFF2-40B4-BE49-F238E27FC236}">
                  <a16:creationId xmlns="" xmlns:a16="http://schemas.microsoft.com/office/drawing/2014/main" id="{D2F3CBFC-663D-42E7-8DF7-C89C8067E055}"/>
                </a:ext>
              </a:extLst>
            </p:cNvPr>
            <p:cNvSpPr/>
            <p:nvPr/>
          </p:nvSpPr>
          <p:spPr>
            <a:xfrm rot="20700000" flipV="1">
              <a:off x="4597490" y="8303168"/>
              <a:ext cx="1770269" cy="1770270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8" name="자유형 55">
              <a:extLst>
                <a:ext uri="{FF2B5EF4-FFF2-40B4-BE49-F238E27FC236}">
                  <a16:creationId xmlns="" xmlns:a16="http://schemas.microsoft.com/office/drawing/2014/main" id="{9E9302DE-C828-43FC-9724-7DB09C25DC0C}"/>
                </a:ext>
              </a:extLst>
            </p:cNvPr>
            <p:cNvSpPr/>
            <p:nvPr/>
          </p:nvSpPr>
          <p:spPr>
            <a:xfrm rot="17100000" flipV="1">
              <a:off x="6068088" y="8302581"/>
              <a:ext cx="1765045" cy="1765046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</p:grpSp>
      <p:grpSp>
        <p:nvGrpSpPr>
          <p:cNvPr id="419" name="그룹 418">
            <a:extLst>
              <a:ext uri="{FF2B5EF4-FFF2-40B4-BE49-F238E27FC236}">
                <a16:creationId xmlns="" xmlns:a16="http://schemas.microsoft.com/office/drawing/2014/main" id="{DD483E5E-8A50-46B5-BA12-F728A6103D88}"/>
              </a:ext>
            </a:extLst>
          </p:cNvPr>
          <p:cNvGrpSpPr/>
          <p:nvPr/>
        </p:nvGrpSpPr>
        <p:grpSpPr>
          <a:xfrm>
            <a:off x="204147" y="1046022"/>
            <a:ext cx="2233797" cy="350286"/>
            <a:chOff x="967783" y="1879601"/>
            <a:chExt cx="5863505" cy="329300"/>
          </a:xfrm>
        </p:grpSpPr>
        <p:sp>
          <p:nvSpPr>
            <p:cNvPr id="420" name="직사각형 419">
              <a:extLst>
                <a:ext uri="{FF2B5EF4-FFF2-40B4-BE49-F238E27FC236}">
                  <a16:creationId xmlns="" xmlns:a16="http://schemas.microsoft.com/office/drawing/2014/main" id="{F3085797-81B6-41B7-8F74-335D87E18010}"/>
                </a:ext>
              </a:extLst>
            </p:cNvPr>
            <p:cNvSpPr>
              <a:spLocks/>
            </p:cNvSpPr>
            <p:nvPr/>
          </p:nvSpPr>
          <p:spPr>
            <a:xfrm>
              <a:off x="967783" y="1879601"/>
              <a:ext cx="5840008" cy="306000"/>
            </a:xfrm>
            <a:prstGeom prst="rect">
              <a:avLst/>
            </a:prstGeom>
            <a:solidFill>
              <a:srgbClr val="4C86D0"/>
            </a:solidFill>
            <a:ln w="9525" cap="flat" cmpd="sng" algn="ctr">
              <a:solidFill>
                <a:srgbClr val="4C86D0"/>
              </a:solidFill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="" xmlns:a16="http://schemas.microsoft.com/office/drawing/2014/main" id="{48F48D53-2EF3-4B6D-8A26-153D991C5784}"/>
                </a:ext>
              </a:extLst>
            </p:cNvPr>
            <p:cNvSpPr>
              <a:spLocks/>
            </p:cNvSpPr>
            <p:nvPr/>
          </p:nvSpPr>
          <p:spPr>
            <a:xfrm>
              <a:off x="1071288" y="1920901"/>
              <a:ext cx="5760000" cy="288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r>
                <a:rPr kumimoji="0" lang="ko-KR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+mj-ea"/>
                  <a:ea typeface="KoPub돋움체 Bold"/>
                  <a:cs typeface="+mn-cs"/>
                </a:rPr>
                <a:t>연구 </a:t>
              </a:r>
              <a:r>
                <a:rPr lang="ko-KR" alt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방법</a:t>
              </a:r>
              <a:endPara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</p:grpSp>
      <p:pic>
        <p:nvPicPr>
          <p:cNvPr id="450" name="그림 449">
            <a:extLst>
              <a:ext uri="{FF2B5EF4-FFF2-40B4-BE49-F238E27FC236}">
                <a16:creationId xmlns="" xmlns:a16="http://schemas.microsoft.com/office/drawing/2014/main" id="{8839FC23-EF46-4B03-BEBF-59CB039B43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0366" y="1"/>
            <a:ext cx="1863634" cy="6995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51" name="TextBox 450">
            <a:extLst>
              <a:ext uri="{FF2B5EF4-FFF2-40B4-BE49-F238E27FC236}">
                <a16:creationId xmlns="" xmlns:a16="http://schemas.microsoft.com/office/drawing/2014/main" id="{E35C96BF-150D-44EF-A446-E85C037565F4}"/>
              </a:ext>
            </a:extLst>
          </p:cNvPr>
          <p:cNvSpPr txBox="1"/>
          <p:nvPr/>
        </p:nvSpPr>
        <p:spPr>
          <a:xfrm>
            <a:off x="7656532" y="2979"/>
            <a:ext cx="130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2021</a:t>
            </a:r>
            <a:r>
              <a:rPr lang="ko-KR" altLang="en-US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년 추계 학술대회 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9AFCE434-49BD-43A9-ABCD-9A5FAC306B33}"/>
              </a:ext>
            </a:extLst>
          </p:cNvPr>
          <p:cNvGrpSpPr/>
          <p:nvPr/>
        </p:nvGrpSpPr>
        <p:grpSpPr>
          <a:xfrm>
            <a:off x="307706" y="1894083"/>
            <a:ext cx="8320897" cy="3937534"/>
            <a:chOff x="966775" y="5303520"/>
            <a:chExt cx="5839329" cy="3581400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41AB09B3-C7EB-474B-9B22-61B0A61E4769}"/>
                </a:ext>
              </a:extLst>
            </p:cNvPr>
            <p:cNvSpPr/>
            <p:nvPr/>
          </p:nvSpPr>
          <p:spPr>
            <a:xfrm>
              <a:off x="966775" y="5303520"/>
              <a:ext cx="5839329" cy="3581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DDDD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92AFC7"/>
                    </a:outerShdw>
                  </a:effectLst>
                </a14:hiddenEffects>
              </a:ext>
            </a:extLst>
          </p:spPr>
          <p:txBody>
            <a:bodyPr lIns="68423" tIns="350078" rIns="68423" bIns="68423" anchor="ctr" anchorCtr="0"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indent="-102625" latinLnBrk="0">
                <a:lnSpc>
                  <a:spcPct val="110000"/>
                </a:lnSpc>
                <a:spcAft>
                  <a:spcPts val="190"/>
                </a:spcAft>
                <a:buClr>
                  <a:prstClr val="white">
                    <a:lumMod val="50000"/>
                  </a:prstClr>
                </a:buClr>
              </a:pPr>
              <a:endParaRPr lang="ko-KR" altLang="en-US" sz="972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B3319FA8-D970-404A-A7C9-88433D8A0F37}"/>
                </a:ext>
              </a:extLst>
            </p:cNvPr>
            <p:cNvGrpSpPr/>
            <p:nvPr/>
          </p:nvGrpSpPr>
          <p:grpSpPr>
            <a:xfrm>
              <a:off x="1115601" y="5415666"/>
              <a:ext cx="5544375" cy="3380344"/>
              <a:chOff x="999440" y="5286795"/>
              <a:chExt cx="5776697" cy="3640774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="" xmlns:a16="http://schemas.microsoft.com/office/drawing/2014/main" id="{1BB3AB66-A29C-4A25-8444-1716A0C7F129}"/>
                  </a:ext>
                </a:extLst>
              </p:cNvPr>
              <p:cNvGrpSpPr/>
              <p:nvPr/>
            </p:nvGrpSpPr>
            <p:grpSpPr>
              <a:xfrm>
                <a:off x="999440" y="5286795"/>
                <a:ext cx="5776697" cy="3640774"/>
                <a:chOff x="999440" y="5286795"/>
                <a:chExt cx="5776697" cy="3640774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="" xmlns:a16="http://schemas.microsoft.com/office/drawing/2014/main" id="{68303A52-CBB9-4BB2-A02C-9A03A677E2BF}"/>
                    </a:ext>
                  </a:extLst>
                </p:cNvPr>
                <p:cNvGrpSpPr/>
                <p:nvPr/>
              </p:nvGrpSpPr>
              <p:grpSpPr>
                <a:xfrm>
                  <a:off x="999440" y="5286795"/>
                  <a:ext cx="5776696" cy="1478390"/>
                  <a:chOff x="999440" y="5286795"/>
                  <a:chExt cx="5776696" cy="1478390"/>
                </a:xfrm>
              </p:grpSpPr>
              <p:grpSp>
                <p:nvGrpSpPr>
                  <p:cNvPr id="85" name="그룹 84">
                    <a:extLst>
                      <a:ext uri="{FF2B5EF4-FFF2-40B4-BE49-F238E27FC236}">
                        <a16:creationId xmlns="" xmlns:a16="http://schemas.microsoft.com/office/drawing/2014/main" id="{5D38485C-6848-48F7-BD00-BCB7AF1CD02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999440" y="5286795"/>
                    <a:ext cx="2481361" cy="1478390"/>
                    <a:chOff x="1113415" y="7227747"/>
                    <a:chExt cx="2598004" cy="1512816"/>
                  </a:xfrm>
                </p:grpSpPr>
                <p:sp>
                  <p:nvSpPr>
                    <p:cNvPr id="89" name="모서리가 둥근 직사각형 83">
                      <a:extLst>
                        <a:ext uri="{FF2B5EF4-FFF2-40B4-BE49-F238E27FC236}">
                          <a16:creationId xmlns="" xmlns:a16="http://schemas.microsoft.com/office/drawing/2014/main" id="{220FBFD2-B1B8-49CE-AD8C-93560549958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113415" y="7227747"/>
                      <a:ext cx="2595182" cy="1512816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9525" algn="ctr">
                      <a:solidFill>
                        <a:srgbClr val="DDDDDD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6941" dir="2700000" algn="ctr" rotWithShape="0">
                              <a:srgbClr val="92AFC7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68423" tIns="350078" rIns="68423" bIns="68423" anchor="ctr" anchorCtr="0">
                      <a:scene3d>
                        <a:camera prst="orthographicFront"/>
                        <a:lightRig rig="threePt" dir="t"/>
                      </a:scene3d>
                      <a:sp3d>
                        <a:bevelB h="6350"/>
                      </a:sp3d>
                    </a:bodyPr>
                    <a:lstStyle/>
                    <a:p>
                      <a:pPr indent="-102625" latinLnBrk="0">
                        <a:lnSpc>
                          <a:spcPct val="110000"/>
                        </a:lnSpc>
                        <a:spcAft>
                          <a:spcPts val="190"/>
                        </a:spcAft>
                        <a:buClr>
                          <a:prstClr val="white">
                            <a:lumMod val="50000"/>
                          </a:prstClr>
                        </a:buClr>
                      </a:pPr>
                      <a:r>
                        <a:rPr lang="ko-KR" altLang="en-US" sz="2000" dirty="0">
                          <a:solidFill>
                            <a:srgbClr val="002060"/>
                          </a:solidFill>
                        </a:rPr>
                        <a:t>∙ </a:t>
                      </a:r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우리나라 조선산업 현황을 </a:t>
                      </a:r>
                      <a:endParaRPr lang="en-US" altLang="ko-KR" sz="1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indent="-102625" latinLnBrk="0">
                        <a:lnSpc>
                          <a:spcPct val="110000"/>
                        </a:lnSpc>
                        <a:spcAft>
                          <a:spcPts val="190"/>
                        </a:spcAft>
                        <a:buClr>
                          <a:prstClr val="white">
                            <a:lumMod val="50000"/>
                          </a:prstClr>
                        </a:buClr>
                      </a:pPr>
                      <a:r>
                        <a:rPr lang="en-US" altLang="ko-KR" sz="1800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통해 문제</a:t>
                      </a:r>
                      <a:r>
                        <a:rPr lang="en-US" altLang="ko-KR" sz="1800" b="1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한계점 파악 및 제기</a:t>
                      </a:r>
                      <a:endParaRPr lang="en-US" altLang="ko-KR" sz="1800" b="1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90" name="양쪽 대괄호 89">
                      <a:extLst>
                        <a:ext uri="{FF2B5EF4-FFF2-40B4-BE49-F238E27FC236}">
                          <a16:creationId xmlns="" xmlns:a16="http://schemas.microsoft.com/office/drawing/2014/main" id="{C767BBF8-93C6-4279-8E48-EDFD9628060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H="1">
                      <a:off x="1113416" y="7248730"/>
                      <a:ext cx="2598003" cy="346052"/>
                    </a:xfrm>
                    <a:prstGeom prst="bracketPair">
                      <a:avLst>
                        <a:gd name="adj" fmla="val 0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 cap="flat" cmpd="sng" algn="ctr">
                      <a:solidFill>
                        <a:schemeClr val="accent1"/>
                      </a:solidFill>
                      <a:prstDash val="solid"/>
                    </a:ln>
                    <a:effectLst/>
                  </p:spPr>
                  <p:txBody>
                    <a:bodyPr wrap="square" lIns="0" tIns="51317" rIns="0" bIns="51317" rtlCol="0" anchor="t" anchorCtr="0">
                      <a:spAutoFit/>
                      <a:scene3d>
                        <a:camera prst="orthographicFront"/>
                        <a:lightRig rig="threePt" dir="t"/>
                      </a:scene3d>
                      <a:sp3d>
                        <a:bevelB h="6350"/>
                      </a:sp3d>
                    </a:bodyPr>
                    <a:lstStyle/>
                    <a:p>
                      <a:pPr algn="ctr" latinLnBrk="0"/>
                      <a:r>
                        <a:rPr lang="ko-KR" altLang="en-US" sz="1800" b="1" dirty="0" smtClean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KoPub돋움체 Bold"/>
                          <a:ea typeface="KoPub돋움체 Bold"/>
                        </a:rPr>
                        <a:t>문제 제기 </a:t>
                      </a:r>
                      <a:endParaRPr lang="en-US" altLang="ko-KR" sz="1800" b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KoPub돋움체 Bold"/>
                        <a:ea typeface="KoPub돋움체 Bold"/>
                        <a:sym typeface="Wingdings"/>
                      </a:endParaRPr>
                    </a:p>
                  </p:txBody>
                </p:sp>
              </p:grpSp>
              <p:sp>
                <p:nvSpPr>
                  <p:cNvPr id="88" name="양쪽 대괄호 87">
                    <a:extLst>
                      <a:ext uri="{FF2B5EF4-FFF2-40B4-BE49-F238E27FC236}">
                        <a16:creationId xmlns="" xmlns:a16="http://schemas.microsoft.com/office/drawing/2014/main" id="{91E4BE75-2D51-4B2F-B365-E953C9C45EE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H="1">
                    <a:off x="4294776" y="5324363"/>
                    <a:ext cx="2481360" cy="372881"/>
                  </a:xfrm>
                  <a:prstGeom prst="bracketPair">
                    <a:avLst>
                      <a:gd name="adj" fmla="val 0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wrap="square" lIns="0" tIns="51317" rIns="0" bIns="51317" rtlCol="0" anchor="t" anchorCtr="0">
                    <a:spAutoFit/>
                    <a:scene3d>
                      <a:camera prst="orthographicFront"/>
                      <a:lightRig rig="threePt" dir="t"/>
                    </a:scene3d>
                    <a:sp3d>
                      <a:bevelB h="6350"/>
                    </a:sp3d>
                  </a:bodyPr>
                  <a:lstStyle/>
                  <a:p>
                    <a:pPr algn="ctr" latinLnBrk="0"/>
                    <a:r>
                      <a:rPr lang="ko-KR" altLang="en-US" sz="1800" b="1" dirty="0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KoPub돋움체 Bold"/>
                        <a:ea typeface="KoPub돋움체 Bold"/>
                      </a:rPr>
                      <a:t>현안 조사</a:t>
                    </a:r>
                    <a:r>
                      <a:rPr lang="en-US" altLang="ko-KR" sz="1800" b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KoPub돋움체 Bold"/>
                        <a:ea typeface="KoPub돋움체 Bold"/>
                      </a:rPr>
                      <a:t> &amp;</a:t>
                    </a:r>
                    <a:r>
                      <a:rPr lang="ko-KR" altLang="en-US" sz="1800" b="1" dirty="0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KoPub돋움체 Bold"/>
                        <a:ea typeface="KoPub돋움체 Bold"/>
                      </a:rPr>
                      <a:t> 전망</a:t>
                    </a:r>
                    <a:endParaRPr lang="en-US" altLang="ko-KR" sz="1800" b="1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KoPub돋움체 Bold"/>
                      <a:ea typeface="KoPub돋움체 Bold"/>
                      <a:sym typeface="Wingdings"/>
                    </a:endParaRPr>
                  </a:p>
                </p:txBody>
              </p:sp>
            </p:grpSp>
            <p:grpSp>
              <p:nvGrpSpPr>
                <p:cNvPr id="78" name="그룹 77">
                  <a:extLst>
                    <a:ext uri="{FF2B5EF4-FFF2-40B4-BE49-F238E27FC236}">
                      <a16:creationId xmlns="" xmlns:a16="http://schemas.microsoft.com/office/drawing/2014/main" id="{0807AF13-9950-4283-98C1-2F377E09EDC6}"/>
                    </a:ext>
                  </a:extLst>
                </p:cNvPr>
                <p:cNvGrpSpPr/>
                <p:nvPr/>
              </p:nvGrpSpPr>
              <p:grpSpPr>
                <a:xfrm>
                  <a:off x="999440" y="7449179"/>
                  <a:ext cx="5776697" cy="1478390"/>
                  <a:chOff x="999440" y="5324362"/>
                  <a:chExt cx="5776697" cy="1478390"/>
                </a:xfrm>
              </p:grpSpPr>
              <p:grpSp>
                <p:nvGrpSpPr>
                  <p:cNvPr id="79" name="그룹 78">
                    <a:extLst>
                      <a:ext uri="{FF2B5EF4-FFF2-40B4-BE49-F238E27FC236}">
                        <a16:creationId xmlns="" xmlns:a16="http://schemas.microsoft.com/office/drawing/2014/main" id="{C29766FD-45ED-4C3C-B59F-A0F35E1338C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999441" y="5324362"/>
                    <a:ext cx="5776695" cy="1478390"/>
                    <a:chOff x="1113416" y="7266189"/>
                    <a:chExt cx="6048243" cy="1512816"/>
                  </a:xfrm>
                </p:grpSpPr>
                <p:sp>
                  <p:nvSpPr>
                    <p:cNvPr id="83" name="모서리가 둥근 직사각형 83">
                      <a:extLst>
                        <a:ext uri="{FF2B5EF4-FFF2-40B4-BE49-F238E27FC236}">
                          <a16:creationId xmlns="" xmlns:a16="http://schemas.microsoft.com/office/drawing/2014/main" id="{BBF120C2-724D-4CEF-9C52-E0FEF299CF8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4560835" y="7266189"/>
                      <a:ext cx="2600824" cy="1512816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9525" algn="ctr">
                      <a:solidFill>
                        <a:srgbClr val="DDDDDD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6941" dir="2700000" algn="ctr" rotWithShape="0">
                              <a:srgbClr val="92AFC7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68423" tIns="350078" rIns="0" bIns="68423" anchor="ctr" anchorCtr="0">
                      <a:scene3d>
                        <a:camera prst="orthographicFront"/>
                        <a:lightRig rig="threePt" dir="t"/>
                      </a:scene3d>
                      <a:sp3d>
                        <a:bevelB h="6350"/>
                      </a:sp3d>
                    </a:bodyPr>
                    <a:lstStyle/>
                    <a:p>
                      <a:pPr indent="-102625" latinLnBrk="0">
                        <a:lnSpc>
                          <a:spcPct val="110000"/>
                        </a:lnSpc>
                        <a:spcAft>
                          <a:spcPts val="190"/>
                        </a:spcAft>
                        <a:buClr>
                          <a:prstClr val="white">
                            <a:lumMod val="50000"/>
                          </a:prstClr>
                        </a:buClr>
                      </a:pPr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∙ </a:t>
                      </a:r>
                      <a:r>
                        <a:rPr lang="ko-KR" altLang="en-US" sz="1800" b="1" dirty="0">
                          <a:solidFill>
                            <a:srgbClr val="002060"/>
                          </a:solidFill>
                        </a:rPr>
                        <a:t>선행연구 </a:t>
                      </a:r>
                      <a:r>
                        <a:rPr lang="en-US" altLang="ko-KR" sz="1800" b="1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 문헌사례 조사</a:t>
                      </a:r>
                      <a:endParaRPr lang="en-US" altLang="ko-KR" sz="1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indent="-102625" latinLnBrk="0">
                        <a:lnSpc>
                          <a:spcPct val="110000"/>
                        </a:lnSpc>
                        <a:spcAft>
                          <a:spcPts val="190"/>
                        </a:spcAft>
                        <a:buClr>
                          <a:prstClr val="white">
                            <a:lumMod val="50000"/>
                          </a:prstClr>
                        </a:buClr>
                      </a:pPr>
                      <a:r>
                        <a:rPr lang="ko-KR" altLang="en-US" sz="1800" b="1" dirty="0">
                          <a:solidFill>
                            <a:srgbClr val="002060"/>
                          </a:solidFill>
                        </a:rPr>
                        <a:t>∙ </a:t>
                      </a:r>
                      <a:r>
                        <a:rPr lang="en-US" altLang="ko-KR" sz="1800" b="1" dirty="0">
                          <a:solidFill>
                            <a:srgbClr val="002060"/>
                          </a:solidFill>
                        </a:rPr>
                        <a:t>SWOT</a:t>
                      </a:r>
                      <a:r>
                        <a:rPr lang="ko-KR" altLang="en-US" sz="1800" b="1" dirty="0">
                          <a:solidFill>
                            <a:srgbClr val="002060"/>
                          </a:solidFill>
                        </a:rPr>
                        <a:t>분석을 통해 </a:t>
                      </a:r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시사점 도출</a:t>
                      </a:r>
                      <a:endParaRPr lang="en-US" altLang="ko-KR" sz="1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indent="-102625">
                        <a:lnSpc>
                          <a:spcPct val="110000"/>
                        </a:lnSpc>
                        <a:spcAft>
                          <a:spcPts val="190"/>
                        </a:spcAft>
                        <a:buClr>
                          <a:prstClr val="white">
                            <a:lumMod val="50000"/>
                          </a:prstClr>
                        </a:buClr>
                      </a:pPr>
                      <a:r>
                        <a:rPr lang="ko-KR" altLang="en-US" sz="1800" b="1" dirty="0">
                          <a:solidFill>
                            <a:srgbClr val="002060"/>
                          </a:solidFill>
                        </a:rPr>
                        <a:t>∙ </a:t>
                      </a:r>
                      <a:r>
                        <a:rPr lang="ko-KR" altLang="en-US" sz="1800" b="1" dirty="0" smtClean="0">
                          <a:solidFill>
                            <a:srgbClr val="002060"/>
                          </a:solidFill>
                        </a:rPr>
                        <a:t>국내외 실 사례 분석</a:t>
                      </a:r>
                      <a:endParaRPr lang="en-US" altLang="ko-KR" sz="1800" b="1" dirty="0" smtClean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84" name="양쪽 대괄호 83">
                      <a:extLst>
                        <a:ext uri="{FF2B5EF4-FFF2-40B4-BE49-F238E27FC236}">
                          <a16:creationId xmlns="" xmlns:a16="http://schemas.microsoft.com/office/drawing/2014/main" id="{1A693C82-4120-4FAD-BC74-B2E3A54AD3E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H="1">
                      <a:off x="1113416" y="7266191"/>
                      <a:ext cx="2598003" cy="381564"/>
                    </a:xfrm>
                    <a:prstGeom prst="bracketPair">
                      <a:avLst>
                        <a:gd name="adj" fmla="val 0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 cap="flat" cmpd="sng" algn="ctr">
                      <a:solidFill>
                        <a:schemeClr val="accent1"/>
                      </a:solidFill>
                      <a:prstDash val="solid"/>
                    </a:ln>
                    <a:effectLst/>
                  </p:spPr>
                  <p:txBody>
                    <a:bodyPr wrap="square" lIns="0" tIns="51317" rIns="0" bIns="51317" rtlCol="0" anchor="t" anchorCtr="0">
                      <a:spAutoFit/>
                      <a:scene3d>
                        <a:camera prst="orthographicFront"/>
                        <a:lightRig rig="threePt" dir="t"/>
                      </a:scene3d>
                      <a:sp3d>
                        <a:bevelB h="6350"/>
                      </a:sp3d>
                    </a:bodyPr>
                    <a:lstStyle/>
                    <a:p>
                      <a:pPr algn="ctr" latinLnBrk="0"/>
                      <a:r>
                        <a:rPr lang="ko-KR" altLang="en-US" sz="1800" b="1" dirty="0" smtClean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KoPub돋움체 Bold"/>
                          <a:ea typeface="KoPub돋움체 Bold"/>
                        </a:rPr>
                        <a:t>경쟁력 향상 방안 제시</a:t>
                      </a:r>
                      <a:endParaRPr lang="en-US" altLang="ko-KR" sz="1800" b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KoPub돋움체 Bold"/>
                        <a:ea typeface="KoPub돋움체 Bold"/>
                        <a:sym typeface="Wingdings"/>
                      </a:endParaRPr>
                    </a:p>
                  </p:txBody>
                </p:sp>
              </p:grpSp>
              <p:grpSp>
                <p:nvGrpSpPr>
                  <p:cNvPr id="80" name="그룹 79">
                    <a:extLst>
                      <a:ext uri="{FF2B5EF4-FFF2-40B4-BE49-F238E27FC236}">
                        <a16:creationId xmlns="" xmlns:a16="http://schemas.microsoft.com/office/drawing/2014/main" id="{BF269C71-E68F-4241-9003-3EFA479BD2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999440" y="5324364"/>
                    <a:ext cx="5776697" cy="1433933"/>
                    <a:chOff x="-2336826" y="7266191"/>
                    <a:chExt cx="6048245" cy="1467324"/>
                  </a:xfrm>
                </p:grpSpPr>
                <p:sp>
                  <p:nvSpPr>
                    <p:cNvPr id="81" name="모서리가 둥근 직사각형 83">
                      <a:extLst>
                        <a:ext uri="{FF2B5EF4-FFF2-40B4-BE49-F238E27FC236}">
                          <a16:creationId xmlns="" xmlns:a16="http://schemas.microsoft.com/office/drawing/2014/main" id="{D3ECC750-649B-47D8-9A9A-B5271E1E87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-2336826" y="7647196"/>
                      <a:ext cx="2598004" cy="108631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9525" algn="ctr">
                      <a:solidFill>
                        <a:srgbClr val="DDDDDD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6941" dir="2700000" algn="ctr" rotWithShape="0">
                              <a:srgbClr val="92AFC7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68423" tIns="350078" rIns="68423" bIns="68423" anchor="ctr" anchorCtr="0">
                      <a:scene3d>
                        <a:camera prst="orthographicFront"/>
                        <a:lightRig rig="threePt" dir="t"/>
                      </a:scene3d>
                      <a:sp3d>
                        <a:bevelB h="6350"/>
                      </a:sp3d>
                    </a:bodyPr>
                    <a:lstStyle/>
                    <a:p>
                      <a:pPr indent="-102625" latinLnBrk="0">
                        <a:spcAft>
                          <a:spcPts val="190"/>
                        </a:spcAft>
                        <a:buClr>
                          <a:prstClr val="white">
                            <a:lumMod val="50000"/>
                          </a:prstClr>
                        </a:buClr>
                      </a:pPr>
                      <a:endParaRPr lang="ko-KR" altLang="en-US" sz="1600" b="1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82" name="양쪽 대괄호 81">
                      <a:extLst>
                        <a:ext uri="{FF2B5EF4-FFF2-40B4-BE49-F238E27FC236}">
                          <a16:creationId xmlns="" xmlns:a16="http://schemas.microsoft.com/office/drawing/2014/main" id="{7F064A28-0E39-4C2F-A8B4-A1F22E6D01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H="1">
                      <a:off x="1113416" y="7266191"/>
                      <a:ext cx="2598003" cy="381564"/>
                    </a:xfrm>
                    <a:prstGeom prst="bracketPair">
                      <a:avLst>
                        <a:gd name="adj" fmla="val 0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 cap="flat" cmpd="sng" algn="ctr">
                      <a:solidFill>
                        <a:schemeClr val="accent1"/>
                      </a:solidFill>
                      <a:prstDash val="solid"/>
                    </a:ln>
                    <a:effectLst/>
                  </p:spPr>
                  <p:txBody>
                    <a:bodyPr wrap="square" lIns="0" tIns="51317" rIns="0" bIns="51317" rtlCol="0" anchor="t" anchorCtr="0">
                      <a:spAutoFit/>
                      <a:scene3d>
                        <a:camera prst="orthographicFront"/>
                        <a:lightRig rig="threePt" dir="t"/>
                      </a:scene3d>
                      <a:sp3d>
                        <a:bevelB h="6350"/>
                      </a:sp3d>
                    </a:bodyPr>
                    <a:lstStyle/>
                    <a:p>
                      <a:pPr algn="ctr" latinLnBrk="0"/>
                      <a:r>
                        <a:rPr lang="ko-KR" altLang="en-US" sz="1800" b="1" dirty="0" smtClean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KoPub돋움체 Bold"/>
                          <a:ea typeface="KoPub돋움체 Bold"/>
                        </a:rPr>
                        <a:t>문헌연구 </a:t>
                      </a:r>
                      <a:r>
                        <a:rPr lang="en-US" altLang="ko-KR" sz="1800" b="1" dirty="0" smtClean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KoPub돋움체 Bold"/>
                          <a:ea typeface="KoPub돋움체 Bold"/>
                        </a:rPr>
                        <a:t>&amp;</a:t>
                      </a:r>
                      <a:r>
                        <a:rPr lang="ko-KR" altLang="en-US" sz="1800" b="1" dirty="0" smtClean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KoPub돋움체 Bold"/>
                          <a:ea typeface="KoPub돋움체 Bold"/>
                        </a:rPr>
                        <a:t> 사례분석</a:t>
                      </a:r>
                      <a:endParaRPr lang="ko-KR" altLang="en-US" sz="1800" b="1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KoPub돋움체 Bold"/>
                        <a:ea typeface="KoPub돋움체 Bold"/>
                      </a:endParaRPr>
                    </a:p>
                  </p:txBody>
                </p:sp>
              </p:grpSp>
            </p:grpSp>
          </p:grpSp>
          <p:pic>
            <p:nvPicPr>
              <p:cNvPr id="74" name="Picture 9">
                <a:extLst>
                  <a:ext uri="{FF2B5EF4-FFF2-40B4-BE49-F238E27FC236}">
                    <a16:creationId xmlns="" xmlns:a16="http://schemas.microsoft.com/office/drawing/2014/main" id="{F4AD3F94-6370-4517-86C1-955179D917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 rot="16200000">
                <a:off x="3638584" y="5810250"/>
                <a:ext cx="495714" cy="495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9">
                <a:extLst>
                  <a:ext uri="{FF2B5EF4-FFF2-40B4-BE49-F238E27FC236}">
                    <a16:creationId xmlns="" xmlns:a16="http://schemas.microsoft.com/office/drawing/2014/main" id="{CFDEE701-2D0A-4E85-A7AC-647E0FFCF3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 rot="5400000">
                <a:off x="3638584" y="7902950"/>
                <a:ext cx="495714" cy="495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9">
                <a:extLst>
                  <a:ext uri="{FF2B5EF4-FFF2-40B4-BE49-F238E27FC236}">
                    <a16:creationId xmlns="" xmlns:a16="http://schemas.microsoft.com/office/drawing/2014/main" id="{4A2110F9-6708-4E97-824C-03321D08C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287598" y="6840541"/>
                <a:ext cx="495714" cy="495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C6AB6043-FE1A-4A85-AD5F-EA320FF65B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7168709" y="6462759"/>
            <a:ext cx="1623541" cy="26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9780" y="4658824"/>
            <a:ext cx="2672526" cy="1057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02625" latinLnBrk="0">
              <a:lnSpc>
                <a:spcPct val="110000"/>
              </a:lnSpc>
              <a:spcAft>
                <a:spcPts val="190"/>
              </a:spcAft>
              <a:buClr>
                <a:prstClr val="white">
                  <a:lumMod val="50000"/>
                </a:prstClr>
              </a:buClr>
            </a:pPr>
            <a:r>
              <a:rPr lang="ko-KR" altLang="en-US" sz="1800" b="1" dirty="0" smtClean="0">
                <a:solidFill>
                  <a:srgbClr val="002060"/>
                </a:solidFill>
              </a:rPr>
              <a:t>∙ 이론적 고찰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모델 적용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)</a:t>
            </a:r>
          </a:p>
          <a:p>
            <a:pPr indent="-102625" latinLnBrk="0">
              <a:lnSpc>
                <a:spcPct val="110000"/>
              </a:lnSpc>
              <a:spcAft>
                <a:spcPts val="190"/>
              </a:spcAft>
              <a:buClr>
                <a:prstClr val="white">
                  <a:lumMod val="50000"/>
                </a:prstClr>
              </a:buClr>
            </a:pPr>
            <a:r>
              <a:rPr lang="ko-KR" altLang="en-US" sz="1800" b="1" dirty="0">
                <a:solidFill>
                  <a:srgbClr val="002060"/>
                </a:solidFill>
              </a:rPr>
              <a:t>∙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SWOT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전략 제시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indent="-102625" latinLnBrk="0">
              <a:lnSpc>
                <a:spcPct val="110000"/>
              </a:lnSpc>
              <a:spcAft>
                <a:spcPts val="190"/>
              </a:spcAft>
              <a:buClr>
                <a:prstClr val="white">
                  <a:lumMod val="50000"/>
                </a:prstClr>
              </a:buClr>
            </a:pPr>
            <a:r>
              <a:rPr lang="ko-KR" altLang="en-US" sz="1800" b="1" dirty="0">
                <a:solidFill>
                  <a:srgbClr val="002060"/>
                </a:solidFill>
              </a:rPr>
              <a:t>∙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경쟁력 향상 방안 도출</a:t>
            </a:r>
            <a:endParaRPr lang="en-US" altLang="ko-KR" sz="1800" b="1" dirty="0" smtClean="0">
              <a:solidFill>
                <a:srgbClr val="002060"/>
              </a:solidFill>
            </a:endParaRPr>
          </a:p>
        </p:txBody>
      </p:sp>
      <p:sp>
        <p:nvSpPr>
          <p:cNvPr id="39" name="모서리가 둥근 직사각형 83">
            <a:extLst>
              <a:ext uri="{FF2B5EF4-FFF2-40B4-BE49-F238E27FC236}">
                <a16:creationId xmlns="" xmlns:a16="http://schemas.microsoft.com/office/drawing/2014/main" id="{BBF120C2-724D-4CEF-9C52-E0FEF299CF80}"/>
              </a:ext>
            </a:extLst>
          </p:cNvPr>
          <p:cNvSpPr>
            <a:spLocks/>
          </p:cNvSpPr>
          <p:nvPr/>
        </p:nvSpPr>
        <p:spPr>
          <a:xfrm>
            <a:off x="5026699" y="2429692"/>
            <a:ext cx="3393673" cy="11072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92AFC7"/>
                  </a:outerShdw>
                </a:effectLst>
              </a14:hiddenEffects>
            </a:ext>
          </a:extLst>
        </p:spPr>
        <p:txBody>
          <a:bodyPr lIns="68423" tIns="350078" rIns="0" bIns="68423" anchor="ctr" anchorCtr="0">
            <a:scene3d>
              <a:camera prst="orthographicFront"/>
              <a:lightRig rig="threePt" dir="t"/>
            </a:scene3d>
            <a:sp3d>
              <a:bevelB h="6350"/>
            </a:sp3d>
          </a:bodyPr>
          <a:lstStyle/>
          <a:p>
            <a:pPr indent="-102625" latinLnBrk="0">
              <a:lnSpc>
                <a:spcPct val="110000"/>
              </a:lnSpc>
              <a:spcAft>
                <a:spcPts val="190"/>
              </a:spcAft>
              <a:buClr>
                <a:prstClr val="white">
                  <a:lumMod val="50000"/>
                </a:prstClr>
              </a:buClr>
            </a:pPr>
            <a:r>
              <a:rPr lang="ko-KR" altLang="en-US" sz="1800" b="1" dirty="0" smtClean="0">
                <a:solidFill>
                  <a:srgbClr val="002060"/>
                </a:solidFill>
              </a:rPr>
              <a:t>∙ 조선산업의 특성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&amp; </a:t>
            </a:r>
            <a:r>
              <a:rPr lang="ko-KR" altLang="en-US" sz="1800" b="1" dirty="0" err="1" smtClean="0">
                <a:solidFill>
                  <a:srgbClr val="002060"/>
                </a:solidFill>
              </a:rPr>
              <a:t>메카니즘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indent="-102625" latinLnBrk="0">
              <a:lnSpc>
                <a:spcPct val="110000"/>
              </a:lnSpc>
              <a:spcAft>
                <a:spcPts val="190"/>
              </a:spcAft>
              <a:buClr>
                <a:prstClr val="white">
                  <a:lumMod val="50000"/>
                </a:prstClr>
              </a:buClr>
            </a:pPr>
            <a:r>
              <a:rPr lang="ko-KR" altLang="en-US" sz="1800" b="1" dirty="0">
                <a:solidFill>
                  <a:srgbClr val="002060"/>
                </a:solidFill>
              </a:rPr>
              <a:t>∙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조선산업 현황 및 전망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indent="-102625" latinLnBrk="0">
              <a:lnSpc>
                <a:spcPct val="110000"/>
              </a:lnSpc>
              <a:spcAft>
                <a:spcPts val="190"/>
              </a:spcAft>
              <a:buClr>
                <a:prstClr val="white">
                  <a:lumMod val="50000"/>
                </a:prstClr>
              </a:buClr>
            </a:pPr>
            <a:endParaRPr lang="en-US" altLang="ko-KR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-437483" y="2136525"/>
            <a:ext cx="5265551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/>
            <a:r>
              <a:rPr lang="en-US" altLang="ko-KR" sz="2800" b="1" dirty="0">
                <a:latin typeface="+mj-lt"/>
                <a:cs typeface="Aharoni" panose="02010803020104030203" pitchFamily="2" charset="-79"/>
              </a:rPr>
              <a:t>2</a:t>
            </a:r>
            <a:r>
              <a:rPr lang="ko-KR" altLang="en-US" sz="2800" b="1" dirty="0" smtClean="0">
                <a:latin typeface="+mj-lt"/>
                <a:cs typeface="Aharoni" panose="02010803020104030203" pitchFamily="2" charset="-79"/>
              </a:rPr>
              <a:t>장</a:t>
            </a:r>
            <a:r>
              <a:rPr lang="en-US" altLang="ko-KR" sz="2800" b="1" dirty="0">
                <a:latin typeface="+mj-lt"/>
                <a:cs typeface="Aharoni" panose="02010803020104030203" pitchFamily="2" charset="-79"/>
              </a:rPr>
              <a:t>.</a:t>
            </a:r>
            <a:r>
              <a:rPr lang="en-US" altLang="ko-KR" sz="3600" b="1" dirty="0">
                <a:latin typeface="+mj-lt"/>
                <a:cs typeface="Aharoni" panose="02010803020104030203" pitchFamily="2" charset="-79"/>
              </a:rPr>
              <a:t> </a:t>
            </a:r>
            <a:r>
              <a:rPr lang="en-US" altLang="ko-KR" sz="3600" b="1" dirty="0" smtClean="0">
                <a:latin typeface="+mj-lt"/>
                <a:cs typeface="Aharoni" panose="02010803020104030203" pitchFamily="2" charset="-79"/>
              </a:rPr>
              <a:t/>
            </a:r>
            <a:br>
              <a:rPr lang="en-US" altLang="ko-KR" sz="3600" b="1" dirty="0" smtClean="0">
                <a:latin typeface="+mj-lt"/>
                <a:cs typeface="Aharoni" panose="02010803020104030203" pitchFamily="2" charset="-79"/>
              </a:rPr>
            </a:br>
            <a:r>
              <a:rPr lang="ko-KR" altLang="en-US" sz="4800" b="1" dirty="0" smtClean="0">
                <a:latin typeface="+mj-lt"/>
                <a:cs typeface="Aharoni" panose="02010803020104030203" pitchFamily="2" charset="-79"/>
              </a:rPr>
              <a:t>국내외 </a:t>
            </a:r>
            <a:r>
              <a:rPr lang="en-US" altLang="ko-KR" sz="4800" b="1" dirty="0" smtClean="0">
                <a:latin typeface="+mj-lt"/>
                <a:cs typeface="Aharoni" panose="02010803020104030203" pitchFamily="2" charset="-79"/>
              </a:rPr>
              <a:t/>
            </a:r>
            <a:br>
              <a:rPr lang="en-US" altLang="ko-KR" sz="4800" b="1" dirty="0" smtClean="0">
                <a:latin typeface="+mj-lt"/>
                <a:cs typeface="Aharoni" panose="02010803020104030203" pitchFamily="2" charset="-79"/>
              </a:rPr>
            </a:br>
            <a:r>
              <a:rPr lang="ko-KR" altLang="en-US" sz="4800" b="1" dirty="0" smtClean="0">
                <a:latin typeface="+mj-lt"/>
                <a:cs typeface="Aharoni" panose="02010803020104030203" pitchFamily="2" charset="-79"/>
              </a:rPr>
              <a:t>조선산업 현황</a:t>
            </a:r>
            <a:endParaRPr lang="en" sz="4800" b="1" dirty="0">
              <a:latin typeface="+mj-lt"/>
              <a:cs typeface="Aharoni" panose="02010803020104030203" pitchFamily="2" charset="-79"/>
            </a:endParaRPr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solidFill>
                  <a:srgbClr val="0091EA"/>
                </a:solidFill>
              </a:endParaRPr>
            </a:p>
          </p:txBody>
        </p:sp>
      </p:grp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707CB03F-65A9-4526-B32E-4419BEEB6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7412881" y="6462759"/>
            <a:ext cx="1623541" cy="26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8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40216" y="1371051"/>
            <a:ext cx="354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조선산업의 정의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범위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특성</a:t>
            </a:r>
            <a:endParaRPr lang="ko-KR" altLang="en-US" sz="2000" b="1" dirty="0"/>
          </a:p>
        </p:txBody>
      </p:sp>
      <p:grpSp>
        <p:nvGrpSpPr>
          <p:cNvPr id="48" name="그룹 33"/>
          <p:cNvGrpSpPr/>
          <p:nvPr/>
        </p:nvGrpSpPr>
        <p:grpSpPr>
          <a:xfrm>
            <a:off x="521020" y="2141421"/>
            <a:ext cx="7998456" cy="259347"/>
            <a:chOff x="3514721" y="1506184"/>
            <a:chExt cx="7998456" cy="259347"/>
          </a:xfrm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10342566" y="1506184"/>
              <a:ext cx="1170611" cy="257141"/>
            </a:xfrm>
            <a:custGeom>
              <a:avLst/>
              <a:gdLst/>
              <a:ahLst/>
              <a:cxnLst>
                <a:cxn ang="0">
                  <a:pos x="6875" y="870"/>
                </a:cxn>
                <a:cxn ang="0">
                  <a:pos x="6875" y="655"/>
                </a:cxn>
                <a:cxn ang="0">
                  <a:pos x="6760" y="655"/>
                </a:cxn>
                <a:cxn ang="0">
                  <a:pos x="6760" y="530"/>
                </a:cxn>
                <a:cxn ang="0">
                  <a:pos x="6676" y="530"/>
                </a:cxn>
                <a:cxn ang="0">
                  <a:pos x="6676" y="655"/>
                </a:cxn>
                <a:cxn ang="0">
                  <a:pos x="6555" y="655"/>
                </a:cxn>
                <a:cxn ang="0">
                  <a:pos x="6555" y="870"/>
                </a:cxn>
                <a:cxn ang="0">
                  <a:pos x="6542" y="870"/>
                </a:cxn>
                <a:cxn ang="0">
                  <a:pos x="6489" y="1004"/>
                </a:cxn>
                <a:cxn ang="0">
                  <a:pos x="4444" y="1004"/>
                </a:cxn>
                <a:cxn ang="0">
                  <a:pos x="4444" y="893"/>
                </a:cxn>
                <a:cxn ang="0">
                  <a:pos x="4059" y="893"/>
                </a:cxn>
                <a:cxn ang="0">
                  <a:pos x="4059" y="799"/>
                </a:cxn>
                <a:cxn ang="0">
                  <a:pos x="4290" y="563"/>
                </a:cxn>
                <a:cxn ang="0">
                  <a:pos x="4203" y="479"/>
                </a:cxn>
                <a:cxn ang="0">
                  <a:pos x="4059" y="627"/>
                </a:cxn>
                <a:cxn ang="0">
                  <a:pos x="4059" y="418"/>
                </a:cxn>
                <a:cxn ang="0">
                  <a:pos x="3937" y="418"/>
                </a:cxn>
                <a:cxn ang="0">
                  <a:pos x="3937" y="627"/>
                </a:cxn>
                <a:cxn ang="0">
                  <a:pos x="3795" y="479"/>
                </a:cxn>
                <a:cxn ang="0">
                  <a:pos x="3706" y="563"/>
                </a:cxn>
                <a:cxn ang="0">
                  <a:pos x="3937" y="799"/>
                </a:cxn>
                <a:cxn ang="0">
                  <a:pos x="3937" y="893"/>
                </a:cxn>
                <a:cxn ang="0">
                  <a:pos x="3549" y="893"/>
                </a:cxn>
                <a:cxn ang="0">
                  <a:pos x="3549" y="1004"/>
                </a:cxn>
                <a:cxn ang="0">
                  <a:pos x="2102" y="1004"/>
                </a:cxn>
                <a:cxn ang="0">
                  <a:pos x="1935" y="432"/>
                </a:cxn>
                <a:cxn ang="0">
                  <a:pos x="2001" y="432"/>
                </a:cxn>
                <a:cxn ang="0">
                  <a:pos x="2001" y="340"/>
                </a:cxn>
                <a:cxn ang="0">
                  <a:pos x="1791" y="340"/>
                </a:cxn>
                <a:cxn ang="0">
                  <a:pos x="1791" y="0"/>
                </a:cxn>
                <a:cxn ang="0">
                  <a:pos x="1671" y="0"/>
                </a:cxn>
                <a:cxn ang="0">
                  <a:pos x="1671" y="340"/>
                </a:cxn>
                <a:cxn ang="0">
                  <a:pos x="1522" y="340"/>
                </a:cxn>
                <a:cxn ang="0">
                  <a:pos x="1410" y="776"/>
                </a:cxn>
                <a:cxn ang="0">
                  <a:pos x="1022" y="776"/>
                </a:cxn>
                <a:cxn ang="0">
                  <a:pos x="974" y="320"/>
                </a:cxn>
                <a:cxn ang="0">
                  <a:pos x="748" y="320"/>
                </a:cxn>
                <a:cxn ang="0">
                  <a:pos x="700" y="776"/>
                </a:cxn>
                <a:cxn ang="0">
                  <a:pos x="576" y="776"/>
                </a:cxn>
                <a:cxn ang="0">
                  <a:pos x="576" y="320"/>
                </a:cxn>
                <a:cxn ang="0">
                  <a:pos x="482" y="320"/>
                </a:cxn>
                <a:cxn ang="0">
                  <a:pos x="482" y="1004"/>
                </a:cxn>
                <a:cxn ang="0">
                  <a:pos x="0" y="1004"/>
                </a:cxn>
                <a:cxn ang="0">
                  <a:pos x="203" y="1562"/>
                </a:cxn>
                <a:cxn ang="0">
                  <a:pos x="7191" y="1562"/>
                </a:cxn>
                <a:cxn ang="0">
                  <a:pos x="7442" y="870"/>
                </a:cxn>
                <a:cxn ang="0">
                  <a:pos x="6875" y="870"/>
                </a:cxn>
                <a:cxn ang="0">
                  <a:pos x="6875" y="870"/>
                </a:cxn>
              </a:cxnLst>
              <a:rect l="0" t="0" r="r" b="b"/>
              <a:pathLst>
                <a:path w="7442" h="1562">
                  <a:moveTo>
                    <a:pt x="6875" y="870"/>
                  </a:moveTo>
                  <a:lnTo>
                    <a:pt x="6875" y="655"/>
                  </a:lnTo>
                  <a:lnTo>
                    <a:pt x="6760" y="655"/>
                  </a:lnTo>
                  <a:lnTo>
                    <a:pt x="6760" y="530"/>
                  </a:lnTo>
                  <a:lnTo>
                    <a:pt x="6676" y="530"/>
                  </a:lnTo>
                  <a:lnTo>
                    <a:pt x="6676" y="655"/>
                  </a:lnTo>
                  <a:lnTo>
                    <a:pt x="6555" y="655"/>
                  </a:lnTo>
                  <a:lnTo>
                    <a:pt x="6555" y="870"/>
                  </a:lnTo>
                  <a:lnTo>
                    <a:pt x="6542" y="870"/>
                  </a:lnTo>
                  <a:lnTo>
                    <a:pt x="6489" y="1004"/>
                  </a:lnTo>
                  <a:lnTo>
                    <a:pt x="4444" y="1004"/>
                  </a:lnTo>
                  <a:lnTo>
                    <a:pt x="4444" y="893"/>
                  </a:lnTo>
                  <a:lnTo>
                    <a:pt x="4059" y="893"/>
                  </a:lnTo>
                  <a:lnTo>
                    <a:pt x="4059" y="799"/>
                  </a:lnTo>
                  <a:lnTo>
                    <a:pt x="4290" y="563"/>
                  </a:lnTo>
                  <a:lnTo>
                    <a:pt x="4203" y="479"/>
                  </a:lnTo>
                  <a:lnTo>
                    <a:pt x="4059" y="627"/>
                  </a:lnTo>
                  <a:lnTo>
                    <a:pt x="4059" y="418"/>
                  </a:lnTo>
                  <a:lnTo>
                    <a:pt x="3937" y="418"/>
                  </a:lnTo>
                  <a:lnTo>
                    <a:pt x="3937" y="627"/>
                  </a:lnTo>
                  <a:lnTo>
                    <a:pt x="3795" y="479"/>
                  </a:lnTo>
                  <a:lnTo>
                    <a:pt x="3706" y="563"/>
                  </a:lnTo>
                  <a:lnTo>
                    <a:pt x="3937" y="799"/>
                  </a:lnTo>
                  <a:lnTo>
                    <a:pt x="3937" y="893"/>
                  </a:lnTo>
                  <a:lnTo>
                    <a:pt x="3549" y="893"/>
                  </a:lnTo>
                  <a:lnTo>
                    <a:pt x="3549" y="1004"/>
                  </a:lnTo>
                  <a:lnTo>
                    <a:pt x="2102" y="1004"/>
                  </a:lnTo>
                  <a:lnTo>
                    <a:pt x="1935" y="432"/>
                  </a:lnTo>
                  <a:lnTo>
                    <a:pt x="2001" y="432"/>
                  </a:lnTo>
                  <a:lnTo>
                    <a:pt x="2001" y="340"/>
                  </a:lnTo>
                  <a:lnTo>
                    <a:pt x="1791" y="340"/>
                  </a:lnTo>
                  <a:lnTo>
                    <a:pt x="1791" y="0"/>
                  </a:lnTo>
                  <a:lnTo>
                    <a:pt x="1671" y="0"/>
                  </a:lnTo>
                  <a:lnTo>
                    <a:pt x="1671" y="340"/>
                  </a:lnTo>
                  <a:lnTo>
                    <a:pt x="1522" y="340"/>
                  </a:lnTo>
                  <a:lnTo>
                    <a:pt x="1410" y="776"/>
                  </a:lnTo>
                  <a:lnTo>
                    <a:pt x="1022" y="776"/>
                  </a:lnTo>
                  <a:lnTo>
                    <a:pt x="974" y="320"/>
                  </a:lnTo>
                  <a:lnTo>
                    <a:pt x="748" y="320"/>
                  </a:lnTo>
                  <a:lnTo>
                    <a:pt x="700" y="776"/>
                  </a:lnTo>
                  <a:lnTo>
                    <a:pt x="576" y="776"/>
                  </a:lnTo>
                  <a:lnTo>
                    <a:pt x="576" y="320"/>
                  </a:lnTo>
                  <a:lnTo>
                    <a:pt x="482" y="320"/>
                  </a:lnTo>
                  <a:lnTo>
                    <a:pt x="482" y="1004"/>
                  </a:lnTo>
                  <a:lnTo>
                    <a:pt x="0" y="1004"/>
                  </a:lnTo>
                  <a:lnTo>
                    <a:pt x="203" y="1562"/>
                  </a:lnTo>
                  <a:lnTo>
                    <a:pt x="7191" y="1562"/>
                  </a:lnTo>
                  <a:lnTo>
                    <a:pt x="7442" y="870"/>
                  </a:lnTo>
                  <a:lnTo>
                    <a:pt x="6875" y="870"/>
                  </a:lnTo>
                  <a:lnTo>
                    <a:pt x="6875" y="870"/>
                  </a:lnTo>
                  <a:close/>
                </a:path>
              </a:pathLst>
            </a:custGeom>
            <a:solidFill>
              <a:srgbClr val="004A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3514721" y="1765531"/>
              <a:ext cx="7920000" cy="0"/>
            </a:xfrm>
            <a:prstGeom prst="line">
              <a:avLst/>
            </a:prstGeom>
            <a:ln w="12700">
              <a:solidFill>
                <a:srgbClr val="004A8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타원 50"/>
          <p:cNvSpPr/>
          <p:nvPr/>
        </p:nvSpPr>
        <p:spPr>
          <a:xfrm rot="5400000">
            <a:off x="547043" y="2174368"/>
            <a:ext cx="167928" cy="167929"/>
          </a:xfrm>
          <a:prstGeom prst="ellipse">
            <a:avLst/>
          </a:prstGeom>
          <a:solidFill>
            <a:srgbClr val="1D9E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97745" y="2169626"/>
            <a:ext cx="2235313" cy="184666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    </a:t>
            </a: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조선산업의 정의 및 범위</a:t>
            </a:r>
            <a:endParaRPr lang="en-US" altLang="ko-KR" sz="1200" dirty="0">
              <a:latin typeface="HY헤드라인M" pitchFamily="18" charset="-127"/>
              <a:ea typeface="HY헤드라인M" pitchFamily="18" charset="-127"/>
              <a:cs typeface="Tahoma" pitchFamily="34" charset="0"/>
            </a:endParaRPr>
          </a:p>
        </p:txBody>
      </p:sp>
      <p:grpSp>
        <p:nvGrpSpPr>
          <p:cNvPr id="55" name="그룹 46"/>
          <p:cNvGrpSpPr/>
          <p:nvPr/>
        </p:nvGrpSpPr>
        <p:grpSpPr>
          <a:xfrm>
            <a:off x="631007" y="2646793"/>
            <a:ext cx="8039100" cy="4053087"/>
            <a:chOff x="810783" y="2005063"/>
            <a:chExt cx="8039100" cy="2991492"/>
          </a:xfrm>
        </p:grpSpPr>
        <p:pic>
          <p:nvPicPr>
            <p:cNvPr id="57" name="그림 56" descr="그림자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783" y="4797135"/>
              <a:ext cx="8039100" cy="199420"/>
            </a:xfrm>
            <a:prstGeom prst="rect">
              <a:avLst/>
            </a:prstGeom>
          </p:spPr>
        </p:pic>
        <p:sp>
          <p:nvSpPr>
            <p:cNvPr id="59" name="직사각형 58"/>
            <p:cNvSpPr/>
            <p:nvPr/>
          </p:nvSpPr>
          <p:spPr>
            <a:xfrm>
              <a:off x="894748" y="2005063"/>
              <a:ext cx="3786690" cy="1521992"/>
            </a:xfrm>
            <a:prstGeom prst="rect">
              <a:avLst/>
            </a:prstGeom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342900" indent="-342900">
                <a:lnSpc>
                  <a:spcPct val="100000"/>
                </a:lnSpc>
                <a:spcBef>
                  <a:spcPts val="600"/>
                </a:spcBef>
                <a:buAutoNum type="arabicPeriod"/>
                <a:defRPr/>
              </a:pPr>
              <a:r>
                <a:rPr lang="ko-KR" altLang="en-US" dirty="0" smtClean="0"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조선산업의 정의 </a:t>
              </a:r>
              <a:endParaRPr lang="en-US" altLang="ko-KR" dirty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  <a:defRPr/>
              </a:pPr>
              <a:r>
                <a:rPr lang="en-US" altLang="ko-KR" dirty="0" smtClean="0"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◉ </a:t>
              </a:r>
              <a:r>
                <a:rPr lang="ko-KR" altLang="en-US" sz="1100" b="1" kern="1200" dirty="0" smtClean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KoPub돋움체 Bold"/>
                  <a:cs typeface="+mn-cs"/>
                </a:rPr>
                <a:t>지식</a:t>
              </a:r>
              <a:r>
                <a:rPr lang="en-US" altLang="ko-KR" sz="1100" b="1" kern="1200" dirty="0" smtClean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KoPub돋움체 Bold"/>
                  <a:cs typeface="+mn-cs"/>
                </a:rPr>
                <a:t>/</a:t>
              </a:r>
              <a:r>
                <a:rPr lang="ko-KR" altLang="en-US" sz="1100" b="1" kern="1200" dirty="0" smtClean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KoPub돋움체 Bold"/>
                  <a:cs typeface="+mn-cs"/>
                </a:rPr>
                <a:t>기술</a:t>
              </a:r>
              <a:r>
                <a:rPr lang="en-US" altLang="ko-KR" sz="1100" b="1" kern="1200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KoPub돋움체 Bold"/>
                  <a:cs typeface="+mn-cs"/>
                </a:rPr>
                <a:t> </a:t>
              </a:r>
              <a:r>
                <a:rPr lang="ko-KR" altLang="en-US" sz="1100" b="1" kern="1200" dirty="0" err="1" smtClean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KoPub돋움체 Bold"/>
                  <a:cs typeface="+mn-cs"/>
                </a:rPr>
                <a:t>기반형</a:t>
              </a:r>
              <a:r>
                <a:rPr lang="ko-KR" altLang="en-US" sz="1100" b="1" kern="1200" dirty="0" smtClean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KoPub돋움체 Bold"/>
                  <a:cs typeface="+mn-cs"/>
                </a:rPr>
                <a:t> </a:t>
              </a:r>
              <a:r>
                <a:rPr lang="ko-KR" altLang="en-US" sz="1100" b="1" kern="1200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KoPub돋움체 Bold"/>
                  <a:cs typeface="+mn-cs"/>
                </a:rPr>
                <a:t>복합 엔지니어링산업</a:t>
              </a:r>
              <a:endParaRPr lang="en-US" altLang="ko-KR" sz="1100" b="1" kern="1200" dirty="0">
                <a:solidFill>
                  <a:schemeClr val="accent1">
                    <a:lumMod val="75000"/>
                  </a:schemeClr>
                </a:solidFill>
                <a:latin typeface="+mj-ea"/>
                <a:ea typeface="KoPub돋움체 Bold"/>
                <a:cs typeface="+mn-cs"/>
              </a:endParaRPr>
            </a:p>
            <a:p>
              <a:pPr>
                <a:defRPr/>
              </a:pPr>
              <a:r>
                <a:rPr lang="ko-KR" altLang="en-US" sz="1100" kern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대</a:t>
              </a:r>
              <a:r>
                <a:rPr lang="en-US" altLang="ko-KR" sz="11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.</a:t>
              </a:r>
              <a:r>
                <a:rPr lang="ko-KR" altLang="en-US" sz="11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중</a:t>
              </a:r>
              <a:r>
                <a:rPr lang="en-US" altLang="ko-KR" sz="11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.</a:t>
              </a:r>
              <a:r>
                <a:rPr lang="ko-KR" altLang="en-US" sz="11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소 선박의 건조 및 관련 기자재의 연구개발</a:t>
              </a:r>
              <a:r>
                <a:rPr lang="en-US" altLang="ko-KR" sz="11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, </a:t>
              </a:r>
              <a:r>
                <a:rPr lang="ko-KR" altLang="en-US" sz="11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설계</a:t>
              </a:r>
              <a:r>
                <a:rPr lang="en-US" altLang="ko-KR" sz="11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, </a:t>
              </a:r>
              <a:r>
                <a:rPr lang="ko-KR" altLang="en-US" sz="1100" kern="12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생산</a:t>
              </a:r>
              <a:endParaRPr lang="en-US" altLang="ko-KR" sz="11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endParaRPr>
            </a:p>
            <a:p>
              <a:pPr>
                <a:defRPr/>
              </a:pPr>
              <a:r>
                <a:rPr lang="en-US" altLang="ko-KR" dirty="0" smtClean="0"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◉ </a:t>
              </a:r>
              <a:r>
                <a:rPr lang="ko-KR" altLang="en-US" sz="1100" b="1" kern="1200" dirty="0" smtClean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KoPub돋움체 Bold"/>
                  <a:cs typeface="+mn-cs"/>
                </a:rPr>
                <a:t>종합조립산업</a:t>
              </a:r>
              <a:endParaRPr lang="en-US" altLang="ko-KR" sz="1100" b="1" kern="1200" dirty="0">
                <a:solidFill>
                  <a:schemeClr val="accent1">
                    <a:lumMod val="75000"/>
                  </a:schemeClr>
                </a:solidFill>
                <a:latin typeface="+mj-ea"/>
                <a:ea typeface="KoPub돋움체 Bold"/>
                <a:cs typeface="+mn-cs"/>
              </a:endParaRPr>
            </a:p>
            <a:p>
              <a:pPr>
                <a:defRPr/>
              </a:pPr>
              <a:r>
                <a:rPr lang="ko-KR" altLang="en-US" sz="1100" kern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항만과 </a:t>
              </a:r>
              <a:r>
                <a:rPr lang="ko-KR" altLang="en-US" sz="11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관련한 </a:t>
              </a:r>
              <a:r>
                <a:rPr lang="ko-KR" altLang="en-US" sz="1100" kern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전방산업과</a:t>
              </a:r>
              <a:r>
                <a:rPr lang="ko-KR" altLang="en-US" sz="11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 철강</a:t>
              </a:r>
              <a:r>
                <a:rPr lang="en-US" altLang="ko-KR" sz="11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, </a:t>
              </a:r>
              <a:r>
                <a:rPr lang="ko-KR" altLang="en-US" sz="11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기계</a:t>
              </a:r>
              <a:r>
                <a:rPr lang="en-US" altLang="ko-KR" sz="11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, </a:t>
              </a:r>
              <a:r>
                <a:rPr lang="ko-KR" altLang="en-US" sz="11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전기</a:t>
              </a:r>
              <a:r>
                <a:rPr lang="en-US" altLang="ko-KR" sz="11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, </a:t>
              </a:r>
              <a:r>
                <a:rPr lang="ko-KR" altLang="en-US" sz="11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전자</a:t>
              </a:r>
              <a:r>
                <a:rPr lang="en-US" altLang="ko-KR" sz="11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, </a:t>
              </a:r>
              <a:r>
                <a:rPr lang="ko-KR" altLang="en-US" sz="11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화학 등 </a:t>
              </a:r>
              <a:r>
                <a:rPr lang="ko-KR" altLang="en-US" sz="1100" kern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후방산업에</a:t>
              </a:r>
              <a:r>
                <a:rPr lang="ko-KR" altLang="en-US" sz="11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 파급 효과 </a:t>
              </a:r>
              <a:endParaRPr lang="en-US" altLang="ko-K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endParaRPr>
            </a:p>
            <a:p>
              <a:pPr>
                <a:defRPr/>
              </a:pPr>
              <a:r>
                <a:rPr lang="en-US" altLang="ko-KR" sz="1100" dirty="0" smtClean="0"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◉ </a:t>
              </a:r>
              <a:r>
                <a:rPr lang="ko-KR" altLang="en-US" sz="1100" b="1" kern="1200" dirty="0" smtClean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KoPub돋움체 Bold"/>
                </a:rPr>
                <a:t>고용창출산업</a:t>
              </a:r>
              <a:endParaRPr lang="en-US" altLang="ko-KR" sz="1100" b="1" kern="1200" dirty="0">
                <a:solidFill>
                  <a:schemeClr val="accent1">
                    <a:lumMod val="75000"/>
                  </a:schemeClr>
                </a:solidFill>
                <a:latin typeface="+mj-ea"/>
                <a:ea typeface="KoPub돋움체 Bold"/>
              </a:endParaRPr>
            </a:p>
            <a:p>
              <a:pPr>
                <a:defRPr/>
              </a:pPr>
              <a:r>
                <a:rPr lang="ko-KR" altLang="en-US" sz="1100" kern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건조과정에서 </a:t>
              </a:r>
              <a:r>
                <a:rPr lang="ko-KR" altLang="en-US" sz="11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기술인력</a:t>
              </a:r>
              <a:r>
                <a:rPr lang="en-US" altLang="ko-KR" sz="11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, </a:t>
              </a:r>
              <a:r>
                <a:rPr lang="ko-KR" altLang="en-US" sz="11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함초롬돋움" panose="02030504000101010101" pitchFamily="18" charset="-127"/>
                </a:rPr>
                <a:t>기능인력 등 각종 분야의 전문 인력</a:t>
              </a:r>
              <a:endParaRPr lang="en-US" altLang="ko-K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altLang="ko-K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endParaRPr>
            </a:p>
            <a:p>
              <a:pPr>
                <a:spcBef>
                  <a:spcPts val="600"/>
                </a:spcBef>
                <a:defRPr/>
              </a:pPr>
              <a:endParaRPr lang="ko-KR" altLang="en-US" sz="11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4617295" y="2601516"/>
            <a:ext cx="4313492" cy="3516347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ko-KR" dirty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2</a:t>
            </a:r>
            <a:r>
              <a:rPr lang="en-US" altLang="ko-KR" dirty="0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. </a:t>
            </a:r>
            <a:r>
              <a:rPr lang="ko-KR" altLang="en-US" dirty="0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조선산업의 범위 </a:t>
            </a:r>
            <a:r>
              <a:rPr lang="en-US" altLang="ko-KR" dirty="0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선박 건조 </a:t>
            </a:r>
            <a:r>
              <a:rPr lang="en-US" altLang="ko-KR" dirty="0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+ </a:t>
            </a:r>
            <a:r>
              <a:rPr lang="ko-KR" altLang="en-US" dirty="0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해양플랜트 제작</a:t>
            </a:r>
            <a:endParaRPr lang="en-US" altLang="ko-KR" dirty="0">
              <a:latin typeface="Arial" panose="020B0604020202020204" pitchFamily="34" charset="0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ko-KR" dirty="0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◉ </a:t>
            </a:r>
            <a:r>
              <a:rPr lang="ko-KR" altLang="en-US" sz="1100" b="1" kern="1200" dirty="0">
                <a:solidFill>
                  <a:schemeClr val="accent1">
                    <a:lumMod val="75000"/>
                  </a:schemeClr>
                </a:solidFill>
                <a:latin typeface="+mj-ea"/>
                <a:ea typeface="KoPub돋움체 Bold"/>
                <a:cs typeface="+mn-cs"/>
              </a:rPr>
              <a:t>상선</a:t>
            </a:r>
            <a:r>
              <a:rPr lang="en-US" altLang="ko-KR" sz="1100" b="1" kern="1200" dirty="0">
                <a:solidFill>
                  <a:schemeClr val="accent1">
                    <a:lumMod val="75000"/>
                  </a:schemeClr>
                </a:solidFill>
                <a:latin typeface="+mj-ea"/>
                <a:ea typeface="KoPub돋움체 Bold"/>
                <a:cs typeface="+mn-cs"/>
              </a:rPr>
              <a:t>:</a:t>
            </a:r>
            <a:r>
              <a:rPr lang="en-US" altLang="ko-KR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 </a:t>
            </a:r>
            <a:r>
              <a:rPr lang="ko-KR" alt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컨테이너선</a:t>
            </a:r>
            <a:r>
              <a:rPr lang="en-US" altLang="ko-K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, </a:t>
            </a:r>
            <a:r>
              <a:rPr lang="ko-KR" alt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탱커선</a:t>
            </a:r>
            <a:r>
              <a:rPr lang="en-US" altLang="ko-K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, LNG</a:t>
            </a:r>
            <a:r>
              <a:rPr lang="ko-KR" alt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운반선 </a:t>
            </a:r>
            <a:r>
              <a:rPr lang="ko-KR" alt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등</a:t>
            </a:r>
            <a:endParaRPr lang="en-US" altLang="ko-KR" sz="11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함초롬돋움" panose="02030504000101010101" pitchFamily="18" charset="-127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ko-KR" dirty="0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◉ </a:t>
            </a:r>
            <a:r>
              <a:rPr lang="ko-KR" altLang="en-US" sz="1100" b="1" kern="1200" dirty="0">
                <a:solidFill>
                  <a:schemeClr val="accent1">
                    <a:lumMod val="75000"/>
                  </a:schemeClr>
                </a:solidFill>
                <a:latin typeface="+mj-ea"/>
                <a:ea typeface="KoPub돋움체 Bold"/>
                <a:cs typeface="+mn-cs"/>
              </a:rPr>
              <a:t>특수목적선</a:t>
            </a:r>
            <a:r>
              <a:rPr lang="en-US" altLang="ko-KR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: </a:t>
            </a:r>
            <a:r>
              <a:rPr lang="ko-KR" alt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쇄빙선</a:t>
            </a:r>
            <a:r>
              <a:rPr lang="en-US" altLang="ko-K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, </a:t>
            </a:r>
            <a:r>
              <a:rPr lang="ko-KR" alt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군함</a:t>
            </a:r>
            <a:r>
              <a:rPr lang="en-US" altLang="ko-K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, </a:t>
            </a:r>
            <a:r>
              <a:rPr lang="ko-KR" alt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해양지원선</a:t>
            </a:r>
            <a:r>
              <a:rPr lang="en-US" altLang="ko-K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(OSV) </a:t>
            </a:r>
            <a:r>
              <a:rPr lang="ko-KR" alt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등</a:t>
            </a:r>
            <a:endParaRPr lang="en-US" altLang="ko-KR" sz="11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함초롬돋움" panose="02030504000101010101" pitchFamily="18" charset="-127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ko-KR" dirty="0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◉ </a:t>
            </a:r>
            <a:r>
              <a:rPr lang="ko-KR" altLang="en-US" sz="1100" b="1" kern="1200" dirty="0">
                <a:solidFill>
                  <a:schemeClr val="accent1">
                    <a:lumMod val="75000"/>
                  </a:schemeClr>
                </a:solidFill>
                <a:latin typeface="+mj-ea"/>
                <a:ea typeface="KoPub돋움체 Bold"/>
                <a:cs typeface="+mn-cs"/>
              </a:rPr>
              <a:t>해양레저선박</a:t>
            </a:r>
            <a:r>
              <a:rPr lang="en-US" altLang="ko-KR" sz="1100" b="1" kern="1200" dirty="0">
                <a:solidFill>
                  <a:schemeClr val="accent1">
                    <a:lumMod val="75000"/>
                  </a:schemeClr>
                </a:solidFill>
                <a:latin typeface="+mj-ea"/>
                <a:ea typeface="KoPub돋움체 Bold"/>
                <a:cs typeface="+mn-cs"/>
              </a:rPr>
              <a:t>, </a:t>
            </a:r>
            <a:r>
              <a:rPr lang="ko-KR" altLang="en-US" sz="1100" b="1" kern="1200" dirty="0">
                <a:solidFill>
                  <a:schemeClr val="accent1">
                    <a:lumMod val="75000"/>
                  </a:schemeClr>
                </a:solidFill>
                <a:latin typeface="+mj-ea"/>
                <a:ea typeface="KoPub돋움체 Bold"/>
                <a:cs typeface="+mn-cs"/>
              </a:rPr>
              <a:t>내수면 </a:t>
            </a:r>
            <a:r>
              <a:rPr lang="ko-KR" altLang="en-US" sz="1100" b="1" kern="120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KoPub돋움체 Bold"/>
                <a:cs typeface="+mn-cs"/>
              </a:rPr>
              <a:t>운항선</a:t>
            </a:r>
            <a:r>
              <a:rPr lang="en-US" altLang="ko-KR" sz="1100" b="1" kern="1200" dirty="0">
                <a:solidFill>
                  <a:schemeClr val="accent1">
                    <a:lumMod val="75000"/>
                  </a:schemeClr>
                </a:solidFill>
                <a:latin typeface="+mj-ea"/>
                <a:ea typeface="KoPub돋움체 Bold"/>
                <a:cs typeface="+mn-cs"/>
              </a:rPr>
              <a:t>,</a:t>
            </a:r>
            <a:r>
              <a:rPr lang="ko-KR" altLang="en-US" sz="1100" b="1" kern="1200" dirty="0">
                <a:solidFill>
                  <a:schemeClr val="accent1">
                    <a:lumMod val="75000"/>
                  </a:schemeClr>
                </a:solidFill>
                <a:latin typeface="+mj-ea"/>
                <a:ea typeface="KoPub돋움체 Bold"/>
                <a:cs typeface="+mn-cs"/>
              </a:rPr>
              <a:t> 어선 </a:t>
            </a:r>
            <a:r>
              <a:rPr lang="ko-KR" alt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등</a:t>
            </a:r>
            <a:endParaRPr lang="en-US" altLang="ko-KR" sz="11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함초롬돋움" panose="02030504000101010101" pitchFamily="18" charset="-127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ko-KR" dirty="0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◉ </a:t>
            </a:r>
            <a:r>
              <a:rPr lang="ko-KR" altLang="en-US" sz="1100" b="1" kern="1200" dirty="0">
                <a:solidFill>
                  <a:schemeClr val="accent1">
                    <a:lumMod val="75000"/>
                  </a:schemeClr>
                </a:solidFill>
                <a:latin typeface="+mj-ea"/>
                <a:ea typeface="KoPub돋움체 Bold"/>
                <a:cs typeface="+mn-cs"/>
              </a:rPr>
              <a:t>각종 선박 건조하기 위한 </a:t>
            </a:r>
            <a:r>
              <a:rPr lang="ko-KR" altLang="en-US" sz="1100" b="1" kern="12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KoPub돋움체 Bold"/>
                <a:cs typeface="+mn-cs"/>
              </a:rPr>
              <a:t>설비</a:t>
            </a:r>
            <a:endParaRPr lang="en-US" altLang="ko-KR" sz="1100" b="1" kern="1200" dirty="0" smtClean="0">
              <a:solidFill>
                <a:schemeClr val="accent1">
                  <a:lumMod val="75000"/>
                </a:schemeClr>
              </a:solidFill>
              <a:latin typeface="+mj-ea"/>
              <a:ea typeface="KoPub돋움체 Bold"/>
              <a:cs typeface="+mn-cs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ko-KR" dirty="0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◉ </a:t>
            </a:r>
            <a:r>
              <a:rPr lang="ko-KR" altLang="en-US" sz="1100" b="1" kern="1200" dirty="0">
                <a:solidFill>
                  <a:schemeClr val="accent1">
                    <a:lumMod val="75000"/>
                  </a:schemeClr>
                </a:solidFill>
                <a:latin typeface="+mj-ea"/>
                <a:ea typeface="KoPub돋움체 Bold"/>
                <a:cs typeface="+mn-cs"/>
              </a:rPr>
              <a:t>선박 기자재 설계 및 제조</a:t>
            </a:r>
            <a:r>
              <a:rPr lang="en-US" altLang="ko-KR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: </a:t>
            </a:r>
            <a:r>
              <a:rPr lang="ko-KR" alt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선박에 탑재되는 동력</a:t>
            </a:r>
            <a:r>
              <a:rPr lang="en-US" altLang="ko-K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·</a:t>
            </a:r>
            <a:r>
              <a:rPr lang="ko-KR" alt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추진 장치</a:t>
            </a:r>
            <a:r>
              <a:rPr lang="en-US" altLang="ko-K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, </a:t>
            </a:r>
            <a:r>
              <a:rPr lang="ko-KR" alt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보조기계장치</a:t>
            </a:r>
            <a:r>
              <a:rPr lang="en-US" altLang="ko-K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, </a:t>
            </a:r>
            <a:r>
              <a:rPr lang="ko-KR" alt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항해</a:t>
            </a:r>
            <a:r>
              <a:rPr lang="en-US" altLang="ko-K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·</a:t>
            </a:r>
            <a:r>
              <a:rPr lang="ko-KR" alt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통신장비</a:t>
            </a:r>
            <a:r>
              <a:rPr lang="en-US" altLang="ko-K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, </a:t>
            </a:r>
            <a:r>
              <a:rPr lang="ko-KR" alt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계선</a:t>
            </a:r>
            <a:r>
              <a:rPr lang="en-US" altLang="ko-K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·</a:t>
            </a:r>
            <a:r>
              <a:rPr lang="ko-KR" alt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하역장비</a:t>
            </a:r>
            <a:r>
              <a:rPr lang="en-US" altLang="ko-K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, </a:t>
            </a:r>
            <a:r>
              <a:rPr lang="ko-KR" alt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거주</a:t>
            </a:r>
            <a:r>
              <a:rPr lang="en-US" altLang="ko-K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·</a:t>
            </a:r>
            <a:r>
              <a:rPr lang="ko-KR" alt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안전설비 </a:t>
            </a:r>
            <a:r>
              <a:rPr lang="ko-KR" altLang="en-US" sz="11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rPr>
              <a:t>등</a:t>
            </a:r>
            <a:endParaRPr lang="en-US" altLang="ko-KR" sz="11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함초롬돋움" panose="02030504000101010101" pitchFamily="18" charset="-127"/>
            </a:endParaRPr>
          </a:p>
          <a:p>
            <a:pPr latinLnBrk="1">
              <a:lnSpc>
                <a:spcPts val="1500"/>
              </a:lnSpc>
            </a:pPr>
            <a:endParaRPr lang="en-US" altLang="ko-KR" sz="1100" kern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함초롬돋움" panose="02030504000101010101" pitchFamily="18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dirty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2. </a:t>
            </a:r>
            <a:r>
              <a:rPr lang="ko-KR" altLang="en-US" sz="1100" dirty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조선산업의 </a:t>
            </a:r>
            <a:r>
              <a:rPr lang="ko-KR" altLang="en-US" sz="1100" dirty="0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특징</a:t>
            </a:r>
            <a:endParaRPr lang="en-US" altLang="ko-KR" sz="1100" dirty="0">
              <a:latin typeface="Arial" panose="020B0604020202020204" pitchFamily="34" charset="0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solidFill>
                  <a:srgbClr val="C00000"/>
                </a:solidFill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◉ </a:t>
            </a:r>
            <a:r>
              <a:rPr lang="ko-KR" altLang="en-US" sz="1100" b="1" kern="1200" dirty="0">
                <a:solidFill>
                  <a:srgbClr val="C00000"/>
                </a:solidFill>
                <a:latin typeface="+mn-ea"/>
                <a:cs typeface="함초롬돋움" panose="02030504000101010101" pitchFamily="18" charset="-127"/>
              </a:rPr>
              <a:t>노동력 집약적 </a:t>
            </a:r>
            <a:r>
              <a:rPr lang="en-US" altLang="ko-KR" sz="1100" b="1" kern="1200" dirty="0">
                <a:solidFill>
                  <a:srgbClr val="C00000"/>
                </a:solidFill>
                <a:latin typeface="+mn-ea"/>
                <a:cs typeface="함초롬돋움" panose="02030504000101010101" pitchFamily="18" charset="-127"/>
              </a:rPr>
              <a:t>&amp; </a:t>
            </a:r>
            <a:r>
              <a:rPr lang="ko-KR" altLang="en-US" sz="1100" b="1" kern="1200" dirty="0">
                <a:solidFill>
                  <a:srgbClr val="C00000"/>
                </a:solidFill>
                <a:latin typeface="+mn-ea"/>
                <a:cs typeface="함초롬돋움" panose="02030504000101010101" pitchFamily="18" charset="-127"/>
              </a:rPr>
              <a:t>자본 </a:t>
            </a:r>
            <a:r>
              <a:rPr lang="ko-KR" altLang="en-US" sz="1100" b="1" kern="1200" dirty="0" smtClean="0">
                <a:solidFill>
                  <a:srgbClr val="C00000"/>
                </a:solidFill>
                <a:latin typeface="+mn-ea"/>
                <a:cs typeface="함초롬돋움" panose="02030504000101010101" pitchFamily="18" charset="-127"/>
              </a:rPr>
              <a:t>집약적</a:t>
            </a:r>
            <a:endParaRPr lang="en-US" altLang="ko-KR" sz="1100" b="1" kern="1200" dirty="0">
              <a:solidFill>
                <a:srgbClr val="C00000"/>
              </a:solidFill>
              <a:latin typeface="+mn-ea"/>
              <a:cs typeface="함초롬돋움" panose="02030504000101010101" pitchFamily="18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dirty="0">
                <a:solidFill>
                  <a:srgbClr val="C00000"/>
                </a:solidFill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◉ </a:t>
            </a:r>
            <a:r>
              <a:rPr lang="ko-KR" altLang="en-US" sz="1100" b="1" kern="1200" dirty="0" smtClean="0">
                <a:solidFill>
                  <a:srgbClr val="C00000"/>
                </a:solidFill>
                <a:latin typeface="+mn-ea"/>
                <a:cs typeface="함초롬돋움" panose="02030504000101010101" pitchFamily="18" charset="-127"/>
              </a:rPr>
              <a:t>표준 </a:t>
            </a:r>
            <a:r>
              <a:rPr lang="ko-KR" altLang="en-US" sz="1100" b="1" kern="1200" dirty="0">
                <a:solidFill>
                  <a:srgbClr val="C00000"/>
                </a:solidFill>
                <a:latin typeface="+mn-ea"/>
                <a:cs typeface="함초롬돋움" panose="02030504000101010101" pitchFamily="18" charset="-127"/>
              </a:rPr>
              <a:t>대량생산보다는 맞춤형 </a:t>
            </a:r>
            <a:r>
              <a:rPr lang="ko-KR" altLang="en-US" sz="1100" b="1" kern="1200" dirty="0" smtClean="0">
                <a:solidFill>
                  <a:srgbClr val="C00000"/>
                </a:solidFill>
                <a:latin typeface="+mn-ea"/>
                <a:cs typeface="함초롬돋움" panose="02030504000101010101" pitchFamily="18" charset="-127"/>
              </a:rPr>
              <a:t>제조</a:t>
            </a:r>
            <a:endParaRPr lang="en-US" altLang="ko-KR" sz="1100" b="1" kern="1200" dirty="0" smtClean="0">
              <a:solidFill>
                <a:srgbClr val="C00000"/>
              </a:solidFill>
              <a:latin typeface="+mn-ea"/>
              <a:cs typeface="함초롬돋움" panose="02030504000101010101" pitchFamily="18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◉ </a:t>
            </a:r>
            <a:r>
              <a:rPr lang="ko-KR" altLang="en-US" sz="1100" b="1" kern="1200" dirty="0" smtClean="0">
                <a:solidFill>
                  <a:srgbClr val="C00000"/>
                </a:solidFill>
                <a:latin typeface="+mn-ea"/>
                <a:cs typeface="함초롬돋움" panose="02030504000101010101" pitchFamily="18" charset="-127"/>
              </a:rPr>
              <a:t>경기변동에 민감함</a:t>
            </a:r>
            <a:endParaRPr lang="en-US" altLang="ko-KR" sz="1100" b="1" kern="1200" dirty="0" smtClean="0">
              <a:solidFill>
                <a:srgbClr val="C00000"/>
              </a:solidFill>
              <a:latin typeface="+mn-ea"/>
              <a:cs typeface="함초롬돋움" panose="02030504000101010101" pitchFamily="18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◉ </a:t>
            </a:r>
            <a:r>
              <a:rPr lang="ko-KR" altLang="en-US" sz="1100" b="1" kern="1200" dirty="0" smtClean="0">
                <a:solidFill>
                  <a:srgbClr val="C00000"/>
                </a:solidFill>
                <a:latin typeface="+mn-ea"/>
                <a:cs typeface="함초롬돋움" panose="02030504000101010101" pitchFamily="18" charset="-127"/>
              </a:rPr>
              <a:t>가격경쟁력 </a:t>
            </a:r>
            <a:r>
              <a:rPr lang="ko-KR" altLang="en-US" sz="1100" b="1" kern="1200" dirty="0">
                <a:solidFill>
                  <a:srgbClr val="C00000"/>
                </a:solidFill>
                <a:latin typeface="+mn-ea"/>
                <a:cs typeface="함초롬돋움" panose="02030504000101010101" pitchFamily="18" charset="-127"/>
              </a:rPr>
              <a:t>심화 및 수입규제가 다소 적음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rPr>
              <a:t>◉ </a:t>
            </a:r>
            <a:r>
              <a:rPr lang="ko-KR" altLang="en-US" sz="1100" b="1" kern="1200" dirty="0" smtClean="0">
                <a:solidFill>
                  <a:srgbClr val="C00000"/>
                </a:solidFill>
                <a:latin typeface="+mn-ea"/>
                <a:cs typeface="함초롬돋움" panose="02030504000101010101" pitchFamily="18" charset="-127"/>
              </a:rPr>
              <a:t>전방산업과 </a:t>
            </a:r>
            <a:r>
              <a:rPr lang="ko-KR" altLang="en-US" sz="1100" b="1" kern="1200" dirty="0">
                <a:solidFill>
                  <a:srgbClr val="C00000"/>
                </a:solidFill>
                <a:latin typeface="+mn-ea"/>
                <a:cs typeface="함초롬돋움" panose="02030504000101010101" pitchFamily="18" charset="-127"/>
              </a:rPr>
              <a:t>후방산업에 파급효과가 크므로 산업전반 영향이 </a:t>
            </a:r>
            <a:r>
              <a:rPr lang="ko-KR" altLang="en-US" sz="1100" b="1" kern="1200" dirty="0" smtClean="0">
                <a:solidFill>
                  <a:srgbClr val="C00000"/>
                </a:solidFill>
                <a:latin typeface="+mn-ea"/>
                <a:cs typeface="함초롬돋움" panose="02030504000101010101" pitchFamily="18" charset="-127"/>
              </a:rPr>
              <a:t>큼</a:t>
            </a:r>
            <a:endParaRPr lang="en-US" altLang="ko-KR" sz="1100" b="1" kern="1200" dirty="0" smtClean="0">
              <a:solidFill>
                <a:srgbClr val="C00000"/>
              </a:solidFill>
              <a:latin typeface="+mn-ea"/>
              <a:cs typeface="함초롬돋움" panose="02030504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8839FC23-EF46-4B03-BEBF-59CB039B43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5752" y="1"/>
            <a:ext cx="1648248" cy="6995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35C96BF-150D-44EF-A446-E85C037565F4}"/>
              </a:ext>
            </a:extLst>
          </p:cNvPr>
          <p:cNvSpPr txBox="1"/>
          <p:nvPr/>
        </p:nvSpPr>
        <p:spPr>
          <a:xfrm>
            <a:off x="7786555" y="-2205"/>
            <a:ext cx="130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2021</a:t>
            </a:r>
            <a:r>
              <a:rPr lang="ko-KR" altLang="en-US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년 추계 학술대회 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20" y="4443151"/>
            <a:ext cx="3871871" cy="1785794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707CB03F-65A9-4526-B32E-4419BEEB6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171572" y="148739"/>
            <a:ext cx="1623541" cy="26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2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40216" y="1371051"/>
            <a:ext cx="354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조선산업의 정의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범위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특성</a:t>
            </a:r>
            <a:endParaRPr lang="ko-KR" altLang="en-US" sz="2000" b="1" dirty="0"/>
          </a:p>
        </p:txBody>
      </p:sp>
      <p:grpSp>
        <p:nvGrpSpPr>
          <p:cNvPr id="48" name="그룹 33"/>
          <p:cNvGrpSpPr/>
          <p:nvPr/>
        </p:nvGrpSpPr>
        <p:grpSpPr>
          <a:xfrm>
            <a:off x="521020" y="2141421"/>
            <a:ext cx="7998456" cy="259347"/>
            <a:chOff x="3514721" y="1506184"/>
            <a:chExt cx="7998456" cy="259347"/>
          </a:xfrm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10342566" y="1506184"/>
              <a:ext cx="1170611" cy="257141"/>
            </a:xfrm>
            <a:custGeom>
              <a:avLst/>
              <a:gdLst/>
              <a:ahLst/>
              <a:cxnLst>
                <a:cxn ang="0">
                  <a:pos x="6875" y="870"/>
                </a:cxn>
                <a:cxn ang="0">
                  <a:pos x="6875" y="655"/>
                </a:cxn>
                <a:cxn ang="0">
                  <a:pos x="6760" y="655"/>
                </a:cxn>
                <a:cxn ang="0">
                  <a:pos x="6760" y="530"/>
                </a:cxn>
                <a:cxn ang="0">
                  <a:pos x="6676" y="530"/>
                </a:cxn>
                <a:cxn ang="0">
                  <a:pos x="6676" y="655"/>
                </a:cxn>
                <a:cxn ang="0">
                  <a:pos x="6555" y="655"/>
                </a:cxn>
                <a:cxn ang="0">
                  <a:pos x="6555" y="870"/>
                </a:cxn>
                <a:cxn ang="0">
                  <a:pos x="6542" y="870"/>
                </a:cxn>
                <a:cxn ang="0">
                  <a:pos x="6489" y="1004"/>
                </a:cxn>
                <a:cxn ang="0">
                  <a:pos x="4444" y="1004"/>
                </a:cxn>
                <a:cxn ang="0">
                  <a:pos x="4444" y="893"/>
                </a:cxn>
                <a:cxn ang="0">
                  <a:pos x="4059" y="893"/>
                </a:cxn>
                <a:cxn ang="0">
                  <a:pos x="4059" y="799"/>
                </a:cxn>
                <a:cxn ang="0">
                  <a:pos x="4290" y="563"/>
                </a:cxn>
                <a:cxn ang="0">
                  <a:pos x="4203" y="479"/>
                </a:cxn>
                <a:cxn ang="0">
                  <a:pos x="4059" y="627"/>
                </a:cxn>
                <a:cxn ang="0">
                  <a:pos x="4059" y="418"/>
                </a:cxn>
                <a:cxn ang="0">
                  <a:pos x="3937" y="418"/>
                </a:cxn>
                <a:cxn ang="0">
                  <a:pos x="3937" y="627"/>
                </a:cxn>
                <a:cxn ang="0">
                  <a:pos x="3795" y="479"/>
                </a:cxn>
                <a:cxn ang="0">
                  <a:pos x="3706" y="563"/>
                </a:cxn>
                <a:cxn ang="0">
                  <a:pos x="3937" y="799"/>
                </a:cxn>
                <a:cxn ang="0">
                  <a:pos x="3937" y="893"/>
                </a:cxn>
                <a:cxn ang="0">
                  <a:pos x="3549" y="893"/>
                </a:cxn>
                <a:cxn ang="0">
                  <a:pos x="3549" y="1004"/>
                </a:cxn>
                <a:cxn ang="0">
                  <a:pos x="2102" y="1004"/>
                </a:cxn>
                <a:cxn ang="0">
                  <a:pos x="1935" y="432"/>
                </a:cxn>
                <a:cxn ang="0">
                  <a:pos x="2001" y="432"/>
                </a:cxn>
                <a:cxn ang="0">
                  <a:pos x="2001" y="340"/>
                </a:cxn>
                <a:cxn ang="0">
                  <a:pos x="1791" y="340"/>
                </a:cxn>
                <a:cxn ang="0">
                  <a:pos x="1791" y="0"/>
                </a:cxn>
                <a:cxn ang="0">
                  <a:pos x="1671" y="0"/>
                </a:cxn>
                <a:cxn ang="0">
                  <a:pos x="1671" y="340"/>
                </a:cxn>
                <a:cxn ang="0">
                  <a:pos x="1522" y="340"/>
                </a:cxn>
                <a:cxn ang="0">
                  <a:pos x="1410" y="776"/>
                </a:cxn>
                <a:cxn ang="0">
                  <a:pos x="1022" y="776"/>
                </a:cxn>
                <a:cxn ang="0">
                  <a:pos x="974" y="320"/>
                </a:cxn>
                <a:cxn ang="0">
                  <a:pos x="748" y="320"/>
                </a:cxn>
                <a:cxn ang="0">
                  <a:pos x="700" y="776"/>
                </a:cxn>
                <a:cxn ang="0">
                  <a:pos x="576" y="776"/>
                </a:cxn>
                <a:cxn ang="0">
                  <a:pos x="576" y="320"/>
                </a:cxn>
                <a:cxn ang="0">
                  <a:pos x="482" y="320"/>
                </a:cxn>
                <a:cxn ang="0">
                  <a:pos x="482" y="1004"/>
                </a:cxn>
                <a:cxn ang="0">
                  <a:pos x="0" y="1004"/>
                </a:cxn>
                <a:cxn ang="0">
                  <a:pos x="203" y="1562"/>
                </a:cxn>
                <a:cxn ang="0">
                  <a:pos x="7191" y="1562"/>
                </a:cxn>
                <a:cxn ang="0">
                  <a:pos x="7442" y="870"/>
                </a:cxn>
                <a:cxn ang="0">
                  <a:pos x="6875" y="870"/>
                </a:cxn>
                <a:cxn ang="0">
                  <a:pos x="6875" y="870"/>
                </a:cxn>
              </a:cxnLst>
              <a:rect l="0" t="0" r="r" b="b"/>
              <a:pathLst>
                <a:path w="7442" h="1562">
                  <a:moveTo>
                    <a:pt x="6875" y="870"/>
                  </a:moveTo>
                  <a:lnTo>
                    <a:pt x="6875" y="655"/>
                  </a:lnTo>
                  <a:lnTo>
                    <a:pt x="6760" y="655"/>
                  </a:lnTo>
                  <a:lnTo>
                    <a:pt x="6760" y="530"/>
                  </a:lnTo>
                  <a:lnTo>
                    <a:pt x="6676" y="530"/>
                  </a:lnTo>
                  <a:lnTo>
                    <a:pt x="6676" y="655"/>
                  </a:lnTo>
                  <a:lnTo>
                    <a:pt x="6555" y="655"/>
                  </a:lnTo>
                  <a:lnTo>
                    <a:pt x="6555" y="870"/>
                  </a:lnTo>
                  <a:lnTo>
                    <a:pt x="6542" y="870"/>
                  </a:lnTo>
                  <a:lnTo>
                    <a:pt x="6489" y="1004"/>
                  </a:lnTo>
                  <a:lnTo>
                    <a:pt x="4444" y="1004"/>
                  </a:lnTo>
                  <a:lnTo>
                    <a:pt x="4444" y="893"/>
                  </a:lnTo>
                  <a:lnTo>
                    <a:pt x="4059" y="893"/>
                  </a:lnTo>
                  <a:lnTo>
                    <a:pt x="4059" y="799"/>
                  </a:lnTo>
                  <a:lnTo>
                    <a:pt x="4290" y="563"/>
                  </a:lnTo>
                  <a:lnTo>
                    <a:pt x="4203" y="479"/>
                  </a:lnTo>
                  <a:lnTo>
                    <a:pt x="4059" y="627"/>
                  </a:lnTo>
                  <a:lnTo>
                    <a:pt x="4059" y="418"/>
                  </a:lnTo>
                  <a:lnTo>
                    <a:pt x="3937" y="418"/>
                  </a:lnTo>
                  <a:lnTo>
                    <a:pt x="3937" y="627"/>
                  </a:lnTo>
                  <a:lnTo>
                    <a:pt x="3795" y="479"/>
                  </a:lnTo>
                  <a:lnTo>
                    <a:pt x="3706" y="563"/>
                  </a:lnTo>
                  <a:lnTo>
                    <a:pt x="3937" y="799"/>
                  </a:lnTo>
                  <a:lnTo>
                    <a:pt x="3937" y="893"/>
                  </a:lnTo>
                  <a:lnTo>
                    <a:pt x="3549" y="893"/>
                  </a:lnTo>
                  <a:lnTo>
                    <a:pt x="3549" y="1004"/>
                  </a:lnTo>
                  <a:lnTo>
                    <a:pt x="2102" y="1004"/>
                  </a:lnTo>
                  <a:lnTo>
                    <a:pt x="1935" y="432"/>
                  </a:lnTo>
                  <a:lnTo>
                    <a:pt x="2001" y="432"/>
                  </a:lnTo>
                  <a:lnTo>
                    <a:pt x="2001" y="340"/>
                  </a:lnTo>
                  <a:lnTo>
                    <a:pt x="1791" y="340"/>
                  </a:lnTo>
                  <a:lnTo>
                    <a:pt x="1791" y="0"/>
                  </a:lnTo>
                  <a:lnTo>
                    <a:pt x="1671" y="0"/>
                  </a:lnTo>
                  <a:lnTo>
                    <a:pt x="1671" y="340"/>
                  </a:lnTo>
                  <a:lnTo>
                    <a:pt x="1522" y="340"/>
                  </a:lnTo>
                  <a:lnTo>
                    <a:pt x="1410" y="776"/>
                  </a:lnTo>
                  <a:lnTo>
                    <a:pt x="1022" y="776"/>
                  </a:lnTo>
                  <a:lnTo>
                    <a:pt x="974" y="320"/>
                  </a:lnTo>
                  <a:lnTo>
                    <a:pt x="748" y="320"/>
                  </a:lnTo>
                  <a:lnTo>
                    <a:pt x="700" y="776"/>
                  </a:lnTo>
                  <a:lnTo>
                    <a:pt x="576" y="776"/>
                  </a:lnTo>
                  <a:lnTo>
                    <a:pt x="576" y="320"/>
                  </a:lnTo>
                  <a:lnTo>
                    <a:pt x="482" y="320"/>
                  </a:lnTo>
                  <a:lnTo>
                    <a:pt x="482" y="1004"/>
                  </a:lnTo>
                  <a:lnTo>
                    <a:pt x="0" y="1004"/>
                  </a:lnTo>
                  <a:lnTo>
                    <a:pt x="203" y="1562"/>
                  </a:lnTo>
                  <a:lnTo>
                    <a:pt x="7191" y="1562"/>
                  </a:lnTo>
                  <a:lnTo>
                    <a:pt x="7442" y="870"/>
                  </a:lnTo>
                  <a:lnTo>
                    <a:pt x="6875" y="870"/>
                  </a:lnTo>
                  <a:lnTo>
                    <a:pt x="6875" y="870"/>
                  </a:lnTo>
                  <a:close/>
                </a:path>
              </a:pathLst>
            </a:custGeom>
            <a:solidFill>
              <a:srgbClr val="004A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3514721" y="1765531"/>
              <a:ext cx="7920000" cy="0"/>
            </a:xfrm>
            <a:prstGeom prst="line">
              <a:avLst/>
            </a:prstGeom>
            <a:ln w="12700">
              <a:solidFill>
                <a:srgbClr val="004A8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타원 50"/>
          <p:cNvSpPr/>
          <p:nvPr/>
        </p:nvSpPr>
        <p:spPr>
          <a:xfrm rot="5400000">
            <a:off x="547043" y="2174368"/>
            <a:ext cx="167928" cy="167929"/>
          </a:xfrm>
          <a:prstGeom prst="ellipse">
            <a:avLst/>
          </a:prstGeom>
          <a:solidFill>
            <a:srgbClr val="1D9E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97745" y="2169626"/>
            <a:ext cx="3050428" cy="184666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    </a:t>
            </a:r>
            <a:r>
              <a:rPr lang="ko-KR" altLang="en-US" sz="1200" dirty="0" smtClean="0"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조선산업의 경기변동 </a:t>
            </a:r>
            <a:r>
              <a:rPr lang="ko-KR" altLang="en-US" sz="1200" dirty="0" err="1" smtClean="0"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메카니즘</a:t>
            </a:r>
            <a:endParaRPr lang="en-US" altLang="ko-KR" sz="1200" dirty="0">
              <a:latin typeface="HY헤드라인M" pitchFamily="18" charset="-127"/>
              <a:ea typeface="HY헤드라인M" pitchFamily="18" charset="-127"/>
              <a:cs typeface="Tahoma" pitchFamily="34" charset="0"/>
            </a:endParaRPr>
          </a:p>
        </p:txBody>
      </p:sp>
      <p:grpSp>
        <p:nvGrpSpPr>
          <p:cNvPr id="55" name="그룹 46"/>
          <p:cNvGrpSpPr/>
          <p:nvPr/>
        </p:nvGrpSpPr>
        <p:grpSpPr>
          <a:xfrm>
            <a:off x="631007" y="2552521"/>
            <a:ext cx="8039100" cy="1477328"/>
            <a:chOff x="810783" y="2005063"/>
            <a:chExt cx="8039100" cy="1090384"/>
          </a:xfrm>
        </p:grpSpPr>
        <p:pic>
          <p:nvPicPr>
            <p:cNvPr id="57" name="그림 56" descr="그림자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783" y="2654156"/>
              <a:ext cx="8039100" cy="199420"/>
            </a:xfrm>
            <a:prstGeom prst="rect">
              <a:avLst/>
            </a:prstGeom>
          </p:spPr>
        </p:pic>
        <p:sp>
          <p:nvSpPr>
            <p:cNvPr id="59" name="직사각형 58"/>
            <p:cNvSpPr/>
            <p:nvPr/>
          </p:nvSpPr>
          <p:spPr>
            <a:xfrm>
              <a:off x="894748" y="2005063"/>
              <a:ext cx="7804504" cy="1090384"/>
            </a:xfrm>
            <a:prstGeom prst="rect">
              <a:avLst/>
            </a:prstGeom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200" dirty="0">
                  <a:solidFill>
                    <a:srgbClr val="C00000"/>
                  </a:solidFill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신조선 수요</a:t>
              </a:r>
              <a:r>
                <a:rPr lang="ko-KR" altLang="en-US" sz="1200" dirty="0"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는 </a:t>
              </a:r>
              <a:r>
                <a:rPr lang="ko-KR" altLang="en-US" sz="1200" dirty="0">
                  <a:solidFill>
                    <a:srgbClr val="C00000"/>
                  </a:solidFill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해운시황의 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영향</a:t>
              </a:r>
              <a:r>
                <a:rPr lang="ko-KR" altLang="en-US" sz="1200" dirty="0" smtClean="0"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을 받고 있는데</a:t>
              </a:r>
              <a:r>
                <a:rPr lang="en-US" altLang="ko-KR" sz="1200" dirty="0" smtClean="0"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1200" dirty="0" smtClean="0"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해운 시장은 </a:t>
              </a:r>
              <a:r>
                <a:rPr lang="ko-KR" altLang="en-US" sz="1200" dirty="0">
                  <a:solidFill>
                    <a:srgbClr val="C00000"/>
                  </a:solidFill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국제적인 교역량과 해상물동량에 연동</a:t>
              </a:r>
              <a:r>
                <a:rPr lang="ko-KR" altLang="en-US" sz="1200" dirty="0"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되는 양상을 보여주고 있다</a:t>
              </a:r>
              <a:r>
                <a:rPr lang="en-US" altLang="ko-KR" sz="1200" dirty="0"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. </a:t>
              </a:r>
              <a:r>
                <a:rPr lang="ko-KR" altLang="en-US" sz="1200" dirty="0"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즉</a:t>
              </a:r>
              <a:r>
                <a:rPr lang="en-US" altLang="ko-KR" sz="1200" dirty="0"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1200" dirty="0"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경기가 호조를 보이고 국가 간의 교역이 활발하게 진행되어 해상물동량이 증가하는 시점에는 </a:t>
              </a:r>
              <a:r>
                <a:rPr lang="ko-KR" altLang="en-US" sz="1200" dirty="0" smtClean="0"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해운 경기도 </a:t>
              </a:r>
              <a:r>
                <a:rPr lang="ko-KR" altLang="en-US" sz="1200" dirty="0"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개선되어 신조선 수요가 확대되지만</a:t>
              </a:r>
              <a:r>
                <a:rPr lang="en-US" altLang="ko-KR" sz="1200" dirty="0"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1200" dirty="0">
                  <a:latin typeface="Arial" panose="020B0604020202020204" pitchFamily="34" charset="0"/>
                  <a:ea typeface="HY헤드라인M" pitchFamily="18" charset="-127"/>
                  <a:cs typeface="Arial" panose="020B0604020202020204" pitchFamily="34" charset="0"/>
                </a:rPr>
                <a:t>경기가 불황기에 접어들게 되면 물동량 증가세도 둔화되고 해운시장의 경기도 저하되어 신조선 수요의 축소요인으로 작용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  <a:defRPr/>
              </a:pPr>
              <a:endParaRPr lang="en-US" altLang="ko-KR" sz="11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endParaRPr>
            </a:p>
            <a:p>
              <a:pPr>
                <a:spcBef>
                  <a:spcPts val="600"/>
                </a:spcBef>
                <a:defRPr/>
              </a:pPr>
              <a:endParaRPr lang="en-US" altLang="ko-K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30504000101010101" pitchFamily="18" charset="-127"/>
              </a:endParaRPr>
            </a:p>
            <a:p>
              <a:pPr>
                <a:spcBef>
                  <a:spcPts val="600"/>
                </a:spcBef>
                <a:defRPr/>
              </a:pPr>
              <a:endParaRPr lang="ko-KR" altLang="en-US" sz="11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8839FC23-EF46-4B03-BEBF-59CB039B43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5752" y="1"/>
            <a:ext cx="1648248" cy="699542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1ED8B163-057D-42AA-A710-5F1E1E93171E}"/>
              </a:ext>
            </a:extLst>
          </p:cNvPr>
          <p:cNvSpPr/>
          <p:nvPr/>
        </p:nvSpPr>
        <p:spPr>
          <a:xfrm>
            <a:off x="243632" y="4357036"/>
            <a:ext cx="1552037" cy="163185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h="6350"/>
            </a:sp3d>
          </a:bodyPr>
          <a:lstStyle/>
          <a:p>
            <a:pPr marL="0" marR="0" lvl="0" indent="0" algn="ctr" defTabSz="121644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969696"/>
              </a:buClr>
              <a:buSzPct val="100000"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rPr>
              <a:t>실물경기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rPr>
              <a:t>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KoPub돋움체 Bold"/>
              <a:cs typeface="+mn-cs"/>
            </a:endParaRPr>
          </a:p>
          <a:p>
            <a:pPr marL="0" marR="0" lvl="0" indent="0" algn="ctr" defTabSz="121644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969696"/>
              </a:buClr>
              <a:buSzPct val="100000"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rPr>
              <a:t>글로벌 경제성장률 </a:t>
            </a:r>
            <a:r>
              <a:rPr lang="en-US" altLang="ko-KR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rPr>
              <a:t>/</a:t>
            </a:r>
            <a:r>
              <a:rPr lang="ko-KR" alt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rPr>
              <a:t>해상 물동량</a:t>
            </a:r>
            <a:r>
              <a:rPr lang="en-US" altLang="ko-KR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rPr>
              <a:t>)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KoPub돋움체 Bold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CC2E0C0-127D-43E2-B79D-5AC481DF3939}"/>
              </a:ext>
            </a:extLst>
          </p:cNvPr>
          <p:cNvSpPr/>
          <p:nvPr/>
        </p:nvSpPr>
        <p:spPr>
          <a:xfrm>
            <a:off x="2039573" y="4340176"/>
            <a:ext cx="1552037" cy="76451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h="6350"/>
            </a:sp3d>
          </a:bodyPr>
          <a:lstStyle/>
          <a:p>
            <a:pPr algn="ctr" defTabSz="1216445" fontAlgn="base">
              <a:spcBef>
                <a:spcPct val="0"/>
              </a:spcBef>
              <a:buClr>
                <a:srgbClr val="969696"/>
              </a:buClr>
              <a:buSzPct val="100000"/>
            </a:pPr>
            <a:r>
              <a:rPr lang="ko-KR" altLang="en-US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rPr>
              <a:t>선진국 경기변동</a:t>
            </a:r>
            <a:endParaRPr lang="en-US" altLang="ko-KR" b="1" dirty="0" smtClean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KoPub돋움체 Bold"/>
              <a:cs typeface="+mn-cs"/>
            </a:endParaRPr>
          </a:p>
          <a:p>
            <a:pPr algn="ctr" defTabSz="1216445" fontAlgn="base">
              <a:spcBef>
                <a:spcPct val="0"/>
              </a:spcBef>
              <a:buClr>
                <a:srgbClr val="969696"/>
              </a:buClr>
              <a:buSzPct val="100000"/>
            </a:pP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rPr>
              <a:t>(</a:t>
            </a: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rPr>
              <a:t>컨테이너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rPr>
              <a:t>/</a:t>
            </a: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rPr>
              <a:t>원유 물동량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rPr>
              <a:t>)</a:t>
            </a:r>
            <a:endParaRPr lang="ko-KR" altLang="en-US" sz="1200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KoPub돋움체 Bold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BAEC8A94-3113-4B0E-B362-562505EC118A}"/>
              </a:ext>
            </a:extLst>
          </p:cNvPr>
          <p:cNvSpPr/>
          <p:nvPr/>
        </p:nvSpPr>
        <p:spPr>
          <a:xfrm>
            <a:off x="2039573" y="5241228"/>
            <a:ext cx="1552037" cy="747656"/>
          </a:xfrm>
          <a:prstGeom prst="rect">
            <a:avLst/>
          </a:prstGeom>
          <a:solidFill>
            <a:srgbClr val="4C86D0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h="6350"/>
            </a:sp3d>
          </a:bodyPr>
          <a:lstStyle/>
          <a:p>
            <a:pPr algn="ctr" defTabSz="1216445" fontAlgn="base">
              <a:spcBef>
                <a:spcPct val="0"/>
              </a:spcBef>
              <a:buClr>
                <a:srgbClr val="969696"/>
              </a:buClr>
              <a:buSzPct val="100000"/>
            </a:pPr>
            <a:r>
              <a:rPr lang="ko-KR" altLang="en-US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신흥국 경기변동</a:t>
            </a:r>
            <a:endParaRPr lang="en-US" altLang="ko-KR" b="1" dirty="0" smtClean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KoPub돋움체 Bold"/>
            </a:endParaRPr>
          </a:p>
          <a:p>
            <a:pPr algn="ctr" defTabSz="1216445" fontAlgn="base">
              <a:spcBef>
                <a:spcPct val="0"/>
              </a:spcBef>
              <a:buClr>
                <a:srgbClr val="969696"/>
              </a:buClr>
              <a:buSzPct val="100000"/>
            </a:pP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(</a:t>
            </a: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철광석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/</a:t>
            </a: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석탄 물동량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)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KoPub돋움체 Bold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F9EB92E0-9F7E-47CF-878A-1F8E85900E02}"/>
              </a:ext>
            </a:extLst>
          </p:cNvPr>
          <p:cNvSpPr/>
          <p:nvPr/>
        </p:nvSpPr>
        <p:spPr>
          <a:xfrm>
            <a:off x="5631452" y="3743922"/>
            <a:ext cx="1552037" cy="473503"/>
          </a:xfrm>
          <a:prstGeom prst="rect">
            <a:avLst/>
          </a:prstGeom>
          <a:solidFill>
            <a:srgbClr val="DA3A1A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h="6350"/>
            </a:sp3d>
          </a:bodyPr>
          <a:lstStyle/>
          <a:p>
            <a:pPr lvl="0" algn="ctr" defTabSz="1216445" fontAlgn="base">
              <a:spcBef>
                <a:spcPct val="0"/>
              </a:spcBef>
              <a:buClr>
                <a:srgbClr val="969696"/>
              </a:buClr>
              <a:buSzPct val="100000"/>
              <a:defRPr/>
            </a:pPr>
            <a:r>
              <a:rPr lang="ko-KR" altLang="en-US" b="1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경기 호조</a:t>
            </a:r>
            <a:endParaRPr lang="ko-KR" altLang="en-US" b="1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KoPub돋움체 Bold"/>
            </a:endParaRPr>
          </a:p>
        </p:txBody>
      </p:sp>
      <p:pic>
        <p:nvPicPr>
          <p:cNvPr id="90" name="Picture 9">
            <a:extLst>
              <a:ext uri="{FF2B5EF4-FFF2-40B4-BE49-F238E27FC236}">
                <a16:creationId xmlns="" xmlns:a16="http://schemas.microsoft.com/office/drawing/2014/main" id="{F4AD3F94-6370-4517-86C1-955179D9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1584456" y="4941628"/>
            <a:ext cx="447569" cy="46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9CC2E0C0-127D-43E2-B79D-5AC481DF3939}"/>
              </a:ext>
            </a:extLst>
          </p:cNvPr>
          <p:cNvSpPr/>
          <p:nvPr/>
        </p:nvSpPr>
        <p:spPr>
          <a:xfrm>
            <a:off x="3835514" y="4340176"/>
            <a:ext cx="1552037" cy="76451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h="6350"/>
            </a:sp3d>
          </a:bodyPr>
          <a:lstStyle/>
          <a:p>
            <a:pPr marL="0" marR="0" lvl="0" indent="0" algn="ctr" defTabSz="121644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969696"/>
              </a:buClr>
              <a:buSzPct val="100000"/>
              <a:buFontTx/>
              <a:buNone/>
              <a:tabLst/>
              <a:defRPr/>
            </a:pPr>
            <a:r>
              <a:rPr lang="ko-KR" altLang="en-US" b="1" dirty="0" err="1" smtClean="0">
                <a:solidFill>
                  <a:srgbClr val="C00000"/>
                </a:solidFill>
                <a:latin typeface="+mj-ea"/>
                <a:ea typeface="KoPub돋움체 Bold"/>
                <a:cs typeface="+mn-cs"/>
              </a:rPr>
              <a:t>물동량증가</a:t>
            </a:r>
            <a:endParaRPr lang="en-US" altLang="ko-KR" b="1" dirty="0" smtClean="0">
              <a:solidFill>
                <a:srgbClr val="C00000"/>
              </a:solidFill>
              <a:latin typeface="+mj-ea"/>
              <a:ea typeface="KoPub돋움체 Bold"/>
              <a:cs typeface="+mn-cs"/>
            </a:endParaRPr>
          </a:p>
          <a:p>
            <a:pPr marL="0" marR="0" lvl="0" indent="0" algn="ctr" defTabSz="121644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969696"/>
              </a:buClr>
              <a:buSzPct val="100000"/>
              <a:buFontTx/>
              <a:buNone/>
              <a:tabLst/>
              <a:defRPr/>
            </a:pPr>
            <a:r>
              <a:rPr lang="en-US" altLang="ko-KR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rPr>
              <a:t>/</a:t>
            </a:r>
            <a:r>
              <a:rPr lang="ko-KR" altLang="en-US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  <a:cs typeface="+mn-cs"/>
              </a:rPr>
              <a:t>해운운임상승</a:t>
            </a:r>
            <a:endParaRPr lang="ko-KR" altLang="en-US" b="1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KoPub돋움체 Bold"/>
              <a:cs typeface="+mn-cs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BAEC8A94-3113-4B0E-B362-562505EC118A}"/>
              </a:ext>
            </a:extLst>
          </p:cNvPr>
          <p:cNvSpPr/>
          <p:nvPr/>
        </p:nvSpPr>
        <p:spPr>
          <a:xfrm>
            <a:off x="3835514" y="5241228"/>
            <a:ext cx="1552037" cy="747656"/>
          </a:xfrm>
          <a:prstGeom prst="rect">
            <a:avLst/>
          </a:prstGeom>
          <a:solidFill>
            <a:srgbClr val="4C86D0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h="6350"/>
            </a:sp3d>
          </a:bodyPr>
          <a:lstStyle/>
          <a:p>
            <a:pPr lvl="0" algn="ctr" defTabSz="1216445" fontAlgn="base">
              <a:spcBef>
                <a:spcPct val="0"/>
              </a:spcBef>
              <a:buClr>
                <a:srgbClr val="969696"/>
              </a:buClr>
              <a:buSzPct val="100000"/>
              <a:defRPr/>
            </a:pPr>
            <a:r>
              <a:rPr lang="ko-KR" altLang="en-US" b="1" dirty="0" err="1" smtClean="0">
                <a:solidFill>
                  <a:srgbClr val="C00000"/>
                </a:solidFill>
                <a:latin typeface="+mj-ea"/>
                <a:ea typeface="KoPub돋움체 Bold"/>
              </a:rPr>
              <a:t>물동량감소</a:t>
            </a:r>
            <a:endParaRPr lang="en-US" altLang="ko-KR" b="1" dirty="0">
              <a:solidFill>
                <a:srgbClr val="C00000"/>
              </a:solidFill>
              <a:latin typeface="+mj-ea"/>
              <a:ea typeface="KoPub돋움체 Bold"/>
            </a:endParaRPr>
          </a:p>
          <a:p>
            <a:pPr lvl="0" algn="ctr" defTabSz="1216445" fontAlgn="base">
              <a:spcBef>
                <a:spcPct val="0"/>
              </a:spcBef>
              <a:buClr>
                <a:srgbClr val="969696"/>
              </a:buClr>
              <a:buSzPct val="100000"/>
              <a:defRPr/>
            </a:pP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/</a:t>
            </a:r>
            <a:r>
              <a:rPr lang="ko-KR" altLang="en-US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해운운임하락</a:t>
            </a:r>
            <a:endParaRPr lang="ko-KR" altLang="en-US" b="1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KoPub돋움체 Bold"/>
            </a:endParaRPr>
          </a:p>
        </p:txBody>
      </p:sp>
      <p:pic>
        <p:nvPicPr>
          <p:cNvPr id="93" name="Picture 9">
            <a:extLst>
              <a:ext uri="{FF2B5EF4-FFF2-40B4-BE49-F238E27FC236}">
                <a16:creationId xmlns="" xmlns:a16="http://schemas.microsoft.com/office/drawing/2014/main" id="{F4AD3F94-6370-4517-86C1-955179D9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3380397" y="4941628"/>
            <a:ext cx="447569" cy="46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9CC2E0C0-127D-43E2-B79D-5AC481DF3939}"/>
              </a:ext>
            </a:extLst>
          </p:cNvPr>
          <p:cNvSpPr/>
          <p:nvPr/>
        </p:nvSpPr>
        <p:spPr>
          <a:xfrm>
            <a:off x="5631454" y="4357036"/>
            <a:ext cx="1552037" cy="76451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h="6350"/>
            </a:sp3d>
          </a:bodyPr>
          <a:lstStyle/>
          <a:p>
            <a:pPr lvl="0" algn="ctr" defTabSz="1216445" fontAlgn="base">
              <a:spcBef>
                <a:spcPct val="0"/>
              </a:spcBef>
              <a:buClr>
                <a:srgbClr val="969696"/>
              </a:buClr>
              <a:buSzPct val="100000"/>
              <a:defRPr/>
            </a:pPr>
            <a:r>
              <a:rPr lang="ko-KR" altLang="en-US" b="1" dirty="0" smtClean="0">
                <a:solidFill>
                  <a:srgbClr val="C00000"/>
                </a:solidFill>
                <a:latin typeface="+mj-ea"/>
                <a:ea typeface="KoPub돋움체 Bold"/>
              </a:rPr>
              <a:t>선박발주 증가</a:t>
            </a:r>
            <a:endParaRPr lang="en-US" altLang="ko-KR" b="1" dirty="0" smtClean="0">
              <a:solidFill>
                <a:srgbClr val="C00000"/>
              </a:solidFill>
              <a:latin typeface="+mj-ea"/>
              <a:ea typeface="KoPub돋움체 Bold"/>
            </a:endParaRPr>
          </a:p>
          <a:p>
            <a:pPr lvl="0" algn="ctr" defTabSz="1216445" fontAlgn="base">
              <a:spcBef>
                <a:spcPct val="0"/>
              </a:spcBef>
              <a:buClr>
                <a:srgbClr val="969696"/>
              </a:buClr>
              <a:buSzPct val="100000"/>
              <a:defRPr/>
            </a:pPr>
            <a:r>
              <a:rPr lang="en-US" altLang="ko-KR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/</a:t>
            </a:r>
            <a:r>
              <a:rPr lang="ko-KR" altLang="en-US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선가 상승</a:t>
            </a:r>
            <a:endParaRPr lang="ko-KR" altLang="en-US" b="1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KoPub돋움체 Bold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BAEC8A94-3113-4B0E-B362-562505EC118A}"/>
              </a:ext>
            </a:extLst>
          </p:cNvPr>
          <p:cNvSpPr/>
          <p:nvPr/>
        </p:nvSpPr>
        <p:spPr>
          <a:xfrm>
            <a:off x="5631454" y="5258088"/>
            <a:ext cx="1552037" cy="747656"/>
          </a:xfrm>
          <a:prstGeom prst="rect">
            <a:avLst/>
          </a:prstGeom>
          <a:solidFill>
            <a:srgbClr val="4C86D0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h="6350"/>
            </a:sp3d>
          </a:bodyPr>
          <a:lstStyle/>
          <a:p>
            <a:pPr lvl="0" algn="ctr" defTabSz="1216445" fontAlgn="base">
              <a:spcBef>
                <a:spcPct val="0"/>
              </a:spcBef>
              <a:buClr>
                <a:srgbClr val="969696"/>
              </a:buClr>
              <a:buSzPct val="100000"/>
              <a:defRPr/>
            </a:pPr>
            <a:r>
              <a:rPr lang="ko-KR" altLang="en-US" b="1" dirty="0" smtClean="0">
                <a:solidFill>
                  <a:srgbClr val="C00000"/>
                </a:solidFill>
                <a:latin typeface="+mj-ea"/>
                <a:ea typeface="KoPub돋움체 Bold"/>
              </a:rPr>
              <a:t>신조선 수요감소</a:t>
            </a:r>
            <a:endParaRPr lang="en-US" altLang="ko-KR" b="1" dirty="0" smtClean="0">
              <a:solidFill>
                <a:srgbClr val="C00000"/>
              </a:solidFill>
              <a:latin typeface="+mj-ea"/>
              <a:ea typeface="KoPub돋움체 Bold"/>
            </a:endParaRPr>
          </a:p>
          <a:p>
            <a:pPr lvl="0" algn="ctr" defTabSz="1216445" fontAlgn="base">
              <a:spcBef>
                <a:spcPct val="0"/>
              </a:spcBef>
              <a:buClr>
                <a:srgbClr val="969696"/>
              </a:buClr>
              <a:buSzPct val="100000"/>
              <a:defRPr/>
            </a:pPr>
            <a:r>
              <a:rPr lang="en-US" altLang="ko-KR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/</a:t>
            </a:r>
            <a:r>
              <a:rPr lang="ko-KR" altLang="en-US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중고 선박 처분</a:t>
            </a:r>
            <a:endParaRPr lang="ko-KR" altLang="en-US" b="1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KoPub돋움체 Bold"/>
            </a:endParaRPr>
          </a:p>
        </p:txBody>
      </p:sp>
      <p:pic>
        <p:nvPicPr>
          <p:cNvPr id="96" name="Picture 9">
            <a:extLst>
              <a:ext uri="{FF2B5EF4-FFF2-40B4-BE49-F238E27FC236}">
                <a16:creationId xmlns="" xmlns:a16="http://schemas.microsoft.com/office/drawing/2014/main" id="{F4AD3F94-6370-4517-86C1-955179D9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5176337" y="4492560"/>
            <a:ext cx="447569" cy="46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CC2E0C0-127D-43E2-B79D-5AC481DF3939}"/>
              </a:ext>
            </a:extLst>
          </p:cNvPr>
          <p:cNvSpPr/>
          <p:nvPr/>
        </p:nvSpPr>
        <p:spPr>
          <a:xfrm>
            <a:off x="7422748" y="4365466"/>
            <a:ext cx="1552037" cy="76451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h="6350"/>
            </a:sp3d>
          </a:bodyPr>
          <a:lstStyle/>
          <a:p>
            <a:pPr lvl="0" algn="ctr" defTabSz="1216445" fontAlgn="base">
              <a:spcBef>
                <a:spcPct val="0"/>
              </a:spcBef>
              <a:buClr>
                <a:srgbClr val="969696"/>
              </a:buClr>
              <a:buSzPct val="100000"/>
              <a:defRPr/>
            </a:pPr>
            <a:r>
              <a:rPr lang="ko-KR" altLang="en-US" b="1" dirty="0" smtClean="0">
                <a:solidFill>
                  <a:srgbClr val="C00000"/>
                </a:solidFill>
                <a:latin typeface="+mj-ea"/>
                <a:ea typeface="KoPub돋움체 Bold"/>
              </a:rPr>
              <a:t>신조선 수요증가</a:t>
            </a:r>
            <a:endParaRPr lang="en-US" altLang="ko-KR" b="1" dirty="0" smtClean="0">
              <a:solidFill>
                <a:srgbClr val="C00000"/>
              </a:solidFill>
              <a:latin typeface="+mj-ea"/>
              <a:ea typeface="KoPub돋움체 Bold"/>
            </a:endParaRPr>
          </a:p>
          <a:p>
            <a:pPr lvl="0" algn="ctr" defTabSz="1216445" fontAlgn="base">
              <a:spcBef>
                <a:spcPct val="0"/>
              </a:spcBef>
              <a:buClr>
                <a:srgbClr val="969696"/>
              </a:buClr>
              <a:buSzPct val="100000"/>
              <a:defRPr/>
            </a:pPr>
            <a:r>
              <a:rPr lang="en-US" altLang="ko-KR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/</a:t>
            </a:r>
            <a:r>
              <a:rPr lang="ko-KR" altLang="en-US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주기적 수요</a:t>
            </a: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강</a:t>
            </a:r>
            <a:r>
              <a:rPr lang="ko-KR" altLang="en-US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세</a:t>
            </a:r>
            <a:endParaRPr lang="ko-KR" altLang="en-US" b="1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KoPub돋움체 Bold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BAEC8A94-3113-4B0E-B362-562505EC118A}"/>
              </a:ext>
            </a:extLst>
          </p:cNvPr>
          <p:cNvSpPr/>
          <p:nvPr/>
        </p:nvSpPr>
        <p:spPr>
          <a:xfrm>
            <a:off x="7422748" y="5266518"/>
            <a:ext cx="1552037" cy="747656"/>
          </a:xfrm>
          <a:prstGeom prst="rect">
            <a:avLst/>
          </a:prstGeom>
          <a:solidFill>
            <a:srgbClr val="4C86D0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h="6350"/>
            </a:sp3d>
          </a:bodyPr>
          <a:lstStyle/>
          <a:p>
            <a:pPr lvl="0" algn="ctr" defTabSz="1216445" fontAlgn="base">
              <a:spcBef>
                <a:spcPct val="0"/>
              </a:spcBef>
              <a:buClr>
                <a:srgbClr val="969696"/>
              </a:buClr>
              <a:buSzPct val="100000"/>
              <a:defRPr/>
            </a:pPr>
            <a:r>
              <a:rPr lang="ko-KR" altLang="en-US" b="1" dirty="0" smtClean="0">
                <a:solidFill>
                  <a:srgbClr val="C00000"/>
                </a:solidFill>
                <a:latin typeface="+mj-ea"/>
                <a:ea typeface="KoPub돋움체 Bold"/>
              </a:rPr>
              <a:t>선박발주 감소</a:t>
            </a:r>
            <a:endParaRPr lang="en-US" altLang="ko-KR" b="1" dirty="0" smtClean="0">
              <a:solidFill>
                <a:srgbClr val="C00000"/>
              </a:solidFill>
              <a:latin typeface="+mj-ea"/>
              <a:ea typeface="KoPub돋움체 Bold"/>
            </a:endParaRPr>
          </a:p>
          <a:p>
            <a:pPr lvl="0" algn="ctr" defTabSz="1216445" fontAlgn="base">
              <a:spcBef>
                <a:spcPct val="0"/>
              </a:spcBef>
              <a:buClr>
                <a:srgbClr val="969696"/>
              </a:buClr>
              <a:buSzPct val="100000"/>
              <a:defRPr/>
            </a:pPr>
            <a:r>
              <a:rPr lang="en-US" altLang="ko-KR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/</a:t>
            </a:r>
            <a:r>
              <a:rPr lang="ko-KR" altLang="en-US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선가 하락</a:t>
            </a:r>
            <a:endParaRPr lang="ko-KR" altLang="en-US" b="1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KoPub돋움체 Bold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F9EB92E0-9F7E-47CF-878A-1F8E85900E02}"/>
              </a:ext>
            </a:extLst>
          </p:cNvPr>
          <p:cNvSpPr/>
          <p:nvPr/>
        </p:nvSpPr>
        <p:spPr>
          <a:xfrm>
            <a:off x="5631453" y="6145355"/>
            <a:ext cx="1552037" cy="473503"/>
          </a:xfrm>
          <a:prstGeom prst="rect">
            <a:avLst/>
          </a:prstGeom>
          <a:solidFill>
            <a:srgbClr val="DA3A1A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B h="6350"/>
            </a:sp3d>
          </a:bodyPr>
          <a:lstStyle/>
          <a:p>
            <a:pPr lvl="0" algn="ctr" defTabSz="1216445" fontAlgn="base">
              <a:spcBef>
                <a:spcPct val="0"/>
              </a:spcBef>
              <a:buClr>
                <a:srgbClr val="969696"/>
              </a:buClr>
              <a:buSzPct val="100000"/>
              <a:defRPr/>
            </a:pPr>
            <a:r>
              <a:rPr lang="ko-KR" altLang="en-US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KoPub돋움체 Bold"/>
              </a:rPr>
              <a:t>경기 불황</a:t>
            </a:r>
            <a:endParaRPr lang="ko-KR" altLang="en-US" b="1" dirty="0">
              <a:solidFill>
                <a:prstClr val="black">
                  <a:lumMod val="85000"/>
                  <a:lumOff val="15000"/>
                </a:prstClr>
              </a:solidFill>
              <a:latin typeface="+mj-ea"/>
              <a:ea typeface="KoPub돋움체 Bold"/>
            </a:endParaRPr>
          </a:p>
        </p:txBody>
      </p:sp>
      <p:cxnSp>
        <p:nvCxnSpPr>
          <p:cNvPr id="4" name="꺾인 연결선 3"/>
          <p:cNvCxnSpPr>
            <a:stCxn id="98" idx="2"/>
            <a:endCxn id="103" idx="3"/>
          </p:cNvCxnSpPr>
          <p:nvPr/>
        </p:nvCxnSpPr>
        <p:spPr>
          <a:xfrm rot="5400000">
            <a:off x="7507163" y="5690502"/>
            <a:ext cx="367933" cy="101527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03" idx="1"/>
            <a:endCxn id="92" idx="2"/>
          </p:cNvCxnSpPr>
          <p:nvPr/>
        </p:nvCxnSpPr>
        <p:spPr>
          <a:xfrm rot="10800000">
            <a:off x="4611533" y="5988885"/>
            <a:ext cx="1019920" cy="39322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97" idx="0"/>
            <a:endCxn id="89" idx="3"/>
          </p:cNvCxnSpPr>
          <p:nvPr/>
        </p:nvCxnSpPr>
        <p:spPr>
          <a:xfrm rot="16200000" flipV="1">
            <a:off x="7498732" y="3665431"/>
            <a:ext cx="384792" cy="101527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89" idx="1"/>
            <a:endCxn id="91" idx="0"/>
          </p:cNvCxnSpPr>
          <p:nvPr/>
        </p:nvCxnSpPr>
        <p:spPr>
          <a:xfrm rot="10800000" flipV="1">
            <a:off x="4611534" y="3980674"/>
            <a:ext cx="1019919" cy="35950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7" name="Picture 9">
            <a:extLst>
              <a:ext uri="{FF2B5EF4-FFF2-40B4-BE49-F238E27FC236}">
                <a16:creationId xmlns="" xmlns:a16="http://schemas.microsoft.com/office/drawing/2014/main" id="{F4AD3F94-6370-4517-86C1-955179D9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5164292" y="5382112"/>
            <a:ext cx="471659" cy="46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9">
            <a:extLst>
              <a:ext uri="{FF2B5EF4-FFF2-40B4-BE49-F238E27FC236}">
                <a16:creationId xmlns="" xmlns:a16="http://schemas.microsoft.com/office/drawing/2014/main" id="{F4AD3F94-6370-4517-86C1-955179D9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6980051" y="4488405"/>
            <a:ext cx="447569" cy="46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9">
            <a:extLst>
              <a:ext uri="{FF2B5EF4-FFF2-40B4-BE49-F238E27FC236}">
                <a16:creationId xmlns="" xmlns:a16="http://schemas.microsoft.com/office/drawing/2014/main" id="{F4AD3F94-6370-4517-86C1-955179D9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6968006" y="5377957"/>
            <a:ext cx="471659" cy="46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707CB03F-65A9-4526-B32E-4419BEEB6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-1"/>
          <a:stretch/>
        </p:blipFill>
        <p:spPr bwMode="auto">
          <a:xfrm>
            <a:off x="171572" y="148739"/>
            <a:ext cx="1623541" cy="26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35C96BF-150D-44EF-A446-E85C037565F4}"/>
              </a:ext>
            </a:extLst>
          </p:cNvPr>
          <p:cNvSpPr txBox="1"/>
          <p:nvPr/>
        </p:nvSpPr>
        <p:spPr>
          <a:xfrm>
            <a:off x="7786555" y="-25158"/>
            <a:ext cx="130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2021</a:t>
            </a:r>
            <a:r>
              <a:rPr lang="ko-KR" altLang="en-US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년 추계 학술대회 </a:t>
            </a:r>
          </a:p>
        </p:txBody>
      </p:sp>
    </p:spTree>
    <p:extLst>
      <p:ext uri="{BB962C8B-B14F-4D97-AF65-F5344CB8AC3E}">
        <p14:creationId xmlns:p14="http://schemas.microsoft.com/office/powerpoint/2010/main" val="39026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3880" y="393439"/>
            <a:ext cx="2961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조선기자재 특성 및 분류</a:t>
            </a:r>
            <a:endParaRPr lang="en-US" altLang="ko-KR" sz="2000" b="1" dirty="0"/>
          </a:p>
        </p:txBody>
      </p:sp>
      <p:grpSp>
        <p:nvGrpSpPr>
          <p:cNvPr id="162" name="그룹 161">
            <a:extLst>
              <a:ext uri="{FF2B5EF4-FFF2-40B4-BE49-F238E27FC236}">
                <a16:creationId xmlns="" xmlns:a16="http://schemas.microsoft.com/office/drawing/2014/main" id="{08AAB2FC-9AB5-4D50-9575-7FC663B84817}"/>
              </a:ext>
            </a:extLst>
          </p:cNvPr>
          <p:cNvGrpSpPr/>
          <p:nvPr/>
        </p:nvGrpSpPr>
        <p:grpSpPr>
          <a:xfrm>
            <a:off x="1876211" y="6076731"/>
            <a:ext cx="4012018" cy="3545850"/>
            <a:chOff x="3708490" y="5643712"/>
            <a:chExt cx="5012097" cy="4429726"/>
          </a:xfrm>
          <a:effectLst>
            <a:outerShdw blurRad="139700" sx="102000" sy="102000" algn="ctr" rotWithShape="0">
              <a:sysClr val="window" lastClr="FFFFFF">
                <a:lumMod val="65000"/>
                <a:alpha val="30000"/>
              </a:sysClr>
            </a:outerShdw>
          </a:effectLst>
        </p:grpSpPr>
        <p:sp>
          <p:nvSpPr>
            <p:cNvPr id="163" name="자유형 48">
              <a:extLst>
                <a:ext uri="{FF2B5EF4-FFF2-40B4-BE49-F238E27FC236}">
                  <a16:creationId xmlns="" xmlns:a16="http://schemas.microsoft.com/office/drawing/2014/main" id="{73025FDF-3133-48DB-80F6-AC2C0F8FD64A}"/>
                </a:ext>
              </a:extLst>
            </p:cNvPr>
            <p:cNvSpPr/>
            <p:nvPr/>
          </p:nvSpPr>
          <p:spPr>
            <a:xfrm rot="900000">
              <a:off x="4607819" y="5643712"/>
              <a:ext cx="1758168" cy="1758168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4" name="자유형 51">
              <a:extLst>
                <a:ext uri="{FF2B5EF4-FFF2-40B4-BE49-F238E27FC236}">
                  <a16:creationId xmlns="" xmlns:a16="http://schemas.microsoft.com/office/drawing/2014/main" id="{C9AEF11B-90F2-4C8A-B2EA-E10C8424DEFE}"/>
                </a:ext>
              </a:extLst>
            </p:cNvPr>
            <p:cNvSpPr/>
            <p:nvPr/>
          </p:nvSpPr>
          <p:spPr>
            <a:xfrm rot="4500000">
              <a:off x="6069782" y="5648908"/>
              <a:ext cx="1753496" cy="1753495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5" name="자유형 52">
              <a:extLst>
                <a:ext uri="{FF2B5EF4-FFF2-40B4-BE49-F238E27FC236}">
                  <a16:creationId xmlns="" xmlns:a16="http://schemas.microsoft.com/office/drawing/2014/main" id="{7AFB4E50-F7A2-400A-81D3-3AF02E765D3C}"/>
                </a:ext>
              </a:extLst>
            </p:cNvPr>
            <p:cNvSpPr/>
            <p:nvPr/>
          </p:nvSpPr>
          <p:spPr>
            <a:xfrm rot="8100000">
              <a:off x="6858927" y="6921014"/>
              <a:ext cx="1861660" cy="1861660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6" name="자유형 53">
              <a:extLst>
                <a:ext uri="{FF2B5EF4-FFF2-40B4-BE49-F238E27FC236}">
                  <a16:creationId xmlns="" xmlns:a16="http://schemas.microsoft.com/office/drawing/2014/main" id="{5054CD24-CB2E-4DC2-A98A-19B378F95F9E}"/>
                </a:ext>
              </a:extLst>
            </p:cNvPr>
            <p:cNvSpPr/>
            <p:nvPr/>
          </p:nvSpPr>
          <p:spPr>
            <a:xfrm rot="8100000">
              <a:off x="3708490" y="6915252"/>
              <a:ext cx="1873182" cy="1873182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7" name="자유형 54">
              <a:extLst>
                <a:ext uri="{FF2B5EF4-FFF2-40B4-BE49-F238E27FC236}">
                  <a16:creationId xmlns="" xmlns:a16="http://schemas.microsoft.com/office/drawing/2014/main" id="{D2F3CBFC-663D-42E7-8DF7-C89C8067E055}"/>
                </a:ext>
              </a:extLst>
            </p:cNvPr>
            <p:cNvSpPr/>
            <p:nvPr/>
          </p:nvSpPr>
          <p:spPr>
            <a:xfrm rot="20700000" flipV="1">
              <a:off x="4597490" y="8303168"/>
              <a:ext cx="1770269" cy="1770270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  <p:sp>
          <p:nvSpPr>
            <p:cNvPr id="168" name="자유형 55">
              <a:extLst>
                <a:ext uri="{FF2B5EF4-FFF2-40B4-BE49-F238E27FC236}">
                  <a16:creationId xmlns="" xmlns:a16="http://schemas.microsoft.com/office/drawing/2014/main" id="{9E9302DE-C828-43FC-9724-7DB09C25DC0C}"/>
                </a:ext>
              </a:extLst>
            </p:cNvPr>
            <p:cNvSpPr/>
            <p:nvPr/>
          </p:nvSpPr>
          <p:spPr>
            <a:xfrm rot="17100000" flipV="1">
              <a:off x="6068088" y="8302581"/>
              <a:ext cx="1765045" cy="1765046"/>
            </a:xfrm>
            <a:custGeom>
              <a:avLst/>
              <a:gdLst>
                <a:gd name="connsiteX0" fmla="*/ 0 w 1409700"/>
                <a:gd name="connsiteY0" fmla="*/ 0 h 1409700"/>
                <a:gd name="connsiteX1" fmla="*/ 1409700 w 1409700"/>
                <a:gd name="connsiteY1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9700" h="1409700">
                  <a:moveTo>
                    <a:pt x="0" y="0"/>
                  </a:moveTo>
                  <a:lnTo>
                    <a:pt x="1409700" y="1409700"/>
                  </a:lnTo>
                </a:path>
              </a:pathLst>
            </a:custGeom>
            <a:noFill/>
            <a:ln w="9525" cap="flat" cmpd="sng" algn="ctr">
              <a:solidFill>
                <a:sysClr val="window" lastClr="FFFFFF">
                  <a:lumMod val="85000"/>
                  <a:alpha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KoPub돋움체 Light"/>
                <a:cs typeface="+mn-cs"/>
              </a:endParaRPr>
            </a:p>
          </p:txBody>
        </p:sp>
      </p:grpSp>
      <p:grpSp>
        <p:nvGrpSpPr>
          <p:cNvPr id="419" name="그룹 418">
            <a:extLst>
              <a:ext uri="{FF2B5EF4-FFF2-40B4-BE49-F238E27FC236}">
                <a16:creationId xmlns="" xmlns:a16="http://schemas.microsoft.com/office/drawing/2014/main" id="{DD483E5E-8A50-46B5-BA12-F728A6103D88}"/>
              </a:ext>
            </a:extLst>
          </p:cNvPr>
          <p:cNvGrpSpPr/>
          <p:nvPr/>
        </p:nvGrpSpPr>
        <p:grpSpPr>
          <a:xfrm>
            <a:off x="204148" y="1046022"/>
            <a:ext cx="3482024" cy="350286"/>
            <a:chOff x="967783" y="1879601"/>
            <a:chExt cx="5863505" cy="329300"/>
          </a:xfrm>
        </p:grpSpPr>
        <p:sp>
          <p:nvSpPr>
            <p:cNvPr id="420" name="직사각형 419">
              <a:extLst>
                <a:ext uri="{FF2B5EF4-FFF2-40B4-BE49-F238E27FC236}">
                  <a16:creationId xmlns="" xmlns:a16="http://schemas.microsoft.com/office/drawing/2014/main" id="{F3085797-81B6-41B7-8F74-335D87E18010}"/>
                </a:ext>
              </a:extLst>
            </p:cNvPr>
            <p:cNvSpPr>
              <a:spLocks/>
            </p:cNvSpPr>
            <p:nvPr/>
          </p:nvSpPr>
          <p:spPr>
            <a:xfrm>
              <a:off x="967783" y="1879601"/>
              <a:ext cx="5840008" cy="306000"/>
            </a:xfrm>
            <a:prstGeom prst="rect">
              <a:avLst/>
            </a:prstGeom>
            <a:solidFill>
              <a:srgbClr val="4C86D0"/>
            </a:solidFill>
            <a:ln w="9525" cap="flat" cmpd="sng" algn="ctr">
              <a:solidFill>
                <a:srgbClr val="4C86D0"/>
              </a:solidFill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="" xmlns:a16="http://schemas.microsoft.com/office/drawing/2014/main" id="{48F48D53-2EF3-4B6D-8A26-153D991C5784}"/>
                </a:ext>
              </a:extLst>
            </p:cNvPr>
            <p:cNvSpPr>
              <a:spLocks/>
            </p:cNvSpPr>
            <p:nvPr/>
          </p:nvSpPr>
          <p:spPr>
            <a:xfrm>
              <a:off x="1071288" y="1920901"/>
              <a:ext cx="5760000" cy="288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r>
                <a:rPr lang="ko-KR" alt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조선기자재 특성</a:t>
              </a:r>
              <a:endPara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</p:grpSp>
      <p:pic>
        <p:nvPicPr>
          <p:cNvPr id="450" name="그림 449">
            <a:extLst>
              <a:ext uri="{FF2B5EF4-FFF2-40B4-BE49-F238E27FC236}">
                <a16:creationId xmlns="" xmlns:a16="http://schemas.microsoft.com/office/drawing/2014/main" id="{8839FC23-EF46-4B03-BEBF-59CB039B43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5752" y="1"/>
            <a:ext cx="1648248" cy="699542"/>
          </a:xfrm>
          <a:prstGeom prst="rect">
            <a:avLst/>
          </a:prstGeom>
        </p:spPr>
      </p:pic>
      <p:graphicFrame>
        <p:nvGraphicFramePr>
          <p:cNvPr id="4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880596"/>
              </p:ext>
            </p:extLst>
          </p:nvPr>
        </p:nvGraphicFramePr>
        <p:xfrm>
          <a:off x="204148" y="1569604"/>
          <a:ext cx="4396132" cy="15253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3961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731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특성</a:t>
                      </a: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1B1B1B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3393" marR="33393" marT="33393" marB="33393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5650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조선기자재란 선박의 건조와 수리에 사용되는 모든 기계와 </a:t>
                      </a:r>
                      <a:r>
                        <a:rPr lang="ko-KR" altLang="en-US" sz="1200" b="1" u="none" strike="noStrike" cap="none" dirty="0" err="1" smtClean="0">
                          <a:latin typeface="+mn-lt"/>
                          <a:sym typeface="Arial"/>
                        </a:rPr>
                        <a:t>자재류를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 총칭</a:t>
                      </a:r>
                      <a:endParaRPr lang="en-US" altLang="ko-KR" sz="1200" b="1" u="none" strike="noStrike" cap="none" dirty="0" smtClean="0">
                        <a:latin typeface="+mn-lt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선종 및 선형 따라 차이는 다소 있으나 대략 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500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여종</a:t>
                      </a:r>
                      <a:endParaRPr lang="en-US" altLang="ko-KR" sz="1200" b="1" u="none" strike="noStrike" cap="none" dirty="0" smtClean="0">
                        <a:latin typeface="+mn-lt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선형 및 선종이 다양해 기자재의 표준화가 미흡하기 때문에</a:t>
                      </a:r>
                      <a:r>
                        <a:rPr lang="en-US" altLang="ko-KR" sz="1200" b="1" u="none" strike="noStrike" cap="none" dirty="0" smtClean="0">
                          <a:latin typeface="+mn-lt"/>
                          <a:sym typeface="Arial"/>
                        </a:rPr>
                        <a:t>,</a:t>
                      </a:r>
                      <a:r>
                        <a:rPr lang="ko-KR" altLang="en-US" sz="1200" b="1" u="none" strike="noStrike" cap="none" dirty="0" smtClean="0">
                          <a:latin typeface="+mn-lt"/>
                          <a:sym typeface="Arial"/>
                        </a:rPr>
                        <a:t> 조선업체의 사양에 의존하여 생산되는 주문생산방식이 대부분이며 다품종 소량생산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lt"/>
                        <a:ea typeface="HY헤드라인M" pitchFamily="18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3141497767"/>
                  </a:ext>
                </a:extLst>
              </a:tr>
            </a:tbl>
          </a:graphicData>
        </a:graphic>
      </p:graphicFrame>
      <p:graphicFrame>
        <p:nvGraphicFramePr>
          <p:cNvPr id="48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922812"/>
              </p:ext>
            </p:extLst>
          </p:nvPr>
        </p:nvGraphicFramePr>
        <p:xfrm>
          <a:off x="202589" y="3833578"/>
          <a:ext cx="4396132" cy="112613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3961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7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분류</a:t>
                      </a: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1B1B1B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3393" marR="33393" marT="33393" marB="33393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76465"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조선 </a:t>
                      </a:r>
                      <a:r>
                        <a:rPr kumimoji="0" lang="ko-KR" altLang="en-US" sz="1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가지재</a:t>
                      </a:r>
                      <a:r>
                        <a:rPr kumimoji="0" lang="en-US" altLang="ko-KR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: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 중분류</a:t>
                      </a:r>
                      <a:r>
                        <a:rPr kumimoji="0" lang="en-US" altLang="ko-KR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: 5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가지</a:t>
                      </a:r>
                      <a:r>
                        <a:rPr kumimoji="0" lang="en-US" altLang="ko-KR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소분류</a:t>
                      </a:r>
                      <a:r>
                        <a:rPr kumimoji="0" lang="en-US" altLang="ko-KR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: 22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가지</a:t>
                      </a:r>
                      <a:endParaRPr kumimoji="0" lang="en-US" altLang="ko-KR" sz="12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171450" indent="-171450" algn="l" latinLnBrk="1">
                        <a:lnSpc>
                          <a:spcPts val="1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소분류</a:t>
                      </a:r>
                      <a:r>
                        <a:rPr kumimoji="0" lang="en-US" altLang="ko-KR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0" lang="ko-KR" altLang="en-US" sz="1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선체부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ko-KR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가지</a:t>
                      </a:r>
                      <a:r>
                        <a:rPr kumimoji="0" lang="en-US" altLang="ko-KR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ko-KR" altLang="en-US" sz="1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기관부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ko-KR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가지</a:t>
                      </a:r>
                      <a:r>
                        <a:rPr kumimoji="0" lang="en-US" altLang="ko-KR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ko-KR" altLang="en-US" sz="1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의장부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ko-KR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가지</a:t>
                      </a:r>
                      <a:r>
                        <a:rPr kumimoji="0" lang="en-US" altLang="ko-KR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전기</a:t>
                      </a:r>
                      <a:r>
                        <a:rPr kumimoji="0" lang="en-US" altLang="ko-KR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r>
                        <a:rPr kumimoji="0" lang="ko-KR" altLang="en-US" sz="12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전자부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ko-KR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가지</a:t>
                      </a:r>
                      <a:r>
                        <a:rPr kumimoji="0" lang="en-US" altLang="ko-KR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 기타 </a:t>
                      </a:r>
                      <a:r>
                        <a:rPr kumimoji="0" lang="en-US" altLang="ko-KR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ko-KR" altLang="en-US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가지</a:t>
                      </a:r>
                      <a:endParaRPr kumimoji="0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="" xmlns:a16="http://schemas.microsoft.com/office/drawing/2014/main" val="3141497767"/>
                  </a:ext>
                </a:extLst>
              </a:tr>
            </a:tbl>
          </a:graphicData>
        </a:graphic>
      </p:graphicFrame>
      <p:sp>
        <p:nvSpPr>
          <p:cNvPr id="49" name="모서리가 둥근 직사각형 48"/>
          <p:cNvSpPr/>
          <p:nvPr/>
        </p:nvSpPr>
        <p:spPr>
          <a:xfrm>
            <a:off x="265614" y="5202152"/>
            <a:ext cx="4396132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※ </a:t>
            </a:r>
            <a:r>
              <a:rPr lang="ko-KR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추세</a:t>
            </a:r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친환경</a:t>
            </a:r>
            <a:r>
              <a: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ko-KR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스마트 선박 등 패러다임 전환으로</a:t>
            </a:r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기술개발</a:t>
            </a:r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ko-KR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국산화 추진 활발 병행 필요함</a:t>
            </a:r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86841"/>
              </p:ext>
            </p:extLst>
          </p:nvPr>
        </p:nvGraphicFramePr>
        <p:xfrm>
          <a:off x="4811019" y="1046022"/>
          <a:ext cx="4267345" cy="525398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332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1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122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831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중분류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소분류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예 시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3166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-7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 err="1">
                          <a:effectLst/>
                        </a:rPr>
                        <a:t>선체부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금속제품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 err="1">
                          <a:effectLst/>
                        </a:rPr>
                        <a:t>연강판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 err="1">
                          <a:effectLst/>
                        </a:rPr>
                        <a:t>고장력강판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아연판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 err="1">
                          <a:effectLst/>
                        </a:rPr>
                        <a:t>형강</a:t>
                      </a:r>
                      <a:r>
                        <a:rPr lang="ko-KR" altLang="en-US" sz="900" b="1" kern="0" spc="-70" dirty="0">
                          <a:effectLst/>
                        </a:rPr>
                        <a:t> 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3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>
                          <a:effectLst/>
                        </a:rPr>
                        <a:t>화학제품</a:t>
                      </a:r>
                      <a:endParaRPr lang="ko-KR" altLang="en-US" sz="900" b="1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도료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합성수지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고무제품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아교 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3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 err="1">
                          <a:effectLst/>
                        </a:rPr>
                        <a:t>주단강품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70" dirty="0">
                          <a:effectLst/>
                        </a:rPr>
                        <a:t>Rubber Stock, Rudder </a:t>
                      </a:r>
                      <a:r>
                        <a:rPr lang="en-US" sz="900" b="1" kern="0" spc="-70" dirty="0" err="1">
                          <a:effectLst/>
                        </a:rPr>
                        <a:t>Pintle</a:t>
                      </a:r>
                      <a:r>
                        <a:rPr lang="en-US" sz="900" b="1" kern="0" spc="-70" dirty="0">
                          <a:effectLst/>
                        </a:rPr>
                        <a:t>, Stern Tube </a:t>
                      </a:r>
                      <a:r>
                        <a:rPr lang="ko-KR" altLang="en-US" sz="900" b="1" kern="0" spc="-70" dirty="0">
                          <a:effectLst/>
                        </a:rPr>
                        <a:t>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3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>
                          <a:effectLst/>
                        </a:rPr>
                        <a:t>용접재료</a:t>
                      </a:r>
                      <a:endParaRPr lang="ko-KR" altLang="en-US" sz="900" b="1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전기용접봉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산소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질소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아세틸렌 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3166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>
                          <a:effectLst/>
                        </a:rPr>
                        <a:t>기관부</a:t>
                      </a:r>
                      <a:endParaRPr lang="ko-KR" altLang="en-US" sz="900" b="1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추진기계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디젤기관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증기터빈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프로펠러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 err="1">
                          <a:effectLst/>
                        </a:rPr>
                        <a:t>축류</a:t>
                      </a:r>
                      <a:r>
                        <a:rPr lang="ko-KR" altLang="en-US" sz="900" b="1" kern="0" spc="-70" dirty="0">
                          <a:effectLst/>
                        </a:rPr>
                        <a:t> 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3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>
                          <a:effectLst/>
                        </a:rPr>
                        <a:t>보조기계</a:t>
                      </a:r>
                      <a:endParaRPr lang="ko-KR" altLang="en-US" sz="900" b="1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발전기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공기압축기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조수기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통풍기 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3166">
                <a:tc rowSpan="9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 err="1">
                          <a:effectLst/>
                        </a:rPr>
                        <a:t>의장부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>
                          <a:effectLst/>
                        </a:rPr>
                        <a:t>조타장치</a:t>
                      </a:r>
                      <a:endParaRPr lang="ko-KR" altLang="en-US" sz="900" b="1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조타기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en-US" sz="900" b="1" kern="0" spc="-70" dirty="0">
                          <a:effectLst/>
                        </a:rPr>
                        <a:t>Rudder, Auto Pilot</a:t>
                      </a:r>
                      <a:r>
                        <a:rPr lang="ko-KR" altLang="en-US" sz="900" b="1" kern="0" spc="-70" dirty="0">
                          <a:effectLst/>
                        </a:rPr>
                        <a:t>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3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>
                          <a:effectLst/>
                        </a:rPr>
                        <a:t>항해기기</a:t>
                      </a:r>
                      <a:endParaRPr lang="ko-KR" altLang="en-US" sz="900" b="1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70" dirty="0">
                          <a:effectLst/>
                        </a:rPr>
                        <a:t>Radar Equipment, </a:t>
                      </a:r>
                      <a:r>
                        <a:rPr lang="ko-KR" altLang="en-US" sz="900" b="1" kern="0" spc="-70" dirty="0">
                          <a:effectLst/>
                        </a:rPr>
                        <a:t>방향탐지기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en-US" sz="900" b="1" kern="0" spc="-70" dirty="0">
                          <a:effectLst/>
                        </a:rPr>
                        <a:t>Gyro Compass </a:t>
                      </a:r>
                      <a:r>
                        <a:rPr lang="ko-KR" altLang="en-US" sz="900" b="1" kern="0" spc="-70" dirty="0">
                          <a:effectLst/>
                        </a:rPr>
                        <a:t>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3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>
                          <a:effectLst/>
                        </a:rPr>
                        <a:t>계선장치</a:t>
                      </a:r>
                      <a:endParaRPr lang="ko-KR" altLang="en-US" sz="900" b="1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70" dirty="0">
                          <a:effectLst/>
                        </a:rPr>
                        <a:t>Anchor, Windlass, Capstan, Fair Leader </a:t>
                      </a:r>
                      <a:r>
                        <a:rPr lang="ko-KR" altLang="en-US" sz="900" b="1" kern="0" spc="-70" dirty="0">
                          <a:effectLst/>
                        </a:rPr>
                        <a:t>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3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>
                          <a:effectLst/>
                        </a:rPr>
                        <a:t>하역장치</a:t>
                      </a:r>
                      <a:endParaRPr lang="ko-KR" altLang="en-US" sz="900" b="1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70" dirty="0">
                          <a:effectLst/>
                        </a:rPr>
                        <a:t>Crane, Winch, Derrick, Hoist </a:t>
                      </a:r>
                      <a:r>
                        <a:rPr lang="ko-KR" altLang="en-US" sz="900" b="1" kern="0" spc="-70" dirty="0">
                          <a:effectLst/>
                        </a:rPr>
                        <a:t>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83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>
                          <a:effectLst/>
                        </a:rPr>
                        <a:t>어로장치</a:t>
                      </a:r>
                      <a:endParaRPr lang="ko-KR" altLang="en-US" sz="900" b="1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어군탐지기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집어등</a:t>
                      </a:r>
                      <a:r>
                        <a:rPr lang="en-US" altLang="ko-KR" sz="900" b="1" kern="0" spc="-70" dirty="0">
                          <a:effectLst/>
                        </a:rPr>
                        <a:t>, Wire Reel </a:t>
                      </a:r>
                      <a:r>
                        <a:rPr lang="ko-KR" altLang="en-US" sz="900" b="1" kern="0" spc="-70" dirty="0">
                          <a:effectLst/>
                        </a:rPr>
                        <a:t>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83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안전설비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구명정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구명동의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en-US" sz="900" b="1" kern="0" spc="-70" dirty="0">
                          <a:effectLst/>
                        </a:rPr>
                        <a:t>Inert Gas Systems </a:t>
                      </a:r>
                      <a:r>
                        <a:rPr lang="ko-KR" altLang="en-US" sz="900" b="1" kern="0" spc="-70" dirty="0">
                          <a:effectLst/>
                        </a:rPr>
                        <a:t>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87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환경설비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 err="1">
                          <a:effectLst/>
                        </a:rPr>
                        <a:t>스크라바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 err="1" smtClean="0">
                          <a:effectLst/>
                        </a:rPr>
                        <a:t>선박평형수처리장치</a:t>
                      </a:r>
                      <a:r>
                        <a:rPr lang="en-US" altLang="ko-KR" sz="900" b="1" kern="0" spc="-70" dirty="0">
                          <a:effectLst/>
                        </a:rPr>
                        <a:t>(BWTS</a:t>
                      </a:r>
                      <a:r>
                        <a:rPr lang="en-US" altLang="ko-KR" sz="900" b="1" kern="0" spc="-70" dirty="0" smtClean="0">
                          <a:effectLst/>
                        </a:rPr>
                        <a:t>) </a:t>
                      </a:r>
                      <a:r>
                        <a:rPr lang="ko-KR" altLang="en-US" sz="900" b="1" kern="0" spc="-70" dirty="0" smtClean="0">
                          <a:effectLst/>
                        </a:rPr>
                        <a:t>등 선박관련  환경설비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83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>
                          <a:effectLst/>
                        </a:rPr>
                        <a:t>주거설비</a:t>
                      </a:r>
                      <a:endParaRPr lang="ko-KR" altLang="en-US" sz="900" b="1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위생기구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냉동장치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주방설비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 err="1">
                          <a:effectLst/>
                        </a:rPr>
                        <a:t>수밀문</a:t>
                      </a:r>
                      <a:r>
                        <a:rPr lang="ko-KR" altLang="en-US" sz="900" b="1" kern="0" spc="-70" dirty="0">
                          <a:effectLst/>
                        </a:rPr>
                        <a:t> 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83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>
                          <a:effectLst/>
                        </a:rPr>
                        <a:t>배관설비</a:t>
                      </a:r>
                      <a:endParaRPr lang="ko-KR" altLang="en-US" sz="900" b="1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70" dirty="0">
                          <a:effectLst/>
                        </a:rPr>
                        <a:t>Valve, Flange, Elbow, Pipe</a:t>
                      </a:r>
                      <a:r>
                        <a:rPr lang="ko-KR" altLang="en-US" sz="900" b="1" kern="0" spc="-70" dirty="0">
                          <a:effectLst/>
                        </a:rPr>
                        <a:t>류 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83166">
                <a:tc row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-7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 smtClean="0">
                          <a:effectLst/>
                        </a:rPr>
                        <a:t>전기</a:t>
                      </a:r>
                      <a:endParaRPr lang="en-US" altLang="ko-KR" sz="900" b="1" kern="0" spc="-70" dirty="0" smtClean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 err="1" smtClean="0">
                          <a:effectLst/>
                        </a:rPr>
                        <a:t>전자부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동력장치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70" dirty="0">
                          <a:effectLst/>
                        </a:rPr>
                        <a:t>Motor, Battery, </a:t>
                      </a:r>
                      <a:r>
                        <a:rPr lang="ko-KR" altLang="en-US" sz="900" b="1" kern="0" spc="-70" dirty="0">
                          <a:effectLst/>
                        </a:rPr>
                        <a:t>변압기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전열기 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83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배선장치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 err="1">
                          <a:effectLst/>
                        </a:rPr>
                        <a:t>주배전반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배선기구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박용전선 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83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>
                          <a:effectLst/>
                        </a:rPr>
                        <a:t>조명장치</a:t>
                      </a:r>
                      <a:endParaRPr lang="ko-KR" altLang="en-US" sz="900" b="1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조명등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en-US" sz="900" b="1" kern="0" spc="-70" dirty="0">
                          <a:effectLst/>
                        </a:rPr>
                        <a:t>Searchlight </a:t>
                      </a:r>
                      <a:r>
                        <a:rPr lang="ko-KR" altLang="en-US" sz="900" b="1" kern="0" spc="-70" dirty="0">
                          <a:effectLst/>
                        </a:rPr>
                        <a:t>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83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통신장치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무선송수신기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주파수변환장치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전화기 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183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>
                          <a:effectLst/>
                        </a:rPr>
                        <a:t>제어장치</a:t>
                      </a:r>
                      <a:endParaRPr lang="ko-KR" altLang="en-US" sz="900" b="1" kern="0" spc="-7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70" dirty="0">
                          <a:effectLst/>
                        </a:rPr>
                        <a:t>Control Console </a:t>
                      </a:r>
                      <a:r>
                        <a:rPr lang="ko-KR" altLang="en-US" sz="900" b="1" kern="0" spc="-70" dirty="0">
                          <a:effectLst/>
                        </a:rPr>
                        <a:t>및 부속장치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183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 err="1">
                          <a:effectLst/>
                        </a:rPr>
                        <a:t>계기류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압력측정장치</a:t>
                      </a:r>
                      <a:r>
                        <a:rPr lang="en-US" altLang="ko-KR" sz="900" b="1" kern="0" spc="-70" dirty="0">
                          <a:effectLst/>
                        </a:rPr>
                        <a:t>, </a:t>
                      </a:r>
                      <a:r>
                        <a:rPr lang="ko-KR" altLang="en-US" sz="900" b="1" kern="0" spc="-70" dirty="0">
                          <a:effectLst/>
                        </a:rPr>
                        <a:t>속도측정장치 등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183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안전시스템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선박의 안전 관련 시스템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183166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기타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effectLst/>
                        </a:rPr>
                        <a:t>상기 분류에 속하지 않거나 특수한 경우</a:t>
                      </a:r>
                      <a:endParaRPr lang="ko-KR" altLang="en-US" sz="900" b="1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455" marR="30455" marT="20304" marB="20304"/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DD483E5E-8A50-46B5-BA12-F728A6103D88}"/>
              </a:ext>
            </a:extLst>
          </p:cNvPr>
          <p:cNvGrpSpPr/>
          <p:nvPr/>
        </p:nvGrpSpPr>
        <p:grpSpPr>
          <a:xfrm>
            <a:off x="204148" y="3281711"/>
            <a:ext cx="3482024" cy="350286"/>
            <a:chOff x="967783" y="1879601"/>
            <a:chExt cx="5863505" cy="329300"/>
          </a:xfrm>
        </p:grpSpPr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F3085797-81B6-41B7-8F74-335D87E18010}"/>
                </a:ext>
              </a:extLst>
            </p:cNvPr>
            <p:cNvSpPr>
              <a:spLocks/>
            </p:cNvSpPr>
            <p:nvPr/>
          </p:nvSpPr>
          <p:spPr>
            <a:xfrm>
              <a:off x="967783" y="1879601"/>
              <a:ext cx="5840008" cy="306000"/>
            </a:xfrm>
            <a:prstGeom prst="rect">
              <a:avLst/>
            </a:prstGeom>
            <a:solidFill>
              <a:srgbClr val="4C86D0"/>
            </a:solidFill>
            <a:ln w="9525" cap="flat" cmpd="sng" algn="ctr">
              <a:solidFill>
                <a:srgbClr val="4C86D0"/>
              </a:solidFill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48F48D53-2EF3-4B6D-8A26-153D991C5784}"/>
                </a:ext>
              </a:extLst>
            </p:cNvPr>
            <p:cNvSpPr>
              <a:spLocks/>
            </p:cNvSpPr>
            <p:nvPr/>
          </p:nvSpPr>
          <p:spPr>
            <a:xfrm>
              <a:off x="1071288" y="1920901"/>
              <a:ext cx="5760000" cy="288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vert="horz" wrap="square" lIns="122139" tIns="0" rIns="0" bIns="17448" rtlCol="0" anchor="ctr" anchorCtr="0">
              <a:noAutofit/>
              <a:scene3d>
                <a:camera prst="orthographicFront"/>
                <a:lightRig rig="threePt" dir="t"/>
              </a:scene3d>
              <a:sp3d>
                <a:bevelB h="6350"/>
              </a:sp3d>
            </a:bodyPr>
            <a:lstStyle/>
            <a:p>
              <a:pPr marL="0" marR="0" lvl="0" indent="0" defTabSz="124077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969696"/>
                </a:buClr>
                <a:buSzPct val="100000"/>
                <a:buFontTx/>
                <a:buNone/>
                <a:tabLst/>
                <a:defRPr/>
              </a:pPr>
              <a:r>
                <a:rPr lang="ko-KR" altLang="en-US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KoPub돋움체 Bold"/>
                  <a:cs typeface="+mn-cs"/>
                </a:rPr>
                <a:t>조선기자재 분류</a:t>
              </a:r>
              <a:endPara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KoPub돋움체 Bold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35C96BF-150D-44EF-A446-E85C037565F4}"/>
              </a:ext>
            </a:extLst>
          </p:cNvPr>
          <p:cNvSpPr txBox="1"/>
          <p:nvPr/>
        </p:nvSpPr>
        <p:spPr>
          <a:xfrm>
            <a:off x="7786555" y="-2205"/>
            <a:ext cx="130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2021</a:t>
            </a:r>
            <a:r>
              <a:rPr lang="ko-KR" altLang="en-US" sz="1200" b="1" dirty="0">
                <a:solidFill>
                  <a:srgbClr val="FFFF00"/>
                </a:solidFill>
                <a:latin typeface="+mn-ea"/>
                <a:ea typeface="+mn-ea"/>
                <a:cs typeface="Calibri" panose="020F0502020204030204" pitchFamily="34" charset="0"/>
              </a:rPr>
              <a:t>년 추계 학술대회 </a:t>
            </a:r>
          </a:p>
        </p:txBody>
      </p:sp>
    </p:spTree>
    <p:extLst>
      <p:ext uri="{BB962C8B-B14F-4D97-AF65-F5344CB8AC3E}">
        <p14:creationId xmlns:p14="http://schemas.microsoft.com/office/powerpoint/2010/main" val="2543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5835</TotalTime>
  <Words>2675</Words>
  <Application>Microsoft Office PowerPoint</Application>
  <PresentationFormat>화면 슬라이드 쇼(4:3)</PresentationFormat>
  <Paragraphs>365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8" baseType="lpstr">
      <vt:lpstr>Aharoni</vt:lpstr>
      <vt:lpstr>Arial Unicode MS</vt:lpstr>
      <vt:lpstr>HY헤드라인M</vt:lpstr>
      <vt:lpstr>KoPub돋움체 Bold</vt:lpstr>
      <vt:lpstr>KoPub돋움체 Light</vt:lpstr>
      <vt:lpstr>Roboto Slab</vt:lpstr>
      <vt:lpstr>Source Sans Pro</vt:lpstr>
      <vt:lpstr>Yu Gothic UI Semibold</vt:lpstr>
      <vt:lpstr>맑은 고딕</vt:lpstr>
      <vt:lpstr>함초롬돋움</vt:lpstr>
      <vt:lpstr>Arial</vt:lpstr>
      <vt:lpstr>Book Antiqua</vt:lpstr>
      <vt:lpstr>Calibri</vt:lpstr>
      <vt:lpstr>Tahoma</vt:lpstr>
      <vt:lpstr>Wingdings</vt:lpstr>
      <vt:lpstr>Cordelia template</vt:lpstr>
      <vt:lpstr>디자인 사용자 지정</vt:lpstr>
      <vt:lpstr>우리나라 조선산업의 글로벌 가치사슬 사례분석을 통한 경쟁력 향상 방안</vt:lpstr>
      <vt:lpstr>목차</vt:lpstr>
      <vt:lpstr>1장.  서론</vt:lpstr>
      <vt:lpstr>PowerPoint 프레젠테이션</vt:lpstr>
      <vt:lpstr>PowerPoint 프레젠테이션</vt:lpstr>
      <vt:lpstr>2장.  국내외  조선산업 현황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3장.  글로벌 가치사슬 사례</vt:lpstr>
      <vt:lpstr>PowerPoint 프레젠테이션</vt:lpstr>
      <vt:lpstr>PowerPoint 프레젠테이션</vt:lpstr>
      <vt:lpstr>PowerPoint 프레젠테이션</vt:lpstr>
      <vt:lpstr>  4장.  경쟁력 향상방안</vt:lpstr>
      <vt:lpstr>PowerPoint 프레젠테이션</vt:lpstr>
      <vt:lpstr>PowerPoint 프레젠테이션</vt:lpstr>
      <vt:lpstr>5장.  결론</vt:lpstr>
      <vt:lpstr>PowerPoint 프레젠테이션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Tailored Training &amp; Promotion Solution</dc:title>
  <dc:creator>CHUNG YOONJONG</dc:creator>
  <cp:lastModifiedBy>T.Y.JUNG</cp:lastModifiedBy>
  <cp:revision>249</cp:revision>
  <cp:lastPrinted>2019-05-31T04:42:14Z</cp:lastPrinted>
  <dcterms:modified xsi:type="dcterms:W3CDTF">2021-11-30T05:14:03Z</dcterms:modified>
</cp:coreProperties>
</file>