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59" r:id="rId3"/>
    <p:sldId id="264" r:id="rId4"/>
    <p:sldId id="270" r:id="rId5"/>
    <p:sldId id="283" r:id="rId6"/>
    <p:sldId id="275" r:id="rId7"/>
    <p:sldId id="280" r:id="rId8"/>
    <p:sldId id="277" r:id="rId9"/>
    <p:sldId id="276" r:id="rId10"/>
    <p:sldId id="282" r:id="rId11"/>
    <p:sldId id="267" r:id="rId12"/>
    <p:sldId id="261" r:id="rId13"/>
    <p:sldId id="262" r:id="rId14"/>
    <p:sldId id="263" r:id="rId15"/>
    <p:sldId id="268" r:id="rId16"/>
    <p:sldId id="269" r:id="rId17"/>
    <p:sldId id="272" r:id="rId18"/>
    <p:sldId id="278" r:id="rId19"/>
    <p:sldId id="273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4FA"/>
    <a:srgbClr val="E4F7BA"/>
    <a:srgbClr val="D2E7D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3541" autoAdjust="0"/>
  </p:normalViewPr>
  <p:slideViewPr>
    <p:cSldViewPr snapToGrid="0" showGuides="1">
      <p:cViewPr varScale="1">
        <p:scale>
          <a:sx n="60" d="100"/>
          <a:sy n="60" d="100"/>
        </p:scale>
        <p:origin x="-96" y="-88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05740-B1BC-4BB5-9C73-0B89A5D26A53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ADF32-54DC-42B0-B4AB-C1431005F7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6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69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36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7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 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1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0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58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63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2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2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4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2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3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ADF32-54DC-42B0-B4AB-C1431005F7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37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368A27-5479-4B79-AB12-9C65200BA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7B2FA9A-AC07-40EE-B509-E810DA53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3D0F6C-83B4-44E5-8107-7F131789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5280A6-135D-4204-981A-CC4C6792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D281BD-BC76-4139-8794-C9218D19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254B6E-FB8E-40FD-9926-705D8080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469D9C-404A-4392-95FC-563C25F02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2883CF-C004-4981-96F8-3BBDC709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4619E3-1EA6-495F-BBD3-3C336C7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DA0145-A6D1-45C9-967F-944003FD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8D8053-2279-423C-8D84-9E27AF3E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4DF623B-69C3-4665-BA8A-71786877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13CC66-767E-4AF8-9C02-B554DACC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443F18-878E-4C49-91B7-3382745A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FC8249-D219-407E-90BA-68140B0B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BD0512-1B6E-46DC-929C-1D33DCD0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EC9E03-BC5F-4E63-B181-6F2A35BB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F3A736-CC5B-465C-93D7-3008280A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CE0B78-030D-43F5-AA23-B0E6E2B7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DC94C2-0CE8-4C87-A5FB-9ED4ECD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5FD3B8-CABD-413D-971E-475A0BA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6535FA7-7AFC-4941-A53F-9E386DA0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D1F327-AE34-4515-B314-68C0B2B1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D49D86-9179-45B1-BA9B-CCB87D4D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736381-E27C-4C05-9B6B-F1C6852E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7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E3B9BF-65A4-4139-8D62-5669DE57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2A0C172-4CC0-4847-94AF-47F505CAE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0F74D3-B604-49B6-8D3E-A84A45D4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3374D3-1D48-4299-9CB8-8C5D746E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839DD15-4BDB-4501-B4A1-0AD60182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850976-C79D-49E1-B4C9-93DD0ED8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1A04F5-4FE1-458A-AF34-825C4817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1B8595-6AD8-4F3F-B297-5F14B75A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91031E9-7CAD-40B5-8E19-1E613247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D6A8A0C-6D5A-4527-975B-45119321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F99A8F2-A740-4AEF-AF81-08C07F8BF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8E0FCB7-5847-40D4-AA71-382F9423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8F5307A-708A-4C6B-AD40-9F694261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580D243-C96D-422B-B333-14E91FF5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4F0801-542E-417C-97EF-245D2E50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4C99ABF-7920-4495-828D-7549E10B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7C5E78B-7AEB-49AE-BC26-5DA2FCB2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7880F60-7595-4BA2-9E1B-61D81D94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29C9302-1C78-4FC0-8FE8-BED91F3B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2B07C9-8D64-458B-B634-27017F74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DC4662C-4BE6-4458-8F65-48903B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39DC32-C2F9-47FD-929E-280CC18F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47053A4-936C-4D2A-B90E-EFA28CA5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64189B-3AB6-467C-91BC-83CED65B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6C6137C-0B62-4E75-8021-350ED36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EAE4C2-AE1B-43F7-AFDE-A864DC34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5E061AD-D088-4F70-9ED1-6BA216EC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F11597-5094-4F29-B1E9-4B46F9A7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DF54EA3-FDC9-4B6E-9184-062E0F562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2723202-4B44-49F8-8806-170114C46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7C5DAF-B54D-489F-94F3-6AC88499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DA3A47-0C3D-4C5D-9A43-CECBF2A6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E61CD6-02EF-4774-A3A4-3C5D0DC9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9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4090A1B-CDEE-44C3-A23A-4B949CD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B13FCA-D29B-4C4C-88AC-10F973B7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6EDB32-4119-4DA0-9CB5-1AFBB65BC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1BD-0433-4464-975D-0C2AB458E6AC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4C45808-FD6C-4E30-A275-83BC8256B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894BC4-1CF3-4064-8FDC-DE21FA2CB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1CCA-E204-4942-9F99-827BB6FE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kbs.co.kr/news/view.do?ncd=5437720&amp;ref=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z.chosun.com/industry/company/2022/01/06/6UEDEKOT2FEBPPULCESY7TWHNE/?utm_source=naver&amp;utm_medium=original&amp;utm_campaign=biz" TargetMode="External"/><Relationship Id="rId5" Type="http://schemas.openxmlformats.org/officeDocument/2006/relationships/hyperlink" Target="http://news.kmib.co.kr/article/view.asp?arcid=0924226862&amp;code=11131413&amp;cp=nv" TargetMode="External"/><Relationship Id="rId4" Type="http://schemas.openxmlformats.org/officeDocument/2006/relationships/hyperlink" Target="http://www.kado.net/news/articleView.html?idxno=111633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3F7D431-A400-4931-805F-348EF223E78F}"/>
              </a:ext>
            </a:extLst>
          </p:cNvPr>
          <p:cNvSpPr/>
          <p:nvPr/>
        </p:nvSpPr>
        <p:spPr>
          <a:xfrm>
            <a:off x="-2254" y="6432565"/>
            <a:ext cx="12192000" cy="41955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4FE544F5-ABE7-4D41-8713-0DBFF9A21C2E}"/>
              </a:ext>
            </a:extLst>
          </p:cNvPr>
          <p:cNvSpPr/>
          <p:nvPr/>
        </p:nvSpPr>
        <p:spPr>
          <a:xfrm>
            <a:off x="7942673" y="0"/>
            <a:ext cx="4247073" cy="6557465"/>
          </a:xfrm>
          <a:prstGeom prst="triangle">
            <a:avLst>
              <a:gd name="adj" fmla="val 50000"/>
            </a:avLst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039D66B8-318D-4FDC-8D1D-18CCD8AD92A6}"/>
              </a:ext>
            </a:extLst>
          </p:cNvPr>
          <p:cNvSpPr/>
          <p:nvPr/>
        </p:nvSpPr>
        <p:spPr>
          <a:xfrm flipV="1">
            <a:off x="6553429" y="5883"/>
            <a:ext cx="4382219" cy="6426681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353961A-3781-4609-B132-12BD3C3D0B7A}"/>
              </a:ext>
            </a:extLst>
          </p:cNvPr>
          <p:cNvSpPr/>
          <p:nvPr/>
        </p:nvSpPr>
        <p:spPr>
          <a:xfrm>
            <a:off x="798469" y="2328882"/>
            <a:ext cx="105721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cap="none" spc="0" dirty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국내 주요 공항의 비교분석과</a:t>
            </a:r>
            <a:endParaRPr lang="en-US" altLang="ko-KR" sz="4400" b="1" cap="none" spc="0" dirty="0">
              <a:ln/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sz="4400" b="1" dirty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양양국제공항의 물류 경쟁력 활성화 방안</a:t>
            </a:r>
            <a:endParaRPr lang="en-US" altLang="ko-KR" sz="4400" b="1" cap="none" spc="0" dirty="0">
              <a:ln/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B75D431-E474-4789-A37D-5CAE439C112F}"/>
              </a:ext>
            </a:extLst>
          </p:cNvPr>
          <p:cNvSpPr/>
          <p:nvPr/>
        </p:nvSpPr>
        <p:spPr>
          <a:xfrm>
            <a:off x="488507" y="2601115"/>
            <a:ext cx="163557" cy="1031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7B4FD7-412D-4E86-BCF4-412A51EA87BE}"/>
              </a:ext>
            </a:extLst>
          </p:cNvPr>
          <p:cNvSpPr txBox="1"/>
          <p:nvPr/>
        </p:nvSpPr>
        <p:spPr>
          <a:xfrm>
            <a:off x="8441830" y="5889183"/>
            <a:ext cx="356259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강릉원주대학교 국제통상학과</a:t>
            </a:r>
            <a:endParaRPr lang="en-US" altLang="ko-KR" sz="1400" dirty="0"/>
          </a:p>
          <a:p>
            <a:pPr algn="r"/>
            <a:r>
              <a:rPr lang="ko-KR" altLang="en-US" sz="1400" dirty="0"/>
              <a:t>금승현 김경민 김태형 류하영</a:t>
            </a:r>
            <a:endParaRPr lang="en-US" altLang="ko-KR" sz="1400" dirty="0"/>
          </a:p>
          <a:p>
            <a:pPr algn="r"/>
            <a:endParaRPr lang="en-US" altLang="ko-KR" sz="500" dirty="0"/>
          </a:p>
          <a:p>
            <a:pPr algn="r"/>
            <a:r>
              <a:rPr lang="ko-KR" altLang="en-US" sz="1400" dirty="0"/>
              <a:t>지도교수 </a:t>
            </a:r>
            <a:r>
              <a:rPr lang="en-US" altLang="ko-KR" sz="1400" dirty="0"/>
              <a:t>: </a:t>
            </a:r>
            <a:r>
              <a:rPr lang="ko-KR" altLang="en-US" sz="1400" dirty="0"/>
              <a:t>안우철교수님</a:t>
            </a:r>
          </a:p>
        </p:txBody>
      </p:sp>
    </p:spTree>
    <p:extLst>
      <p:ext uri="{BB962C8B-B14F-4D97-AF65-F5344CB8AC3E}">
        <p14:creationId xmlns:p14="http://schemas.microsoft.com/office/powerpoint/2010/main" val="22811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BCG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포지셔닝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2051F8-6D45-4E57-9D41-5BD3F998E192}"/>
              </a:ext>
            </a:extLst>
          </p:cNvPr>
          <p:cNvSpPr txBox="1"/>
          <p:nvPr/>
        </p:nvSpPr>
        <p:spPr>
          <a:xfrm>
            <a:off x="1828799" y="1591197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2060"/>
                </a:solidFill>
              </a:rPr>
              <a:t>포지셔닝</a:t>
            </a:r>
            <a:r>
              <a:rPr lang="ko-KR" altLang="en-US" b="1" dirty="0">
                <a:solidFill>
                  <a:srgbClr val="002060"/>
                </a:solidFill>
              </a:rPr>
              <a:t> 분석은 양양국제공항의 상대적 물류경쟁력을 파악하고 벤치마킹을 통해 향후 </a:t>
            </a:r>
            <a:r>
              <a:rPr lang="ko-KR" altLang="en-US" b="1" dirty="0" err="1">
                <a:solidFill>
                  <a:srgbClr val="002060"/>
                </a:solidFill>
              </a:rPr>
              <a:t>나아가야할</a:t>
            </a:r>
            <a:r>
              <a:rPr lang="ko-KR" altLang="en-US" b="1" dirty="0">
                <a:solidFill>
                  <a:srgbClr val="002060"/>
                </a:solidFill>
              </a:rPr>
              <a:t> 방향과 경로를 결정하는 도구로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6A2A00-48C3-4847-A198-AD726540B14A}"/>
              </a:ext>
            </a:extLst>
          </p:cNvPr>
          <p:cNvSpPr txBox="1"/>
          <p:nvPr/>
        </p:nvSpPr>
        <p:spPr>
          <a:xfrm>
            <a:off x="1828799" y="4283946"/>
            <a:ext cx="1002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국내 </a:t>
            </a:r>
            <a:r>
              <a:rPr lang="en-US" altLang="ko-KR" b="1" dirty="0">
                <a:solidFill>
                  <a:srgbClr val="002060"/>
                </a:solidFill>
              </a:rPr>
              <a:t>15</a:t>
            </a:r>
            <a:r>
              <a:rPr lang="ko-KR" altLang="en-US" b="1" dirty="0">
                <a:solidFill>
                  <a:srgbClr val="002060"/>
                </a:solidFill>
              </a:rPr>
              <a:t>개 공항 중 절대적으로 경쟁우위에 위치한 김포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김해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인천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제주공항을 제외함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8" name="그래픽 7" descr="배지 체크 표시1 단색으로 채워진">
            <a:extLst>
              <a:ext uri="{FF2B5EF4-FFF2-40B4-BE49-F238E27FC236}">
                <a16:creationId xmlns:a16="http://schemas.microsoft.com/office/drawing/2014/main" xmlns="" id="{3173624A-EB12-468C-B427-1D54F0EF7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4291" y="1381552"/>
            <a:ext cx="914400" cy="914400"/>
          </a:xfrm>
          <a:prstGeom prst="rect">
            <a:avLst/>
          </a:prstGeom>
        </p:spPr>
      </p:pic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xmlns="" id="{97A456A3-EE4D-45AC-AAD8-37AB5C2EC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4291" y="3993630"/>
            <a:ext cx="914400" cy="914400"/>
          </a:xfrm>
          <a:prstGeom prst="rect">
            <a:avLst/>
          </a:prstGeom>
        </p:spPr>
      </p:pic>
      <p:pic>
        <p:nvPicPr>
          <p:cNvPr id="10" name="그래픽 8" descr="배지 체크 표시1 단색으로 채워진">
            <a:extLst>
              <a:ext uri="{FF2B5EF4-FFF2-40B4-BE49-F238E27FC236}">
                <a16:creationId xmlns:a16="http://schemas.microsoft.com/office/drawing/2014/main" xmlns="" id="{97A456A3-EE4D-45AC-AAD8-37AB5C2EC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4291" y="525212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2051F8-6D45-4E57-9D41-5BD3F998E192}"/>
              </a:ext>
            </a:extLst>
          </p:cNvPr>
          <p:cNvSpPr txBox="1"/>
          <p:nvPr/>
        </p:nvSpPr>
        <p:spPr>
          <a:xfrm>
            <a:off x="1828799" y="2870520"/>
            <a:ext cx="988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특히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국내 지방공항 화물시장간 경쟁구도를 파악하기 위해 </a:t>
            </a:r>
            <a:r>
              <a:rPr lang="en-US" altLang="ko-KR" b="1" dirty="0">
                <a:solidFill>
                  <a:srgbClr val="002060"/>
                </a:solidFill>
              </a:rPr>
              <a:t>Boston Consulting Group</a:t>
            </a:r>
            <a:r>
              <a:rPr lang="ko-KR" altLang="en-US" b="1" dirty="0">
                <a:solidFill>
                  <a:srgbClr val="002060"/>
                </a:solidFill>
              </a:rPr>
              <a:t>분석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중 </a:t>
            </a:r>
            <a:r>
              <a:rPr lang="en-US" altLang="ko-KR" b="1" dirty="0">
                <a:solidFill>
                  <a:srgbClr val="002060"/>
                </a:solidFill>
              </a:rPr>
              <a:t>Dynamic BCG(2017</a:t>
            </a:r>
            <a:r>
              <a:rPr lang="ko-KR" altLang="en-US" b="1" dirty="0">
                <a:solidFill>
                  <a:srgbClr val="002060"/>
                </a:solidFill>
              </a:rPr>
              <a:t>년</a:t>
            </a:r>
            <a:r>
              <a:rPr lang="en-US" altLang="ko-KR" b="1" dirty="0">
                <a:solidFill>
                  <a:srgbClr val="002060"/>
                </a:solidFill>
              </a:rPr>
              <a:t>~2019</a:t>
            </a:r>
            <a:r>
              <a:rPr lang="ko-KR" altLang="en-US" b="1" dirty="0">
                <a:solidFill>
                  <a:srgbClr val="002060"/>
                </a:solidFill>
              </a:rPr>
              <a:t>년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r>
              <a:rPr lang="ko-KR" altLang="en-US" b="1" dirty="0">
                <a:solidFill>
                  <a:srgbClr val="002060"/>
                </a:solidFill>
              </a:rPr>
              <a:t>를 실시함</a:t>
            </a:r>
          </a:p>
        </p:txBody>
      </p:sp>
      <p:pic>
        <p:nvPicPr>
          <p:cNvPr id="13" name="그래픽 7" descr="배지 체크 표시1 단색으로 채워진">
            <a:extLst>
              <a:ext uri="{FF2B5EF4-FFF2-40B4-BE49-F238E27FC236}">
                <a16:creationId xmlns:a16="http://schemas.microsoft.com/office/drawing/2014/main" xmlns="" id="{3173624A-EB12-468C-B427-1D54F0EF7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4291" y="273513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7127F31-A8D5-4565-5461-FBC65DF775D0}"/>
              </a:ext>
            </a:extLst>
          </p:cNvPr>
          <p:cNvSpPr txBox="1"/>
          <p:nvPr/>
        </p:nvSpPr>
        <p:spPr>
          <a:xfrm>
            <a:off x="1755027" y="5410095"/>
            <a:ext cx="10177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2060"/>
                </a:solidFill>
              </a:rPr>
              <a:t>양양국제공항과 경쟁 여건이 유사한 </a:t>
            </a:r>
            <a:r>
              <a:rPr lang="en-US" altLang="ko-KR" sz="1800" b="1" dirty="0">
                <a:solidFill>
                  <a:srgbClr val="002060"/>
                </a:solidFill>
              </a:rPr>
              <a:t>11</a:t>
            </a:r>
            <a:r>
              <a:rPr lang="ko-KR" altLang="en-US" sz="1800" b="1" dirty="0">
                <a:solidFill>
                  <a:srgbClr val="002060"/>
                </a:solidFill>
              </a:rPr>
              <a:t>개 지방공항의 </a:t>
            </a:r>
            <a:r>
              <a:rPr lang="ko-KR" altLang="en-US" sz="1800" b="1" dirty="0" err="1">
                <a:solidFill>
                  <a:srgbClr val="002060"/>
                </a:solidFill>
              </a:rPr>
              <a:t>화물처리량의</a:t>
            </a:r>
            <a:r>
              <a:rPr lang="ko-KR" altLang="en-US" sz="1800" b="1" dirty="0">
                <a:solidFill>
                  <a:srgbClr val="002060"/>
                </a:solidFill>
              </a:rPr>
              <a:t> 비중</a:t>
            </a:r>
            <a:r>
              <a:rPr lang="en-US" altLang="ko-KR" sz="1800" b="1" dirty="0">
                <a:solidFill>
                  <a:srgbClr val="002060"/>
                </a:solidFill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</a:rPr>
              <a:t>시장점유율</a:t>
            </a:r>
            <a:r>
              <a:rPr lang="en-US" altLang="ko-KR" sz="1800" b="1" dirty="0">
                <a:solidFill>
                  <a:srgbClr val="002060"/>
                </a:solidFill>
              </a:rPr>
              <a:t>)</a:t>
            </a:r>
            <a:r>
              <a:rPr lang="ko-KR" altLang="en-US" sz="1800" b="1" dirty="0">
                <a:solidFill>
                  <a:srgbClr val="002060"/>
                </a:solidFill>
              </a:rPr>
              <a:t>과 전년 대비 </a:t>
            </a:r>
            <a:r>
              <a:rPr lang="ko-KR" altLang="en-US" sz="1800" b="1" dirty="0" err="1">
                <a:solidFill>
                  <a:srgbClr val="002060"/>
                </a:solidFill>
              </a:rPr>
              <a:t>증감율</a:t>
            </a:r>
            <a:r>
              <a:rPr lang="en-US" altLang="ko-KR" sz="1800" b="1" dirty="0">
                <a:solidFill>
                  <a:srgbClr val="002060"/>
                </a:solidFill>
              </a:rPr>
              <a:t>(</a:t>
            </a:r>
            <a:r>
              <a:rPr lang="ko-KR" altLang="en-US" sz="1800" b="1" dirty="0">
                <a:solidFill>
                  <a:srgbClr val="002060"/>
                </a:solidFill>
              </a:rPr>
              <a:t>시장성장률</a:t>
            </a:r>
            <a:r>
              <a:rPr lang="en-US" altLang="ko-KR" sz="1800" b="1" dirty="0">
                <a:solidFill>
                  <a:srgbClr val="002060"/>
                </a:solidFill>
              </a:rPr>
              <a:t>)</a:t>
            </a:r>
            <a:r>
              <a:rPr lang="ko-KR" altLang="en-US" sz="1800" b="1" dirty="0">
                <a:solidFill>
                  <a:srgbClr val="002060"/>
                </a:solidFill>
              </a:rPr>
              <a:t>로 비교함</a:t>
            </a:r>
            <a:r>
              <a:rPr lang="en-US" altLang="ko-KR" sz="1800" b="1" dirty="0">
                <a:solidFill>
                  <a:srgbClr val="002060"/>
                </a:solidFill>
              </a:rPr>
              <a:t>(</a:t>
            </a:r>
            <a:r>
              <a:rPr lang="ko-KR" altLang="en-US" sz="1800" b="1" dirty="0" err="1">
                <a:solidFill>
                  <a:srgbClr val="002060"/>
                </a:solidFill>
              </a:rPr>
              <a:t>항공포털</a:t>
            </a:r>
            <a:r>
              <a:rPr lang="ko-KR" altLang="en-US" sz="1800" b="1" dirty="0">
                <a:solidFill>
                  <a:srgbClr val="002060"/>
                </a:solidFill>
              </a:rPr>
              <a:t> 공항데이터</a:t>
            </a:r>
            <a:r>
              <a:rPr lang="en-US" altLang="ko-KR" sz="1800" b="1" dirty="0">
                <a:solidFill>
                  <a:srgbClr val="002060"/>
                </a:solidFill>
              </a:rPr>
              <a:t>)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F2690AD-98C5-4E6B-9188-1EB697D86C46}"/>
              </a:ext>
            </a:extLst>
          </p:cNvPr>
          <p:cNvCxnSpPr>
            <a:cxnSpLocks/>
          </p:cNvCxnSpPr>
          <p:nvPr/>
        </p:nvCxnSpPr>
        <p:spPr>
          <a:xfrm>
            <a:off x="1892979" y="44624"/>
            <a:ext cx="0" cy="5743372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C6AD508-035A-4853-958E-E9846444C9DF}"/>
              </a:ext>
            </a:extLst>
          </p:cNvPr>
          <p:cNvCxnSpPr>
            <a:cxnSpLocks/>
          </p:cNvCxnSpPr>
          <p:nvPr/>
        </p:nvCxnSpPr>
        <p:spPr>
          <a:xfrm>
            <a:off x="1728712" y="527021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DF5D994-E71C-4403-8ABF-84112933C8F6}"/>
              </a:ext>
            </a:extLst>
          </p:cNvPr>
          <p:cNvCxnSpPr>
            <a:cxnSpLocks/>
          </p:cNvCxnSpPr>
          <p:nvPr/>
        </p:nvCxnSpPr>
        <p:spPr>
          <a:xfrm>
            <a:off x="1728712" y="47522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8DDC872-7158-4AE3-9F31-D974E7798D4E}"/>
              </a:ext>
            </a:extLst>
          </p:cNvPr>
          <p:cNvCxnSpPr>
            <a:cxnSpLocks/>
          </p:cNvCxnSpPr>
          <p:nvPr/>
        </p:nvCxnSpPr>
        <p:spPr>
          <a:xfrm>
            <a:off x="1728712" y="1052736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28712" y="155679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1730C979-D576-4159-B99C-FA9379E8812D}"/>
              </a:ext>
            </a:extLst>
          </p:cNvPr>
          <p:cNvCxnSpPr>
            <a:cxnSpLocks/>
          </p:cNvCxnSpPr>
          <p:nvPr/>
        </p:nvCxnSpPr>
        <p:spPr>
          <a:xfrm>
            <a:off x="1728712" y="2492896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28712" y="299695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BF218180-5303-40BF-BD86-02D587E36BCE}"/>
              </a:ext>
            </a:extLst>
          </p:cNvPr>
          <p:cNvCxnSpPr>
            <a:cxnSpLocks/>
          </p:cNvCxnSpPr>
          <p:nvPr/>
        </p:nvCxnSpPr>
        <p:spPr>
          <a:xfrm>
            <a:off x="1679084" y="3501008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F090939-A08F-46E7-9EAF-A510F1728391}"/>
              </a:ext>
            </a:extLst>
          </p:cNvPr>
          <p:cNvCxnSpPr>
            <a:cxnSpLocks/>
          </p:cNvCxnSpPr>
          <p:nvPr/>
        </p:nvCxnSpPr>
        <p:spPr>
          <a:xfrm>
            <a:off x="1679084" y="4005064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7A74E037-E2C7-477F-BDB3-D61461E7E52C}"/>
              </a:ext>
            </a:extLst>
          </p:cNvPr>
          <p:cNvCxnSpPr>
            <a:cxnSpLocks/>
          </p:cNvCxnSpPr>
          <p:nvPr/>
        </p:nvCxnSpPr>
        <p:spPr>
          <a:xfrm>
            <a:off x="1728712" y="443711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248BB4B-479A-4F57-A4AD-AAA7CCE6C44E}"/>
              </a:ext>
            </a:extLst>
          </p:cNvPr>
          <p:cNvCxnSpPr>
            <a:cxnSpLocks/>
          </p:cNvCxnSpPr>
          <p:nvPr/>
        </p:nvCxnSpPr>
        <p:spPr>
          <a:xfrm>
            <a:off x="1728712" y="486916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>
            <a:extLst>
              <a:ext uri="{FF2B5EF4-FFF2-40B4-BE49-F238E27FC236}">
                <a16:creationId xmlns:a16="http://schemas.microsoft.com/office/drawing/2014/main" xmlns="" id="{4C65A3C6-AF9C-4A07-B032-C630864AE7A9}"/>
              </a:ext>
            </a:extLst>
          </p:cNvPr>
          <p:cNvSpPr txBox="1"/>
          <p:nvPr/>
        </p:nvSpPr>
        <p:spPr>
          <a:xfrm>
            <a:off x="527381" y="332656"/>
            <a:ext cx="120133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/>
              <a:t>1.79</a:t>
            </a:r>
          </a:p>
          <a:p>
            <a:pPr algn="r"/>
            <a:endParaRPr lang="en-US" altLang="ko-KR" sz="1600" dirty="0"/>
          </a:p>
          <a:p>
            <a:pPr algn="r"/>
            <a:r>
              <a:rPr lang="en-US" altLang="ko-KR" sz="1600" dirty="0"/>
              <a:t>0.73</a:t>
            </a:r>
          </a:p>
          <a:p>
            <a:pPr algn="r"/>
            <a:endParaRPr lang="en-US" altLang="ko-KR" sz="1400" dirty="0"/>
          </a:p>
          <a:p>
            <a:pPr algn="r"/>
            <a:endParaRPr lang="en-US" altLang="ko-KR" sz="800" dirty="0"/>
          </a:p>
          <a:p>
            <a:pPr algn="r"/>
            <a:r>
              <a:rPr lang="en-US" altLang="ko-KR" sz="1600" dirty="0"/>
              <a:t>0.47</a:t>
            </a:r>
          </a:p>
          <a:p>
            <a:pPr algn="r"/>
            <a:endParaRPr lang="en-US" altLang="ko-KR" sz="1600" dirty="0"/>
          </a:p>
          <a:p>
            <a:pPr algn="r"/>
            <a:r>
              <a:rPr lang="en-US" altLang="ko-KR" sz="1600" dirty="0"/>
              <a:t>0.29</a:t>
            </a:r>
          </a:p>
          <a:p>
            <a:pPr algn="r"/>
            <a:endParaRPr lang="en-US" altLang="ko-KR" sz="600" dirty="0"/>
          </a:p>
          <a:p>
            <a:pPr algn="r"/>
            <a:endParaRPr lang="en-US" altLang="ko-KR" sz="600" dirty="0"/>
          </a:p>
          <a:p>
            <a:pPr algn="r"/>
            <a:r>
              <a:rPr lang="en-US" altLang="ko-KR" sz="1600" dirty="0"/>
              <a:t>0.07</a:t>
            </a:r>
          </a:p>
          <a:p>
            <a:pPr algn="r"/>
            <a:endParaRPr lang="en-US" altLang="ko-KR" sz="1000" dirty="0"/>
          </a:p>
          <a:p>
            <a:pPr algn="r"/>
            <a:endParaRPr lang="en-US" altLang="ko-KR" sz="600" dirty="0"/>
          </a:p>
          <a:p>
            <a:pPr algn="r"/>
            <a:r>
              <a:rPr lang="en-US" altLang="ko-KR" sz="1600" dirty="0"/>
              <a:t>0.04</a:t>
            </a:r>
          </a:p>
          <a:p>
            <a:pPr algn="r"/>
            <a:endParaRPr lang="en-US" altLang="ko-KR" sz="1600" dirty="0"/>
          </a:p>
          <a:p>
            <a:pPr algn="r"/>
            <a:endParaRPr lang="en-US" altLang="ko-KR" sz="500" dirty="0"/>
          </a:p>
          <a:p>
            <a:pPr algn="r"/>
            <a:r>
              <a:rPr lang="en-US" altLang="ko-KR" sz="1600" dirty="0"/>
              <a:t>0.03</a:t>
            </a:r>
          </a:p>
          <a:p>
            <a:pPr algn="r"/>
            <a:endParaRPr lang="en-US" altLang="ko-KR" sz="1600" dirty="0"/>
          </a:p>
          <a:p>
            <a:pPr algn="r"/>
            <a:r>
              <a:rPr lang="en-US" altLang="ko-KR" sz="1600" dirty="0"/>
              <a:t>0.03</a:t>
            </a:r>
          </a:p>
          <a:p>
            <a:pPr algn="r"/>
            <a:endParaRPr lang="en-US" altLang="ko-KR" sz="1100" dirty="0"/>
          </a:p>
          <a:p>
            <a:pPr algn="r"/>
            <a:r>
              <a:rPr lang="en-US" altLang="ko-KR" sz="1600" dirty="0"/>
              <a:t>0.03</a:t>
            </a:r>
          </a:p>
          <a:p>
            <a:pPr algn="r"/>
            <a:endParaRPr lang="en-US" altLang="ko-KR" sz="1200" dirty="0"/>
          </a:p>
          <a:p>
            <a:pPr algn="r"/>
            <a:r>
              <a:rPr lang="en-US" altLang="ko-KR" sz="1600" dirty="0"/>
              <a:t>-0.06</a:t>
            </a:r>
          </a:p>
          <a:p>
            <a:pPr algn="r"/>
            <a:endParaRPr lang="en-US" altLang="ko-KR" sz="1050" dirty="0"/>
          </a:p>
          <a:p>
            <a:pPr algn="r"/>
            <a:r>
              <a:rPr lang="en-US" altLang="ko-KR" sz="1600" dirty="0"/>
              <a:t>-0.07</a:t>
            </a:r>
          </a:p>
          <a:p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 rot="16200000">
            <a:off x="-2431012" y="2977371"/>
            <a:ext cx="5963150" cy="529707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GR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892980" y="5787996"/>
            <a:ext cx="10081607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E7D1C20C-138A-40A5-B852-398369C6EA46}"/>
              </a:ext>
            </a:extLst>
          </p:cNvPr>
          <p:cNvCxnSpPr>
            <a:cxnSpLocks/>
          </p:cNvCxnSpPr>
          <p:nvPr/>
        </p:nvCxnSpPr>
        <p:spPr>
          <a:xfrm>
            <a:off x="2831637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1E12F3A-3584-4420-836F-49CEA4B15132}"/>
              </a:ext>
            </a:extLst>
          </p:cNvPr>
          <p:cNvCxnSpPr>
            <a:cxnSpLocks/>
          </p:cNvCxnSpPr>
          <p:nvPr/>
        </p:nvCxnSpPr>
        <p:spPr>
          <a:xfrm>
            <a:off x="4463819" y="5590799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27FB696-04AF-4F73-B693-9BEE31322C81}"/>
              </a:ext>
            </a:extLst>
          </p:cNvPr>
          <p:cNvCxnSpPr>
            <a:cxnSpLocks/>
          </p:cNvCxnSpPr>
          <p:nvPr/>
        </p:nvCxnSpPr>
        <p:spPr>
          <a:xfrm>
            <a:off x="6192011" y="5590799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E3B0281-29AD-4E4D-B4F5-51D6FB73B11E}"/>
              </a:ext>
            </a:extLst>
          </p:cNvPr>
          <p:cNvCxnSpPr>
            <a:cxnSpLocks/>
          </p:cNvCxnSpPr>
          <p:nvPr/>
        </p:nvCxnSpPr>
        <p:spPr>
          <a:xfrm>
            <a:off x="8112224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F6B62E6B-6370-462A-B55D-6881D00E0EAB}"/>
              </a:ext>
            </a:extLst>
          </p:cNvPr>
          <p:cNvCxnSpPr>
            <a:cxnSpLocks/>
          </p:cNvCxnSpPr>
          <p:nvPr/>
        </p:nvCxnSpPr>
        <p:spPr>
          <a:xfrm>
            <a:off x="9840416" y="5590798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11605781" y="5590799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6">
            <a:extLst>
              <a:ext uri="{FF2B5EF4-FFF2-40B4-BE49-F238E27FC236}">
                <a16:creationId xmlns:a16="http://schemas.microsoft.com/office/drawing/2014/main" xmlns="" id="{29EB9CBF-649D-445B-843C-530B94B90D4E}"/>
              </a:ext>
            </a:extLst>
          </p:cNvPr>
          <p:cNvSpPr txBox="1"/>
          <p:nvPr/>
        </p:nvSpPr>
        <p:spPr>
          <a:xfrm>
            <a:off x="2344662" y="5958931"/>
            <a:ext cx="984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0.00                     0.10                   0.20                     0.30                   0.40                   0.50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>
            <a:off x="1942608" y="6309939"/>
            <a:ext cx="9914033" cy="397279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MS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679086" y="2060848"/>
            <a:ext cx="10081607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53D93F4-CD16-4E46-AE1C-B84FA8A71EB6}"/>
              </a:ext>
            </a:extLst>
          </p:cNvPr>
          <p:cNvCxnSpPr>
            <a:cxnSpLocks/>
          </p:cNvCxnSpPr>
          <p:nvPr/>
        </p:nvCxnSpPr>
        <p:spPr>
          <a:xfrm>
            <a:off x="4175787" y="44624"/>
            <a:ext cx="0" cy="594629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887F5665-4071-46DC-9898-9A2C723C3F21}"/>
              </a:ext>
            </a:extLst>
          </p:cNvPr>
          <p:cNvSpPr/>
          <p:nvPr/>
        </p:nvSpPr>
        <p:spPr>
          <a:xfrm>
            <a:off x="2814504" y="408442"/>
            <a:ext cx="297693" cy="240630"/>
          </a:xfrm>
          <a:prstGeom prst="ellipse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025ED4E-307A-45A8-87EE-4AB79C8317A7}"/>
              </a:ext>
            </a:extLst>
          </p:cNvPr>
          <p:cNvSpPr/>
          <p:nvPr/>
        </p:nvSpPr>
        <p:spPr>
          <a:xfrm>
            <a:off x="3218260" y="332656"/>
            <a:ext cx="1111835" cy="362132"/>
          </a:xfrm>
          <a:prstGeom prst="rect">
            <a:avLst/>
          </a:prstGeom>
          <a:solidFill>
            <a:srgbClr val="ACD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양양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FC458F8-1C28-4E8B-A75A-AEB301671CC9}"/>
              </a:ext>
            </a:extLst>
          </p:cNvPr>
          <p:cNvSpPr/>
          <p:nvPr/>
        </p:nvSpPr>
        <p:spPr>
          <a:xfrm>
            <a:off x="3389152" y="1012900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0AB8B6D-28C5-4BD5-B11C-A920A01399B2}"/>
              </a:ext>
            </a:extLst>
          </p:cNvPr>
          <p:cNvSpPr/>
          <p:nvPr/>
        </p:nvSpPr>
        <p:spPr>
          <a:xfrm>
            <a:off x="3859733" y="929985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무안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4109D48C-2BCE-45D7-A106-7359014B767C}"/>
              </a:ext>
            </a:extLst>
          </p:cNvPr>
          <p:cNvSpPr/>
          <p:nvPr/>
        </p:nvSpPr>
        <p:spPr>
          <a:xfrm>
            <a:off x="3504912" y="1610896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4644320-72D4-45CE-94FA-D7CB74F60541}"/>
              </a:ext>
            </a:extLst>
          </p:cNvPr>
          <p:cNvSpPr/>
          <p:nvPr/>
        </p:nvSpPr>
        <p:spPr>
          <a:xfrm>
            <a:off x="3928049" y="1520480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울산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6647FD1E-CAA7-49C0-979E-9F23B001B311}"/>
              </a:ext>
            </a:extLst>
          </p:cNvPr>
          <p:cNvSpPr/>
          <p:nvPr/>
        </p:nvSpPr>
        <p:spPr>
          <a:xfrm>
            <a:off x="3098631" y="2131262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215F477C-6917-4DE0-957E-8955EBDBFBA6}"/>
              </a:ext>
            </a:extLst>
          </p:cNvPr>
          <p:cNvSpPr/>
          <p:nvPr/>
        </p:nvSpPr>
        <p:spPr>
          <a:xfrm>
            <a:off x="3504913" y="209455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군산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1D34D330-31B8-40A9-81F1-8987F5054866}"/>
              </a:ext>
            </a:extLst>
          </p:cNvPr>
          <p:cNvSpPr/>
          <p:nvPr/>
        </p:nvSpPr>
        <p:spPr>
          <a:xfrm>
            <a:off x="2878632" y="2620542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4B7EB94D-13D5-4C75-83CE-260F63619B0D}"/>
              </a:ext>
            </a:extLst>
          </p:cNvPr>
          <p:cNvSpPr/>
          <p:nvPr/>
        </p:nvSpPr>
        <p:spPr>
          <a:xfrm>
            <a:off x="3287189" y="255894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사천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B794A59A-DB8E-4CD2-AA47-DC43CB417703}"/>
              </a:ext>
            </a:extLst>
          </p:cNvPr>
          <p:cNvSpPr/>
          <p:nvPr/>
        </p:nvSpPr>
        <p:spPr>
          <a:xfrm>
            <a:off x="2580939" y="4790788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79F4A95C-E13C-4FFD-9B65-4329160178E5}"/>
              </a:ext>
            </a:extLst>
          </p:cNvPr>
          <p:cNvSpPr/>
          <p:nvPr/>
        </p:nvSpPr>
        <p:spPr>
          <a:xfrm>
            <a:off x="2941297" y="4742606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포항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603A4A93-D1F5-4833-B327-9991935B81A4}"/>
              </a:ext>
            </a:extLst>
          </p:cNvPr>
          <p:cNvSpPr/>
          <p:nvPr/>
        </p:nvSpPr>
        <p:spPr>
          <a:xfrm>
            <a:off x="3498940" y="3874065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4E791CC3-8F69-49AF-9990-3B9962497117}"/>
              </a:ext>
            </a:extLst>
          </p:cNvPr>
          <p:cNvSpPr/>
          <p:nvPr/>
        </p:nvSpPr>
        <p:spPr>
          <a:xfrm>
            <a:off x="2665659" y="4276573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EA03CC1A-630D-4D7C-80A9-3AA799FDB401}"/>
              </a:ext>
            </a:extLst>
          </p:cNvPr>
          <p:cNvSpPr/>
          <p:nvPr/>
        </p:nvSpPr>
        <p:spPr>
          <a:xfrm>
            <a:off x="3902024" y="3777819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여수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1185AC22-F731-4E9E-B4B1-907ACD1BDE79}"/>
              </a:ext>
            </a:extLst>
          </p:cNvPr>
          <p:cNvSpPr/>
          <p:nvPr/>
        </p:nvSpPr>
        <p:spPr>
          <a:xfrm>
            <a:off x="3067852" y="4242209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원주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C24C937D-D663-4DDF-AC52-7958783ABC63}"/>
              </a:ext>
            </a:extLst>
          </p:cNvPr>
          <p:cNvSpPr/>
          <p:nvPr/>
        </p:nvSpPr>
        <p:spPr>
          <a:xfrm>
            <a:off x="5984188" y="5176038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2FFB0440-4E10-4590-84C4-48BB64FCAB02}"/>
              </a:ext>
            </a:extLst>
          </p:cNvPr>
          <p:cNvSpPr/>
          <p:nvPr/>
        </p:nvSpPr>
        <p:spPr>
          <a:xfrm>
            <a:off x="7027108" y="4788775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9943131" y="2806347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10456773" y="2745596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대구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12A9332-A004-4AE5-A610-F1D4F58FB645}"/>
              </a:ext>
            </a:extLst>
          </p:cNvPr>
          <p:cNvSpPr/>
          <p:nvPr/>
        </p:nvSpPr>
        <p:spPr>
          <a:xfrm>
            <a:off x="7384433" y="472514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청주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672F2A70-E2EA-48C9-B9EF-A681D0EFE110}"/>
              </a:ext>
            </a:extLst>
          </p:cNvPr>
          <p:cNvSpPr/>
          <p:nvPr/>
        </p:nvSpPr>
        <p:spPr>
          <a:xfrm>
            <a:off x="6471189" y="5112407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광주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85710" y="6309939"/>
            <a:ext cx="1443004" cy="39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2" name="타원 1"/>
          <p:cNvSpPr/>
          <p:nvPr/>
        </p:nvSpPr>
        <p:spPr>
          <a:xfrm>
            <a:off x="2580939" y="144855"/>
            <a:ext cx="1903027" cy="7851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7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F2690AD-98C5-4E6B-9188-1EB697D86C46}"/>
              </a:ext>
            </a:extLst>
          </p:cNvPr>
          <p:cNvCxnSpPr>
            <a:cxnSpLocks/>
          </p:cNvCxnSpPr>
          <p:nvPr/>
        </p:nvCxnSpPr>
        <p:spPr>
          <a:xfrm>
            <a:off x="1892979" y="44624"/>
            <a:ext cx="0" cy="5743372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90872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>
            <a:extLst>
              <a:ext uri="{FF2B5EF4-FFF2-40B4-BE49-F238E27FC236}">
                <a16:creationId xmlns:a16="http://schemas.microsoft.com/office/drawing/2014/main" xmlns="" id="{4C65A3C6-AF9C-4A07-B032-C630864AE7A9}"/>
              </a:ext>
            </a:extLst>
          </p:cNvPr>
          <p:cNvSpPr txBox="1"/>
          <p:nvPr/>
        </p:nvSpPr>
        <p:spPr>
          <a:xfrm>
            <a:off x="550564" y="282778"/>
            <a:ext cx="120133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0.7</a:t>
            </a:r>
          </a:p>
          <a:p>
            <a:pPr algn="r"/>
            <a:endParaRPr lang="en-US" altLang="ko-KR" sz="1400" dirty="0"/>
          </a:p>
          <a:p>
            <a:pPr algn="r"/>
            <a:r>
              <a:rPr lang="en-US" altLang="ko-KR" dirty="0"/>
              <a:t>0.3</a:t>
            </a:r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0.2</a:t>
            </a:r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0.1</a:t>
            </a:r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0.07</a:t>
            </a:r>
          </a:p>
          <a:p>
            <a:pPr algn="r"/>
            <a:endParaRPr lang="en-US" altLang="ko-KR" sz="1100" dirty="0"/>
          </a:p>
          <a:p>
            <a:pPr algn="r"/>
            <a:r>
              <a:rPr lang="en-US" altLang="ko-KR" dirty="0"/>
              <a:t>0.05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dirty="0"/>
              <a:t>0.04</a:t>
            </a:r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0.02</a:t>
            </a:r>
          </a:p>
          <a:p>
            <a:pPr algn="r"/>
            <a:endParaRPr lang="en-US" altLang="ko-KR" sz="1200" dirty="0"/>
          </a:p>
          <a:p>
            <a:pPr algn="r"/>
            <a:r>
              <a:rPr lang="en-US" altLang="ko-KR" dirty="0"/>
              <a:t>-0.002</a:t>
            </a:r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-0.01</a:t>
            </a:r>
          </a:p>
          <a:p>
            <a:pPr algn="r"/>
            <a:endParaRPr lang="en-US" altLang="ko-KR" sz="1000" dirty="0"/>
          </a:p>
          <a:p>
            <a:pPr algn="r"/>
            <a:r>
              <a:rPr lang="en-US" altLang="ko-KR" dirty="0"/>
              <a:t>-0.02</a:t>
            </a:r>
          </a:p>
          <a:p>
            <a:pPr algn="r"/>
            <a:endParaRPr lang="en-US" altLang="ko-KR" sz="1200" dirty="0"/>
          </a:p>
          <a:p>
            <a:pPr algn="r"/>
            <a:r>
              <a:rPr lang="en-US" altLang="ko-KR" dirty="0"/>
              <a:t>-0.1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 rot="16200000">
            <a:off x="-2431012" y="2977371"/>
            <a:ext cx="5963150" cy="529707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GR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892980" y="5787996"/>
            <a:ext cx="10081607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E7D1C20C-138A-40A5-B852-398369C6EA46}"/>
              </a:ext>
            </a:extLst>
          </p:cNvPr>
          <p:cNvCxnSpPr>
            <a:cxnSpLocks/>
          </p:cNvCxnSpPr>
          <p:nvPr/>
        </p:nvCxnSpPr>
        <p:spPr>
          <a:xfrm>
            <a:off x="2831637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1E12F3A-3584-4420-836F-49CEA4B15132}"/>
              </a:ext>
            </a:extLst>
          </p:cNvPr>
          <p:cNvCxnSpPr>
            <a:cxnSpLocks/>
          </p:cNvCxnSpPr>
          <p:nvPr/>
        </p:nvCxnSpPr>
        <p:spPr>
          <a:xfrm>
            <a:off x="3791744" y="5592525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27FB696-04AF-4F73-B693-9BEE31322C81}"/>
              </a:ext>
            </a:extLst>
          </p:cNvPr>
          <p:cNvCxnSpPr>
            <a:cxnSpLocks/>
          </p:cNvCxnSpPr>
          <p:nvPr/>
        </p:nvCxnSpPr>
        <p:spPr>
          <a:xfrm>
            <a:off x="4847861" y="5582413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E3B0281-29AD-4E4D-B4F5-51D6FB73B11E}"/>
              </a:ext>
            </a:extLst>
          </p:cNvPr>
          <p:cNvCxnSpPr>
            <a:cxnSpLocks/>
          </p:cNvCxnSpPr>
          <p:nvPr/>
        </p:nvCxnSpPr>
        <p:spPr>
          <a:xfrm>
            <a:off x="5807968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F6B62E6B-6370-462A-B55D-6881D00E0EAB}"/>
              </a:ext>
            </a:extLst>
          </p:cNvPr>
          <p:cNvCxnSpPr>
            <a:cxnSpLocks/>
          </p:cNvCxnSpPr>
          <p:nvPr/>
        </p:nvCxnSpPr>
        <p:spPr>
          <a:xfrm>
            <a:off x="6418064" y="5592525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7056107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6">
            <a:extLst>
              <a:ext uri="{FF2B5EF4-FFF2-40B4-BE49-F238E27FC236}">
                <a16:creationId xmlns:a16="http://schemas.microsoft.com/office/drawing/2014/main" xmlns="" id="{29EB9CBF-649D-445B-843C-530B94B90D4E}"/>
              </a:ext>
            </a:extLst>
          </p:cNvPr>
          <p:cNvSpPr txBox="1"/>
          <p:nvPr/>
        </p:nvSpPr>
        <p:spPr>
          <a:xfrm>
            <a:off x="2344662" y="5958931"/>
            <a:ext cx="984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0.004         0.006        0.01         0.02   0.04   0.05     0.06            0.2  </a:t>
            </a:r>
            <a:r>
              <a:rPr lang="en-US" altLang="ko-KR" sz="1050" dirty="0"/>
              <a:t> </a:t>
            </a:r>
            <a:r>
              <a:rPr lang="en-US" altLang="ko-KR" sz="1600" dirty="0"/>
              <a:t>       0.3         0.4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>
            <a:off x="1942608" y="6309939"/>
            <a:ext cx="9914033" cy="397279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MS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757854" y="3645024"/>
            <a:ext cx="10182572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53D93F4-CD16-4E46-AE1C-B84FA8A71EB6}"/>
              </a:ext>
            </a:extLst>
          </p:cNvPr>
          <p:cNvCxnSpPr>
            <a:cxnSpLocks/>
          </p:cNvCxnSpPr>
          <p:nvPr/>
        </p:nvCxnSpPr>
        <p:spPr>
          <a:xfrm flipH="1">
            <a:off x="8400258" y="44624"/>
            <a:ext cx="27833" cy="5901666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10787079" y="3107357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654705" y="302968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대구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85710" y="6309939"/>
            <a:ext cx="1443004" cy="39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30311" y="44966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191683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30311" y="1385764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234888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2780928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322767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414908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4581128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4941168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2196567A-96F5-4D2A-8A1D-4914C9CE0D4A}"/>
              </a:ext>
            </a:extLst>
          </p:cNvPr>
          <p:cNvCxnSpPr>
            <a:cxnSpLocks/>
          </p:cNvCxnSpPr>
          <p:nvPr/>
        </p:nvCxnSpPr>
        <p:spPr>
          <a:xfrm>
            <a:off x="1751895" y="5445224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7824192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9840416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10800523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8976320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8827475" y="5204594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168341" y="5143843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광주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933783" y="329345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5787788" y="282778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무안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8862995" y="2780928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264353" y="256490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청주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3215680" y="5324909"/>
            <a:ext cx="297693" cy="240630"/>
          </a:xfrm>
          <a:prstGeom prst="ellipse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3640017" y="5143843"/>
            <a:ext cx="1111835" cy="362132"/>
          </a:xfrm>
          <a:prstGeom prst="rect">
            <a:avLst/>
          </a:prstGeom>
          <a:solidFill>
            <a:srgbClr val="ACD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양양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002072" y="4820853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4847861" y="4640655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여수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899623" y="4822589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7244701" y="4639787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울산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4550168" y="2228565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4895249" y="216781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사천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2562604" y="3524709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2872333" y="3463958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포항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5638940" y="3524709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6156496" y="3463958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군산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7502927" y="788405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7900005" y="666903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원주</a:t>
            </a:r>
          </a:p>
        </p:txBody>
      </p:sp>
      <p:sp>
        <p:nvSpPr>
          <p:cNvPr id="54" name="타원 53"/>
          <p:cNvSpPr/>
          <p:nvPr/>
        </p:nvSpPr>
        <p:spPr>
          <a:xfrm>
            <a:off x="2995792" y="4932344"/>
            <a:ext cx="1903027" cy="7851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0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CF2690AD-98C5-4E6B-9188-1EB697D86C46}"/>
              </a:ext>
            </a:extLst>
          </p:cNvPr>
          <p:cNvCxnSpPr>
            <a:cxnSpLocks/>
          </p:cNvCxnSpPr>
          <p:nvPr/>
        </p:nvCxnSpPr>
        <p:spPr>
          <a:xfrm>
            <a:off x="1892979" y="260648"/>
            <a:ext cx="0" cy="5527348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>
            <a:extLst>
              <a:ext uri="{FF2B5EF4-FFF2-40B4-BE49-F238E27FC236}">
                <a16:creationId xmlns:a16="http://schemas.microsoft.com/office/drawing/2014/main" xmlns="" id="{4C65A3C6-AF9C-4A07-B032-C630864AE7A9}"/>
              </a:ext>
            </a:extLst>
          </p:cNvPr>
          <p:cNvSpPr txBox="1"/>
          <p:nvPr/>
        </p:nvSpPr>
        <p:spPr>
          <a:xfrm>
            <a:off x="528980" y="470030"/>
            <a:ext cx="1201331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1.5</a:t>
            </a:r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r>
              <a:rPr lang="en-US" altLang="ko-KR" dirty="0"/>
              <a:t>-0.3</a:t>
            </a:r>
          </a:p>
          <a:p>
            <a:pPr algn="r"/>
            <a:endParaRPr lang="en-US" altLang="ko-KR" sz="1400" dirty="0"/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-0.4</a:t>
            </a:r>
          </a:p>
          <a:p>
            <a:pPr algn="r"/>
            <a:endParaRPr lang="en-US" altLang="ko-KR" sz="1100" dirty="0"/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-0.5</a:t>
            </a:r>
          </a:p>
          <a:p>
            <a:pPr algn="r"/>
            <a:endParaRPr lang="en-US" altLang="ko-KR" sz="100" dirty="0"/>
          </a:p>
          <a:p>
            <a:pPr algn="r"/>
            <a:endParaRPr lang="en-US" altLang="ko-KR" sz="1100" dirty="0"/>
          </a:p>
          <a:p>
            <a:pPr algn="r"/>
            <a:endParaRPr lang="en-US" altLang="ko-KR" sz="1100" dirty="0"/>
          </a:p>
          <a:p>
            <a:pPr algn="r"/>
            <a:endParaRPr lang="en-US" altLang="ko-KR" sz="1100" dirty="0"/>
          </a:p>
          <a:p>
            <a:pPr algn="r"/>
            <a:r>
              <a:rPr lang="en-US" altLang="ko-KR" dirty="0"/>
              <a:t>-0.7</a:t>
            </a:r>
          </a:p>
          <a:p>
            <a:pPr algn="r"/>
            <a:endParaRPr lang="en-US" altLang="ko-KR" sz="1050" dirty="0"/>
          </a:p>
          <a:p>
            <a:pPr algn="r"/>
            <a:endParaRPr lang="en-US" altLang="ko-KR" sz="1050" dirty="0"/>
          </a:p>
          <a:p>
            <a:pPr algn="r"/>
            <a:endParaRPr lang="en-US" altLang="ko-KR" sz="1050" dirty="0"/>
          </a:p>
          <a:p>
            <a:pPr algn="r"/>
            <a:r>
              <a:rPr lang="en-US" altLang="ko-KR" dirty="0"/>
              <a:t>-0.9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 rot="16200000">
            <a:off x="-2431012" y="2977371"/>
            <a:ext cx="5963150" cy="529707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GR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892980" y="5787996"/>
            <a:ext cx="10081607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E7D1C20C-138A-40A5-B852-398369C6EA46}"/>
              </a:ext>
            </a:extLst>
          </p:cNvPr>
          <p:cNvCxnSpPr>
            <a:cxnSpLocks/>
          </p:cNvCxnSpPr>
          <p:nvPr/>
        </p:nvCxnSpPr>
        <p:spPr>
          <a:xfrm>
            <a:off x="2831637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91E12F3A-3584-4420-836F-49CEA4B15132}"/>
              </a:ext>
            </a:extLst>
          </p:cNvPr>
          <p:cNvCxnSpPr>
            <a:cxnSpLocks/>
          </p:cNvCxnSpPr>
          <p:nvPr/>
        </p:nvCxnSpPr>
        <p:spPr>
          <a:xfrm>
            <a:off x="3791744" y="5592525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27FB696-04AF-4F73-B693-9BEE31322C81}"/>
              </a:ext>
            </a:extLst>
          </p:cNvPr>
          <p:cNvCxnSpPr>
            <a:cxnSpLocks/>
          </p:cNvCxnSpPr>
          <p:nvPr/>
        </p:nvCxnSpPr>
        <p:spPr>
          <a:xfrm>
            <a:off x="4847861" y="5582413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BE3B0281-29AD-4E4D-B4F5-51D6FB73B11E}"/>
              </a:ext>
            </a:extLst>
          </p:cNvPr>
          <p:cNvCxnSpPr>
            <a:cxnSpLocks/>
          </p:cNvCxnSpPr>
          <p:nvPr/>
        </p:nvCxnSpPr>
        <p:spPr>
          <a:xfrm>
            <a:off x="5807968" y="560393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F6B62E6B-6370-462A-B55D-6881D00E0EAB}"/>
              </a:ext>
            </a:extLst>
          </p:cNvPr>
          <p:cNvCxnSpPr>
            <a:cxnSpLocks/>
          </p:cNvCxnSpPr>
          <p:nvPr/>
        </p:nvCxnSpPr>
        <p:spPr>
          <a:xfrm>
            <a:off x="6418064" y="5592525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7056107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6">
            <a:extLst>
              <a:ext uri="{FF2B5EF4-FFF2-40B4-BE49-F238E27FC236}">
                <a16:creationId xmlns:a16="http://schemas.microsoft.com/office/drawing/2014/main" xmlns="" id="{29EB9CBF-649D-445B-843C-530B94B90D4E}"/>
              </a:ext>
            </a:extLst>
          </p:cNvPr>
          <p:cNvSpPr txBox="1"/>
          <p:nvPr/>
        </p:nvSpPr>
        <p:spPr>
          <a:xfrm>
            <a:off x="2344662" y="5958931"/>
            <a:ext cx="984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0.004        0.006         0.01        0.02    0.04    0.05     0.06           0.2  </a:t>
            </a:r>
            <a:r>
              <a:rPr lang="en-US" altLang="ko-KR" sz="1050" dirty="0"/>
              <a:t> </a:t>
            </a:r>
            <a:r>
              <a:rPr lang="en-US" altLang="ko-KR" sz="1600" dirty="0"/>
              <a:t>      0.3         0.4</a:t>
            </a:r>
            <a:endParaRPr lang="ko-KR" altLang="en-US" sz="16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>
            <a:off x="1942608" y="6309939"/>
            <a:ext cx="9914033" cy="397279"/>
          </a:xfrm>
          <a:prstGeom prst="rect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MS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892979" y="1988840"/>
            <a:ext cx="10182572" cy="0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53D93F4-CD16-4E46-AE1C-B84FA8A71EB6}"/>
              </a:ext>
            </a:extLst>
          </p:cNvPr>
          <p:cNvCxnSpPr>
            <a:cxnSpLocks/>
          </p:cNvCxnSpPr>
          <p:nvPr/>
        </p:nvCxnSpPr>
        <p:spPr>
          <a:xfrm flipH="1">
            <a:off x="8375677" y="260651"/>
            <a:ext cx="24579" cy="5505827"/>
          </a:xfrm>
          <a:prstGeom prst="line">
            <a:avLst/>
          </a:prstGeom>
          <a:ln w="1905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85710" y="6309939"/>
            <a:ext cx="1443004" cy="39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30311" y="624670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7824192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9840416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10800523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6FD87C11-9F5A-4BD4-A9BE-10CC0C88C233}"/>
              </a:ext>
            </a:extLst>
          </p:cNvPr>
          <p:cNvCxnSpPr>
            <a:cxnSpLocks/>
          </p:cNvCxnSpPr>
          <p:nvPr/>
        </p:nvCxnSpPr>
        <p:spPr>
          <a:xfrm>
            <a:off x="8976320" y="5582411"/>
            <a:ext cx="0" cy="368135"/>
          </a:xfrm>
          <a:prstGeom prst="line">
            <a:avLst/>
          </a:prstGeom>
          <a:ln w="28575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10800524" y="4432891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552385" y="429100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대구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30311" y="2636912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30311" y="3242223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59448" y="3861048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22027" y="4653136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xmlns="" id="{86DD439A-805E-4C4F-A313-3E5A28903266}"/>
              </a:ext>
            </a:extLst>
          </p:cNvPr>
          <p:cNvCxnSpPr>
            <a:cxnSpLocks/>
          </p:cNvCxnSpPr>
          <p:nvPr/>
        </p:nvCxnSpPr>
        <p:spPr>
          <a:xfrm>
            <a:off x="1722027" y="5445224"/>
            <a:ext cx="427789" cy="0"/>
          </a:xfrm>
          <a:prstGeom prst="line">
            <a:avLst/>
          </a:prstGeom>
          <a:ln w="38100">
            <a:solidFill>
              <a:srgbClr val="7FB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8976320" y="3121908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321705" y="3061157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광주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907260" y="5297584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7268276" y="5230390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무안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8827475" y="3861048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9191953" y="3800297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청주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3642899" y="504355"/>
            <a:ext cx="297693" cy="240630"/>
          </a:xfrm>
          <a:prstGeom prst="ellipse">
            <a:avLst/>
          </a:prstGeom>
          <a:solidFill>
            <a:srgbClr val="D2E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4079777" y="443604"/>
            <a:ext cx="1111835" cy="362132"/>
          </a:xfrm>
          <a:prstGeom prst="rect">
            <a:avLst/>
          </a:prstGeom>
          <a:solidFill>
            <a:srgbClr val="ACD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양양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120372" y="2636912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6520337" y="2564904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여수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899623" y="3740733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7263844" y="3679982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울산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4699016" y="5291141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5039884" y="5227108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사천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6269219" y="3751407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5135893" y="3676840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포항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5791367" y="4553454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6130364" y="4492455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군산</a:t>
            </a: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B59B20CA-5772-4A2E-BD0D-7A8B425F7123}"/>
              </a:ext>
            </a:extLst>
          </p:cNvPr>
          <p:cNvSpPr/>
          <p:nvPr/>
        </p:nvSpPr>
        <p:spPr>
          <a:xfrm>
            <a:off x="3119671" y="4537430"/>
            <a:ext cx="297693" cy="240630"/>
          </a:xfrm>
          <a:prstGeom prst="ellipse">
            <a:avLst/>
          </a:prstGeom>
          <a:solidFill>
            <a:srgbClr val="E6E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3E62563D-2D4A-40C1-9951-CA5BC7C8D1A4}"/>
              </a:ext>
            </a:extLst>
          </p:cNvPr>
          <p:cNvSpPr/>
          <p:nvPr/>
        </p:nvSpPr>
        <p:spPr>
          <a:xfrm>
            <a:off x="3503713" y="4507028"/>
            <a:ext cx="1111835" cy="362132"/>
          </a:xfrm>
          <a:prstGeom prst="rect">
            <a:avLst/>
          </a:prstGeom>
          <a:solidFill>
            <a:srgbClr val="CB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002060"/>
                </a:solidFill>
              </a:rPr>
              <a:t>원주</a:t>
            </a:r>
          </a:p>
        </p:txBody>
      </p:sp>
      <p:sp>
        <p:nvSpPr>
          <p:cNvPr id="49" name="타원 48"/>
          <p:cNvSpPr/>
          <p:nvPr/>
        </p:nvSpPr>
        <p:spPr>
          <a:xfrm>
            <a:off x="3417364" y="260651"/>
            <a:ext cx="1903027" cy="78513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105288" y="2898015"/>
            <a:ext cx="996597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053D93F4-CD16-4E46-AE1C-B84FA8A71EB6}"/>
              </a:ext>
            </a:extLst>
          </p:cNvPr>
          <p:cNvCxnSpPr>
            <a:cxnSpLocks/>
          </p:cNvCxnSpPr>
          <p:nvPr/>
        </p:nvCxnSpPr>
        <p:spPr>
          <a:xfrm flipH="1">
            <a:off x="6103984" y="271202"/>
            <a:ext cx="24579" cy="576647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51E06DFD-A0A4-4359-A58B-E5567729E023}"/>
              </a:ext>
            </a:extLst>
          </p:cNvPr>
          <p:cNvCxnSpPr>
            <a:cxnSpLocks/>
          </p:cNvCxnSpPr>
          <p:nvPr/>
        </p:nvCxnSpPr>
        <p:spPr>
          <a:xfrm>
            <a:off x="1092998" y="6037674"/>
            <a:ext cx="9978261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53D93F4-CD16-4E46-AE1C-B84FA8A71EB6}"/>
              </a:ext>
            </a:extLst>
          </p:cNvPr>
          <p:cNvCxnSpPr>
            <a:cxnSpLocks/>
          </p:cNvCxnSpPr>
          <p:nvPr/>
        </p:nvCxnSpPr>
        <p:spPr>
          <a:xfrm flipH="1">
            <a:off x="1080707" y="271202"/>
            <a:ext cx="24579" cy="576647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E64DF40-9E16-4761-AE7C-09C7F3114440}"/>
              </a:ext>
            </a:extLst>
          </p:cNvPr>
          <p:cNvSpPr/>
          <p:nvPr/>
        </p:nvSpPr>
        <p:spPr>
          <a:xfrm>
            <a:off x="431374" y="6308276"/>
            <a:ext cx="11329257" cy="3972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002060"/>
                </a:solidFill>
              </a:rPr>
              <a:t>양양국제공항의 </a:t>
            </a:r>
            <a:r>
              <a:rPr lang="en-US" altLang="ko-KR" sz="2400" b="1" dirty="0">
                <a:solidFill>
                  <a:srgbClr val="002060"/>
                </a:solidFill>
              </a:rPr>
              <a:t>BCG</a:t>
            </a:r>
            <a:r>
              <a:rPr lang="ko-KR" altLang="en-US" sz="2400" b="1" dirty="0">
                <a:solidFill>
                  <a:srgbClr val="002060"/>
                </a:solidFill>
              </a:rPr>
              <a:t>분석 결과</a:t>
            </a:r>
          </a:p>
        </p:txBody>
      </p:sp>
      <p:pic>
        <p:nvPicPr>
          <p:cNvPr id="8" name="그래픽 9" descr="강아지 단색으로 채워진">
            <a:extLst>
              <a:ext uri="{FF2B5EF4-FFF2-40B4-BE49-F238E27FC236}">
                <a16:creationId xmlns:a16="http://schemas.microsoft.com/office/drawing/2014/main" xmlns="" id="{09A35E22-A92E-4997-81A3-BEA8D5E83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12975" y="3763777"/>
            <a:ext cx="2084535" cy="1563401"/>
          </a:xfrm>
          <a:prstGeom prst="rect">
            <a:avLst/>
          </a:prstGeom>
        </p:spPr>
      </p:pic>
      <p:pic>
        <p:nvPicPr>
          <p:cNvPr id="9" name="그래픽 11" descr="암소 단색으로 채워진">
            <a:extLst>
              <a:ext uri="{FF2B5EF4-FFF2-40B4-BE49-F238E27FC236}">
                <a16:creationId xmlns:a16="http://schemas.microsoft.com/office/drawing/2014/main" xmlns="" id="{DC354435-E93B-40BA-B6BA-0C2A158205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17314" y="3907790"/>
            <a:ext cx="1730301" cy="1297726"/>
          </a:xfrm>
          <a:prstGeom prst="rect">
            <a:avLst/>
          </a:prstGeom>
        </p:spPr>
      </p:pic>
      <p:pic>
        <p:nvPicPr>
          <p:cNvPr id="10" name="그래픽 13" descr="별 단색으로 채워진">
            <a:extLst>
              <a:ext uri="{FF2B5EF4-FFF2-40B4-BE49-F238E27FC236}">
                <a16:creationId xmlns:a16="http://schemas.microsoft.com/office/drawing/2014/main" xmlns="" id="{2891794D-2484-4E89-A6AE-ED62D47818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8082637" y="999538"/>
            <a:ext cx="1550267" cy="1162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56770" y="2252642"/>
            <a:ext cx="4032448" cy="504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2019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17188" y="5329623"/>
            <a:ext cx="2580321" cy="5044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4440" y="379398"/>
            <a:ext cx="27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rPr>
              <a:t>Question Marks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5027" y="379398"/>
            <a:ext cx="27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rPr>
              <a:t>Stars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5027" y="3154436"/>
            <a:ext cx="27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rPr>
              <a:t>Cash Cows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4648" y="3154436"/>
            <a:ext cx="275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rPr>
              <a:t>Dogs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pic>
        <p:nvPicPr>
          <p:cNvPr id="18" name="그래픽 17" descr="물음표 단색으로 채워진">
            <a:extLst>
              <a:ext uri="{FF2B5EF4-FFF2-40B4-BE49-F238E27FC236}">
                <a16:creationId xmlns:a16="http://schemas.microsoft.com/office/drawing/2014/main" xmlns="" id="{9E93CF06-3607-45B9-BD01-1EA481C6B8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867722" y="952285"/>
            <a:ext cx="1144483" cy="11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799" y="1744862"/>
            <a:ext cx="9884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공항이 항공업계 시장에서 점유율을 가지고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유지하기 위해서는 공항의 입지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2000" b="1" dirty="0">
                <a:solidFill>
                  <a:srgbClr val="002060"/>
                </a:solidFill>
              </a:rPr>
              <a:t>배후 수요가 풍부해야 함을 확인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▷▶ 공항이 가진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여건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지리적 </a:t>
            </a:r>
            <a:r>
              <a:rPr lang="ko-KR" altLang="en-US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접근성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</a:rPr>
              <a:t>등이 중요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38799" y="3679088"/>
            <a:ext cx="988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양양국제공항을 비롯한 지방공항들 중 입지가 약한 공항 다수가 </a:t>
            </a:r>
            <a:r>
              <a:rPr lang="en-US" altLang="ko-KR" sz="2000" b="1" dirty="0">
                <a:solidFill>
                  <a:srgbClr val="002060"/>
                </a:solidFill>
              </a:rPr>
              <a:t>?</a:t>
            </a:r>
            <a:r>
              <a:rPr lang="ko-KR" altLang="en-US" sz="2000" b="1" dirty="0">
                <a:solidFill>
                  <a:srgbClr val="002060"/>
                </a:solidFill>
              </a:rPr>
              <a:t>에 위치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8799" y="4801426"/>
            <a:ext cx="999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상대적으로 접근성과 여건이 우수한 광주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청주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대구공항은 ★ 혹은 </a:t>
            </a:r>
            <a:r>
              <a:rPr lang="en-US" altLang="ko-KR" sz="2000" b="1" dirty="0">
                <a:solidFill>
                  <a:srgbClr val="002060"/>
                </a:solidFill>
              </a:rPr>
              <a:t>Cash Cow</a:t>
            </a:r>
            <a:r>
              <a:rPr lang="ko-KR" altLang="en-US" sz="2000" b="1" dirty="0">
                <a:solidFill>
                  <a:srgbClr val="002060"/>
                </a:solidFill>
              </a:rPr>
              <a:t>영역에 위치하고 있음을 확인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10" name="그래픽 9" descr="배지 체크 표시1 단색으로 채워진">
            <a:extLst>
              <a:ext uri="{FF2B5EF4-FFF2-40B4-BE49-F238E27FC236}">
                <a16:creationId xmlns:a16="http://schemas.microsoft.com/office/drawing/2014/main" xmlns="" id="{C1939A2A-4D0B-48B8-9C63-4C03F5E4B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8666" y="1949381"/>
            <a:ext cx="914400" cy="914400"/>
          </a:xfrm>
          <a:prstGeom prst="rect">
            <a:avLst/>
          </a:prstGeom>
        </p:spPr>
      </p:pic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xmlns="" id="{EBCE4A88-B0B1-4BEB-BA05-4262464467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8666" y="3455357"/>
            <a:ext cx="914400" cy="914400"/>
          </a:xfrm>
          <a:prstGeom prst="rect">
            <a:avLst/>
          </a:prstGeom>
        </p:spPr>
      </p:pic>
      <p:pic>
        <p:nvPicPr>
          <p:cNvPr id="12" name="그래픽 11" descr="배지 체크 표시1 단색으로 채워진">
            <a:extLst>
              <a:ext uri="{FF2B5EF4-FFF2-40B4-BE49-F238E27FC236}">
                <a16:creationId xmlns:a16="http://schemas.microsoft.com/office/drawing/2014/main" xmlns="" id="{7B1F4CE8-E397-425F-9E92-6007FC558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8666" y="4698169"/>
            <a:ext cx="914400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DCDFD71-4961-419E-9E78-6D4A1FA1D1F6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xmlns="" id="{1A6D5D8A-0804-44B9-9F7B-5185510EFD49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BCG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포지셔닝 결과 분석</a:t>
            </a:r>
          </a:p>
        </p:txBody>
      </p:sp>
    </p:spTree>
    <p:extLst>
      <p:ext uri="{BB962C8B-B14F-4D97-AF65-F5344CB8AC3E}">
        <p14:creationId xmlns:p14="http://schemas.microsoft.com/office/powerpoint/2010/main" val="268988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4F0D40E-3FDD-4317-8D18-8A6020101579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xmlns="" id="{F2502A88-C5DE-470F-A2CC-0E6A73400D39}"/>
              </a:ext>
            </a:extLst>
          </p:cNvPr>
          <p:cNvSpPr txBox="1"/>
          <p:nvPr/>
        </p:nvSpPr>
        <p:spPr>
          <a:xfrm>
            <a:off x="308118" y="146541"/>
            <a:ext cx="1177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BCG </a:t>
            </a:r>
            <a:r>
              <a:rPr lang="ko-KR" alt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포지셔닝에 따른 양양공항 화물 활성화 방안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067598-864B-4F75-9250-0E4275DDC5BE}"/>
              </a:ext>
            </a:extLst>
          </p:cNvPr>
          <p:cNvSpPr txBox="1"/>
          <p:nvPr/>
        </p:nvSpPr>
        <p:spPr>
          <a:xfrm>
            <a:off x="1638798" y="1677879"/>
            <a:ext cx="10096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양양공항이 거점공항인 플라이 강원의 화물 면허 취득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▷▶강원도 동해권의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거점 물류센터 구축과 이를 활용한 화물 창출 비즈니스모델 </a:t>
            </a:r>
            <a:r>
              <a:rPr lang="ko-KR" altLang="en-US" sz="2000" b="1" dirty="0">
                <a:solidFill>
                  <a:srgbClr val="002060"/>
                </a:solidFill>
              </a:rPr>
              <a:t>창출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DE710AD-EBA9-4991-9927-7D614462B64A}"/>
              </a:ext>
            </a:extLst>
          </p:cNvPr>
          <p:cNvSpPr txBox="1"/>
          <p:nvPr/>
        </p:nvSpPr>
        <p:spPr>
          <a:xfrm>
            <a:off x="1638799" y="5078761"/>
            <a:ext cx="9884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현재 운영 중인 노선 외에 더 다양한 국가 및 지역으로의 항공기 운항 확대 및 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활주로 확장 등의 다양한 방법 모색</a:t>
            </a:r>
          </a:p>
        </p:txBody>
      </p:sp>
      <p:pic>
        <p:nvPicPr>
          <p:cNvPr id="18" name="그래픽 17" descr="배지 체크 표시1 단색으로 채워진">
            <a:extLst>
              <a:ext uri="{FF2B5EF4-FFF2-40B4-BE49-F238E27FC236}">
                <a16:creationId xmlns:a16="http://schemas.microsoft.com/office/drawing/2014/main" xmlns="" id="{BD2F4C8F-3607-4D6A-A214-4338FE79B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9291" y="1697272"/>
            <a:ext cx="914400" cy="914400"/>
          </a:xfrm>
          <a:prstGeom prst="rect">
            <a:avLst/>
          </a:prstGeom>
        </p:spPr>
      </p:pic>
      <p:pic>
        <p:nvPicPr>
          <p:cNvPr id="19" name="그래픽 18" descr="배지 체크 표시1 단색으로 채워진">
            <a:extLst>
              <a:ext uri="{FF2B5EF4-FFF2-40B4-BE49-F238E27FC236}">
                <a16:creationId xmlns:a16="http://schemas.microsoft.com/office/drawing/2014/main" xmlns="" id="{81F6B641-0F73-4944-B7B5-516AF7C73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9291" y="3267927"/>
            <a:ext cx="914400" cy="914400"/>
          </a:xfrm>
          <a:prstGeom prst="rect">
            <a:avLst/>
          </a:prstGeom>
        </p:spPr>
      </p:pic>
      <p:pic>
        <p:nvPicPr>
          <p:cNvPr id="20" name="그래픽 19" descr="배지 체크 표시1 단색으로 채워진">
            <a:extLst>
              <a:ext uri="{FF2B5EF4-FFF2-40B4-BE49-F238E27FC236}">
                <a16:creationId xmlns:a16="http://schemas.microsoft.com/office/drawing/2014/main" xmlns="" id="{86A55766-6E76-4557-BACC-4470B2CC5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1166" y="495762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EBEE26-04B4-4577-97D5-CB188C0512D3}"/>
              </a:ext>
            </a:extLst>
          </p:cNvPr>
          <p:cNvSpPr txBox="1"/>
          <p:nvPr/>
        </p:nvSpPr>
        <p:spPr>
          <a:xfrm>
            <a:off x="1565566" y="3220388"/>
            <a:ext cx="10578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양양국제공항에 비해 우위에 있는 대구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청주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광주 공항의 전략들을 벤치마킹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▷▶청주 </a:t>
            </a:r>
            <a:r>
              <a:rPr lang="en-US" altLang="ko-KR" sz="2000" b="1" dirty="0">
                <a:solidFill>
                  <a:srgbClr val="002060"/>
                </a:solidFill>
              </a:rPr>
              <a:t>LCC </a:t>
            </a:r>
            <a:r>
              <a:rPr lang="ko-KR" altLang="en-US" sz="2000" b="1" dirty="0" err="1">
                <a:solidFill>
                  <a:srgbClr val="002060"/>
                </a:solidFill>
              </a:rPr>
              <a:t>에어로케이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대구 </a:t>
            </a:r>
            <a:r>
              <a:rPr lang="en-US" altLang="ko-KR" sz="2000" b="1" dirty="0">
                <a:solidFill>
                  <a:srgbClr val="002060"/>
                </a:solidFill>
              </a:rPr>
              <a:t>LCC </a:t>
            </a:r>
            <a:r>
              <a:rPr lang="ko-KR" altLang="en-US" sz="2000" b="1" dirty="0" err="1">
                <a:solidFill>
                  <a:srgbClr val="002060"/>
                </a:solidFill>
              </a:rPr>
              <a:t>티웨이항공의</a:t>
            </a:r>
            <a:r>
              <a:rPr lang="ko-KR" altLang="en-US" sz="2000" b="1" dirty="0">
                <a:solidFill>
                  <a:srgbClr val="00206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다양한 전략들을 벤치마킹하고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협업을 통해 네트워크를 강화</a:t>
            </a:r>
            <a:r>
              <a:rPr lang="ko-KR" altLang="en-US" sz="2000" b="1" dirty="0">
                <a:solidFill>
                  <a:srgbClr val="002060"/>
                </a:solidFill>
              </a:rPr>
              <a:t>할 필요성이 있음</a:t>
            </a:r>
          </a:p>
        </p:txBody>
      </p:sp>
    </p:spTree>
    <p:extLst>
      <p:ext uri="{BB962C8B-B14F-4D97-AF65-F5344CB8AC3E}">
        <p14:creationId xmlns:p14="http://schemas.microsoft.com/office/powerpoint/2010/main" val="5009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D49EFC-1A71-4463-80D8-AD4C924651C8}"/>
              </a:ext>
            </a:extLst>
          </p:cNvPr>
          <p:cNvSpPr txBox="1"/>
          <p:nvPr/>
        </p:nvSpPr>
        <p:spPr>
          <a:xfrm>
            <a:off x="1394101" y="1984290"/>
            <a:ext cx="1034393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양양국제공항은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강원도내 지역 클러스터가 되어 공항 화물의 수요를 높여야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속초항</a:t>
            </a:r>
            <a:r>
              <a:rPr lang="en-US" altLang="ko-KR" dirty="0"/>
              <a:t>, </a:t>
            </a:r>
            <a:r>
              <a:rPr lang="ko-KR" altLang="en-US" dirty="0"/>
              <a:t>동해항과 더불어 고속도로</a:t>
            </a:r>
            <a:r>
              <a:rPr lang="en-US" altLang="ko-KR" dirty="0"/>
              <a:t>, KTX </a:t>
            </a:r>
            <a:r>
              <a:rPr lang="ko-KR" altLang="en-US" dirty="0"/>
              <a:t>개통 등을 통해 항만과 배후경제권역과도 멀지 않은 곳에 위치하고 있어 </a:t>
            </a:r>
            <a:r>
              <a:rPr lang="en-US" altLang="ko-KR" dirty="0"/>
              <a:t>Tri-port </a:t>
            </a:r>
            <a:r>
              <a:rPr lang="ko-KR" altLang="en-US" dirty="0"/>
              <a:t>연계가 가능하며 시간과 비용 경쟁력 우위가 가능하다</a:t>
            </a:r>
            <a:r>
              <a:rPr lang="en-US" altLang="ko-KR" dirty="0"/>
              <a:t>.</a:t>
            </a:r>
          </a:p>
          <a:p>
            <a:endParaRPr lang="en-US" altLang="ko-KR" sz="1100" dirty="0"/>
          </a:p>
          <a:p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지리적 요건을 활용한다면 양양국제공항은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환동해권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화물 허브공항으로의 선점이 </a:t>
            </a:r>
            <a:r>
              <a:rPr lang="ko-KR" altLang="en-US" dirty="0"/>
              <a:t>기대된다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지역 화물수요 창출방안과 공항의 화물수용공간의 여유 및 확장가능성 등이 요구된다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래픽 7" descr="배지 체크 표시1 단색으로 채워진">
            <a:extLst>
              <a:ext uri="{FF2B5EF4-FFF2-40B4-BE49-F238E27FC236}">
                <a16:creationId xmlns:a16="http://schemas.microsoft.com/office/drawing/2014/main" xmlns="" id="{5AFF3942-548C-48D9-8DA9-FC0D36C18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3968" y="189319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88C059-4AC1-4B3B-8E9A-301FC45E4C57}"/>
              </a:ext>
            </a:extLst>
          </p:cNvPr>
          <p:cNvSpPr txBox="1"/>
          <p:nvPr/>
        </p:nvSpPr>
        <p:spPr>
          <a:xfrm>
            <a:off x="1394101" y="4466742"/>
            <a:ext cx="10343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항공화물의 </a:t>
            </a:r>
            <a:r>
              <a:rPr lang="en-US" altLang="ko-KR" dirty="0"/>
              <a:t>50%</a:t>
            </a:r>
            <a:r>
              <a:rPr lang="ko-KR" altLang="en-US" dirty="0"/>
              <a:t>가 대형 항공기의 </a:t>
            </a:r>
            <a:r>
              <a:rPr lang="en-US" altLang="ko-KR" dirty="0"/>
              <a:t>Belly</a:t>
            </a:r>
            <a:r>
              <a:rPr lang="ko-KR" altLang="en-US" dirty="0"/>
              <a:t>를 통해 운송되기 때문에 지속적으로 감소한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지방공항 항공수요를 늘려 대형항공기 운항을 지속적으로 증가시켜야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대형항공기 운항 뿐 아니라 또한 항공화물의 다양성 및 특성을 고려하여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화물전용기 뿐만 아니라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Belly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용량이 큰 여객기 화물수용능력도 중요하며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이를 위해서는 대형항공기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(B777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수용이 가능한 인프라 확보가 중요하다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/>
          </a:p>
        </p:txBody>
      </p:sp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xmlns="" id="{52F2582C-BB9C-4D2B-A922-936ADEE3D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3968" y="4375645"/>
            <a:ext cx="914400" cy="914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537" y="1332778"/>
            <a:ext cx="206979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지리적 개선요인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6537" y="3882297"/>
            <a:ext cx="283923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항공화물시장 개선요인</a:t>
            </a:r>
          </a:p>
        </p:txBody>
      </p:sp>
    </p:spTree>
    <p:extLst>
      <p:ext uri="{BB962C8B-B14F-4D97-AF65-F5344CB8AC3E}">
        <p14:creationId xmlns:p14="http://schemas.microsoft.com/office/powerpoint/2010/main" val="5080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255AD1-6740-42B5-A5EA-A7A6CF969232}"/>
              </a:ext>
            </a:extLst>
          </p:cNvPr>
          <p:cNvSpPr txBox="1"/>
          <p:nvPr/>
        </p:nvSpPr>
        <p:spPr>
          <a:xfrm>
            <a:off x="1458545" y="5266593"/>
            <a:ext cx="10493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양양국제공항이 화물 허브 공항이 되기 위해서는 물류 센터 구축을 비롯</a:t>
            </a:r>
            <a:r>
              <a:rPr lang="en-US" altLang="ko-KR" dirty="0"/>
              <a:t>, </a:t>
            </a:r>
            <a:r>
              <a:rPr lang="ko-KR" altLang="en-US" dirty="0"/>
              <a:t>지역의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특화화물 처리 및 운영 시스템을 갖추어야 하며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지자체의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공항 경쟁력 강화를 위한 지원이 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더불어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재정적 인센티브 및 다양한 사업 개발을 통해 항공 화물과 공항 경쟁력 우위의 확보가 필요</a:t>
            </a:r>
            <a:r>
              <a:rPr lang="ko-KR" altLang="en-US" dirty="0"/>
              <a:t>한 실정이다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xmlns="" id="{09948A05-558C-47AF-A3FC-09B1F9082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412" y="517549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D68040-63C3-4559-945E-140D76868B76}"/>
              </a:ext>
            </a:extLst>
          </p:cNvPr>
          <p:cNvSpPr txBox="1"/>
          <p:nvPr/>
        </p:nvSpPr>
        <p:spPr>
          <a:xfrm>
            <a:off x="1484278" y="1628707"/>
            <a:ext cx="10261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화물허브공항의 중요한 요인으로 공항연결성이다</a:t>
            </a:r>
            <a:r>
              <a:rPr lang="en-US" altLang="ko-KR" dirty="0"/>
              <a:t>. </a:t>
            </a:r>
            <a:r>
              <a:rPr lang="ko-KR" altLang="en-US" dirty="0"/>
              <a:t>양양공항을 거점으로 하는 플라이강원은 항공 화물 운송업을 전문으로 하는 자회사 </a:t>
            </a:r>
            <a:r>
              <a:rPr lang="ko-KR" altLang="en-US" dirty="0" err="1"/>
              <a:t>플라이강원카고를</a:t>
            </a:r>
            <a:r>
              <a:rPr lang="ko-KR" altLang="en-US" dirty="0"/>
              <a:t> 출범시켜 화물운송사업을 준비 중이며</a:t>
            </a:r>
            <a:r>
              <a:rPr lang="en-US" altLang="ko-KR" dirty="0"/>
              <a:t>, </a:t>
            </a:r>
            <a:r>
              <a:rPr lang="ko-KR" altLang="en-US" dirty="0"/>
              <a:t>국제노선으로 필리핀</a:t>
            </a:r>
            <a:r>
              <a:rPr lang="en-US" altLang="ko-KR" dirty="0"/>
              <a:t>, </a:t>
            </a:r>
            <a:r>
              <a:rPr lang="ko-KR" altLang="en-US" dirty="0"/>
              <a:t>타이페이</a:t>
            </a:r>
            <a:r>
              <a:rPr lang="en-US" altLang="ko-KR" dirty="0"/>
              <a:t>, </a:t>
            </a:r>
            <a:r>
              <a:rPr lang="ko-KR" altLang="en-US" dirty="0"/>
              <a:t>홍콩</a:t>
            </a:r>
            <a:r>
              <a:rPr lang="en-US" altLang="ko-KR" dirty="0"/>
              <a:t>, </a:t>
            </a:r>
            <a:r>
              <a:rPr lang="ko-KR" altLang="en-US" dirty="0"/>
              <a:t>마카오 등 취항할 계획이다</a:t>
            </a:r>
            <a:r>
              <a:rPr lang="en-US" altLang="ko-KR" dirty="0"/>
              <a:t>. </a:t>
            </a:r>
            <a:r>
              <a:rPr lang="ko-KR" altLang="en-US" dirty="0"/>
              <a:t>이렇듯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양양공항의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환동해권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및 동남아 국제선 운항 재개와 네트워크 확대가 시급하며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항공환적물량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확보를 통해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허빙공항의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요건을 갖추어야 한다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ko-KR" altLang="en-US" dirty="0"/>
          </a:p>
        </p:txBody>
      </p:sp>
      <p:pic>
        <p:nvPicPr>
          <p:cNvPr id="14" name="그래픽 13" descr="배지 체크 표시1 단색으로 채워진">
            <a:extLst>
              <a:ext uri="{FF2B5EF4-FFF2-40B4-BE49-F238E27FC236}">
                <a16:creationId xmlns:a16="http://schemas.microsoft.com/office/drawing/2014/main" xmlns="" id="{DD31B428-2243-4C89-8A2A-E87791F54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4145" y="1537610"/>
            <a:ext cx="914400" cy="914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7135" y="1158720"/>
            <a:ext cx="232627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공항운영 개선요인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7135" y="4748351"/>
            <a:ext cx="206979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차별화 개선요인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D68040-63C3-4559-945E-140D76868B76}"/>
              </a:ext>
            </a:extLst>
          </p:cNvPr>
          <p:cNvSpPr txBox="1"/>
          <p:nvPr/>
        </p:nvSpPr>
        <p:spPr>
          <a:xfrm>
            <a:off x="1458545" y="3345668"/>
            <a:ext cx="10261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화물허브공항의 중요한 요인으로 </a:t>
            </a:r>
            <a:r>
              <a:rPr lang="ko-KR" altLang="en-US" dirty="0" err="1"/>
              <a:t>접근성이다</a:t>
            </a:r>
            <a:r>
              <a:rPr lang="en-US" altLang="ko-KR" dirty="0"/>
              <a:t>. </a:t>
            </a:r>
            <a:r>
              <a:rPr lang="ko-KR" altLang="en-US" dirty="0"/>
              <a:t>항공화물은 </a:t>
            </a:r>
            <a:r>
              <a:rPr lang="en-US" altLang="ko-KR" dirty="0"/>
              <a:t>Multi-modal</a:t>
            </a:r>
            <a:r>
              <a:rPr lang="ko-KR" altLang="en-US" dirty="0"/>
              <a:t>이 필수적으로 수반되는데</a:t>
            </a:r>
            <a:r>
              <a:rPr lang="en-US" altLang="ko-KR" dirty="0"/>
              <a:t>, </a:t>
            </a:r>
            <a:r>
              <a:rPr lang="ko-KR" altLang="en-US" dirty="0"/>
              <a:t>도로 및 철도운송과 가장 자주 결합된다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RFS(Road Feeder Service)</a:t>
            </a:r>
            <a:r>
              <a:rPr lang="ko-KR" altLang="en-US" dirty="0"/>
              <a:t>와 같이 </a:t>
            </a:r>
            <a:r>
              <a:rPr lang="ko-KR" altLang="en-US" dirty="0" err="1"/>
              <a:t>도로접근성이</a:t>
            </a:r>
            <a:r>
              <a:rPr lang="ko-KR" altLang="en-US" dirty="0"/>
              <a:t> 좋은 경우 항공화물의 신속성이 보장되며</a:t>
            </a:r>
            <a:r>
              <a:rPr lang="en-US" altLang="ko-KR" dirty="0"/>
              <a:t>, </a:t>
            </a:r>
            <a:r>
              <a:rPr lang="ko-KR" altLang="en-US" dirty="0"/>
              <a:t>항공화물 경쟁력의 필수라 할 수 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평택항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동해항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양양공항을 연계할 수 있는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RFS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구축을 위해서는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도로접근성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개선</a:t>
            </a:r>
            <a:r>
              <a:rPr lang="ko-KR" altLang="en-US" dirty="0"/>
              <a:t>이 필수적이다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래픽 13" descr="배지 체크 표시1 단색으로 채워진">
            <a:extLst>
              <a:ext uri="{FF2B5EF4-FFF2-40B4-BE49-F238E27FC236}">
                <a16:creationId xmlns:a16="http://schemas.microsoft.com/office/drawing/2014/main" xmlns="" id="{DD31B428-2243-4C89-8A2A-E87791F54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8412" y="32545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0" y="715829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참고논문 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D0F6EA-1DDD-49C2-B9EE-1FAF5BBE74E7}"/>
              </a:ext>
            </a:extLst>
          </p:cNvPr>
          <p:cNvSpPr txBox="1"/>
          <p:nvPr/>
        </p:nvSpPr>
        <p:spPr>
          <a:xfrm>
            <a:off x="111351" y="575458"/>
            <a:ext cx="11792073" cy="623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effectLst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 err="1">
                <a:effectLst/>
                <a:ea typeface="맑은 고딕" panose="020B0503020000020004" pitchFamily="50" charset="-127"/>
              </a:rPr>
              <a:t>안우철</a:t>
            </a:r>
            <a:r>
              <a:rPr lang="en-US" altLang="ko-KR" sz="1600" kern="0" spc="0" dirty="0">
                <a:effectLst/>
                <a:latin typeface="맑은 고딕" panose="020B0503020000020004" pitchFamily="50" charset="-127"/>
              </a:rPr>
              <a:t>(2021), </a:t>
            </a:r>
            <a:r>
              <a:rPr lang="ko-KR" altLang="en-US" sz="1600" kern="0" spc="0" dirty="0">
                <a:effectLst/>
                <a:ea typeface="맑은 고딕" panose="020B0503020000020004" pitchFamily="50" charset="-127"/>
              </a:rPr>
              <a:t>강원도 지역물류기본계획 개선방안 연구</a:t>
            </a:r>
            <a:r>
              <a:rPr lang="en-US" altLang="ko-KR" sz="1600" kern="0" spc="0" dirty="0"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effectLst/>
                <a:ea typeface="맑은 고딕" panose="020B0503020000020004" pitchFamily="50" charset="-127"/>
              </a:rPr>
              <a:t>경영연구</a:t>
            </a:r>
            <a:r>
              <a:rPr lang="en-US" altLang="ko-KR" sz="1600" kern="0" spc="0" dirty="0"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effectLst/>
                <a:ea typeface="맑은 고딕" panose="020B0503020000020004" pitchFamily="50" charset="-127"/>
              </a:rPr>
              <a:t>제</a:t>
            </a:r>
            <a:r>
              <a:rPr lang="en-US" altLang="ko-KR" sz="1600" kern="0" spc="0" dirty="0">
                <a:effectLst/>
                <a:ea typeface="맑은 고딕" panose="020B0503020000020004" pitchFamily="50" charset="-127"/>
              </a:rPr>
              <a:t>36</a:t>
            </a:r>
            <a:r>
              <a:rPr lang="ko-KR" altLang="en-US" sz="1600" kern="0" spc="0" dirty="0">
                <a:effectLst/>
                <a:ea typeface="맑은 고딕" panose="020B0503020000020004" pitchFamily="50" charset="-127"/>
              </a:rPr>
              <a:t>권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pp.129-141.</a:t>
            </a:r>
            <a:endParaRPr lang="en-US" altLang="ko-KR" sz="1600" kern="0" spc="0" dirty="0">
              <a:effectLst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>
                <a:ea typeface="맑은 고딕" panose="020B0503020000020004" pitchFamily="50" charset="-127"/>
              </a:rPr>
              <a:t>김민정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(2014),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양양국제공항 활성화 방향과 과제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월간교통</a:t>
            </a:r>
            <a:r>
              <a:rPr lang="en-US" altLang="ko-KR" sz="1600" kern="0" dirty="0">
                <a:ea typeface="맑은 고딕" panose="020B0503020000020004" pitchFamily="50" charset="-127"/>
              </a:rPr>
              <a:t>, 2011</a:t>
            </a:r>
            <a:r>
              <a:rPr lang="ko-KR" altLang="en-US" sz="1600" kern="0" dirty="0">
                <a:ea typeface="맑은 고딕" panose="020B0503020000020004" pitchFamily="50" charset="-127"/>
              </a:rPr>
              <a:t>년 </a:t>
            </a:r>
            <a:r>
              <a:rPr lang="en-US" altLang="ko-KR" sz="1600" kern="0" dirty="0">
                <a:ea typeface="맑은 고딕" panose="020B0503020000020004" pitchFamily="50" charset="-127"/>
              </a:rPr>
              <a:t>08</a:t>
            </a:r>
            <a:r>
              <a:rPr lang="ko-KR" altLang="en-US" sz="1600" kern="0" dirty="0">
                <a:ea typeface="맑은 고딕" panose="020B0503020000020004" pitchFamily="50" charset="-127"/>
              </a:rPr>
              <a:t>월호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pp.17-20.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조성제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(2018),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청주국제공항의 항공수출물류 거점방안 및 개선과제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무역연구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14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pp.603-620.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노윤진</a:t>
            </a:r>
            <a:r>
              <a:rPr lang="ko-KR" altLang="en-US" sz="1600" kern="0" dirty="0"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ea typeface="맑은 고딕" panose="020B0503020000020004" pitchFamily="50" charset="-127"/>
              </a:rPr>
              <a:t>·</a:t>
            </a:r>
            <a:r>
              <a:rPr lang="ko-KR" altLang="en-US" sz="1600" kern="0" dirty="0">
                <a:ea typeface="맑은 고딕" panose="020B0503020000020004" pitchFamily="50" charset="-127"/>
              </a:rPr>
              <a:t>김정환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(2019),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화주기업의 특성이 국제물류센터 활용에 미치는 영향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한국항만경제학회지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35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4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pp.51-66.</a:t>
            </a:r>
          </a:p>
          <a:p>
            <a:pPr algn="just" fontAlgn="base">
              <a:lnSpc>
                <a:spcPct val="180000"/>
              </a:lnSpc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조건식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전준우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이호영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신광섭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(2014), </a:t>
            </a:r>
            <a:r>
              <a:rPr lang="ko-KR" altLang="en-US" sz="1600" dirty="0" err="1"/>
              <a:t>포지셔닝</a:t>
            </a:r>
            <a:r>
              <a:rPr lang="ko-KR" altLang="en-US" sz="1600" dirty="0"/>
              <a:t> 분석을 이용한 인천국제공항 발전방향에 관한 연구</a:t>
            </a:r>
            <a:r>
              <a:rPr lang="en-US" altLang="ko-KR" sz="1600" dirty="0"/>
              <a:t>: </a:t>
            </a:r>
            <a:r>
              <a:rPr lang="ko-KR" altLang="en-US" sz="1600" dirty="0"/>
              <a:t>항공화물을 중심으로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로지스틱스연구</a:t>
            </a:r>
            <a:r>
              <a:rPr lang="en-US" altLang="ko-KR" sz="1600" dirty="0"/>
              <a:t>, </a:t>
            </a:r>
            <a:r>
              <a:rPr lang="ko-KR" altLang="en-US" sz="1600" dirty="0"/>
              <a:t>제</a:t>
            </a:r>
            <a:r>
              <a:rPr lang="en-US" altLang="ko-KR" sz="1600" dirty="0"/>
              <a:t>22</a:t>
            </a:r>
            <a:r>
              <a:rPr lang="ko-KR" altLang="en-US" sz="1600" dirty="0"/>
              <a:t>권 제</a:t>
            </a:r>
            <a:r>
              <a:rPr lang="en-US" altLang="ko-KR" sz="1600" dirty="0"/>
              <a:t>3</a:t>
            </a:r>
            <a:r>
              <a:rPr lang="ko-KR" altLang="en-US" sz="1600" dirty="0"/>
              <a:t>호</a:t>
            </a:r>
            <a:r>
              <a:rPr lang="en-US" altLang="ko-KR" sz="1600" dirty="0"/>
              <a:t>, pp.35-50.</a:t>
            </a:r>
            <a:endParaRPr lang="ko-KR" altLang="en-US" sz="1600" dirty="0"/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유염봉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이충배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(2020),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인천국제공항 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환적화물의</a:t>
            </a:r>
            <a:r>
              <a:rPr lang="ko-KR" altLang="en-US" sz="1600" kern="0" dirty="0">
                <a:ea typeface="맑은 고딕" panose="020B0503020000020004" pitchFamily="50" charset="-127"/>
              </a:rPr>
              <a:t> 변동성과 화물유치전략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통상정보연구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22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1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pp.75-98.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권상완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김대기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최기영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(2008), BCG </a:t>
            </a:r>
            <a:r>
              <a:rPr lang="ko-KR" altLang="en-US" sz="1600" kern="0" dirty="0">
                <a:ea typeface="맑은 고딕" panose="020B0503020000020004" pitchFamily="50" charset="-127"/>
              </a:rPr>
              <a:t>분석을 통한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3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 물류산업 발전방향에 관한 연구</a:t>
            </a:r>
            <a:r>
              <a:rPr lang="en-US" altLang="ko-KR" sz="1600" kern="0" dirty="0"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ea typeface="맑은 고딕" panose="020B0503020000020004" pitchFamily="50" charset="-127"/>
              </a:rPr>
              <a:t>미국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3</a:t>
            </a:r>
            <a:r>
              <a:rPr lang="ko-KR" altLang="en-US" sz="1600" kern="0" dirty="0">
                <a:ea typeface="맑은 고딕" panose="020B0503020000020004" pitchFamily="50" charset="-127"/>
              </a:rPr>
              <a:t>자 물류 산업 분석을 중심으로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상품학연구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26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pp.59-65.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허남준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이광배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모수원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(2020), </a:t>
            </a:r>
            <a:r>
              <a:rPr lang="ko-KR" altLang="en-US" sz="1600" kern="0" dirty="0">
                <a:ea typeface="맑은 고딕" panose="020B0503020000020004" pitchFamily="50" charset="-127"/>
              </a:rPr>
              <a:t>불변시장점유율모형과 </a:t>
            </a:r>
            <a:r>
              <a:rPr lang="en-US" altLang="ko-KR" sz="1600" kern="0" dirty="0">
                <a:ea typeface="맑은 고딕" panose="020B0503020000020004" pitchFamily="50" charset="-127"/>
              </a:rPr>
              <a:t>BCG </a:t>
            </a:r>
            <a:r>
              <a:rPr lang="ko-KR" altLang="en-US" sz="1600" kern="0" dirty="0">
                <a:ea typeface="맑은 고딕" panose="020B0503020000020004" pitchFamily="50" charset="-127"/>
              </a:rPr>
              <a:t>매트릭스를 이용한 항만의 철강 수출변동 분석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해운물류연구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36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pp.243-259.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조진행</a:t>
            </a:r>
            <a:r>
              <a:rPr lang="en-US" altLang="ko-KR" sz="1600" kern="0" dirty="0">
                <a:ea typeface="맑은 고딕" panose="020B0503020000020004" pitchFamily="50" charset="-127"/>
              </a:rPr>
              <a:t>(2017), BCG</a:t>
            </a:r>
            <a:r>
              <a:rPr lang="ko-KR" altLang="en-US" sz="1600" kern="0" dirty="0">
                <a:ea typeface="맑은 고딕" panose="020B0503020000020004" pitchFamily="50" charset="-127"/>
              </a:rPr>
              <a:t>기법에 의한 동북아 컨테이너항만의 시계열적 경쟁력 분석과 부산항의 대응방안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물류학회지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27</a:t>
            </a:r>
            <a:r>
              <a:rPr lang="ko-KR" altLang="en-US" sz="1600" kern="0" dirty="0">
                <a:ea typeface="맑은 고딕" panose="020B0503020000020004" pitchFamily="50" charset="-127"/>
              </a:rPr>
              <a:t>권 제</a:t>
            </a:r>
            <a:r>
              <a:rPr lang="en-US" altLang="ko-KR" sz="1600" kern="0" dirty="0">
                <a:ea typeface="맑은 고딕" panose="020B0503020000020004" pitchFamily="50" charset="-127"/>
              </a:rPr>
              <a:t>6</a:t>
            </a:r>
            <a:r>
              <a:rPr lang="ko-KR" altLang="en-US" sz="1600" kern="0" dirty="0">
                <a:ea typeface="맑은 고딕" panose="020B0503020000020004" pitchFamily="50" charset="-127"/>
              </a:rPr>
              <a:t>호</a:t>
            </a:r>
            <a:r>
              <a:rPr lang="en-US" altLang="ko-KR" sz="1600" kern="0" dirty="0">
                <a:ea typeface="맑은 고딕" panose="020B0503020000020004" pitchFamily="50" charset="-127"/>
              </a:rPr>
              <a:t>, pp.37-47.</a:t>
            </a:r>
            <a:endParaRPr lang="ko-KR" altLang="en-US" sz="1600" kern="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4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3F7D431-A400-4931-805F-348EF223E78F}"/>
              </a:ext>
            </a:extLst>
          </p:cNvPr>
          <p:cNvSpPr/>
          <p:nvPr/>
        </p:nvSpPr>
        <p:spPr>
          <a:xfrm>
            <a:off x="4511" y="6354927"/>
            <a:ext cx="12192000" cy="49719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xmlns="" id="{4FE544F5-ABE7-4D41-8713-0DBFF9A21C2E}"/>
              </a:ext>
            </a:extLst>
          </p:cNvPr>
          <p:cNvSpPr/>
          <p:nvPr/>
        </p:nvSpPr>
        <p:spPr>
          <a:xfrm>
            <a:off x="7940419" y="17652"/>
            <a:ext cx="4247073" cy="6458043"/>
          </a:xfrm>
          <a:prstGeom prst="triangle">
            <a:avLst>
              <a:gd name="adj" fmla="val 50000"/>
            </a:avLst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xmlns="" id="{039D66B8-318D-4FDC-8D1D-18CCD8AD92A6}"/>
              </a:ext>
            </a:extLst>
          </p:cNvPr>
          <p:cNvSpPr/>
          <p:nvPr/>
        </p:nvSpPr>
        <p:spPr>
          <a:xfrm flipV="1">
            <a:off x="6560194" y="5883"/>
            <a:ext cx="4247073" cy="6349044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353961A-3781-4609-B132-12BD3C3D0B7A}"/>
              </a:ext>
            </a:extLst>
          </p:cNvPr>
          <p:cNvSpPr/>
          <p:nvPr/>
        </p:nvSpPr>
        <p:spPr>
          <a:xfrm>
            <a:off x="189935" y="149845"/>
            <a:ext cx="28028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b="1" cap="none" spc="0" dirty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Contents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37554C5-AFC0-4A8C-8631-D8DB631A5665}"/>
              </a:ext>
            </a:extLst>
          </p:cNvPr>
          <p:cNvSpPr/>
          <p:nvPr/>
        </p:nvSpPr>
        <p:spPr>
          <a:xfrm>
            <a:off x="-4510" y="980842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0B60BA2C-995A-455D-8FE6-F7BFB6DAD702}"/>
              </a:ext>
            </a:extLst>
          </p:cNvPr>
          <p:cNvSpPr txBox="1"/>
          <p:nvPr/>
        </p:nvSpPr>
        <p:spPr>
          <a:xfrm>
            <a:off x="1382639" y="2084296"/>
            <a:ext cx="386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서론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배경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목적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연구의 필요성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xmlns="" id="{6EC6A958-B12A-4A15-86F7-0CE30530E761}"/>
              </a:ext>
            </a:extLst>
          </p:cNvPr>
          <p:cNvSpPr txBox="1"/>
          <p:nvPr/>
        </p:nvSpPr>
        <p:spPr>
          <a:xfrm>
            <a:off x="1380321" y="2907188"/>
            <a:ext cx="11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선행연구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xmlns="" id="{4F0047B4-DB9E-47E9-8A0F-E4C71198A52D}"/>
              </a:ext>
            </a:extLst>
          </p:cNvPr>
          <p:cNvSpPr txBox="1"/>
          <p:nvPr/>
        </p:nvSpPr>
        <p:spPr>
          <a:xfrm>
            <a:off x="1381191" y="3666026"/>
            <a:ext cx="393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양양국제공항의 현황 및 문제점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90811EC6-6280-4CD3-9AA8-B95FF83CE31C}"/>
              </a:ext>
            </a:extLst>
          </p:cNvPr>
          <p:cNvCxnSpPr>
            <a:cxnSpLocks/>
          </p:cNvCxnSpPr>
          <p:nvPr/>
        </p:nvCxnSpPr>
        <p:spPr>
          <a:xfrm>
            <a:off x="1082227" y="2563886"/>
            <a:ext cx="4389926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3" descr="배지 1 윤곽선">
            <a:extLst>
              <a:ext uri="{FF2B5EF4-FFF2-40B4-BE49-F238E27FC236}">
                <a16:creationId xmlns:a16="http://schemas.microsoft.com/office/drawing/2014/main" xmlns="" id="{D611258A-5FE8-47E6-9B7E-D5BD8EBB5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9089" y="1997819"/>
            <a:ext cx="637200" cy="637200"/>
          </a:xfrm>
          <a:prstGeom prst="rect">
            <a:avLst/>
          </a:prstGeom>
        </p:spPr>
      </p:pic>
      <p:pic>
        <p:nvPicPr>
          <p:cNvPr id="16" name="그래픽 16" descr="배지 윤곽선">
            <a:extLst>
              <a:ext uri="{FF2B5EF4-FFF2-40B4-BE49-F238E27FC236}">
                <a16:creationId xmlns:a16="http://schemas.microsoft.com/office/drawing/2014/main" xmlns="" id="{56B7DF37-9838-45A5-8FC9-AFBE875D89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47533" y="2798305"/>
            <a:ext cx="637200" cy="637200"/>
          </a:xfrm>
          <a:prstGeom prst="rect">
            <a:avLst/>
          </a:prstGeom>
        </p:spPr>
      </p:pic>
      <p:pic>
        <p:nvPicPr>
          <p:cNvPr id="17" name="그래픽 28" descr="배지 3 윤곽선">
            <a:extLst>
              <a:ext uri="{FF2B5EF4-FFF2-40B4-BE49-F238E27FC236}">
                <a16:creationId xmlns:a16="http://schemas.microsoft.com/office/drawing/2014/main" xmlns="" id="{2E76F082-39F0-40BA-A9CF-574F8B8A59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47533" y="3518911"/>
            <a:ext cx="635706" cy="635706"/>
          </a:xfrm>
          <a:prstGeom prst="rect">
            <a:avLst/>
          </a:prstGeom>
        </p:spPr>
      </p:pic>
      <p:sp>
        <p:nvSpPr>
          <p:cNvPr id="22" name="TextBox 14">
            <a:extLst>
              <a:ext uri="{FF2B5EF4-FFF2-40B4-BE49-F238E27FC236}">
                <a16:creationId xmlns:a16="http://schemas.microsoft.com/office/drawing/2014/main" xmlns="" id="{0AFA19FC-1A0D-4575-ABF5-72A372414A14}"/>
              </a:ext>
            </a:extLst>
          </p:cNvPr>
          <p:cNvSpPr txBox="1"/>
          <p:nvPr/>
        </p:nvSpPr>
        <p:spPr>
          <a:xfrm>
            <a:off x="1377097" y="4378875"/>
            <a:ext cx="46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국내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공항의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BCG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및 시사점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xmlns="" id="{0B19BB6B-6FD3-43A9-B536-48BC21CD3EEB}"/>
              </a:ext>
            </a:extLst>
          </p:cNvPr>
          <p:cNvSpPr txBox="1"/>
          <p:nvPr/>
        </p:nvSpPr>
        <p:spPr>
          <a:xfrm>
            <a:off x="1389797" y="5064538"/>
            <a:ext cx="82181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결론</a:t>
            </a:r>
          </a:p>
        </p:txBody>
      </p:sp>
      <p:pic>
        <p:nvPicPr>
          <p:cNvPr id="30" name="그래픽 29" descr="배지 4 윤곽선">
            <a:extLst>
              <a:ext uri="{FF2B5EF4-FFF2-40B4-BE49-F238E27FC236}">
                <a16:creationId xmlns:a16="http://schemas.microsoft.com/office/drawing/2014/main" xmlns="" id="{B88D098B-47A1-4C77-99E4-02B8F7A470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3627" y="4244941"/>
            <a:ext cx="637200" cy="637200"/>
          </a:xfrm>
          <a:prstGeom prst="rect">
            <a:avLst/>
          </a:prstGeom>
        </p:spPr>
      </p:pic>
      <p:pic>
        <p:nvPicPr>
          <p:cNvPr id="32" name="그래픽 31" descr="배지 5 윤곽선">
            <a:extLst>
              <a:ext uri="{FF2B5EF4-FFF2-40B4-BE49-F238E27FC236}">
                <a16:creationId xmlns:a16="http://schemas.microsoft.com/office/drawing/2014/main" xmlns="" id="{3FF6CE59-9AF0-41AF-956C-845DA19693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763627" y="4964053"/>
            <a:ext cx="637200" cy="63720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09FB7B9-DCA8-4212-A745-8469A3810CFD}"/>
              </a:ext>
            </a:extLst>
          </p:cNvPr>
          <p:cNvCxnSpPr>
            <a:cxnSpLocks/>
          </p:cNvCxnSpPr>
          <p:nvPr/>
        </p:nvCxnSpPr>
        <p:spPr>
          <a:xfrm>
            <a:off x="1082227" y="3392452"/>
            <a:ext cx="4389926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AD9663E-1EA9-4634-8F28-02AD9662B8EF}"/>
              </a:ext>
            </a:extLst>
          </p:cNvPr>
          <p:cNvCxnSpPr>
            <a:cxnSpLocks/>
          </p:cNvCxnSpPr>
          <p:nvPr/>
        </p:nvCxnSpPr>
        <p:spPr>
          <a:xfrm>
            <a:off x="1082227" y="4116176"/>
            <a:ext cx="4389926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5E4CA054-52E0-4894-BFE3-C14555F16519}"/>
              </a:ext>
            </a:extLst>
          </p:cNvPr>
          <p:cNvCxnSpPr>
            <a:cxnSpLocks/>
          </p:cNvCxnSpPr>
          <p:nvPr/>
        </p:nvCxnSpPr>
        <p:spPr>
          <a:xfrm>
            <a:off x="1082227" y="4835417"/>
            <a:ext cx="4389926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BF2F4877-90CD-4A3E-9F90-FFB1BF585F8A}"/>
              </a:ext>
            </a:extLst>
          </p:cNvPr>
          <p:cNvCxnSpPr>
            <a:cxnSpLocks/>
          </p:cNvCxnSpPr>
          <p:nvPr/>
        </p:nvCxnSpPr>
        <p:spPr>
          <a:xfrm>
            <a:off x="1082227" y="5546617"/>
            <a:ext cx="4389926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0" y="715829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937515" y="0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기사 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5E7018-E82E-A654-A3BC-E65608E07F73}"/>
              </a:ext>
            </a:extLst>
          </p:cNvPr>
          <p:cNvSpPr txBox="1"/>
          <p:nvPr/>
        </p:nvSpPr>
        <p:spPr>
          <a:xfrm>
            <a:off x="377004" y="1426412"/>
            <a:ext cx="9023685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플라이강원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강원도시장군수협의회 </a:t>
            </a:r>
            <a:r>
              <a:rPr lang="en-US" altLang="ko-KR" sz="1600" kern="0" dirty="0">
                <a:ea typeface="맑은 고딕" panose="020B0503020000020004" pitchFamily="50" charset="-127"/>
              </a:rPr>
              <a:t>“ </a:t>
            </a:r>
            <a:r>
              <a:rPr lang="ko-KR" altLang="en-US" sz="1600" kern="0" dirty="0">
                <a:ea typeface="맑은 고딕" panose="020B0503020000020004" pitchFamily="50" charset="-127"/>
              </a:rPr>
              <a:t>화물운송 사업 협력</a:t>
            </a:r>
            <a:r>
              <a:rPr lang="en-US" altLang="ko-KR" sz="1600" kern="0" dirty="0">
                <a:ea typeface="맑은 고딕" panose="020B0503020000020004" pitchFamily="50" charset="-127"/>
              </a:rPr>
              <a:t>“</a:t>
            </a:r>
          </a:p>
          <a:p>
            <a:pPr algn="just" fontAlgn="base">
              <a:lnSpc>
                <a:spcPct val="180000"/>
              </a:lnSpc>
            </a:pPr>
            <a:r>
              <a:rPr lang="en-US" altLang="ko-KR" sz="1600" kern="0" spc="0" dirty="0">
                <a:effectLst/>
                <a:ea typeface="맑은 고딕" panose="020B0503020000020004" pitchFamily="50" charset="-127"/>
                <a:hlinkClick r:id="rId3"/>
              </a:rPr>
              <a:t>https://news.kbs.co.kr/news/view.do?ncd=5437720&amp;ref=A</a:t>
            </a:r>
            <a:endParaRPr lang="en-US" altLang="ko-KR" sz="1600" kern="0" spc="0" dirty="0">
              <a:effectLst/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endParaRPr lang="en-US" altLang="ko-KR" sz="1000" kern="0" dirty="0"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플라이강원</a:t>
            </a:r>
            <a:r>
              <a:rPr lang="ko-KR" altLang="en-US" sz="1600" kern="0" dirty="0">
                <a:ea typeface="맑은 고딕" panose="020B0503020000020004" pitchFamily="50" charset="-127"/>
              </a:rPr>
              <a:t> 화물운송 사업진출 첫발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en-US" altLang="ko-KR" sz="1600" kern="0" spc="0" dirty="0">
                <a:effectLst/>
                <a:ea typeface="맑은 고딕" panose="020B0503020000020004" pitchFamily="50" charset="-127"/>
                <a:hlinkClick r:id="rId4"/>
              </a:rPr>
              <a:t>http://www.kado.net/news/articleView.html?idxno=1116334</a:t>
            </a:r>
            <a:endParaRPr lang="en-US" altLang="ko-KR" sz="1600" kern="0" spc="0" dirty="0">
              <a:effectLst/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endParaRPr lang="en-US" altLang="ko-KR" sz="1000" kern="0" dirty="0"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플라이강원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화물 수송 본격화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시장 다변화</a:t>
            </a:r>
            <a:r>
              <a:rPr lang="en-US" altLang="ko-KR" sz="1600" kern="0" dirty="0">
                <a:ea typeface="맑은 고딕" panose="020B0503020000020004" pitchFamily="50" charset="-127"/>
              </a:rPr>
              <a:t>… </a:t>
            </a:r>
            <a:r>
              <a:rPr lang="ko-KR" altLang="en-US" sz="1600" kern="0" dirty="0">
                <a:ea typeface="맑은 고딕" panose="020B0503020000020004" pitchFamily="50" charset="-127"/>
              </a:rPr>
              <a:t>재도약 날갯짓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en-US" altLang="ko-KR" sz="1600" kern="0" spc="0" dirty="0">
                <a:effectLst/>
                <a:ea typeface="맑은 고딕" panose="020B0503020000020004" pitchFamily="50" charset="-127"/>
                <a:hlinkClick r:id="rId5"/>
              </a:rPr>
              <a:t>http://news.kmib.co.kr/article/view.asp?arcid=0924226862&amp;code=11131413&amp;cp=nv</a:t>
            </a:r>
            <a:endParaRPr lang="en-US" altLang="ko-KR" sz="1600" kern="0" spc="0" dirty="0">
              <a:effectLst/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endParaRPr lang="en-US" altLang="ko-KR" sz="1000" kern="0" dirty="0"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플라이강원</a:t>
            </a:r>
            <a:r>
              <a:rPr lang="en-US" altLang="ko-KR" sz="1600" kern="0" dirty="0"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ea typeface="맑은 고딕" panose="020B0503020000020004" pitchFamily="50" charset="-127"/>
              </a:rPr>
              <a:t>항공 화물 사업 진출</a:t>
            </a:r>
            <a:r>
              <a:rPr lang="en-US" altLang="ko-KR" sz="1600" kern="0" dirty="0">
                <a:ea typeface="맑은 고딕" panose="020B0503020000020004" pitchFamily="50" charset="-127"/>
              </a:rPr>
              <a:t>… </a:t>
            </a:r>
            <a:r>
              <a:rPr lang="ko-KR" altLang="en-US" sz="1600" kern="0" dirty="0">
                <a:ea typeface="맑은 고딕" panose="020B0503020000020004" pitchFamily="50" charset="-127"/>
              </a:rPr>
              <a:t>국토부서 사업 면허 취득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algn="just" fontAlgn="base">
              <a:lnSpc>
                <a:spcPct val="180000"/>
              </a:lnSpc>
            </a:pPr>
            <a:r>
              <a:rPr lang="en-US" altLang="ko-KR" sz="1600" kern="0" spc="0" dirty="0">
                <a:effectLst/>
                <a:ea typeface="맑은 고딕" panose="020B0503020000020004" pitchFamily="50" charset="-127"/>
                <a:hlinkClick r:id="rId6"/>
              </a:rPr>
              <a:t>https://biz.chosun.com/industry/company/2022/01/06/6UEDEKOT2FEBPPULCESY7TWHNE/?utm_source=naver&amp;utm_medium=original&amp;utm_campaign=biz</a:t>
            </a:r>
            <a:endParaRPr lang="en-US" altLang="ko-KR" sz="1600" kern="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F87C12-5A45-43DD-9736-33331DB79BAE}"/>
              </a:ext>
            </a:extLst>
          </p:cNvPr>
          <p:cNvSpPr txBox="1"/>
          <p:nvPr/>
        </p:nvSpPr>
        <p:spPr>
          <a:xfrm>
            <a:off x="1176612" y="1232243"/>
            <a:ext cx="79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배경</a:t>
            </a:r>
          </a:p>
        </p:txBody>
      </p:sp>
      <p:pic>
        <p:nvPicPr>
          <p:cNvPr id="7" name="그래픽 6" descr="배지 체크 표시1 단색으로 채워진">
            <a:extLst>
              <a:ext uri="{FF2B5EF4-FFF2-40B4-BE49-F238E27FC236}">
                <a16:creationId xmlns:a16="http://schemas.microsoft.com/office/drawing/2014/main" xmlns="" id="{68D537B0-442A-41E5-897D-B01CB648C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2212" y="97509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F7EB51-DDDC-42ED-9081-04400084809F}"/>
              </a:ext>
            </a:extLst>
          </p:cNvPr>
          <p:cNvSpPr txBox="1"/>
          <p:nvPr/>
        </p:nvSpPr>
        <p:spPr>
          <a:xfrm>
            <a:off x="1169812" y="3609380"/>
            <a:ext cx="110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목적 및</a:t>
            </a:r>
            <a:endParaRPr lang="en-US" altLang="ko-KR" sz="2000" b="1" dirty="0">
              <a:solidFill>
                <a:srgbClr val="002060"/>
              </a:solidFill>
            </a:endParaRPr>
          </a:p>
          <a:p>
            <a:r>
              <a:rPr lang="ko-KR" altLang="en-US" sz="2000" b="1" dirty="0">
                <a:solidFill>
                  <a:srgbClr val="002060"/>
                </a:solidFill>
              </a:rPr>
              <a:t>필요성</a:t>
            </a:r>
          </a:p>
        </p:txBody>
      </p:sp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xmlns="" id="{B1AA6395-4FE8-474B-8D41-B6E38E25F4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5412" y="3352235"/>
            <a:ext cx="914400" cy="91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F31D40B2-ACA9-4806-A9AC-1855759350EF}"/>
              </a:ext>
            </a:extLst>
          </p:cNvPr>
          <p:cNvSpPr/>
          <p:nvPr/>
        </p:nvSpPr>
        <p:spPr>
          <a:xfrm>
            <a:off x="2511380" y="1129646"/>
            <a:ext cx="9350062" cy="2183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환동해권</a:t>
            </a:r>
            <a:r>
              <a:rPr lang="ko-KR" altLang="en-US" dirty="0">
                <a:solidFill>
                  <a:schemeClr val="tx1"/>
                </a:solidFill>
              </a:rPr>
              <a:t> 시대 양양국제공항은 지리적 입지가 나쁘지 않음에도 화물 수요와 화물 수요능력이 타 국제공항에 비해 경쟁력 열위에 위치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양양국제공항은 개항 당시 동해 최북단의 국제공항으로 큰 기대를 모았으나 탑승객 확보 실패 및 정기노선의 잇따른 폐쇄로 인하여 적자가 누적되었고 이에 공항 폐쇄가 논의될 정도로 운영상 어려움을 겪고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1C055F2-13BB-4DF3-9859-0821E3E15977}"/>
              </a:ext>
            </a:extLst>
          </p:cNvPr>
          <p:cNvSpPr/>
          <p:nvPr/>
        </p:nvSpPr>
        <p:spPr>
          <a:xfrm>
            <a:off x="2511380" y="3609380"/>
            <a:ext cx="9350062" cy="29509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양양국제공항의 경쟁력 제고와 더불어 영동권 중심공항의 역할을 수행할 수 있는 거점공항으로의 육성과 </a:t>
            </a:r>
            <a:r>
              <a:rPr lang="ko-KR" altLang="en-US" dirty="0" err="1">
                <a:solidFill>
                  <a:schemeClr val="tx1"/>
                </a:solidFill>
              </a:rPr>
              <a:t>환동해권</a:t>
            </a:r>
            <a:r>
              <a:rPr lang="ko-KR" altLang="en-US" dirty="0">
                <a:solidFill>
                  <a:schemeClr val="tx1"/>
                </a:solidFill>
              </a:rPr>
              <a:t> 허브공항의 역할을 다하지 못한 원인과 그에 따른 대책을 점검하여 양양국제공항이 </a:t>
            </a:r>
            <a:r>
              <a:rPr lang="ko-KR" altLang="en-US" dirty="0" err="1">
                <a:solidFill>
                  <a:schemeClr val="tx1"/>
                </a:solidFill>
              </a:rPr>
              <a:t>환동해권의</a:t>
            </a:r>
            <a:r>
              <a:rPr lang="ko-KR" altLang="en-US" dirty="0">
                <a:solidFill>
                  <a:schemeClr val="tx1"/>
                </a:solidFill>
              </a:rPr>
              <a:t> 물류허브공항으로 부상할 수 있도록 지역 활성화 및 지역 정책 도모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최근 영동권 교통인프라의 </a:t>
            </a:r>
            <a:r>
              <a:rPr lang="ko-KR" altLang="en-US" dirty="0" err="1">
                <a:solidFill>
                  <a:schemeClr val="tx1"/>
                </a:solidFill>
              </a:rPr>
              <a:t>접근성이</a:t>
            </a:r>
            <a:r>
              <a:rPr lang="ko-KR" altLang="en-US" dirty="0">
                <a:solidFill>
                  <a:schemeClr val="tx1"/>
                </a:solidFill>
              </a:rPr>
              <a:t> 편리해지고 있으므로 이에 따른 양양국제공항의 물류경쟁 </a:t>
            </a:r>
            <a:r>
              <a:rPr lang="ko-KR" altLang="en-US" dirty="0" err="1">
                <a:solidFill>
                  <a:schemeClr val="tx1"/>
                </a:solidFill>
              </a:rPr>
              <a:t>포지셔닝</a:t>
            </a:r>
            <a:r>
              <a:rPr lang="ko-KR" altLang="en-US" dirty="0">
                <a:solidFill>
                  <a:schemeClr val="tx1"/>
                </a:solidFill>
              </a:rPr>
              <a:t> 및 발전 가능성을 알아보고 현실적이고 구체적인 활성화 방안 고민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동해항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속초항 등 인근 물류거점과 연계한 전략을 수립하여 양양국제공항의 공항 경쟁력 강화 및 물류 경쟁력 활성화 방안 도출할 수 있는 기초자료 제공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선행연구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2624F9-DC55-41DB-BAF7-49E977C968AE}"/>
              </a:ext>
            </a:extLst>
          </p:cNvPr>
          <p:cNvSpPr txBox="1"/>
          <p:nvPr/>
        </p:nvSpPr>
        <p:spPr>
          <a:xfrm>
            <a:off x="497305" y="1574037"/>
            <a:ext cx="1119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 err="1">
                <a:solidFill>
                  <a:srgbClr val="002060"/>
                </a:solidFill>
              </a:rPr>
              <a:t>조건식</a:t>
            </a:r>
            <a:r>
              <a:rPr lang="ko-KR" altLang="en-US" sz="2000" b="1" dirty="0">
                <a:solidFill>
                  <a:srgbClr val="002060"/>
                </a:solidFill>
              </a:rPr>
              <a:t> 외 </a:t>
            </a:r>
            <a:r>
              <a:rPr lang="en-US" altLang="ko-KR" sz="2000" b="1" dirty="0">
                <a:solidFill>
                  <a:srgbClr val="002060"/>
                </a:solidFill>
              </a:rPr>
              <a:t>3</a:t>
            </a:r>
            <a:r>
              <a:rPr lang="ko-KR" altLang="en-US" sz="2000" b="1" dirty="0">
                <a:solidFill>
                  <a:srgbClr val="002060"/>
                </a:solidFill>
              </a:rPr>
              <a:t>인</a:t>
            </a:r>
            <a:r>
              <a:rPr lang="en-US" altLang="ko-KR" sz="2000" b="1" dirty="0">
                <a:solidFill>
                  <a:srgbClr val="002060"/>
                </a:solidFill>
              </a:rPr>
              <a:t>(2014)</a:t>
            </a:r>
            <a:r>
              <a:rPr lang="ko-KR" altLang="en-US" sz="2000" b="1" dirty="0">
                <a:solidFill>
                  <a:srgbClr val="002060"/>
                </a:solidFill>
              </a:rPr>
              <a:t>은 </a:t>
            </a:r>
            <a:r>
              <a:rPr lang="ko-KR" altLang="en-US" sz="2000" b="1" dirty="0" err="1">
                <a:solidFill>
                  <a:srgbClr val="002060"/>
                </a:solidFill>
              </a:rPr>
              <a:t>허쉬만</a:t>
            </a:r>
            <a:r>
              <a:rPr lang="en-US" altLang="ko-KR" sz="2000" b="1" dirty="0">
                <a:solidFill>
                  <a:srgbClr val="002060"/>
                </a:solidFill>
              </a:rPr>
              <a:t>-</a:t>
            </a:r>
            <a:r>
              <a:rPr lang="ko-KR" altLang="en-US" sz="2000" b="1" dirty="0" err="1">
                <a:solidFill>
                  <a:srgbClr val="002060"/>
                </a:solidFill>
              </a:rPr>
              <a:t>허핀달</a:t>
            </a:r>
            <a:r>
              <a:rPr lang="ko-KR" altLang="en-US" sz="2000" b="1" dirty="0">
                <a:solidFill>
                  <a:srgbClr val="002060"/>
                </a:solidFill>
              </a:rPr>
              <a:t> 지수</a:t>
            </a:r>
            <a:r>
              <a:rPr lang="en-US" altLang="ko-KR" sz="2000" b="1" dirty="0">
                <a:solidFill>
                  <a:srgbClr val="002060"/>
                </a:solidFill>
              </a:rPr>
              <a:t>, CR</a:t>
            </a:r>
            <a:r>
              <a:rPr lang="ko-KR" altLang="en-US" sz="2000" b="1" dirty="0">
                <a:solidFill>
                  <a:srgbClr val="002060"/>
                </a:solidFill>
              </a:rPr>
              <a:t>지수 및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포지셔닝 분석</a:t>
            </a:r>
            <a:r>
              <a:rPr lang="ko-KR" altLang="en-US" sz="2000" b="1" dirty="0">
                <a:solidFill>
                  <a:srgbClr val="002060"/>
                </a:solidFill>
              </a:rPr>
              <a:t>을 활용하여 국제 항공화물운송을 하는 동아시아지역 </a:t>
            </a:r>
            <a:r>
              <a:rPr lang="en-US" altLang="ko-KR" sz="2000" b="1" dirty="0">
                <a:solidFill>
                  <a:srgbClr val="002060"/>
                </a:solidFill>
              </a:rPr>
              <a:t>16</a:t>
            </a:r>
            <a:r>
              <a:rPr lang="ko-KR" altLang="en-US" sz="2000" b="1" dirty="0">
                <a:solidFill>
                  <a:srgbClr val="002060"/>
                </a:solidFill>
              </a:rPr>
              <a:t>개 공항에 대하여 항공화물의 집중도 및 경쟁구조를 파악하고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인천국제공항의 향후 발전방향을 모색하였다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BC8A9D-69A9-43A7-898A-FF37A64F83AE}"/>
              </a:ext>
            </a:extLst>
          </p:cNvPr>
          <p:cNvSpPr txBox="1"/>
          <p:nvPr/>
        </p:nvSpPr>
        <p:spPr>
          <a:xfrm>
            <a:off x="497305" y="2875466"/>
            <a:ext cx="1119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 err="1">
                <a:solidFill>
                  <a:srgbClr val="002060"/>
                </a:solidFill>
              </a:rPr>
              <a:t>유염봉</a:t>
            </a:r>
            <a:r>
              <a:rPr lang="en-US" altLang="ko-KR" sz="2000" b="1" dirty="0">
                <a:solidFill>
                  <a:srgbClr val="002060"/>
                </a:solidFill>
              </a:rPr>
              <a:t>·</a:t>
            </a:r>
            <a:r>
              <a:rPr lang="ko-KR" altLang="en-US" sz="2000" b="1" dirty="0" err="1">
                <a:solidFill>
                  <a:srgbClr val="002060"/>
                </a:solidFill>
              </a:rPr>
              <a:t>이충배</a:t>
            </a:r>
            <a:r>
              <a:rPr lang="en-US" altLang="ko-KR" sz="2000" b="1" dirty="0">
                <a:solidFill>
                  <a:srgbClr val="002060"/>
                </a:solidFill>
              </a:rPr>
              <a:t>(2020)</a:t>
            </a:r>
            <a:r>
              <a:rPr lang="ko-KR" altLang="en-US" sz="2000" b="1" dirty="0">
                <a:solidFill>
                  <a:srgbClr val="002060"/>
                </a:solidFill>
              </a:rPr>
              <a:t> 인천공항 </a:t>
            </a:r>
            <a:r>
              <a:rPr lang="ko-KR" altLang="en-US" sz="2000" b="1" dirty="0" err="1">
                <a:solidFill>
                  <a:srgbClr val="002060"/>
                </a:solidFill>
              </a:rPr>
              <a:t>환적화물의</a:t>
            </a:r>
            <a:r>
              <a:rPr lang="ko-KR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O/D </a:t>
            </a:r>
            <a:r>
              <a:rPr lang="ko-KR" altLang="en-US" sz="2000" b="1" dirty="0">
                <a:solidFill>
                  <a:srgbClr val="002060"/>
                </a:solidFill>
              </a:rPr>
              <a:t>경로에서의 물동량 변동성 분석과 화물유치전략을 제시하였다</a:t>
            </a:r>
            <a:r>
              <a:rPr lang="en-US" altLang="ko-KR" sz="2000" b="1" dirty="0">
                <a:solidFill>
                  <a:srgbClr val="002060"/>
                </a:solidFill>
              </a:rPr>
              <a:t>. </a:t>
            </a:r>
            <a:r>
              <a:rPr lang="ko-KR" altLang="en-US" sz="2000" b="1" dirty="0">
                <a:solidFill>
                  <a:srgbClr val="002060"/>
                </a:solidFill>
              </a:rPr>
              <a:t>이를 위해 </a:t>
            </a:r>
            <a:r>
              <a:rPr lang="en-US" altLang="ko-KR" sz="2000" b="1" dirty="0">
                <a:solidFill>
                  <a:srgbClr val="002060"/>
                </a:solidFill>
              </a:rPr>
              <a:t>2006-2017</a:t>
            </a:r>
            <a:r>
              <a:rPr lang="ko-KR" altLang="en-US" sz="2000" b="1" dirty="0">
                <a:solidFill>
                  <a:srgbClr val="002060"/>
                </a:solidFill>
              </a:rPr>
              <a:t>년간 </a:t>
            </a:r>
            <a:r>
              <a:rPr lang="ko-KR" altLang="en-US" sz="2000" b="1" dirty="0" err="1">
                <a:solidFill>
                  <a:srgbClr val="002060"/>
                </a:solidFill>
              </a:rPr>
              <a:t>환적데이터를</a:t>
            </a:r>
            <a:r>
              <a:rPr lang="ko-KR" altLang="en-US" sz="2000" b="1" dirty="0">
                <a:solidFill>
                  <a:srgbClr val="002060"/>
                </a:solidFill>
              </a:rPr>
              <a:t> 활용하여 </a:t>
            </a:r>
            <a:r>
              <a:rPr lang="ko-KR" altLang="en-US" sz="2000" b="1" dirty="0" err="1">
                <a:solidFill>
                  <a:srgbClr val="002060"/>
                </a:solidFill>
              </a:rPr>
              <a:t>기종점분석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변이할당분석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포트폴리오 분석기법</a:t>
            </a:r>
            <a:r>
              <a:rPr lang="ko-KR" altLang="en-US" sz="2000" b="1" dirty="0">
                <a:solidFill>
                  <a:srgbClr val="002060"/>
                </a:solidFill>
              </a:rPr>
              <a:t>을 활용하였다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3BE829-C15E-4D19-B4A2-E75EAFE6ACAC}"/>
              </a:ext>
            </a:extLst>
          </p:cNvPr>
          <p:cNvSpPr txBox="1"/>
          <p:nvPr/>
        </p:nvSpPr>
        <p:spPr>
          <a:xfrm>
            <a:off x="497305" y="4077558"/>
            <a:ext cx="1119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 err="1">
                <a:solidFill>
                  <a:srgbClr val="002060"/>
                </a:solidFill>
              </a:rPr>
              <a:t>조성제</a:t>
            </a:r>
            <a:r>
              <a:rPr lang="en-US" altLang="ko-KR" sz="2000" b="1" dirty="0">
                <a:solidFill>
                  <a:srgbClr val="002060"/>
                </a:solidFill>
              </a:rPr>
              <a:t>(2018)</a:t>
            </a:r>
            <a:r>
              <a:rPr lang="ko-KR" altLang="en-US" sz="2000" b="1" dirty="0">
                <a:solidFill>
                  <a:srgbClr val="002060"/>
                </a:solidFill>
              </a:rPr>
              <a:t>은 항공물류에 대한 기초적 개념정립과 우리나라 항공물류 현황 및 정책방향에 대한 문헌 및 선행연구를 토대로 지방공항 중 하나인 청주국제공항을 지리적 여건에서 고려한 중부권 </a:t>
            </a:r>
            <a:r>
              <a:rPr lang="ko-KR" altLang="en-US" sz="2000" b="1" dirty="0" err="1">
                <a:solidFill>
                  <a:srgbClr val="002060"/>
                </a:solidFill>
              </a:rPr>
              <a:t>항공수출물류거점공항으로</a:t>
            </a:r>
            <a:r>
              <a:rPr lang="ko-KR" altLang="en-US" sz="2000" b="1" dirty="0">
                <a:solidFill>
                  <a:srgbClr val="002060"/>
                </a:solidFill>
              </a:rPr>
              <a:t> 육성하기 위한 방안과 개선 과제를 제시했다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9F56B5F-4292-4826-9AD3-18A97D6C04C1}"/>
              </a:ext>
            </a:extLst>
          </p:cNvPr>
          <p:cNvSpPr txBox="1"/>
          <p:nvPr/>
        </p:nvSpPr>
        <p:spPr>
          <a:xfrm>
            <a:off x="497305" y="5271956"/>
            <a:ext cx="1119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 err="1">
                <a:solidFill>
                  <a:srgbClr val="002060"/>
                </a:solidFill>
              </a:rPr>
              <a:t>노윤진</a:t>
            </a:r>
            <a:r>
              <a:rPr lang="en-US" altLang="ko-KR" sz="2000" b="1" dirty="0">
                <a:solidFill>
                  <a:srgbClr val="002060"/>
                </a:solidFill>
              </a:rPr>
              <a:t>·</a:t>
            </a:r>
            <a:r>
              <a:rPr lang="ko-KR" altLang="en-US" sz="2000" b="1" dirty="0">
                <a:solidFill>
                  <a:srgbClr val="002060"/>
                </a:solidFill>
              </a:rPr>
              <a:t>김성환</a:t>
            </a:r>
            <a:r>
              <a:rPr lang="en-US" altLang="ko-KR" sz="2000" b="1" dirty="0">
                <a:solidFill>
                  <a:srgbClr val="002060"/>
                </a:solidFill>
              </a:rPr>
              <a:t>(2019)</a:t>
            </a:r>
            <a:r>
              <a:rPr lang="ko-KR" altLang="en-US" sz="2000" b="1" dirty="0">
                <a:solidFill>
                  <a:srgbClr val="002060"/>
                </a:solidFill>
              </a:rPr>
              <a:t>은 화주기업의 특성이 국제물류센터의 활용 요인에 어떠한 영향을 미치는지에 대해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연구모형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가설을 설정</a:t>
            </a:r>
            <a:r>
              <a:rPr lang="ko-KR" altLang="en-US" sz="2000" b="1" dirty="0">
                <a:solidFill>
                  <a:srgbClr val="002060"/>
                </a:solidFill>
              </a:rPr>
              <a:t>하고 화주기업을 대상으로 설문을 실시하는 실증분석을 함으로써 국제물류센터의 바람직한 운영 및 활용성에 대한 시사점을 제시하였다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1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선행연구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2624F9-DC55-41DB-BAF7-49E977C968AE}"/>
              </a:ext>
            </a:extLst>
          </p:cNvPr>
          <p:cNvSpPr txBox="1"/>
          <p:nvPr/>
        </p:nvSpPr>
        <p:spPr>
          <a:xfrm>
            <a:off x="497305" y="1574037"/>
            <a:ext cx="11197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 err="1">
                <a:solidFill>
                  <a:srgbClr val="002060"/>
                </a:solidFill>
              </a:rPr>
              <a:t>안우철</a:t>
            </a:r>
            <a:r>
              <a:rPr lang="en-US" altLang="ko-KR" sz="2000" b="1" dirty="0">
                <a:solidFill>
                  <a:srgbClr val="002060"/>
                </a:solidFill>
              </a:rPr>
              <a:t>(2021)</a:t>
            </a:r>
            <a:r>
              <a:rPr lang="ko-KR" altLang="en-US" sz="2000" b="1" dirty="0">
                <a:solidFill>
                  <a:srgbClr val="002060"/>
                </a:solidFill>
              </a:rPr>
              <a:t>은</a:t>
            </a:r>
            <a:r>
              <a:rPr lang="en-US" altLang="ko-KR" sz="2000" b="1" dirty="0">
                <a:solidFill>
                  <a:srgbClr val="002060"/>
                </a:solidFill>
              </a:rPr>
              <a:t> 2017</a:t>
            </a:r>
            <a:r>
              <a:rPr lang="ko-KR" altLang="en-US" sz="2000" b="1" dirty="0">
                <a:solidFill>
                  <a:srgbClr val="002060"/>
                </a:solidFill>
              </a:rPr>
              <a:t>년에 수립된 강원도 지역물류기본계획의  </a:t>
            </a:r>
            <a:r>
              <a:rPr lang="en-US" altLang="ko-KR" sz="2000" b="1" dirty="0">
                <a:solidFill>
                  <a:srgbClr val="002060"/>
                </a:solidFill>
              </a:rPr>
              <a:t>5</a:t>
            </a:r>
            <a:r>
              <a:rPr lang="ko-KR" altLang="en-US" sz="2000" b="1" dirty="0">
                <a:solidFill>
                  <a:srgbClr val="002060"/>
                </a:solidFill>
              </a:rPr>
              <a:t>개 </a:t>
            </a:r>
            <a:r>
              <a:rPr lang="ko-KR" altLang="en-US" sz="2000" b="1" dirty="0" err="1">
                <a:solidFill>
                  <a:srgbClr val="002060"/>
                </a:solidFill>
              </a:rPr>
              <a:t>목표별</a:t>
            </a:r>
            <a:r>
              <a:rPr lang="ko-KR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22</a:t>
            </a:r>
            <a:r>
              <a:rPr lang="ko-KR" altLang="en-US" sz="2000" b="1" dirty="0">
                <a:solidFill>
                  <a:srgbClr val="002060"/>
                </a:solidFill>
              </a:rPr>
              <a:t>개 물류정책을 평가요인으로 정하고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강원도 물류전문가를 대상으로 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AHP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분석방법론을 적용</a:t>
            </a:r>
            <a:r>
              <a:rPr lang="ko-KR" altLang="en-US" sz="2000" b="1" dirty="0">
                <a:solidFill>
                  <a:srgbClr val="002060"/>
                </a:solidFill>
              </a:rPr>
              <a:t>하여 높은 우선순위 물류정책들을 제시하였다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BC8A9D-69A9-43A7-898A-FF37A64F83AE}"/>
              </a:ext>
            </a:extLst>
          </p:cNvPr>
          <p:cNvSpPr txBox="1"/>
          <p:nvPr/>
        </p:nvSpPr>
        <p:spPr>
          <a:xfrm>
            <a:off x="497305" y="2875466"/>
            <a:ext cx="1119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- </a:t>
            </a:r>
            <a:r>
              <a:rPr lang="ko-KR" altLang="en-US" sz="2000" b="1" dirty="0">
                <a:solidFill>
                  <a:srgbClr val="002060"/>
                </a:solidFill>
              </a:rPr>
              <a:t>김민정</a:t>
            </a:r>
            <a:r>
              <a:rPr lang="en-US" altLang="ko-KR" sz="2000" b="1" dirty="0">
                <a:solidFill>
                  <a:srgbClr val="002060"/>
                </a:solidFill>
              </a:rPr>
              <a:t>(2014)</a:t>
            </a:r>
            <a:r>
              <a:rPr lang="ko-KR" altLang="en-US" sz="2000" b="1" dirty="0">
                <a:solidFill>
                  <a:srgbClr val="002060"/>
                </a:solidFill>
              </a:rPr>
              <a:t>은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공항개발 중장기 종합계획</a:t>
            </a:r>
            <a:r>
              <a:rPr lang="en-US" altLang="ko-KR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 운송실적 등 자료 및 통계를 조사</a:t>
            </a:r>
            <a:r>
              <a:rPr lang="ko-KR" altLang="en-US" sz="2000" b="1" dirty="0">
                <a:solidFill>
                  <a:srgbClr val="002060"/>
                </a:solidFill>
              </a:rPr>
              <a:t>하여</a:t>
            </a:r>
            <a:r>
              <a:rPr lang="ko-KR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</a:rPr>
              <a:t>평창동계올림픽에 대비해 양양국제공항의 활성화 방향과 과제를 연구했다</a:t>
            </a:r>
            <a:r>
              <a:rPr lang="en-US" altLang="ko-KR" sz="2000" b="1" dirty="0">
                <a:solidFill>
                  <a:srgbClr val="002060"/>
                </a:solidFill>
              </a:rPr>
              <a:t>.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3BE829-C15E-4D19-B4A2-E75EAFE6ACAC}"/>
              </a:ext>
            </a:extLst>
          </p:cNvPr>
          <p:cNvSpPr txBox="1"/>
          <p:nvPr/>
        </p:nvSpPr>
        <p:spPr>
          <a:xfrm>
            <a:off x="497305" y="4583639"/>
            <a:ext cx="1119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▷▶ 위의 선행연구 분석결과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강원도 항만</a:t>
            </a:r>
            <a:r>
              <a:rPr lang="en-US" altLang="ko-KR" sz="2000" b="1" dirty="0">
                <a:solidFill>
                  <a:srgbClr val="002060"/>
                </a:solidFill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</a:rPr>
              <a:t>공항 등 물류관련 연구가 부족하고 현재 양양공항의 물류경쟁력 수준 및 </a:t>
            </a:r>
            <a:r>
              <a:rPr lang="ko-KR" altLang="en-US" sz="2000" b="1" dirty="0" err="1">
                <a:solidFill>
                  <a:srgbClr val="002060"/>
                </a:solidFill>
              </a:rPr>
              <a:t>포지셔닝</a:t>
            </a:r>
            <a:r>
              <a:rPr lang="ko-KR" altLang="en-US" sz="2000" b="1" dirty="0">
                <a:solidFill>
                  <a:srgbClr val="002060"/>
                </a:solidFill>
              </a:rPr>
              <a:t> 파악이 요구되는 실정임</a:t>
            </a:r>
          </a:p>
        </p:txBody>
      </p:sp>
    </p:spTree>
    <p:extLst>
      <p:ext uri="{BB962C8B-B14F-4D97-AF65-F5344CB8AC3E}">
        <p14:creationId xmlns:p14="http://schemas.microsoft.com/office/powerpoint/2010/main" val="31942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양양국제공항의 현황 및 문제점</a:t>
            </a:r>
          </a:p>
        </p:txBody>
      </p:sp>
      <p:pic>
        <p:nvPicPr>
          <p:cNvPr id="6" name="그래픽 5" descr="배지 체크 표시1 단색으로 채워진">
            <a:extLst>
              <a:ext uri="{FF2B5EF4-FFF2-40B4-BE49-F238E27FC236}">
                <a16:creationId xmlns:a16="http://schemas.microsoft.com/office/drawing/2014/main" xmlns="" id="{69CD18EF-30C3-41C4-BB57-90807048C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9491" y="1029701"/>
            <a:ext cx="637200" cy="63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6058C4-6CE6-4FC1-9B87-B5AEB696BDC6}"/>
              </a:ext>
            </a:extLst>
          </p:cNvPr>
          <p:cNvSpPr txBox="1"/>
          <p:nvPr/>
        </p:nvSpPr>
        <p:spPr>
          <a:xfrm>
            <a:off x="1066691" y="1093054"/>
            <a:ext cx="988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양양국제공항의 현황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80B405B-D749-4F50-AC5F-77F14A2A0A0D}"/>
              </a:ext>
            </a:extLst>
          </p:cNvPr>
          <p:cNvCxnSpPr>
            <a:cxnSpLocks/>
          </p:cNvCxnSpPr>
          <p:nvPr/>
        </p:nvCxnSpPr>
        <p:spPr>
          <a:xfrm>
            <a:off x="308066" y="1616274"/>
            <a:ext cx="4727435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table">
            <a:extLst>
              <a:ext uri="{FF2B5EF4-FFF2-40B4-BE49-F238E27FC236}">
                <a16:creationId xmlns:a16="http://schemas.microsoft.com/office/drawing/2014/main" xmlns="" id="{AEF3E127-C5A0-4D8B-92E1-DD2CA6BC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50793"/>
            <a:ext cx="10515600" cy="464820"/>
          </a:xfrm>
          <a:prstGeom prst="rect">
            <a:avLst/>
          </a:prstGeom>
        </p:spPr>
      </p:pic>
      <p:pic>
        <p:nvPicPr>
          <p:cNvPr id="19" name="table">
            <a:extLst>
              <a:ext uri="{FF2B5EF4-FFF2-40B4-BE49-F238E27FC236}">
                <a16:creationId xmlns:a16="http://schemas.microsoft.com/office/drawing/2014/main" xmlns="" id="{E07B9BE0-BBB4-458F-BD62-671CC9586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262"/>
            <a:ext cx="10515600" cy="9296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1D88DE-6564-4482-A0CF-9410EAD2FA74}"/>
              </a:ext>
            </a:extLst>
          </p:cNvPr>
          <p:cNvSpPr/>
          <p:nvPr/>
        </p:nvSpPr>
        <p:spPr>
          <a:xfrm>
            <a:off x="134744" y="3501170"/>
            <a:ext cx="5743541" cy="32158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■ 주요 시설 규모</a:t>
            </a:r>
            <a:endParaRPr lang="en-US" altLang="ko-KR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8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 연간 항공기 처리능력 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</a:rPr>
              <a:t>약 </a:t>
            </a:r>
            <a:r>
              <a:rPr lang="en-US" altLang="ko-KR" sz="1600" b="1" dirty="0">
                <a:solidFill>
                  <a:srgbClr val="002060"/>
                </a:solidFill>
              </a:rPr>
              <a:t>4</a:t>
            </a:r>
            <a:r>
              <a:rPr lang="ko-KR" altLang="en-US" sz="1600" b="1" dirty="0">
                <a:solidFill>
                  <a:srgbClr val="002060"/>
                </a:solidFill>
              </a:rPr>
              <a:t>만 </a:t>
            </a:r>
            <a:r>
              <a:rPr lang="en-US" altLang="ko-KR" sz="1600" b="1" dirty="0">
                <a:solidFill>
                  <a:srgbClr val="002060"/>
                </a:solidFill>
              </a:rPr>
              <a:t>3</a:t>
            </a:r>
            <a:r>
              <a:rPr lang="ko-KR" altLang="en-US" sz="1600" b="1" dirty="0">
                <a:solidFill>
                  <a:srgbClr val="002060"/>
                </a:solidFill>
              </a:rPr>
              <a:t>천회가 가능한 활주로 </a:t>
            </a:r>
            <a:r>
              <a:rPr lang="en-US" altLang="ko-KR" sz="1600" b="1" dirty="0">
                <a:solidFill>
                  <a:srgbClr val="002060"/>
                </a:solidFill>
              </a:rPr>
              <a:t>1</a:t>
            </a:r>
            <a:r>
              <a:rPr lang="ko-KR" altLang="en-US" sz="1600" b="1" dirty="0">
                <a:solidFill>
                  <a:srgbClr val="002060"/>
                </a:solidFill>
              </a:rPr>
              <a:t>본</a:t>
            </a:r>
            <a:r>
              <a:rPr lang="en-US" altLang="ko-KR" sz="1600" b="1" dirty="0">
                <a:solidFill>
                  <a:srgbClr val="002060"/>
                </a:solidFill>
              </a:rPr>
              <a:t>(2,500m*45m)</a:t>
            </a:r>
          </a:p>
          <a:p>
            <a:pPr marL="342900" indent="-342900">
              <a:buFontTx/>
              <a:buChar char="-"/>
            </a:pP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- </a:t>
            </a:r>
            <a:r>
              <a:rPr lang="ko-KR" altLang="en-US" sz="1600" b="1" dirty="0">
                <a:solidFill>
                  <a:srgbClr val="002060"/>
                </a:solidFill>
              </a:rPr>
              <a:t>국내선 및 국제선 여객터미널 보유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- 2000</a:t>
            </a:r>
            <a:r>
              <a:rPr lang="ko-KR" altLang="en-US" sz="1600" b="1" dirty="0">
                <a:solidFill>
                  <a:srgbClr val="002060"/>
                </a:solidFill>
              </a:rPr>
              <a:t>년대 영동권 항공 수요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장래 남북관계 개선 및 금강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ko-KR" altLang="en-US" sz="1600" b="1" dirty="0" err="1">
                <a:solidFill>
                  <a:srgbClr val="002060"/>
                </a:solidFill>
              </a:rPr>
              <a:t>설악권</a:t>
            </a:r>
            <a:r>
              <a:rPr lang="ko-KR" altLang="en-US" sz="1600" b="1" dirty="0">
                <a:solidFill>
                  <a:srgbClr val="002060"/>
                </a:solidFill>
              </a:rPr>
              <a:t> 국제 관광지 개발에 대비한 항공교통 기반의 구축을 목적으로 </a:t>
            </a:r>
            <a:r>
              <a:rPr lang="en-US" altLang="ko-KR" sz="1600" b="1" dirty="0">
                <a:solidFill>
                  <a:srgbClr val="002060"/>
                </a:solidFill>
              </a:rPr>
              <a:t>2002</a:t>
            </a:r>
            <a:r>
              <a:rPr lang="ko-KR" altLang="en-US" sz="1600" b="1" dirty="0">
                <a:solidFill>
                  <a:srgbClr val="002060"/>
                </a:solidFill>
              </a:rPr>
              <a:t>년 </a:t>
            </a:r>
            <a:r>
              <a:rPr lang="en-US" altLang="ko-KR" sz="1600" b="1" dirty="0">
                <a:solidFill>
                  <a:srgbClr val="002060"/>
                </a:solidFill>
              </a:rPr>
              <a:t>4</a:t>
            </a:r>
            <a:r>
              <a:rPr lang="ko-KR" altLang="en-US" sz="1600" b="1" dirty="0">
                <a:solidFill>
                  <a:srgbClr val="002060"/>
                </a:solidFill>
              </a:rPr>
              <a:t>월 개항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1AEE199-4200-4D59-B02E-115040554DE0}"/>
              </a:ext>
            </a:extLst>
          </p:cNvPr>
          <p:cNvSpPr/>
          <p:nvPr/>
        </p:nvSpPr>
        <p:spPr>
          <a:xfrm>
            <a:off x="6313716" y="3501170"/>
            <a:ext cx="5755057" cy="3215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■ 항공기 운항 현황</a:t>
            </a:r>
            <a:endParaRPr lang="en-US" altLang="ko-KR" sz="2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4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*</a:t>
            </a:r>
            <a:r>
              <a:rPr lang="ko-KR" altLang="en-US" sz="1600" b="1" dirty="0">
                <a:solidFill>
                  <a:srgbClr val="002060"/>
                </a:solidFill>
              </a:rPr>
              <a:t>국내선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0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- </a:t>
            </a:r>
            <a:r>
              <a:rPr lang="ko-KR" altLang="en-US" sz="1600" b="1" dirty="0">
                <a:solidFill>
                  <a:srgbClr val="002060"/>
                </a:solidFill>
              </a:rPr>
              <a:t>플라이 강원 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</a:rPr>
              <a:t>양양</a:t>
            </a:r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대구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양양</a:t>
            </a:r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제주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양양</a:t>
            </a:r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여수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- </a:t>
            </a:r>
            <a:r>
              <a:rPr lang="ko-KR" altLang="en-US" sz="1600" b="1" dirty="0" err="1">
                <a:solidFill>
                  <a:srgbClr val="002060"/>
                </a:solidFill>
              </a:rPr>
              <a:t>티웨이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</a:rPr>
              <a:t>양양</a:t>
            </a:r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광주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양양</a:t>
            </a:r>
            <a:r>
              <a:rPr lang="en-US" altLang="ko-KR" sz="1600" b="1" dirty="0">
                <a:solidFill>
                  <a:srgbClr val="002060"/>
                </a:solidFill>
              </a:rPr>
              <a:t>-</a:t>
            </a:r>
            <a:r>
              <a:rPr lang="ko-KR" altLang="en-US" sz="1600" b="1" dirty="0">
                <a:solidFill>
                  <a:srgbClr val="002060"/>
                </a:solidFill>
              </a:rPr>
              <a:t>부산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2060"/>
                </a:solidFill>
              </a:rPr>
              <a:t>국제선 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</a:rPr>
              <a:t>필리핀 클라크 필드 노선 주</a:t>
            </a:r>
            <a:r>
              <a:rPr lang="en-US" altLang="ko-KR" sz="1600" b="1" dirty="0">
                <a:solidFill>
                  <a:srgbClr val="002060"/>
                </a:solidFill>
              </a:rPr>
              <a:t>2</a:t>
            </a:r>
            <a:r>
              <a:rPr lang="ko-KR" altLang="en-US" sz="1600" b="1" dirty="0">
                <a:solidFill>
                  <a:srgbClr val="002060"/>
                </a:solidFill>
              </a:rPr>
              <a:t>회 운항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계획</a:t>
            </a:r>
            <a:r>
              <a:rPr lang="en-US" altLang="ko-KR" sz="1600" b="1" dirty="0">
                <a:solidFill>
                  <a:srgbClr val="002060"/>
                </a:solidFill>
              </a:rPr>
              <a:t>,</a:t>
            </a:r>
          </a:p>
          <a:p>
            <a:endParaRPr lang="en-US" altLang="ko-KR" sz="5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대만 </a:t>
            </a:r>
            <a:r>
              <a:rPr lang="ko-KR" altLang="en-US" sz="1600" b="1" dirty="0" err="1">
                <a:solidFill>
                  <a:srgbClr val="002060"/>
                </a:solidFill>
              </a:rPr>
              <a:t>타이베이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신규 취항지인 홍콩과 마카오 등으로 </a:t>
            </a:r>
            <a:r>
              <a:rPr lang="en-US" altLang="ko-KR" sz="1600" b="1" dirty="0">
                <a:solidFill>
                  <a:srgbClr val="002060"/>
                </a:solidFill>
              </a:rPr>
              <a:t>7</a:t>
            </a:r>
            <a:r>
              <a:rPr lang="ko-KR" altLang="en-US" sz="1600" b="1" dirty="0">
                <a:solidFill>
                  <a:srgbClr val="002060"/>
                </a:solidFill>
              </a:rPr>
              <a:t>월 중 노선 확대 계획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xmlns="" id="{40CB3CDC-13FB-41C4-AC3E-E8821D5FB6E6}"/>
              </a:ext>
            </a:extLst>
          </p:cNvPr>
          <p:cNvSpPr txBox="1"/>
          <p:nvPr/>
        </p:nvSpPr>
        <p:spPr>
          <a:xfrm>
            <a:off x="6009181" y="1405303"/>
            <a:ext cx="529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sz="1100" dirty="0"/>
              <a:t>출처</a:t>
            </a:r>
            <a:r>
              <a:rPr lang="en-US" altLang="ko-KR" sz="1100" dirty="0"/>
              <a:t>:</a:t>
            </a:r>
            <a:r>
              <a:rPr lang="ko-KR" altLang="en-US" sz="1100" dirty="0"/>
              <a:t>https://www.airport.co.kr/www/cms/frCon/index.do?MENU_ID=1250#none</a:t>
            </a:r>
          </a:p>
        </p:txBody>
      </p:sp>
    </p:spTree>
    <p:extLst>
      <p:ext uri="{BB962C8B-B14F-4D97-AF65-F5344CB8AC3E}">
        <p14:creationId xmlns:p14="http://schemas.microsoft.com/office/powerpoint/2010/main" val="7908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양양국제공항의 현황 및 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D68040-63C3-4559-945E-140D76868B76}"/>
              </a:ext>
            </a:extLst>
          </p:cNvPr>
          <p:cNvSpPr txBox="1"/>
          <p:nvPr/>
        </p:nvSpPr>
        <p:spPr>
          <a:xfrm>
            <a:off x="605322" y="1266082"/>
            <a:ext cx="1082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플라이강원은 </a:t>
            </a:r>
            <a:r>
              <a:rPr lang="ko-KR" altLang="en-US" dirty="0"/>
              <a:t>항공 화물 운송업을 전문으로 하는 자회사 </a:t>
            </a:r>
            <a:r>
              <a:rPr lang="ko-KR" altLang="en-US" dirty="0" err="1"/>
              <a:t>플라이강원카고를</a:t>
            </a:r>
            <a:r>
              <a:rPr lang="ko-KR" altLang="en-US" dirty="0"/>
              <a:t> 출범시켜 </a:t>
            </a:r>
            <a:r>
              <a:rPr lang="en-US" altLang="ko-KR" dirty="0"/>
              <a:t>2026</a:t>
            </a:r>
            <a:r>
              <a:rPr lang="ko-KR" altLang="en-US" dirty="0"/>
              <a:t>년까지 대형 항공기 </a:t>
            </a:r>
            <a:r>
              <a:rPr lang="en-US" altLang="ko-KR" dirty="0"/>
              <a:t>7</a:t>
            </a:r>
            <a:r>
              <a:rPr lang="ko-KR" altLang="en-US" dirty="0"/>
              <a:t>개를 도입해 화물기전용 </a:t>
            </a:r>
            <a:r>
              <a:rPr lang="en-US" altLang="ko-KR" dirty="0"/>
              <a:t>3</a:t>
            </a:r>
            <a:r>
              <a:rPr lang="ko-KR" altLang="en-US" dirty="0"/>
              <a:t>대와 여객기 </a:t>
            </a:r>
            <a:r>
              <a:rPr lang="en-US" altLang="ko-KR" dirty="0"/>
              <a:t>4</a:t>
            </a:r>
            <a:r>
              <a:rPr lang="ko-KR" altLang="en-US" dirty="0"/>
              <a:t>대의 </a:t>
            </a:r>
            <a:r>
              <a:rPr lang="ko-KR" altLang="en-US" dirty="0" err="1"/>
              <a:t>밸리카고를</a:t>
            </a:r>
            <a:r>
              <a:rPr lang="ko-KR" altLang="en-US" dirty="0"/>
              <a:t> 활용한 화물운송사업을 준비하고 있다</a:t>
            </a:r>
            <a:r>
              <a:rPr lang="en-US" altLang="ko-KR" dirty="0"/>
              <a:t>.</a:t>
            </a:r>
            <a:r>
              <a:rPr lang="ko-KR" altLang="en-US" dirty="0"/>
              <a:t> 여객기의 경우 하부 화물칸을 활용한 화물 운송 사업을 계획하고 있으며 현재 </a:t>
            </a:r>
            <a:r>
              <a:rPr lang="ko-KR" altLang="en-US" dirty="0" err="1"/>
              <a:t>플라이강원은</a:t>
            </a:r>
            <a:r>
              <a:rPr lang="ko-KR" altLang="en-US" dirty="0"/>
              <a:t> 화물 운항 사업에 필요한 양양국제공항 화물터미널 건립계획을 협의하고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이렇듯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양양공항의 국제선 운항이 재개되고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플라이강원의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항공화물운송 사업이 본격화되면 지역경제 활성화에 큰 도움</a:t>
            </a:r>
            <a:r>
              <a:rPr lang="ko-KR" altLang="en-US" dirty="0"/>
              <a:t>이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AC3597-810C-BB55-5C33-64AD3265DBEC}"/>
              </a:ext>
            </a:extLst>
          </p:cNvPr>
          <p:cNvSpPr txBox="1"/>
          <p:nvPr/>
        </p:nvSpPr>
        <p:spPr>
          <a:xfrm>
            <a:off x="605322" y="3244862"/>
            <a:ext cx="11043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플라이강원은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일자로 국토교통부로부터 화물 운송 사업 면허를 취득했다고 밝혔다</a:t>
            </a:r>
            <a:r>
              <a:rPr lang="en-US" altLang="ko-KR" dirty="0"/>
              <a:t>. </a:t>
            </a:r>
            <a:r>
              <a:rPr lang="ko-KR" altLang="en-US" dirty="0"/>
              <a:t>관계자에 따르면 강원도 등 지역 신선 농수산물과 전자상거래 시장의 항공 화물 운송 수요가 급증하고 있다며 강원도를 거점으로 화물 사업을 시작할 계획이라 밝혔다</a:t>
            </a:r>
            <a:r>
              <a:rPr lang="en-US" altLang="ko-KR" dirty="0"/>
              <a:t>.</a:t>
            </a:r>
          </a:p>
          <a:p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플라이강원의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화물 운송 사업으로 하여금 강원도가 거점이 되는 화물 사업이 활성화될 수 있는 계기를 </a:t>
            </a:r>
            <a:endParaRPr lang="en-US" altLang="ko-KR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마련할 수 있을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193E77-11AE-8CF4-A6D0-50D56D600A90}"/>
              </a:ext>
            </a:extLst>
          </p:cNvPr>
          <p:cNvSpPr txBox="1"/>
          <p:nvPr/>
        </p:nvSpPr>
        <p:spPr>
          <a:xfrm>
            <a:off x="605322" y="4991753"/>
            <a:ext cx="11043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양양국제공항을 </a:t>
            </a:r>
            <a:r>
              <a:rPr lang="ko-KR" altLang="en-US" dirty="0"/>
              <a:t>모기지로 하는 플라이강원과 강원도시장군수협의회가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 err="1"/>
              <a:t>플라이강원이</a:t>
            </a:r>
            <a:r>
              <a:rPr lang="ko-KR" altLang="en-US" dirty="0"/>
              <a:t> 추진하는 국제항공 화물운송 사업에 함께 협력하기로 뜻을 모았다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플라이강원의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항공 화물 운송사업이 국내를 비롯하여 국외까지 </a:t>
            </a:r>
            <a:r>
              <a:rPr lang="ko-KR" alt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뻗어나가는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계기가 될 것으로 전망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2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양양국제공항의 현황 및 문제점</a:t>
            </a:r>
          </a:p>
        </p:txBody>
      </p:sp>
      <p:pic>
        <p:nvPicPr>
          <p:cNvPr id="6" name="그래픽 5" descr="배지 체크 표시1 단색으로 채워진">
            <a:extLst>
              <a:ext uri="{FF2B5EF4-FFF2-40B4-BE49-F238E27FC236}">
                <a16:creationId xmlns:a16="http://schemas.microsoft.com/office/drawing/2014/main" xmlns="" id="{69CD18EF-30C3-41C4-BB57-90807048C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9491" y="1029701"/>
            <a:ext cx="637200" cy="63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6058C4-6CE6-4FC1-9B87-B5AEB696BDC6}"/>
              </a:ext>
            </a:extLst>
          </p:cNvPr>
          <p:cNvSpPr txBox="1"/>
          <p:nvPr/>
        </p:nvSpPr>
        <p:spPr>
          <a:xfrm>
            <a:off x="1066691" y="1093054"/>
            <a:ext cx="988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최근 인프라 여건 개선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80B405B-D749-4F50-AC5F-77F14A2A0A0D}"/>
              </a:ext>
            </a:extLst>
          </p:cNvPr>
          <p:cNvCxnSpPr>
            <a:cxnSpLocks/>
          </p:cNvCxnSpPr>
          <p:nvPr/>
        </p:nvCxnSpPr>
        <p:spPr>
          <a:xfrm>
            <a:off x="308066" y="1616274"/>
            <a:ext cx="4727435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6F525FB5-4277-440D-BC62-800E8CCC7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9" y="1955282"/>
            <a:ext cx="4689612" cy="45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1BB965-FD9B-4E6A-8503-14D2494B3ABA}"/>
              </a:ext>
            </a:extLst>
          </p:cNvPr>
          <p:cNvSpPr txBox="1"/>
          <p:nvPr/>
        </p:nvSpPr>
        <p:spPr>
          <a:xfrm>
            <a:off x="5575300" y="1616274"/>
            <a:ext cx="650535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-</a:t>
            </a:r>
            <a:r>
              <a:rPr lang="ko-KR" altLang="en-US" b="1" dirty="0">
                <a:solidFill>
                  <a:srgbClr val="002060"/>
                </a:solidFill>
              </a:rPr>
              <a:t>코로나에 항공 여객 시장 한파 </a:t>
            </a:r>
            <a:r>
              <a:rPr lang="en-US" altLang="ko-KR" b="1" dirty="0">
                <a:solidFill>
                  <a:srgbClr val="002060"/>
                </a:solidFill>
              </a:rPr>
              <a:t>LCC, </a:t>
            </a:r>
            <a:r>
              <a:rPr lang="ko-KR" altLang="en-US" b="1" dirty="0">
                <a:solidFill>
                  <a:srgbClr val="002060"/>
                </a:solidFill>
              </a:rPr>
              <a:t>운송으로 수익 다각화에 나섰으며 플라이 강원에 이어 </a:t>
            </a:r>
            <a:r>
              <a:rPr lang="ko-KR" altLang="en-US" b="1" dirty="0" err="1">
                <a:solidFill>
                  <a:srgbClr val="002060"/>
                </a:solidFill>
              </a:rPr>
              <a:t>티웨이</a:t>
            </a:r>
            <a:r>
              <a:rPr lang="ko-KR" altLang="en-US" b="1" dirty="0">
                <a:solidFill>
                  <a:srgbClr val="002060"/>
                </a:solidFill>
              </a:rPr>
              <a:t> 등이 추진중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-</a:t>
            </a:r>
            <a:r>
              <a:rPr lang="ko-KR" altLang="en-US" b="1" dirty="0">
                <a:solidFill>
                  <a:srgbClr val="002060"/>
                </a:solidFill>
              </a:rPr>
              <a:t>강원도를 거점으로 하는 항공 화물 사업을 진행할 계획이며 강원도를 비롯한 경기 북부 등의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인근 지역 신선 농수산물과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이커머스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시장의 수요가 급증</a:t>
            </a:r>
            <a:r>
              <a:rPr lang="ko-KR" altLang="en-US" b="1" dirty="0">
                <a:solidFill>
                  <a:srgbClr val="002060"/>
                </a:solidFill>
              </a:rPr>
              <a:t>하고 있음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sz="500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▷▶ 플라이 강원은 양양국제공항 인근에 화물 청사와 물류 창고 기능을 통합한 인프라 구축 계획 수립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-LCC </a:t>
            </a:r>
            <a:r>
              <a:rPr lang="ko-KR" altLang="en-US" b="1" dirty="0">
                <a:solidFill>
                  <a:srgbClr val="002060"/>
                </a:solidFill>
              </a:rPr>
              <a:t>기업들의 화물 운송에 관심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대한항공과 아시아나의 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성공 사례 보유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-</a:t>
            </a:r>
            <a:r>
              <a:rPr lang="ko-KR" altLang="en-US" b="1" dirty="0">
                <a:solidFill>
                  <a:srgbClr val="002060"/>
                </a:solidFill>
              </a:rPr>
              <a:t>작년 홍콩</a:t>
            </a:r>
            <a:r>
              <a:rPr lang="en-US" altLang="ko-KR" b="1" dirty="0">
                <a:solidFill>
                  <a:srgbClr val="002060"/>
                </a:solidFill>
              </a:rPr>
              <a:t>- </a:t>
            </a:r>
            <a:r>
              <a:rPr lang="ko-KR" altLang="en-US" b="1" dirty="0">
                <a:solidFill>
                  <a:srgbClr val="002060"/>
                </a:solidFill>
              </a:rPr>
              <a:t>북미 항공 화물 운임인 </a:t>
            </a:r>
            <a:r>
              <a:rPr lang="en-US" altLang="ko-KR" b="1" dirty="0">
                <a:solidFill>
                  <a:srgbClr val="002060"/>
                </a:solidFill>
              </a:rPr>
              <a:t>TAC </a:t>
            </a:r>
            <a:r>
              <a:rPr lang="ko-KR" altLang="en-US" b="1" dirty="0">
                <a:solidFill>
                  <a:srgbClr val="002060"/>
                </a:solidFill>
              </a:rPr>
              <a:t>지수의 역대 최고치 기록으로 인해 대한항공과 아시아나의 화물 매출이 대폭 증가했으며 특히 대한항공은 지난해 영업이익이 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ko-KR" altLang="en-US" b="1" dirty="0">
                <a:solidFill>
                  <a:srgbClr val="002060"/>
                </a:solidFill>
              </a:rPr>
              <a:t>조원을 넘어설 것이라는 관측이 나오고 있음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622225-D3EC-D5DF-7D0B-E948F41D974D}"/>
              </a:ext>
            </a:extLst>
          </p:cNvPr>
          <p:cNvSpPr txBox="1"/>
          <p:nvPr/>
        </p:nvSpPr>
        <p:spPr>
          <a:xfrm>
            <a:off x="4785503" y="6556541"/>
            <a:ext cx="745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https://news.airportal.go.kr:448/article/selectArticleView.do?newsSeq=72804&amp;newsType=NEWS_01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FEB1B-2F6F-4D04-A193-6185176CBFC5}"/>
              </a:ext>
            </a:extLst>
          </p:cNvPr>
          <p:cNvSpPr/>
          <p:nvPr/>
        </p:nvSpPr>
        <p:spPr>
          <a:xfrm>
            <a:off x="4474" y="801574"/>
            <a:ext cx="12192000" cy="18598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xmlns="" id="{93744337-BC6D-452C-9631-67DBFF0F8D9C}"/>
              </a:ext>
            </a:extLst>
          </p:cNvPr>
          <p:cNvSpPr txBox="1"/>
          <p:nvPr/>
        </p:nvSpPr>
        <p:spPr>
          <a:xfrm>
            <a:off x="2826164" y="51541"/>
            <a:ext cx="925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양양국제공항의 현황 및 문제점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ED19694-850A-4E74-9246-FE0FA7E57771}"/>
              </a:ext>
            </a:extLst>
          </p:cNvPr>
          <p:cNvGrpSpPr/>
          <p:nvPr/>
        </p:nvGrpSpPr>
        <p:grpSpPr>
          <a:xfrm>
            <a:off x="170918" y="976142"/>
            <a:ext cx="11946694" cy="5821180"/>
            <a:chOff x="-397470" y="297364"/>
            <a:chExt cx="13059011" cy="6793205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xmlns="" id="{E9C290C8-09F0-40B0-A596-E28620D1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77738" y="2075669"/>
              <a:ext cx="2442795" cy="2448272"/>
            </a:xfrm>
            <a:prstGeom prst="rect">
              <a:avLst/>
            </a:prstGeom>
          </p:spPr>
        </p:pic>
        <p:sp>
          <p:nvSpPr>
            <p:cNvPr id="38" name="TextBox 7">
              <a:extLst>
                <a:ext uri="{FF2B5EF4-FFF2-40B4-BE49-F238E27FC236}">
                  <a16:creationId xmlns:a16="http://schemas.microsoft.com/office/drawing/2014/main" xmlns="" id="{B30CC58B-6DE4-47C0-A0D6-15B8110CD0DC}"/>
                </a:ext>
              </a:extLst>
            </p:cNvPr>
            <p:cNvSpPr txBox="1"/>
            <p:nvPr/>
          </p:nvSpPr>
          <p:spPr>
            <a:xfrm rot="18840000">
              <a:off x="4270318" y="255433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" sz="1600" b="1" spc="-1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strength</a:t>
              </a:r>
              <a:endParaRPr lang="ko-KR" altLang="en-US" sz="1600" b="1" spc="-1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8">
              <a:extLst>
                <a:ext uri="{FF2B5EF4-FFF2-40B4-BE49-F238E27FC236}">
                  <a16:creationId xmlns:a16="http://schemas.microsoft.com/office/drawing/2014/main" xmlns="" id="{7DFBC542-4143-406F-BCA3-69176AB0C69F}"/>
                </a:ext>
              </a:extLst>
            </p:cNvPr>
            <p:cNvSpPr txBox="1"/>
            <p:nvPr/>
          </p:nvSpPr>
          <p:spPr>
            <a:xfrm rot="2700000">
              <a:off x="5777739" y="220260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" sz="1600" b="1" spc="-1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weakness</a:t>
              </a:r>
              <a:endParaRPr lang="ko-KR" altLang="en-US" sz="1600" b="1" spc="-1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1946DA87-28D6-4947-BF85-94EBEC241965}"/>
                </a:ext>
              </a:extLst>
            </p:cNvPr>
            <p:cNvSpPr txBox="1"/>
            <p:nvPr/>
          </p:nvSpPr>
          <p:spPr>
            <a:xfrm rot="2760000">
              <a:off x="4608984" y="4085418"/>
              <a:ext cx="1558285" cy="370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" sz="1600" b="1" spc="-1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opportunity</a:t>
              </a:r>
              <a:endParaRPr lang="ko-KR" altLang="en-US" sz="1600" b="1" spc="-1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xmlns="" id="{6F68F1AB-778A-4234-B606-F3F24C8950DD}"/>
                </a:ext>
              </a:extLst>
            </p:cNvPr>
            <p:cNvSpPr txBox="1"/>
            <p:nvPr/>
          </p:nvSpPr>
          <p:spPr>
            <a:xfrm rot="18720000">
              <a:off x="6383464" y="3323908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" sz="1600" b="1" spc="-1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threat</a:t>
              </a:r>
              <a:endParaRPr lang="ko-KR" altLang="en-US" sz="1600" b="1" spc="-1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xmlns="" id="{88E7BE0F-F31E-4CDF-A7F3-47CDE84A2F53}"/>
                </a:ext>
              </a:extLst>
            </p:cNvPr>
            <p:cNvSpPr txBox="1"/>
            <p:nvPr/>
          </p:nvSpPr>
          <p:spPr>
            <a:xfrm>
              <a:off x="1473407" y="297364"/>
              <a:ext cx="936104" cy="1293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600" spc="-100" dirty="0">
                  <a:ln>
                    <a:solidFill>
                      <a:srgbClr val="B5F1DD">
                        <a:alpha val="20000"/>
                      </a:srgbClr>
                    </a:solidFill>
                  </a:ln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S</a:t>
              </a:r>
              <a:endParaRPr lang="ko-KR" altLang="en-US" sz="6600" spc="-100" dirty="0">
                <a:ln>
                  <a:solidFill>
                    <a:srgbClr val="B5F1DD">
                      <a:alpha val="20000"/>
                    </a:srgbClr>
                  </a:solidFill>
                </a:ln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xmlns="" id="{D9386F29-E9D1-4B47-B92A-7272731B7FDE}"/>
                </a:ext>
              </a:extLst>
            </p:cNvPr>
            <p:cNvSpPr txBox="1"/>
            <p:nvPr/>
          </p:nvSpPr>
          <p:spPr>
            <a:xfrm>
              <a:off x="9120336" y="404664"/>
              <a:ext cx="936104" cy="1293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600" spc="-100" dirty="0">
                  <a:ln>
                    <a:solidFill>
                      <a:srgbClr val="B5F1DD">
                        <a:alpha val="20000"/>
                      </a:srgbClr>
                    </a:solidFill>
                  </a:ln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W</a:t>
              </a:r>
              <a:endParaRPr lang="ko-KR" altLang="en-US" sz="6600" spc="-100" dirty="0">
                <a:ln>
                  <a:solidFill>
                    <a:srgbClr val="B5F1DD">
                      <a:alpha val="20000"/>
                    </a:srgbClr>
                  </a:solidFill>
                </a:ln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xmlns="" id="{96D329FA-2137-488E-9E14-13942F66743C}"/>
                </a:ext>
              </a:extLst>
            </p:cNvPr>
            <p:cNvSpPr txBox="1"/>
            <p:nvPr/>
          </p:nvSpPr>
          <p:spPr>
            <a:xfrm>
              <a:off x="1397194" y="3824967"/>
              <a:ext cx="936104" cy="1293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600" spc="-100" dirty="0">
                  <a:ln>
                    <a:solidFill>
                      <a:srgbClr val="B5F1DD">
                        <a:alpha val="20000"/>
                      </a:srgbClr>
                    </a:solidFill>
                  </a:ln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O</a:t>
              </a:r>
              <a:endParaRPr lang="ko-KR" altLang="en-US" sz="6600" spc="-100" dirty="0">
                <a:ln>
                  <a:solidFill>
                    <a:srgbClr val="B5F1DD">
                      <a:alpha val="20000"/>
                    </a:srgbClr>
                  </a:solidFill>
                </a:ln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xmlns="" id="{350E9C56-8C2C-4F81-9B59-B4A647E34630}"/>
                </a:ext>
              </a:extLst>
            </p:cNvPr>
            <p:cNvSpPr txBox="1"/>
            <p:nvPr/>
          </p:nvSpPr>
          <p:spPr>
            <a:xfrm>
              <a:off x="9300808" y="3780505"/>
              <a:ext cx="936104" cy="1293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600" spc="-100" dirty="0">
                  <a:ln>
                    <a:solidFill>
                      <a:srgbClr val="B5F1DD">
                        <a:alpha val="20000"/>
                      </a:srgbClr>
                    </a:solidFill>
                  </a:ln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T</a:t>
              </a:r>
              <a:endParaRPr lang="ko-KR" altLang="en-US" sz="6600" spc="-100" dirty="0">
                <a:ln>
                  <a:solidFill>
                    <a:srgbClr val="B5F1DD">
                      <a:alpha val="20000"/>
                    </a:srgbClr>
                  </a:solidFill>
                </a:ln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46" name="꺾인 연결선 17">
              <a:extLst>
                <a:ext uri="{FF2B5EF4-FFF2-40B4-BE49-F238E27FC236}">
                  <a16:creationId xmlns:a16="http://schemas.microsoft.com/office/drawing/2014/main" xmlns="" id="{899B1FB3-7A39-42C4-AE4D-22723A7C54EC}"/>
                </a:ext>
              </a:extLst>
            </p:cNvPr>
            <p:cNvCxnSpPr>
              <a:cxnSpLocks/>
              <a:stCxn id="38" idx="0"/>
              <a:endCxn id="42" idx="3"/>
            </p:cNvCxnSpPr>
            <p:nvPr/>
          </p:nvCxnSpPr>
          <p:spPr>
            <a:xfrm rot="10800000">
              <a:off x="2409511" y="943869"/>
              <a:ext cx="2315104" cy="1654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21">
              <a:extLst>
                <a:ext uri="{FF2B5EF4-FFF2-40B4-BE49-F238E27FC236}">
                  <a16:creationId xmlns:a16="http://schemas.microsoft.com/office/drawing/2014/main" xmlns="" id="{9B5D40C6-8187-4815-96B2-FBE34345455C}"/>
                </a:ext>
              </a:extLst>
            </p:cNvPr>
            <p:cNvCxnSpPr>
              <a:stCxn id="39" idx="0"/>
              <a:endCxn id="43" idx="1"/>
            </p:cNvCxnSpPr>
            <p:nvPr/>
          </p:nvCxnSpPr>
          <p:spPr>
            <a:xfrm flipV="1">
              <a:off x="6473499" y="1051169"/>
              <a:ext cx="2646837" cy="11929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23">
              <a:extLst>
                <a:ext uri="{FF2B5EF4-FFF2-40B4-BE49-F238E27FC236}">
                  <a16:creationId xmlns:a16="http://schemas.microsoft.com/office/drawing/2014/main" xmlns="" id="{8E2B6D83-8193-480F-8050-390F9BDF63C4}"/>
                </a:ext>
              </a:extLst>
            </p:cNvPr>
            <p:cNvCxnSpPr>
              <a:cxnSpLocks/>
              <a:stCxn id="40" idx="3"/>
              <a:endCxn id="44" idx="3"/>
            </p:cNvCxnSpPr>
            <p:nvPr/>
          </p:nvCxnSpPr>
          <p:spPr>
            <a:xfrm rot="5400000" flipH="1">
              <a:off x="3934473" y="2870296"/>
              <a:ext cx="359452" cy="3561805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hape 29">
              <a:extLst>
                <a:ext uri="{FF2B5EF4-FFF2-40B4-BE49-F238E27FC236}">
                  <a16:creationId xmlns:a16="http://schemas.microsoft.com/office/drawing/2014/main" xmlns="" id="{FBB07331-9094-409C-A805-2DE919C26180}"/>
                </a:ext>
              </a:extLst>
            </p:cNvPr>
            <p:cNvCxnSpPr>
              <a:stCxn id="41" idx="1"/>
              <a:endCxn id="45" idx="1"/>
            </p:cNvCxnSpPr>
            <p:nvPr/>
          </p:nvCxnSpPr>
          <p:spPr>
            <a:xfrm rot="16200000" flipH="1">
              <a:off x="7696774" y="2822975"/>
              <a:ext cx="505726" cy="2702340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0">
              <a:extLst>
                <a:ext uri="{FF2B5EF4-FFF2-40B4-BE49-F238E27FC236}">
                  <a16:creationId xmlns:a16="http://schemas.microsoft.com/office/drawing/2014/main" xmlns="" id="{484C9923-40C1-45EC-9369-029F61CBF7B6}"/>
                </a:ext>
              </a:extLst>
            </p:cNvPr>
            <p:cNvSpPr txBox="1"/>
            <p:nvPr/>
          </p:nvSpPr>
          <p:spPr>
            <a:xfrm>
              <a:off x="2135560" y="1508272"/>
              <a:ext cx="2448272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ko-KR" sz="1300" spc="-100" dirty="0">
                  <a:ln>
                    <a:solidFill>
                      <a:prstClr val="black">
                        <a:lumMod val="75000"/>
                        <a:lumOff val="25000"/>
                        <a:alpha val="20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300" spc="-10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xmlns="" id="{168D01D5-D779-49D5-9691-89D336F79FC7}"/>
                </a:ext>
              </a:extLst>
            </p:cNvPr>
            <p:cNvSpPr txBox="1"/>
            <p:nvPr/>
          </p:nvSpPr>
          <p:spPr>
            <a:xfrm>
              <a:off x="7088143" y="1703803"/>
              <a:ext cx="5573398" cy="1724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00" b="0" i="0" dirty="0">
                  <a:solidFill>
                    <a:srgbClr val="333333"/>
                  </a:solidFill>
                  <a:effectLst/>
                  <a:latin typeface="Noto Sans KR"/>
                </a:rPr>
                <a:t>- </a:t>
              </a:r>
              <a:r>
                <a:rPr lang="ko-KR" altLang="en-US" sz="1500" b="0" i="0" dirty="0">
                  <a:solidFill>
                    <a:srgbClr val="333333"/>
                  </a:solidFill>
                  <a:effectLst/>
                  <a:latin typeface="Noto Sans KR"/>
                </a:rPr>
                <a:t>고유가 및 경제불황에 따른 항공수요 감소</a:t>
              </a:r>
              <a:endParaRPr lang="en-US" altLang="ko-KR" sz="1500" dirty="0">
                <a:solidFill>
                  <a:srgbClr val="333333"/>
                </a:solidFill>
                <a:latin typeface="Noto Sans KR"/>
              </a:endParaRPr>
            </a:p>
            <a:p>
              <a:endParaRPr lang="en-US" altLang="ko-KR" sz="1500" dirty="0">
                <a:solidFill>
                  <a:srgbClr val="333333"/>
                </a:solidFill>
                <a:latin typeface="Noto Sans KR"/>
              </a:endParaRPr>
            </a:p>
            <a:p>
              <a:r>
                <a:rPr lang="en-US" altLang="ko-KR" sz="1500" dirty="0">
                  <a:solidFill>
                    <a:srgbClr val="333333"/>
                  </a:solidFill>
                  <a:latin typeface="Noto Sans KR"/>
                </a:rPr>
                <a:t>-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/>
                </a:rPr>
                <a:t>강원지역 내 항공화물창출 수요 부족</a:t>
              </a:r>
              <a:endParaRPr lang="en-US" altLang="ko-KR" sz="1500" dirty="0">
                <a:solidFill>
                  <a:srgbClr val="333333"/>
                </a:solidFill>
                <a:latin typeface="Noto Sans KR"/>
              </a:endParaRPr>
            </a:p>
            <a:p>
              <a:endParaRPr lang="en-US" altLang="ko-KR" sz="1500" dirty="0">
                <a:solidFill>
                  <a:srgbClr val="333333"/>
                </a:solidFill>
                <a:latin typeface="Noto Sans KR"/>
              </a:endParaRPr>
            </a:p>
            <a:p>
              <a:r>
                <a:rPr lang="en-US" altLang="ko-KR" sz="1500" dirty="0">
                  <a:solidFill>
                    <a:srgbClr val="333333"/>
                  </a:solidFill>
                  <a:latin typeface="Noto Sans KR"/>
                </a:rPr>
                <a:t>-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/>
                </a:rPr>
                <a:t>수도권의 수요를 받을 수 있는 </a:t>
              </a:r>
              <a:r>
                <a:rPr lang="ko-KR" altLang="en-US" sz="15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KR"/>
                </a:rPr>
                <a:t>화물터미널</a:t>
              </a:r>
              <a:r>
                <a:rPr lang="en-US" altLang="ko-KR" sz="15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KR"/>
                </a:rPr>
                <a:t>, </a:t>
              </a:r>
              <a:r>
                <a:rPr lang="ko-KR" altLang="en-US" sz="15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ans KR"/>
                </a:rPr>
                <a:t>물류네트워크 기반 환경 부족</a:t>
              </a:r>
              <a:endParaRPr lang="en-US" altLang="ko-KR" sz="1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"/>
              </a:endParaRPr>
            </a:p>
          </p:txBody>
        </p:sp>
        <p:sp>
          <p:nvSpPr>
            <p:cNvPr id="53" name="TextBox 24">
              <a:extLst>
                <a:ext uri="{FF2B5EF4-FFF2-40B4-BE49-F238E27FC236}">
                  <a16:creationId xmlns:a16="http://schemas.microsoft.com/office/drawing/2014/main" xmlns="" id="{A02A7905-A300-4973-B90E-705404461088}"/>
                </a:ext>
              </a:extLst>
            </p:cNvPr>
            <p:cNvSpPr txBox="1"/>
            <p:nvPr/>
          </p:nvSpPr>
          <p:spPr>
            <a:xfrm>
              <a:off x="-337663" y="5024287"/>
              <a:ext cx="5982883" cy="18317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indent="-180975">
                <a:buFontTx/>
                <a:buChar char="-"/>
              </a:pP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동해선 철도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춘천∼속초 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KTX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개통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제천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삼척 고속도로 등 교통인프라 지속 확충 계획</a:t>
              </a:r>
              <a:endPara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b="1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트라이포트 활성화로 </a:t>
              </a:r>
              <a:r>
                <a:rPr lang="ko-KR" altLang="en-US" sz="1600" b="0" i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환동해권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물류거점 성장 가능성</a:t>
              </a:r>
              <a:endPara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전자상거래 활성화로 인하여 항공화물 수요 증가</a:t>
              </a:r>
              <a:endParaRPr lang="en-US" altLang="ko-KR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김포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인천 항공화물기 수용능력 </a:t>
              </a:r>
              <a:r>
                <a:rPr lang="ko-KR" altLang="en-US" sz="1600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부족로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인한 초과수요 유치 가능성</a:t>
              </a:r>
              <a:endParaRPr lang="en-US" altLang="ko-KR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26">
              <a:extLst>
                <a:ext uri="{FF2B5EF4-FFF2-40B4-BE49-F238E27FC236}">
                  <a16:creationId xmlns:a16="http://schemas.microsoft.com/office/drawing/2014/main" xmlns="" id="{922AB673-4E09-4D08-8F3F-AD7FB15BF59F}"/>
                </a:ext>
              </a:extLst>
            </p:cNvPr>
            <p:cNvSpPr txBox="1"/>
            <p:nvPr/>
          </p:nvSpPr>
          <p:spPr>
            <a:xfrm>
              <a:off x="-397470" y="1495383"/>
              <a:ext cx="5407538" cy="211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indent="-180975">
                <a:buFontTx/>
                <a:buChar char="-"/>
              </a:pPr>
              <a:r>
                <a:rPr lang="ko-KR" altLang="en-US" sz="1600" b="0" i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환동해권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경제권역 발전가능성과 잠재성</a:t>
              </a:r>
              <a:endParaRPr lang="en-US" altLang="ko-KR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경강선 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KTX,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영동고속도로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서울</a:t>
              </a:r>
              <a:r>
                <a:rPr lang="en-US" altLang="ko-KR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6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양양고속도로 등 물류인프라 개선 </a:t>
              </a:r>
              <a:endPara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b="1" i="0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동해항</a:t>
              </a:r>
              <a:r>
                <a:rPr lang="ko-KR" altLang="en-US" sz="1600" b="1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b="1" i="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개발 </a:t>
              </a:r>
              <a:r>
                <a:rPr lang="ko-KR" altLang="en-US" sz="1600" b="0" i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벌크</a:t>
              </a:r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컨테이너 물동량 창출을 통한 자원</a:t>
              </a:r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물류 중심으로 특성화</a:t>
              </a:r>
              <a:endPara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>
                <a:buFontTx/>
                <a:buChar char="-"/>
              </a:pPr>
              <a:r>
                <a:rPr lang="ko-KR" altLang="en-US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양양국제공항과 </a:t>
              </a:r>
              <a:r>
                <a:rPr lang="ko-KR" altLang="en-US" sz="1600" b="1" dirty="0" err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동해항</a:t>
              </a:r>
              <a:r>
                <a:rPr lang="en-US" altLang="ko-KR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속초항을 기반으로 </a:t>
              </a:r>
              <a:endParaRPr lang="en-US" altLang="ko-KR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트라이포트 구축 기반</a:t>
              </a:r>
              <a:endParaRPr lang="en-US" altLang="ko-KR" sz="1600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57" name="TextBox 32">
              <a:extLst>
                <a:ext uri="{FF2B5EF4-FFF2-40B4-BE49-F238E27FC236}">
                  <a16:creationId xmlns:a16="http://schemas.microsoft.com/office/drawing/2014/main" xmlns="" id="{4E89A430-E7BE-4A34-92CD-65E75CF77A08}"/>
                </a:ext>
              </a:extLst>
            </p:cNvPr>
            <p:cNvSpPr txBox="1"/>
            <p:nvPr/>
          </p:nvSpPr>
          <p:spPr>
            <a:xfrm>
              <a:off x="6312078" y="4971470"/>
              <a:ext cx="6349463" cy="211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 fontAlgn="base">
                <a:buFontTx/>
                <a:buChar char="-"/>
              </a:pP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se-nanumgothic"/>
                </a:rPr>
                <a:t>대형항공기 운용에 따른 운항 감축으로 지방공항 항공수요는 국내선 수요와 더불어 지속적으로 감소</a:t>
              </a:r>
              <a:endParaRPr lang="en-US" altLang="ko-KR" sz="1600" b="0" i="0" dirty="0">
                <a:solidFill>
                  <a:srgbClr val="000000"/>
                </a:solidFill>
                <a:effectLst/>
                <a:latin typeface="se-nanumgothic"/>
              </a:endParaRPr>
            </a:p>
            <a:p>
              <a:pPr marL="285750" indent="-285750" algn="l" fontAlgn="base">
                <a:buFontTx/>
                <a:buChar char="-"/>
              </a:pPr>
              <a:endParaRPr lang="en-US" altLang="ko-KR" sz="1600" b="0" i="0" dirty="0">
                <a:solidFill>
                  <a:srgbClr val="000000"/>
                </a:solidFill>
                <a:effectLst/>
                <a:latin typeface="se-nanumgothic"/>
              </a:endParaRPr>
            </a:p>
            <a:p>
              <a:pPr marL="285750" indent="-285750" algn="l" fontAlgn="base">
                <a:buFontTx/>
                <a:buChar char="-"/>
              </a:pPr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se-nanumgothic"/>
                </a:rPr>
                <a:t>LCC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se-nanumgothic"/>
                </a:rPr>
                <a:t>의</a:t>
              </a:r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se-nanumgothic"/>
                </a:rPr>
                <a:t> </a:t>
              </a:r>
              <a:r>
                <a:rPr lang="ko-KR" altLang="en-US" sz="1600" b="0" i="0" dirty="0">
                  <a:solidFill>
                    <a:srgbClr val="000000"/>
                  </a:solidFill>
                  <a:effectLst/>
                  <a:latin typeface="se-nanumgothic"/>
                </a:rPr>
                <a:t>항공화물시장 진입으로 화물유치 경쟁 심화</a:t>
              </a:r>
              <a:endParaRPr lang="en-US" altLang="ko-KR" sz="1600" b="0" i="0" dirty="0">
                <a:solidFill>
                  <a:srgbClr val="000000"/>
                </a:solidFill>
                <a:effectLst/>
                <a:latin typeface="se-nanumgothic"/>
              </a:endParaRPr>
            </a:p>
            <a:p>
              <a:pPr algn="l" fontAlgn="base"/>
              <a:endParaRPr lang="en-US" altLang="ko-KR" sz="1600" dirty="0">
                <a:solidFill>
                  <a:srgbClr val="000000"/>
                </a:solidFill>
                <a:latin typeface="se-nanumgothic"/>
              </a:endParaRPr>
            </a:p>
            <a:p>
              <a:pPr algn="l" fontAlgn="base"/>
              <a:r>
                <a:rPr lang="en-US" altLang="ko-KR" sz="1600" dirty="0"/>
                <a:t>- </a:t>
              </a:r>
              <a:r>
                <a:rPr lang="ko-KR" altLang="en-US" sz="1600" dirty="0"/>
                <a:t>지역 </a:t>
              </a:r>
              <a:r>
                <a:rPr lang="ko-KR" altLang="en-US" sz="1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배후 수요가 미비</a:t>
              </a:r>
              <a:r>
                <a:rPr lang="ko-KR" altLang="en-US" sz="1600" dirty="0"/>
                <a:t>할 뿐더러 도로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철도 등 광역교통망의 발전으로 </a:t>
              </a:r>
              <a:r>
                <a:rPr lang="ko-KR" altLang="en-US" sz="16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국내선 수요가 갈수록 줄어듦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2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1907</Words>
  <Application>Microsoft Office PowerPoint</Application>
  <PresentationFormat>사용자 지정</PresentationFormat>
  <Paragraphs>308</Paragraphs>
  <Slides>20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금 승현</dc:creator>
  <cp:lastModifiedBy>Windows 사용자</cp:lastModifiedBy>
  <cp:revision>100</cp:revision>
  <dcterms:created xsi:type="dcterms:W3CDTF">2022-04-18T10:19:59Z</dcterms:created>
  <dcterms:modified xsi:type="dcterms:W3CDTF">2022-05-03T13:25:25Z</dcterms:modified>
</cp:coreProperties>
</file>