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1" r:id="rId2"/>
    <p:sldId id="304" r:id="rId3"/>
    <p:sldId id="271" r:id="rId4"/>
    <p:sldId id="278" r:id="rId5"/>
    <p:sldId id="259" r:id="rId6"/>
    <p:sldId id="308" r:id="rId7"/>
    <p:sldId id="309" r:id="rId8"/>
    <p:sldId id="288" r:id="rId9"/>
    <p:sldId id="289" r:id="rId10"/>
    <p:sldId id="295" r:id="rId11"/>
    <p:sldId id="311" r:id="rId12"/>
    <p:sldId id="302" r:id="rId13"/>
    <p:sldId id="285" r:id="rId14"/>
    <p:sldId id="287" r:id="rId15"/>
    <p:sldId id="296" r:id="rId16"/>
    <p:sldId id="310" r:id="rId17"/>
    <p:sldId id="312" r:id="rId18"/>
    <p:sldId id="307" r:id="rId19"/>
    <p:sldId id="301" r:id="rId20"/>
    <p:sldId id="306" r:id="rId21"/>
    <p:sldId id="3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1B209F-6203-AE2D-FEFA-5D052D4B5BF7}" name="선우경" initials="선" userId="S::nonplayer64@pusan.ac.kr::5b8b7fdf-7a44-4b37-a069-3e61205390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5"/>
    <a:srgbClr val="44546A"/>
    <a:srgbClr val="595959"/>
    <a:srgbClr val="5FB0DF"/>
    <a:srgbClr val="2C9398"/>
    <a:srgbClr val="111915"/>
    <a:srgbClr val="FF0066"/>
    <a:srgbClr val="A2DAD7"/>
    <a:srgbClr val="80848A"/>
    <a:srgbClr val="F4E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oleObject" Target="&#53685;&#54633;%20&#47928;&#49436;1" TargetMode="External"/><Relationship Id="rId4" Type="http://schemas.openxmlformats.org/officeDocument/2006/relationships/hyperlink" Target="http://rigvedawiki.net/w/%ED%8F%89%ED%83%9D%C2%B7%EB%8B%B9%EC%A7%84%ED%95%AD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931523042228"/>
          <c:y val="2.7042844473256531E-2"/>
          <c:w val="0.58625688661486486"/>
          <c:h val="0.763969842491782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2020년</c:v>
                </c:pt>
              </c:strCache>
            </c:strRef>
          </c:tx>
          <c:spPr>
            <a:solidFill>
              <a:srgbClr val="002060">
                <a:alpha val="98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tx1">
                  <a:alpha val="98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F239-473A-9277-EACEB41B4150}"/>
              </c:ext>
            </c:extLst>
          </c:dPt>
          <c:cat>
            <c:strRef>
              <c:f>Sheet1!$A$2:$A$11</c:f>
              <c:strCache>
                <c:ptCount val="10"/>
                <c:pt idx="0">
                  <c:v>씨랜드</c:v>
                </c:pt>
                <c:pt idx="1">
                  <c:v>코스코+OOCL</c:v>
                </c:pt>
                <c:pt idx="2">
                  <c:v>APL+CNC</c:v>
                </c:pt>
                <c:pt idx="3">
                  <c:v>SITC</c:v>
                </c:pt>
                <c:pt idx="4">
                  <c:v>완하이</c:v>
                </c:pt>
                <c:pt idx="5">
                  <c:v>에버그린</c:v>
                </c:pt>
                <c:pt idx="6">
                  <c:v>ONE</c:v>
                </c:pt>
                <c:pt idx="7">
                  <c:v>MSC</c:v>
                </c:pt>
                <c:pt idx="8">
                  <c:v>기타 해외 컨선사</c:v>
                </c:pt>
                <c:pt idx="9">
                  <c:v>국적선사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15.2</c:v>
                </c:pt>
                <c:pt idx="1">
                  <c:v>12.6</c:v>
                </c:pt>
                <c:pt idx="2">
                  <c:v>9</c:v>
                </c:pt>
                <c:pt idx="3">
                  <c:v>7.5</c:v>
                </c:pt>
                <c:pt idx="4">
                  <c:v>8.1999999999999993</c:v>
                </c:pt>
                <c:pt idx="5">
                  <c:v>6.2</c:v>
                </c:pt>
                <c:pt idx="6">
                  <c:v>4.7</c:v>
                </c:pt>
                <c:pt idx="7">
                  <c:v>0.9</c:v>
                </c:pt>
                <c:pt idx="8">
                  <c:v>18.7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3-4F78-A3A6-EBAA019535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씨랜드</c:v>
                </c:pt>
                <c:pt idx="1">
                  <c:v>코스코+OOCL</c:v>
                </c:pt>
                <c:pt idx="2">
                  <c:v>APL+CNC</c:v>
                </c:pt>
                <c:pt idx="3">
                  <c:v>SITC</c:v>
                </c:pt>
                <c:pt idx="4">
                  <c:v>완하이</c:v>
                </c:pt>
                <c:pt idx="5">
                  <c:v>에버그린</c:v>
                </c:pt>
                <c:pt idx="6">
                  <c:v>ONE</c:v>
                </c:pt>
                <c:pt idx="7">
                  <c:v>MSC</c:v>
                </c:pt>
                <c:pt idx="8">
                  <c:v>기타 해외 컨선사</c:v>
                </c:pt>
                <c:pt idx="9">
                  <c:v>국적선사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16.5</c:v>
                </c:pt>
                <c:pt idx="1">
                  <c:v>13</c:v>
                </c:pt>
                <c:pt idx="2">
                  <c:v>10.1</c:v>
                </c:pt>
                <c:pt idx="3">
                  <c:v>7.6</c:v>
                </c:pt>
                <c:pt idx="4">
                  <c:v>7.6</c:v>
                </c:pt>
                <c:pt idx="5">
                  <c:v>7.4</c:v>
                </c:pt>
                <c:pt idx="6">
                  <c:v>6</c:v>
                </c:pt>
                <c:pt idx="7">
                  <c:v>3.6</c:v>
                </c:pt>
                <c:pt idx="8">
                  <c:v>13.8</c:v>
                </c:pt>
                <c:pt idx="9">
                  <c:v>14.4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3-4F78-A3A6-EBAA01953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5"/>
        <c:overlap val="-13"/>
        <c:axId val="861238319"/>
        <c:axId val="852325375"/>
      </c:barChart>
      <c:catAx>
        <c:axId val="861238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25375"/>
        <c:crossesAt val="0"/>
        <c:auto val="1"/>
        <c:lblAlgn val="ctr"/>
        <c:lblOffset val="100"/>
        <c:noMultiLvlLbl val="0"/>
      </c:catAx>
      <c:valAx>
        <c:axId val="85232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238319"/>
        <c:crosses val="autoZero"/>
        <c:crossBetween val="between"/>
      </c:valAx>
      <c:spPr>
        <a:blipFill>
          <a:blip xmlns:r="http://schemas.openxmlformats.org/officeDocument/2006/relationships" r:embed="rId3">
            <a:alphaModFix amt="25000"/>
            <a:extLst>
              <a:ext uri="{837473B0-CC2E-450A-ABE3-18F120FF3D39}">
                <a1611:picAttrSrcUrl xmlns:a1611="http://schemas.microsoft.com/office/drawing/2016/11/main" xmlns:c16r2="http://schemas.microsoft.com/office/drawing/2015/06/chart" xmlns="" r:id="rId4"/>
              </a:ext>
            </a:extLst>
          </a:blip>
          <a:stretch>
            <a:fillRect/>
          </a:stretch>
        </a:blip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48299006934497"/>
          <c:y val="0.85767633093511297"/>
          <c:w val="0.3891250976201639"/>
          <c:h val="7.2898116474146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06:36.908"/>
    </inkml:context>
    <inkml:brush xml:id="br0">
      <inkml:brushProperty name="width" value="0.07938" units="cm"/>
      <inkml:brushProperty name="height" value="0.07938" units="cm"/>
      <inkml:brushProperty name="color" value="#C00000"/>
    </inkml:brush>
  </inkml:definitions>
  <inkml:trace contextRef="#ctx0" brushRef="#br0">7516 1 24575,'-6'116'0,"-5"0"0,-31 135 0,-2 19 0,32-203 0,-3-2 0,-23 66 0,16-61 0,-18 104 0,24-79 0,-14 125 0,23-169 0,-3-1 0,-1-1 0,-26 69 0,16-54 0,-14 78 0,-12 80 0,-13 76 0,45-212 0,-4-1 0,-4-1 0,-4-2 0,-3 0 0,-53 101 0,-8 43 0,26-55 0,8-51 0,-5-3 0,-122 174 0,64-96 0,12-11 0,42-81 0,-146 209 0,164-253 0,-70 67 0,64-72 0,-59 79 0,52-49 0,-5 8 0,-152 164 0,174-214 0,-17 16 0,-77 96 0,88-93 0,-3-2 0,-2-2 0,-99 78 0,120-105 0,1 2 0,-34 41 0,38-39 0,0-3 0,-56 47 0,-342 269 0,335-264 0,-28 21 0,83-71 0,-59 67 0,65-64 0,-2-2 0,-43 35 0,-427 312 0,433-333 0,-83 43 0,-4 2 0,13 4 0,-68 43 0,171-114 0,-173 103 0,-2-3 0,66-39 0,-185 114 0,200-119 0,-36 23 0,26-17 0,14-9 0,-161 85 0,286-161 0,-25 13 0,-14 7 0,0 2 0,-68 50 0,105-70-80,0 1 0,0-1 0,-1 0-1,0-1 1,0 0 0,-1 0 0,1-1 0,-12 2 0,10-2-564,-6 3-6182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31:45.055"/>
    </inkml:context>
    <inkml:brush xml:id="br0">
      <inkml:brushProperty name="width" value="0.07938" units="cm"/>
      <inkml:brushProperty name="height" value="0.07938" units="cm"/>
      <inkml:brushProperty name="color" value="#A46D36"/>
    </inkml:brush>
  </inkml:definitions>
  <inkml:trace contextRef="#ctx0" brushRef="#br0">716 1615 24575,'0'0'0,"4"2"0,-2 1 0,-1-3 0,1 0 0,0 2 0,0-2 0,0 2 0,0-2 0,0 0 0,-1 0 0,3 0 0,-2 0 0,0 0 0,0 0 0,0 0 0,-1 0 0,3 0 0,-2-2 0,0 2 0,0 0 0,0-2 0,-1 2 0,1-3 0,0 3 0,0-2 0,0 2 0,0-2 0,0 0 0,-1-1 0,1 3 0,0-2 0,-2 0 0,4-2 0,50-72 0,-8-22 0,36-104 0,11-27 0,-65 160 0,-4-2 0,-2-1 0,17-88 0,-33 134 0,-3-1 0,1 0 0,0 1 0,-2-1 0,-2 1 0,0-1 0,0 0 0,-4 1 0,2-1 0,-4 0 0,3 1 0,-14-42 0,11 55 0,1 0 0,-1-3 0,-1 3 0,1-1 0,-1 3 0,-1-2 0,-1 2 0,2 0 0,-3 0 0,1 0 0,0 2 0,-2-2 0,0 2 0,1 0 0,-1 2 0,0 1 0,-2-1 0,2 0 0,-2 3 0,2-3 0,-2 5 0,0-2 0,-15-1 0,7 1 0,-1-1 0,2 3 0,-1 2 0,-1 0 0,2 0 0,-3 2 0,3 3 0,-2-1 0,1 1 0,1 1 0,-1 3 0,1-2 0,1 4 0,-1 0 0,1 0 0,-33 29 0,-54 73 0,8 8 0,-164 247 0,260-363 0,0-3 0,1 0 0,-1 3 0,0-3 0,0 0 0,0 0 0,0 1 0,-1-1 0,1 0 0,0 0 0,0 0 0,-2-2 0,2 3 0,-1-1 0,-3 0 0,4-2 0,2 0 0,-2 0 0,2 0 0,-1-2 0,1 2 0,-2 0 0,2 0 0,-2-2 0,2 2 0,-2 0 0,2 0 0,0-3 0,-2 3 0,2 0 0,0-2 0,-2 2 0,2-2 0,0 2 0,-2-2 0,2 2 0,0 0 0,0-2 0,-1 2 0,1-3 0,0 3 0,0-2 0,0 2 0,0-2 0,0 0 0,-4-18 0,2 0 0,2 0 0,2-38 0,-2 40 0,5-373-1365,-5 351-5461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31:45.056"/>
    </inkml:context>
    <inkml:brush xml:id="br0">
      <inkml:brushProperty name="width" value="0.07938" units="cm"/>
      <inkml:brushProperty name="height" value="0.07938" units="cm"/>
      <inkml:brushProperty name="color" value="#A46D36"/>
    </inkml:brush>
  </inkml:definitions>
  <inkml:trace contextRef="#ctx0" brushRef="#br0">1 51 24575,'0'-9'0,"6"0"0,16-3 0,11 3 0,14 5 0,10-1 0,5 3 0,-4 2 0,-2 0 0,-8 0 0,-1 0 0,-12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5:31:45.057"/>
    </inkml:context>
    <inkml:brush xml:id="br0">
      <inkml:brushProperty name="width" value="0.07938" units="cm"/>
      <inkml:brushProperty name="height" value="0.07938" units="cm"/>
      <inkml:brushProperty name="color" value="#A46D36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3:04:06.483"/>
    </inkml:context>
    <inkml:brush xml:id="br0">
      <inkml:brushProperty name="width" value="0.05292" units="cm"/>
      <inkml:brushProperty name="height" value="0.05292" units="cm"/>
      <inkml:brushProperty name="color" value="#990EFA"/>
    </inkml:brush>
  </inkml:definitions>
  <inkml:trace contextRef="#ctx0" brushRef="#br0">2545 185 24575,'-1'-1'0,"0"0"0,-1-1 0,1 1 0,0 0 0,-1 0 0,1 0 0,0 0 0,-1 0 0,0 0 0,1 1 0,-1-1 0,1 0 0,-1 1 0,0-1 0,1 1 0,-1 0 0,0-1 0,0 1 0,-2 0 0,-2-1 0,-430-96 0,400 90 0,-48-3 0,57 8 0,17 0 0,0 0 0,0-1 0,0 0 0,1 0 0,-14-7 0,13 5 0,0 1 0,0 0 0,-1 1 0,-19-4 0,-55 1 0,-121 6 0,84 3 0,18-4 0,-98 2 0,156 2 0,-1 2 0,-58 13 0,32-1 0,-78 21 0,106-23 0,1 3 0,0 2 0,2 2 0,1 1 0,0 2 0,-62 52 0,62-39 0,2 1 0,-64 84 0,74-86 0,26-33 0,0-1 0,0 0 0,0 0 0,0 0 0,0 0 0,-1 0 0,1-1 0,-7 4 0,9-6 0,1 1 0,-1-1 0,0 0 0,1 0 0,-1 0 0,0 0 0,0 0 0,1 1 0,-1-1 0,0 0 0,1 0 0,-1-1 0,0 1 0,0 0 0,1 0 0,-1 0 0,0 0 0,1-1 0,-1 1 0,0 0 0,1 0 0,-2-1 0,1 0 0,0-1 0,0 1 0,0 0 0,0 0 0,1-1 0,-1 1 0,0 0 0,1-1 0,-1 1 0,0-1 0,1 1 0,0-1 0,-1 1 0,1-4 0,-3-22 0,1-1 0,5-55 0,-1 45 0,-3 56 0,0-2 0,0 1 0,1-1 0,1 0 0,4 26 0,-4-38 0,0 0 0,0 0 0,0-1 0,0 1 0,0 0 0,1-1 0,0 1 0,0-1 0,0 0 0,0 0 0,0 0 0,1 0 0,-1 0 0,1 0 0,0 0 0,0-1 0,0 1 0,0-1 0,0 0 0,0 0 0,1 0 0,-1 0 0,1-1 0,0 0 0,-1 1 0,7 0 0,20 1 17,-1-1 0,1-1 0,41-5 0,6 0-1450,-54 4-5393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3:13:45.614"/>
    </inkml:context>
    <inkml:brush xml:id="br0">
      <inkml:brushProperty name="width" value="0.05292" units="cm"/>
      <inkml:brushProperty name="height" value="0.05292" units="cm"/>
      <inkml:brushProperty name="color" value="#EA59F9"/>
    </inkml:brush>
  </inkml:definitions>
  <inkml:trace contextRef="#ctx0" brushRef="#br0">1 913 24575,'0'-50'0,"-1"-8"0,3 0 0,13-90 0,-7 109 0,22-66 0,-21 74 0,9-47 0,-13 53 0,0 1 0,2-1 0,15-37 0,-11 37 0,1 2 0,1-1 0,1 2 0,17-22 0,-26 37 0,1 1 0,0 0 0,0 1 0,0 0 0,1 0 0,-1 0 0,1 0 0,0 1 0,1 0 0,-1 1 0,1 0 0,-1 0 0,1 0 0,0 1 0,0 0 0,0 1 0,12-1 0,185 3 0,-71 3 0,-124-4 0,1 1 0,-1 0 0,0 0 0,0 1 0,0 1 0,0 0 0,0 0 0,-1 1 0,0 0 0,1 1 0,14 10 0,-10-5 0,-1 0 0,0 1 0,-1 1 0,0 0 0,-1 1 0,14 20 0,-17-20 0,-1 1 0,0 0 0,8 27 0,1-1 0,-6-14 0,-1 0 0,-1 0 0,-2 0 0,0 1 0,2 42 0,-6 136 0,-3-107 0,1-91 0,0 0 0,-1 0 0,1 0 0,-2 0 0,1 0 0,-1 0 0,0-1 0,0 1 0,0 0 0,-1-1 0,0 0 0,-1 0 0,1 0 0,-1 0 0,0 0 0,-1-1 0,1 0 0,-1 0 0,0 0 0,-1 0 0,1-1 0,-1 0 0,0 0 0,0 0 0,0-1 0,0 0 0,0 0 0,-1-1 0,-8 3 0,14-5 0,0 1 0,0-1 0,0 1 0,0-1 0,-1 0 0,1 0 0,0 0 0,0 0 0,0 0 0,-1 0 0,1 0 0,0 0 0,0 0 0,0 0 0,0-1 0,-1 1 0,1-1 0,0 1 0,0-1 0,0 1 0,0-1 0,0 1 0,-1-2 0,0 0 0,1 0 0,0 1 0,-1-1 0,1 0 0,0 0 0,0 0 0,0 0 0,1 0 0,-1 0 0,0 0 0,1 0 0,-1-3 0,0-9 0,0 1 0,1-1 0,3-20 0,-2 18 0,0-12 0,-1 16 0,0 1 0,1-1 0,0 1 0,5-18 0,-6 29 0,0-1 0,0 0 0,0 1 0,0-1 0,0 1 0,1-1 0,-1 1 0,0-1 0,0 0 0,0 1 0,1-1 0,-1 1 0,0-1 0,1 1 0,-1 0 0,0-1 0,1 1 0,-1-1 0,1 1 0,-1-1 0,1 1 0,-1 0 0,1-1 0,-1 1 0,1 0 0,-1 0 0,1 0 0,-1-1 0,1 1 0,1 0 0,-1 0 0,-1 1 0,1-1 0,0 1 0,0-1 0,0 1 0,0 0 0,0-1 0,-1 1 0,1 0 0,0 0 0,-1-1 0,1 1 0,0 0 0,-1 0 0,1 1 0,16 38 0,-13 19 0,-4-49 0,1 1 0,-1-1 0,1 1 0,1-1 0,3 11 0,-4-18 0,1-1 0,-1 1 0,1-1 0,0 0 0,-1 1 0,1-1 0,0 0 0,0 0 0,1 0 0,-1 0 0,0-1 0,1 1 0,-1-1 0,1 1 0,-1-1 0,1 0 0,0 0 0,0 0 0,-1 0 0,1 0 0,0-1 0,0 1 0,0-1 0,3 0 0,12 1 0,1 0 0,31-5 0,-26 2 0,-8 1 0,-37 0 0,-41 1 0,61 0 0,-82 0-1365,59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6:14:02.477"/>
    </inkml:context>
    <inkml:brush xml:id="br0">
      <inkml:brushProperty name="width" value="0.05292" units="cm"/>
      <inkml:brushProperty name="height" value="0.05292" units="cm"/>
      <inkml:brushProperty name="color" value="#2C9398"/>
    </inkml:brush>
  </inkml:definitions>
  <inkml:trace contextRef="#ctx0" brushRef="#br0">1 0 24575,'3'0'0,"0"1"0,1-1 0,-1 1 0,0 0 0,0 0 0,1 0 0,-1 1 0,0-1 0,0 1 0,0-1 0,0 1 0,-1 0 0,1 0 0,2 3 0,36 38 0,-22-21 0,33 35 0,59 87 0,-94-122 0,32 31 0,-37-42 0,0 0 0,-1 1 0,-1 0 0,0 1 0,0 0 0,-1 0 0,-1 1 0,-1 0 0,8 19 0,-8-6 0,0 1 0,-3-1 0,4 46 0,-8 87 0,-2-71 0,1-69 0,-1 1 0,-1-1 0,-1 1 0,0-1 0,-2-1 0,0 1 0,-2-1 0,0 0 0,-1 0 0,-1-1 0,0 0 0,-1-1 0,-16 18 0,24-31 0,0 0 0,-1 0 0,0 0 0,0-1 0,0 0 0,-6 4 0,10-6 0,-1-1 0,0 1 0,1-1 0,-1 0 0,0 1 0,1-1 0,-1 0 0,0 0 0,0 0 0,1 1 0,-1-1 0,0 0 0,0 0 0,0 0 0,1 0 0,-1 0 0,0 0 0,0-1 0,1 1 0,-1 0 0,0 0 0,0 0 0,1-1 0,-1 1 0,0 0 0,0-1 0,1 1 0,-1-1 0,1 1 0,-1-1 0,0 1 0,1-1 0,-1 1 0,1-1 0,-1 0 0,1 1 0,0-1 0,-1 0 0,1 1 0,-1-1 0,1 0 0,0 0 0,0 1 0,-1-1 0,1 0 0,0 0 0,0 1 0,0-1 0,0 0 0,0 0 0,0 0 0,-2-18 0,0 0 0,1 0 0,1 1 0,3-22 0,-1 10 0,-3 40 0,0 8 0,0 0 0,1-1 0,1 1 0,0 0 0,5 18 0,-5-34 1,0 0 0,0 0 0,0-1-1,1 1 1,-1 0 0,0 0 0,1-1-1,-1 1 1,1-1 0,0 1 0,0-1-1,-1 0 1,1 1 0,0-1 0,0 0 0,0 0-1,0-1 1,0 1 0,0 0 0,1-1-1,3 1 1,7 1-16,0 0 0,23-1-1,3 1-1320,-20 2-5490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5:17:16.866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323 1 24575,'-5'1'0,"0"0"0,0 0 0,0 1 0,0 0 0,0 0 0,1 1 0,-6 2 0,-10 5 0,-21 7 0,21-11 0,1 2 0,0 0 0,1 1 0,0 1 0,0 1 0,-30 25 0,42-32 0,1 1 0,0 0 0,1 1 0,-1-1 0,1 1 0,0 0 0,1 0 0,-1 0 0,1 0 0,1 1 0,-1-1 0,1 1 0,0 0 0,0-1 0,1 1 0,0 0 0,0 0 0,1 0 0,0 0 0,1 13 0,-1-13 0,0 1 0,1-1 0,0 1 0,0-1 0,1 1 0,0-1 0,0 0 0,1 1 0,0-1 0,0-1 0,0 1 0,1 0 0,0-1 0,1 0 0,-1 0 0,1 0 0,0 0 0,1-1 0,-1 0 0,1 0 0,10 6 0,-6-3 0,1 0 0,1-1 0,-1-1 0,1 0 0,0 0 0,1-1 0,-1-1 0,1 0 0,0-1 0,0 0 0,0-1 0,0-1 0,23 1 0,-15-2 0,1-1 0,27-5 0,-42 4 0,1 0 0,-1 0 0,0 0 0,0-1 0,0 0 0,0 0 0,0 0 0,-1-1 0,0 0 0,7-6 0,-12 10 0,0-1 0,0 0 0,-1 1 0,1-1 0,0 0 0,0 0 0,-1 1 0,1-1 0,-1 0 0,1 0 0,-1 0 0,1 0 0,-1 0 0,1 0 0,-1 0 0,0 0 0,1 0 0,-1 0 0,0 0 0,0 0 0,0 0 0,0 0 0,0 0 0,0 0 0,0 0 0,0 0 0,0 0 0,-1 0 0,1 0 0,0 0 0,-1 0 0,1 0 0,0 0 0,-1 1 0,1-1 0,-1 0 0,0 0 0,1 0 0,-1 0 0,0 1 0,1-1 0,-1 0 0,0 1 0,0-1 0,0 0 0,0 1 0,1-1 0,-3 0 0,-7-5 0,-1 1 0,1-1 0,-19-5 0,10 4 0,-31-18 0,42 20 0,35 14 0,112 43 0,-137-51 0,0 0 0,0 0 0,-1-1 0,1 2 0,0-1 0,0 0 0,-1 0 0,1 0 0,-1 1 0,1-1 0,-1 1 0,0-1 0,1 1 0,-1 0 0,0-1 0,0 1 0,0 0 0,0 0 0,0 0 0,-1 0 0,1 0 0,0 0 0,-1 0 0,0 0 0,1 0 0,-1 0 0,0 0 0,0 0 0,0 0 0,0 0 0,-1 0 0,1 0 0,0 0 0,-2 2 0,-1 12 0,-2-1 0,0 0 0,-11 24 0,5-11 0,-5 14-1365,9-24-5461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5:22:46.537"/>
    </inkml:context>
    <inkml:brush xml:id="br0">
      <inkml:brushProperty name="width" value="0.05292" units="cm"/>
      <inkml:brushProperty name="height" value="0.05292" units="cm"/>
      <inkml:brushProperty name="color" value="#7F7F7F"/>
    </inkml:brush>
  </inkml:definitions>
  <inkml:trace contextRef="#ctx0" brushRef="#br0">588 1 24575,'-9'2'0,"0"0"0,0 1 0,0 0 0,0 0 0,1 1 0,-1 0 0,-8 5 0,-20 9 0,-38 9 0,40-16 0,0 2 0,0 1 0,2 2 0,0 1 0,1 1 0,-57 43 0,79-53 0,1 0 0,0 1 0,1 0 0,0 0 0,1 1 0,-1 0 0,2 0 0,0 1 0,0-1 0,1 1 0,0 0 0,1 1 0,1-1 0,0 1 0,0 0 0,2-1 0,-1 1 0,1 0 0,1 0 0,3 21 0,-3-20 0,0 0 0,1 0 0,1 0 0,1-1 0,0 1 0,0-1 0,1 1 0,1-1 0,0 0 0,1-1 0,1 1 0,0-1 0,0 0 0,1 0 0,0-1 0,1 0 0,1-1 0,-1 0 0,2 0 0,-1-1 0,19 11 0,-10-5 0,1-1 0,1-2 0,0 0 0,1 0 0,0-2 0,0-1 0,1 0 0,0-2 0,1 0 0,0-2 0,0 0 0,0-1 0,41-1 0,-26-2 0,-1-2 0,52-8 0,-77 7 0,1 1 0,-1-2 0,0 0 0,0 0 0,0-1 0,-1-1 0,1 0 0,-2-1 0,1 0 0,11-9 0,-21 15 0,-1 0 0,1 0 0,-1 0 0,1 0 0,-1-1 0,0 1 0,0 0 0,0-1 0,0 1 0,0-1 0,0 1 0,0-1 0,0 1 0,0-1 0,-1 0 0,1 1 0,-1-1 0,1 0 0,-1 1 0,0-1 0,0 0 0,0 0 0,0 1 0,0-1 0,0 0 0,0 0 0,-1 1 0,1-1 0,-1 0 0,1 1 0,-1-1 0,0 0 0,0 1 0,1-1 0,-1 1 0,0-1 0,-1 1 0,1 0 0,0-1 0,0 1 0,-1 0 0,1 0 0,0 0 0,-1-1 0,1 2 0,-1-1 0,0 0 0,-3-1 0,-13-9 0,-1 2 0,0 0 0,-34-10 0,19 7 0,-58-30 0,78 32 0,64 27 0,202 71 0,-248-87 0,-1 0 0,1 1 0,-1 0 0,0-1 0,0 1 0,0 0 0,0 0 0,0 1 0,0-1 0,0 0 0,-1 1 0,1 0 0,-1 0 0,0-1 0,0 1 0,0 0 0,0 1 0,-1-1 0,1 0 0,-1 0 0,0 1 0,0-1 0,0 0 0,0 1 0,-1-1 0,0 1 0,0-1 0,0 1 0,0-1 0,0 1 0,-1-1 0,1 1 0,-1-1 0,-1 5 0,-5 18 0,-1 0 0,-1 0 0,-20 39 0,8-18 0,-7 25-1365,14-41-5461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5:26:54.466"/>
    </inkml:context>
    <inkml:brush xml:id="br0">
      <inkml:brushProperty name="width" value="0.05292" units="cm"/>
      <inkml:brushProperty name="height" value="0.05292" units="cm"/>
      <inkml:brushProperty name="color" value="#2C9398"/>
    </inkml:brush>
  </inkml:definitions>
  <inkml:trace contextRef="#ctx0" brushRef="#br0">323 1 24575,'-5'1'0,"0"0"0,0 0 0,0 1 0,0 0 0,0 0 0,1 1 0,-6 2 0,-10 5 0,-21 7 0,21-11 0,1 2 0,0 0 0,1 1 0,0 1 0,0 1 0,-30 25 0,42-32 0,1 1 0,0 0 0,1 1 0,-1-1 0,1 1 0,0 0 0,1 0 0,-1 0 0,1 0 0,1 1 0,-1-1 0,1 1 0,0 0 0,0-1 0,1 1 0,0 0 0,0 0 0,1 0 0,0 0 0,1 13 0,-1-13 0,0 1 0,1-1 0,0 1 0,0-1 0,1 1 0,0-1 0,0 0 0,1 1 0,0-1 0,0-1 0,0 1 0,1 0 0,0-1 0,1 0 0,-1 0 0,1 0 0,0 0 0,1-1 0,-1 0 0,1 0 0,10 6 0,-6-3 0,1 0 0,1-1 0,-1-1 0,1 0 0,0 0 0,1-1 0,-1-1 0,1 0 0,0-1 0,0 0 0,0-1 0,0-1 0,23 1 0,-15-2 0,1-1 0,27-5 0,-42 4 0,1 0 0,-1 0 0,0 0 0,0-1 0,0 0 0,0 0 0,0 0 0,-1-1 0,0 0 0,7-6 0,-12 10 0,0-1 0,0 0 0,-1 1 0,1-1 0,0 0 0,0 0 0,-1 1 0,1-1 0,-1 0 0,1 0 0,-1 0 0,1 0 0,-1 0 0,1 0 0,-1 0 0,0 0 0,1 0 0,-1 0 0,0 0 0,0 0 0,0 0 0,0 0 0,0 0 0,0 0 0,0 0 0,0 0 0,0 0 0,-1 0 0,1 0 0,0 0 0,-1 0 0,1 0 0,0 0 0,-1 1 0,1-1 0,-1 0 0,0 0 0,1 0 0,-1 0 0,0 1 0,1-1 0,-1 0 0,0 1 0,0-1 0,0 0 0,0 1 0,1-1 0,-3 0 0,-7-5 0,-1 1 0,1-1 0,-19-5 0,10 4 0,-31-18 0,42 20 0,35 14 0,112 43 0,-137-51 0,0 0 0,0 0 0,-1-1 0,1 2 0,0-1 0,0 0 0,-1 0 0,1 0 0,-1 1 0,1-1 0,-1 1 0,0-1 0,1 1 0,-1 0 0,0-1 0,0 1 0,0 0 0,0 0 0,0 0 0,-1 0 0,1 0 0,0 0 0,-1 0 0,0 0 0,1 0 0,-1 0 0,0 0 0,0 0 0,0 0 0,0 0 0,-1 0 0,1 0 0,0 0 0,-2 2 0,-1 12 0,-2-1 0,0 0 0,-11 24 0,5-11 0,-5 14-1365,9-24-5461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1T05:44:48.090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492 1 24575,'-8'2'0,"1"0"0,-1 0 0,1 0 0,-1 1 0,1 1 0,0-1 0,-7 6 0,-17 6 0,-32 10 0,34-15 0,-1 2 0,2 0 0,-1 2 0,2 1 0,0 2 0,-47 37 0,66-47 0,0 1 0,1 0 0,0 0 0,0 0 0,1 1 0,0 0 0,0 0 0,1 0 0,0 1 0,1 0 0,0 0 0,1 0 0,0 0 0,1 0 0,-1 1 0,2 0 0,0-1 0,0 1 0,1 0 0,2 18 0,-2-17 0,0-1 0,1 1 0,1-1 0,0 1 0,0-1 0,1 0 0,1 0 0,0 0 0,0 0 0,1-1 0,1 0 0,-1 0 0,2 0 0,-1 0 0,1-1 0,1 0 0,-1-1 0,2 0 0,-1 0 0,1 0 0,15 9 0,-8-5 0,1-1 0,0 0 0,1-1 0,0-1 0,1-1 0,-1 0 0,2-2 0,-1 0 0,1-1 0,0-1 0,0-1 0,0 0 0,34-1 0,-21-2 0,-1-2 0,43-7 0,-64 7 0,1-1 0,-1 0 0,0 0 0,-1-1 0,1-1 0,-1 0 0,1 0 0,-1-1 0,-1-1 0,11-7 0,-19 13 0,0 0 0,0 0 0,1 0 0,-1 0 0,0 0 0,0 0 0,0 0 0,0-1 0,0 1 0,0 0 0,-1-1 0,1 1 0,0-1 0,-1 1 0,1-1 0,-1 1 0,1-1 0,-1 1 0,0-1 0,0 1 0,0-1 0,0 1 0,0-1 0,0 1 0,0-1 0,0 0 0,0 1 0,-1-1 0,1 1 0,-1-1 0,1 1 0,-1 0 0,0-1 0,1 1 0,-1-1 0,0 1 0,0 0 0,0 0 0,0-1 0,0 1 0,0 0 0,0 0 0,-1 0 0,1 0 0,0 0 0,0 1 0,-1-1 0,-2-1 0,-11-7 0,-1 0 0,0 1 0,-29-9 0,17 6 0,-49-27 0,65 30 0,54 23 0,169 64 0,-208-78 0,0 0 0,0 0 0,0 1 0,-1 0 0,1-1 0,0 1 0,-1 0 0,1 0 0,-1 0 0,0 0 0,0 1 0,0-1 0,0 1 0,0-1 0,0 1 0,-1 0 0,1-1 0,-1 1 0,0 0 0,0 0 0,0 0 0,0 0 0,0 0 0,-1 0 0,1 0 0,-1 0 0,0 1 0,0-1 0,0 0 0,0 0 0,-1 0 0,1 0 0,-1 0 0,-1 4 0,-3 16 0,-2 1 0,-1-1 0,-16 35 0,6-15 0,-5 21-1365,11-36-5461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06:36.909"/>
    </inkml:context>
    <inkml:brush xml:id="br0">
      <inkml:brushProperty name="width" value="0.07938" units="cm"/>
      <inkml:brushProperty name="height" value="0.07938" units="cm"/>
      <inkml:brushProperty name="color" value="#C00000"/>
    </inkml:brush>
  </inkml:definitions>
  <inkml:trace contextRef="#ctx0" brushRef="#br0">0 465 24575,'1'-6'0,"-1"1"0,1-1 0,1 1 0,-1 0 0,1-1 0,0 1 0,0 0 0,0 0 0,5-7 0,30-42 0,-29 43 0,7-12 0,-1-1 0,0 0 0,-2 0 0,-1-2 0,-1 1 0,-1-1 0,-2-1 0,6-33 0,-10 49-266,0 1 0,1-1 0,7-17 0,-9 26-35,6-16-6525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4:55:40.464"/>
    </inkml:context>
    <inkml:brush xml:id="br0">
      <inkml:brushProperty name="width" value="0.05292" units="cm"/>
      <inkml:brushProperty name="height" value="0.05292" units="cm"/>
      <inkml:brushProperty name="color" value="#2C9398"/>
    </inkml:brush>
  </inkml:definitions>
  <inkml:trace contextRef="#ctx0" brushRef="#br0">813 426 24575,'-9'1'0,"1"0"0,-1 1 0,0 0 0,1 0 0,-1 1 0,1 0 0,0 1 0,0-1 0,-9 7 0,8-5 0,-1 1 0,0-2 0,-1 0 0,1 0 0,-16 3 0,-15-3 0,0-1 0,-66-6 0,20 1 0,31 3 0,20 1 0,-1-2 0,-42-6 0,70 5 0,0 0 0,1-1 0,-1 0 0,1 0 0,0-1 0,0 0 0,0-1 0,0 1 0,1-2 0,-1 1 0,1-1 0,0 0 0,0-1 0,-9-8 0,12 8 0,0 0 0,1 0 0,-1 0 0,1 0 0,1 0 0,-1-1 0,1 1 0,0-1 0,0 0 0,1 0 0,0 1 0,0-1 0,0 0 0,1 0 0,0 0 0,1 0 0,1-9 0,-1 8 0,1 0 0,-1 0 0,2 1 0,-1-1 0,1 1 0,0-1 0,0 1 0,1 0 0,0 0 0,1 1 0,-1-1 0,1 1 0,0 0 0,11-9 0,5 1 0,0 1 0,2 0 0,-1 2 0,2 1 0,-1 0 0,1 2 0,39-8 0,-44 7 0,-18 8 0,-1 1 0,0 0 0,1-1 0,-1 1 0,0 0 0,1-1 0,-1 1 0,0 0 0,0-1 0,1 1 0,-1-1 0,0 1 0,0-1 0,0 1 0,0-1 0,0 1 0,0-1 0,1 1 0,-1 0 0,0-1 0,0 1 0,0-1 0,-1 1 0,1-1 0,-1-1 0,1 1 0,-1 0 0,0-1 0,0 1 0,0 0 0,-1 0 0,1 0 0,0 0 0,0 0 0,-1 0 0,1 0 0,0 1 0,-1-1 0,1 0 0,-1 1 0,1-1 0,-1 1 0,1-1 0,-1 1 0,-2-1 0,-24-3 0,-41-2 0,46 5 0,0-1 0,0-1 0,-30-8 0,44 8 0,6 3 0,-1-1 0,1 1 0,-1-1 0,1 0 0,-1 0 0,1-1 0,0 1 0,0-1 0,0 0 0,-5-3 0,13 4 0,-1 0 0,1 0 0,-1 1 0,1-1 0,-1 1 0,9 1 0,70 10 0,-52-6 0,40 2 0,-41-7 0,-21-1 0,0 1 0,0 0 0,0 0 0,0 1 0,0 1 0,10 1 0,-17-2 0,0 0 0,0 0 0,0 0 0,0 0 0,0 1 0,0-1 0,0 0 0,0 1 0,0-1 0,-1 1 0,1 0 0,0 0 0,-1-1 0,0 1 0,1 0 0,-1 0 0,0 1 0,0-1 0,0 0 0,0 0 0,-1 0 0,1 1 0,-1-1 0,1 0 0,-1 1 0,0-1 0,1 0 0,-2 3 0,1 11 27,-1 0 0,0-1-1,-2 1 1,-5 21-1,-6 36-1524,13-55-5328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4:57:30.319"/>
    </inkml:context>
    <inkml:brush xml:id="br0">
      <inkml:brushProperty name="width" value="0.05292" units="cm"/>
      <inkml:brushProperty name="height" value="0.05292" units="cm"/>
      <inkml:brushProperty name="color" value="#111915"/>
    </inkml:brush>
  </inkml:definitions>
  <inkml:trace contextRef="#ctx0" brushRef="#br0">1 76 24575,'10'-1'0,"-1"0"0,1-1 0,0-1 0,-1 1 0,1-1 0,-1-1 0,0 0 0,0 0 0,9-7 0,-7 5 0,0 0 0,1 1 0,-1 1 0,1-1 0,17-2 0,16 2 0,1 2 0,73 6 0,-22 0 0,-35-5 0,-21 0 0,-1 2 0,49 6 0,-79-4 0,-1-1 0,1 1 0,-1 0 0,0 1 0,0 0 0,0 1 0,0-1 0,0 2 0,-1-1 0,1 1 0,-1 1 0,-1 0 0,1 0 0,10 10 0,-14-9 0,1-1 0,-1 1 0,-1-1 0,1 1 0,-1 0 0,0 0 0,-1 1 0,0-1 0,0 1 0,0-1 0,-1 1 0,0 0 0,-1-1 0,1 1 0,-2 0 0,1 0 0,-3 10 0,2-10 0,0 1 0,-1 0 0,-1-1 0,0 1 0,0-1 0,0 0 0,-1 0 0,0 0 0,-1-1 0,0 1 0,0-1 0,0 0 0,-1 0 0,-11 9 0,-7 0 0,0-1 0,0-1 0,-2-2 0,0 0 0,0-2 0,-1-1 0,-43 10 0,49-9 0,20-10 0,1 0 0,0 1 0,-1-1 0,1 0 0,0 1 0,-1-1 0,1 1 0,0-1 0,-1 1 0,1-1 0,0 1 0,0-1 0,0 1 0,-1-1 0,1 1 0,0-1 0,0 1 0,0-1 0,0 1 0,0-1 0,0 1 0,0-1 0,0 1 0,0 0 0,1 0 0,0 1 0,0-1 0,0 1 0,1-1 0,-1 0 0,0 1 0,0-1 0,1 0 0,-1 0 0,1 0 0,-1 0 0,1 0 0,-1-1 0,1 1 0,-1 0 0,1-1 0,0 1 0,-1-1 0,1 1 0,3-1 0,27 5 0,44 2 0,-51-6 0,1 1 0,0 2 0,33 8 0,-49-9 0,-6-3 0,0 1 0,-1 0 0,1 0 0,0 0 0,0 0 0,0 1 0,-1-1 0,1 1 0,-1 0 0,5 3 0,-13-3 0,0-1 0,0 0 0,0-1 0,0 1 0,0-1 0,-9-1 0,-79-11 0,60 6 0,-47-2 0,47 9 0,23 0 0,0-1 0,-1 0 0,1-1 0,0 0 0,0 0 0,-10-3 0,17 3 0,1 0 0,-1 0 0,1-1 0,0 1 0,0 0 0,-1-1 0,1 1 0,0-1 0,0 0 0,0 0 0,1 0 0,-1 0 0,0 0 0,1 0 0,-1 0 0,1 0 0,0-1 0,0 1 0,0 0 0,0-1 0,0 1 0,0-1 0,1 0 0,-1 1 0,1-1 0,0 1 0,0-1 0,0-3 0,0-11 27,1-1 0,1 1-1,1 0 1,6-24-1,6-42-1524,-14 64-5328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6T05:13:34.011"/>
    </inkml:context>
    <inkml:brush xml:id="br0">
      <inkml:brushProperty name="width" value="0.05292" units="cm"/>
      <inkml:brushProperty name="height" value="0.05292" units="cm"/>
      <inkml:brushProperty name="color" value="#FF0066"/>
    </inkml:brush>
  </inkml:definitions>
  <inkml:trace contextRef="#ctx0" brushRef="#br0">0 1 24575,'1'30'0,"0"-1"0,2 1 0,1 0 0,12 41 0,-2-31 0,-9-26 0,0 1 0,-1-1 0,0 0 0,-1 1 0,2 23 0,-3-18 0,1 0 0,1-1 0,1 1 0,1-1 0,0 0 0,11 21 0,-5-9 0,11 36 0,-16-38 0,5 22 0,2-1 0,29 67 0,-23-71 0,-10-23 0,21 40 0,-13-34 0,-15-21 0,1 0 0,1-1 0,-1 0 0,1 0 0,1 0 0,-1 0 0,1-1 0,0 0 0,0 0 0,1 0 0,0-1 0,0 0 0,9 4 0,14 4 0,61 16 0,-5-2 0,-67-21 0,-1-1 0,1-1 0,-1 0 0,1-2 0,26 1 0,95-9 0,-124 4 0,0-1 0,0-1 0,0-1 0,-1 0 0,0-1 0,26-14 0,11-5 0,7 4 0,-39 15 0,-1-1 0,0-1 0,27-15 0,161-118 0,-202 137 0,32-20 0,47-22 0,-67 37 0,-16 9 0,0-1 0,0 1 0,0-1 0,0 1 0,0-1 0,0 1 0,0-1 0,0 0 0,0 0 0,0 1 0,0-1 0,-1 0 0,1 0 0,0 0 0,-1 0 0,1 0 0,0 0 0,-1 0 0,1-2 0,-1 3 0,0-1 0,0 0 0,0 1 0,0-1 0,-1 0 0,1 1 0,0-1 0,0 0 0,-1 1 0,1-1 0,-1 1 0,1-1 0,0 1 0,-1-1 0,1 1 0,-1-1 0,1 1 0,-1-1 0,0 1 0,1 0 0,-1-1 0,1 1 0,-2-1 0,-3-1 0,-1 0 0,0 0 0,0 0 0,0 1 0,-11-2 0,-65 1 0,241 4 0,-157-2 2,0 1-1,-1-1 1,1 0-1,0 0 1,0 1-1,0-1 1,-1 1-1,1-1 1,0 1-1,0 0 1,-1 0-1,1-1 1,-1 1-1,1 0 1,-1 1-1,1-1 1,-1 0-1,0 0 0,1 1 1,-1-1-1,0 0 1,0 1-1,0 0 1,0-1-1,0 1 1,0-1-1,-1 1 1,1 0-1,0 0 1,-1-1-1,1 1 1,-1 0-1,0 0 1,0 3-1,0 5-51,0 0 0,-1 1 0,-1-1 0,0 0 0,-4 12 0,-1 9-1067,5-13-5709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06:36.910"/>
    </inkml:context>
    <inkml:brush xml:id="br0">
      <inkml:brushProperty name="width" value="0.07938" units="cm"/>
      <inkml:brushProperty name="height" value="0.07938" units="cm"/>
      <inkml:brushProperty name="color" value="#C00000"/>
    </inkml:brush>
  </inkml:definitions>
  <inkml:trace contextRef="#ctx0" brushRef="#br0">0 1 24575,'419'0'-1365,"-398"0"-5461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21:58.848"/>
    </inkml:context>
    <inkml:brush xml:id="br0">
      <inkml:brushProperty name="width" value="0.07938" units="cm"/>
      <inkml:brushProperty name="height" value="0.07938" units="cm"/>
      <inkml:brushProperty name="color" value="#00B0F0"/>
    </inkml:brush>
  </inkml:definitions>
  <inkml:trace contextRef="#ctx0" brushRef="#br0">5814 3905 24575,'-4'-48'0,"-5"1"0,-23-57 0,-3-7 0,26 83 0,-2 1 0,-19-27 0,13 25 0,-14-42 0,19 31 0,-12-50 0,19 69 0,-2 0 0,-2 1 0,-19-29 0,11 23 0,-10-33 0,-10-32 0,-9-32 0,34 88 0,-2 0 0,-4 0 0,-3 1 0,-2 0 0,-41-41 0,-6-18 0,19 22 0,7 22 0,-4 0 0,-94-71 0,49 40 0,10 4 0,31 34 0,-112-87 0,127 105 0,-54-28 0,49 30 0,-45-33 0,39 20 0,-2-3 0,-119-67 0,135 87 0,-13-5 0,-60-41 0,68 39 0,-2 1 0,-1 0 0,-77-32 0,92 44 0,1-1 0,-25-17 0,29 16 0,-1 1 0,-43-19 0,-264-111 0,258 109 0,-20-9 0,64 29 0,-47-27 0,51 26 0,-2 1 0,-32-14 0,-331-129 0,335 137 0,-64-18 0,-4 0 0,10-2 0,-52-18 0,133 48 0,-135-43 0,-1 0 0,51 17 0,-143-46 0,154 48 0,-27-9 0,20 6 0,10 5 0,-123-36 0,220 67 0,-19-6 0,-11-2 0,1-1 0,-54-21 0,82 28-80,0 1 0,-1 0 0,0 0-1,0 0 1,0 1 0,0-1 0,0 1 0,-9-1 0,8 0-564,-6 0-6182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21:58.849"/>
    </inkml:context>
    <inkml:brush xml:id="br0">
      <inkml:brushProperty name="width" value="0.07938" units="cm"/>
      <inkml:brushProperty name="height" value="0.07938" units="cm"/>
      <inkml:brushProperty name="color" value="#00B0F0"/>
    </inkml:brush>
  </inkml:definitions>
  <inkml:trace contextRef="#ctx0" brushRef="#br0">0 0 24575,'1'2'0,"-1"1"0,1-1 0,0 0 0,0 0 0,0 0 0,1 1 0,-1-1 0,1 0 0,3 3 0,24 17 0,-23-17 0,6 4 0,-1 1 0,-1 0 0,0 0 0,-2 0 0,0 1 0,-1 0 0,-1-1 0,4 15 0,-8-20-266,0-1 0,1 0 0,6 8 0,-8-11-35,5 6-6525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21:58.850"/>
    </inkml:context>
    <inkml:brush xml:id="br0">
      <inkml:brushProperty name="width" value="0.07938" units="cm"/>
      <inkml:brushProperty name="height" value="0.07938" units="cm"/>
      <inkml:brushProperty name="color" value="#00B0F0"/>
    </inkml:brush>
  </inkml:definitions>
  <inkml:trace contextRef="#ctx0" brushRef="#br0">0 0 24575,'324'0'-1365,"-308"0"-5461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33:12.15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386 727 24575,'0'0'0,"2"1"0,-1 0 0,0-1 0,0 0 0,0 1 0,0-1 0,0 1 0,0-1 0,0 0 0,0 0 0,1 0 0,-1 0 0,0 0 0,0 0 0,0 0 0,0 0 0,1 0 0,-1-1 0,0 1 0,0 0 0,0-1 0,0 1 0,0-1 0,0 1 0,0-1 0,0 1 0,0-1 0,0 0 0,0 0 0,0 1 0,0-1 0,-1 0 0,2-1 0,27-32 0,-4-10 0,19-47 0,6-12 0,-35 72 0,-2-1 0,-1 0 0,9-40 0,-18 60 0,-1 0 0,0 0 0,0 0 0,-1 0 0,-1 0 0,0 0 0,0 0 0,-2 0 0,1 0 0,-2 0 0,1 0 0,-7-18 0,6 24 0,0 0 0,0-1 0,-1 1 0,1 0 0,-1 1 0,0-1 0,-1 1 0,1 0 0,-1 0 0,0 0 0,0 1 0,-1-1 0,0 1 0,1 0 0,-1 1 0,0 0 0,-1 0 0,1 0 0,-1 1 0,1-1 0,-1 2 0,0-1 0,-8 0 0,4 0 0,-1 0 0,1 1 0,0 1 0,-1 0 0,1 0 0,-1 1 0,1 1 0,-1 0 0,1 0 0,0 1 0,0 1 0,0-1 0,1 2 0,-1 0 0,1 0 0,-18 13 0,-29 33 0,4 3 0,-88 112 0,140-164 0,0-1 0,0 0 0,0 1 0,0-1 0,0 0 0,0 0 0,0 0 0,-1 0 0,1 0 0,0 0 0,0 0 0,-1-1 0,1 1 0,-1 0 0,-1 0 0,2-1 0,1 0 0,-1 0 0,1 0 0,-1-1 0,1 1 0,-1 0 0,1 0 0,-1-1 0,1 1 0,-1 0 0,1 0 0,0-1 0,-1 1 0,1 0 0,0-1 0,-1 1 0,1-1 0,0 1 0,-1-1 0,1 1 0,0 0 0,0-1 0,-1 1 0,1-1 0,0 1 0,0-1 0,0 1 0,0-1 0,0 0 0,-2-8 0,1 0 0,1 0 0,1-17 0,-1 18 0,3-168-1365,-3 158-5461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33:12.154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1 23 24575,'0'-4'0,"3"0"0,9-1 0,6 1 0,7 2 0,6 0 0,2 1 0,-2 1 0,-1 0 0,-4 0 0,-1 0 0,-6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05:33:12.155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99A6-B80A-4496-8D3F-09C5572442C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4F0FF-665E-41E7-9020-B0E54813A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8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5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5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8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4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4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1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5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60.png"/><Relationship Id="rId18" Type="http://schemas.openxmlformats.org/officeDocument/2006/relationships/customXml" Target="../ink/ink8.xml"/><Relationship Id="rId26" Type="http://schemas.microsoft.com/office/2007/relationships/hdphoto" Target="../media/hdphoto4.wdp"/><Relationship Id="rId3" Type="http://schemas.openxmlformats.org/officeDocument/2006/relationships/customXml" Target="../ink/ink1.xml"/><Relationship Id="rId21" Type="http://schemas.openxmlformats.org/officeDocument/2006/relationships/image" Target="../media/image30.png"/><Relationship Id="rId7" Type="http://schemas.openxmlformats.org/officeDocument/2006/relationships/image" Target="../media/image230.png"/><Relationship Id="rId12" Type="http://schemas.openxmlformats.org/officeDocument/2006/relationships/customXml" Target="../ink/ink5.xml"/><Relationship Id="rId17" Type="http://schemas.openxmlformats.org/officeDocument/2006/relationships/image" Target="../media/image280.png"/><Relationship Id="rId25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50.png"/><Relationship Id="rId24" Type="http://schemas.openxmlformats.org/officeDocument/2006/relationships/customXml" Target="../ink/ink12.xml"/><Relationship Id="rId5" Type="http://schemas.openxmlformats.org/officeDocument/2006/relationships/image" Target="../media/image220.png"/><Relationship Id="rId15" Type="http://schemas.openxmlformats.org/officeDocument/2006/relationships/image" Target="../media/image270.png"/><Relationship Id="rId23" Type="http://schemas.openxmlformats.org/officeDocument/2006/relationships/customXml" Target="../ink/ink11.xml"/><Relationship Id="rId10" Type="http://schemas.openxmlformats.org/officeDocument/2006/relationships/customXml" Target="../ink/ink4.xml"/><Relationship Id="rId19" Type="http://schemas.openxmlformats.org/officeDocument/2006/relationships/image" Target="../media/image29.png"/><Relationship Id="rId9" Type="http://schemas.openxmlformats.org/officeDocument/2006/relationships/image" Target="../media/image24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3.xml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310.png"/><Relationship Id="rId10" Type="http://schemas.openxmlformats.org/officeDocument/2006/relationships/image" Target="../media/image23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7.png"/><Relationship Id="rId18" Type="http://schemas.openxmlformats.org/officeDocument/2006/relationships/image" Target="../media/image40.png"/><Relationship Id="rId3" Type="http://schemas.openxmlformats.org/officeDocument/2006/relationships/customXml" Target="../ink/ink15.xml"/><Relationship Id="rId7" Type="http://schemas.openxmlformats.org/officeDocument/2006/relationships/image" Target="../media/image35.png"/><Relationship Id="rId12" Type="http://schemas.openxmlformats.org/officeDocument/2006/relationships/customXml" Target="../ink/ink19.xml"/><Relationship Id="rId17" Type="http://schemas.openxmlformats.org/officeDocument/2006/relationships/customXml" Target="../ink/ink21.xml"/><Relationship Id="rId2" Type="http://schemas.openxmlformats.org/officeDocument/2006/relationships/image" Target="../media/image24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customXml" Target="../ink/ink20.xml"/><Relationship Id="rId10" Type="http://schemas.openxmlformats.org/officeDocument/2006/relationships/customXml" Target="../ink/ink18.xml"/><Relationship Id="rId19" Type="http://schemas.openxmlformats.org/officeDocument/2006/relationships/customXml" Target="../ink/ink22.xml"/><Relationship Id="rId9" Type="http://schemas.openxmlformats.org/officeDocument/2006/relationships/image" Target="../media/image36.png"/><Relationship Id="rId1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0508C7-5387-441D-B4B0-9CE2E946AE52}"/>
              </a:ext>
            </a:extLst>
          </p:cNvPr>
          <p:cNvGrpSpPr/>
          <p:nvPr/>
        </p:nvGrpSpPr>
        <p:grpSpPr>
          <a:xfrm>
            <a:off x="0" y="1553853"/>
            <a:ext cx="11037457" cy="2006601"/>
            <a:chOff x="0" y="999671"/>
            <a:chExt cx="11037457" cy="200660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359594" y="1830008"/>
              <a:ext cx="57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EF205E-4DB1-4D9E-8F6A-EAAEA094BF1E}"/>
                </a:ext>
              </a:extLst>
            </p:cNvPr>
            <p:cNvSpPr/>
            <p:nvPr/>
          </p:nvSpPr>
          <p:spPr>
            <a:xfrm rot="16200000">
              <a:off x="-426029" y="1425700"/>
              <a:ext cx="2006600" cy="1154542"/>
            </a:xfrm>
            <a:prstGeom prst="rect">
              <a:avLst/>
            </a:prstGeom>
            <a:solidFill>
              <a:srgbClr val="416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9A30DB-C912-49DB-8020-B2E51FFE72DB}"/>
                </a:ext>
              </a:extLst>
            </p:cNvPr>
            <p:cNvSpPr/>
            <p:nvPr/>
          </p:nvSpPr>
          <p:spPr>
            <a:xfrm rot="5400000">
              <a:off x="4924990" y="-3106196"/>
              <a:ext cx="2006600" cy="10218335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lvl="1">
                <a:lnSpc>
                  <a:spcPct val="200000"/>
                </a:lnSpc>
              </a:pP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BB0B6C-3985-4A1B-B17A-C697C18D289D}"/>
                </a:ext>
              </a:extLst>
            </p:cNvPr>
            <p:cNvSpPr txBox="1"/>
            <p:nvPr/>
          </p:nvSpPr>
          <p:spPr>
            <a:xfrm>
              <a:off x="891082" y="1725972"/>
              <a:ext cx="100890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국내 중소선사의 </a:t>
              </a:r>
              <a:r>
                <a:rPr lang="ko-KR" altLang="en-US" sz="30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인트라아시아</a:t>
              </a:r>
              <a:r>
                <a:rPr lang="ko-KR" altLang="en-US" sz="30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항로 운영 개선방안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759BF5-D7B3-4DE6-A6AB-C38A4E347915}"/>
              </a:ext>
            </a:extLst>
          </p:cNvPr>
          <p:cNvSpPr txBox="1"/>
          <p:nvPr/>
        </p:nvSpPr>
        <p:spPr>
          <a:xfrm>
            <a:off x="4045197" y="4754773"/>
            <a:ext cx="3780791" cy="174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동명대학교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이정일 </a:t>
            </a:r>
            <a:r>
              <a:rPr lang="ko-KR" altLang="en-US" sz="1600" dirty="0" err="1"/>
              <a:t>조권영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손세엽</a:t>
            </a:r>
            <a:r>
              <a:rPr lang="en-US" altLang="ko-KR" sz="1600" dirty="0"/>
              <a:t> </a:t>
            </a:r>
            <a:r>
              <a:rPr lang="ko-KR" altLang="en-US" sz="1600" dirty="0"/>
              <a:t>선희경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지도교수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박두진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99E53A-F1C7-403C-85B3-6796F657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21" y="952743"/>
            <a:ext cx="35893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79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>
            <a:extLst>
              <a:ext uri="{FF2B5EF4-FFF2-40B4-BE49-F238E27FC236}">
                <a16:creationId xmlns:a16="http://schemas.microsoft.com/office/drawing/2014/main" id="{3A0914FE-B34B-4D5A-A98A-EA9D2DD84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" t="14282" r="9248" b="15062"/>
          <a:stretch/>
        </p:blipFill>
        <p:spPr>
          <a:xfrm>
            <a:off x="6958096" y="1308640"/>
            <a:ext cx="3320912" cy="185001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32725-BEDD-4A91-8788-30D787A8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36082"/>
              </p:ext>
            </p:extLst>
          </p:nvPr>
        </p:nvGraphicFramePr>
        <p:xfrm>
          <a:off x="2950177" y="1354675"/>
          <a:ext cx="3268060" cy="1757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934">
                  <a:extLst>
                    <a:ext uri="{9D8B030D-6E8A-4147-A177-3AD203B41FA5}">
                      <a16:colId xmlns:a16="http://schemas.microsoft.com/office/drawing/2014/main" val="3270412927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373646504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2995424637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91659034"/>
                    </a:ext>
                  </a:extLst>
                </a:gridCol>
              </a:tblGrid>
              <a:tr h="28702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2014</a:t>
                      </a:r>
                      <a:r>
                        <a:rPr lang="ko-KR" altLang="en-US" sz="1100" u="none" strike="noStrike" dirty="0">
                          <a:effectLst/>
                        </a:rPr>
                        <a:t>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2015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증감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361174"/>
                  </a:ext>
                </a:extLst>
              </a:tr>
              <a:tr h="36940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운임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1,427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1,225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-14.2%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8666176"/>
                  </a:ext>
                </a:extLst>
              </a:tr>
              <a:tr h="36940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매출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9,046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>
                          <a:effectLst/>
                        </a:rPr>
                        <a:t>9,814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8.5%</a:t>
                      </a:r>
                      <a:endParaRPr lang="en-US" altLang="ko-KR" sz="14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8671481"/>
                  </a:ext>
                </a:extLst>
              </a:tr>
              <a:tr h="3570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EBIT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-509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흑자전환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4525061"/>
                  </a:ext>
                </a:extLst>
              </a:tr>
              <a:tr h="3740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EBIT </a:t>
                      </a:r>
                      <a:r>
                        <a:rPr lang="ko-KR" altLang="en-US" sz="1100" u="none" strike="noStrike">
                          <a:effectLst/>
                        </a:rPr>
                        <a:t>마진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-5.60%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9.7%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8627246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78916FC-9041-40AD-A270-6BF686267893}"/>
              </a:ext>
            </a:extLst>
          </p:cNvPr>
          <p:cNvSpPr/>
          <p:nvPr/>
        </p:nvSpPr>
        <p:spPr>
          <a:xfrm rot="3608305">
            <a:off x="2891280" y="973022"/>
            <a:ext cx="399380" cy="950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71C826-D9BC-4F38-874A-8E8F76EA6C83}"/>
              </a:ext>
            </a:extLst>
          </p:cNvPr>
          <p:cNvGrpSpPr/>
          <p:nvPr/>
        </p:nvGrpSpPr>
        <p:grpSpPr>
          <a:xfrm>
            <a:off x="3314820" y="3519775"/>
            <a:ext cx="2510954" cy="2586725"/>
            <a:chOff x="4117341" y="3580398"/>
            <a:chExt cx="2510954" cy="258672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9587FC-D9DD-48DD-93C6-7FFB0ADF37BA}"/>
                </a:ext>
              </a:extLst>
            </p:cNvPr>
            <p:cNvGrpSpPr/>
            <p:nvPr/>
          </p:nvGrpSpPr>
          <p:grpSpPr>
            <a:xfrm>
              <a:off x="4117341" y="3580398"/>
              <a:ext cx="2510954" cy="2586725"/>
              <a:chOff x="3460105" y="3653169"/>
              <a:chExt cx="2510954" cy="258672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0543FB7-BF83-4959-B2BE-8C075683CA5F}"/>
                  </a:ext>
                </a:extLst>
              </p:cNvPr>
              <p:cNvSpPr/>
              <p:nvPr/>
            </p:nvSpPr>
            <p:spPr>
              <a:xfrm>
                <a:off x="3460105" y="5542844"/>
                <a:ext cx="2510954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전년 대비 매출액 </a:t>
                </a:r>
                <a:r>
                  <a:rPr lang="en-US" altLang="ko-KR" sz="1400" b="1" u="sng" dirty="0">
                    <a:solidFill>
                      <a:srgbClr val="C00000"/>
                    </a:solidFill>
                  </a:rPr>
                  <a:t>8.5% </a:t>
                </a:r>
                <a:r>
                  <a:rPr lang="ko-KR" altLang="en-US" sz="1400" b="1" u="sng" dirty="0">
                    <a:solidFill>
                      <a:srgbClr val="C00000"/>
                    </a:solidFill>
                  </a:rPr>
                  <a:t>증가</a:t>
                </a:r>
                <a:endParaRPr lang="en-US" altLang="ko-KR" sz="1400" b="1" u="sng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수송 물동량 </a:t>
                </a:r>
                <a:r>
                  <a:rPr lang="en-US" altLang="ko-KR" sz="1400" b="1" u="sng" dirty="0">
                    <a:solidFill>
                      <a:srgbClr val="C00000"/>
                    </a:solidFill>
                  </a:rPr>
                  <a:t>25.3% </a:t>
                </a:r>
                <a:r>
                  <a:rPr lang="ko-KR" altLang="en-US" sz="1400" b="1" u="sng" dirty="0">
                    <a:solidFill>
                      <a:srgbClr val="C00000"/>
                    </a:solidFill>
                  </a:rPr>
                  <a:t>증가</a:t>
                </a: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86A1BA3-8EC5-4EE0-B3FF-B3F932499589}"/>
                  </a:ext>
                </a:extLst>
              </p:cNvPr>
              <p:cNvSpPr/>
              <p:nvPr/>
            </p:nvSpPr>
            <p:spPr>
              <a:xfrm>
                <a:off x="3793473" y="3653169"/>
                <a:ext cx="1776089" cy="17760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모서리가 둥근 직사각형 137">
                <a:extLst>
                  <a:ext uri="{FF2B5EF4-FFF2-40B4-BE49-F238E27FC236}">
                    <a16:creationId xmlns:a16="http://schemas.microsoft.com/office/drawing/2014/main" id="{1DC3E6EA-8984-42D1-AE81-23F42880627B}"/>
                  </a:ext>
                </a:extLst>
              </p:cNvPr>
              <p:cNvSpPr/>
              <p:nvPr/>
            </p:nvSpPr>
            <p:spPr>
              <a:xfrm flipH="1">
                <a:off x="3568020" y="5080762"/>
                <a:ext cx="2168770" cy="393471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 err="1">
                    <a:solidFill>
                      <a:prstClr val="white"/>
                    </a:solidFill>
                  </a:rPr>
                  <a:t>하팍로이드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-CSAV</a:t>
                </a:r>
              </a:p>
            </p:txBody>
          </p:sp>
        </p:grpSp>
        <p:pic>
          <p:nvPicPr>
            <p:cNvPr id="42" name="그래픽 41" descr="운송 윤곽선">
              <a:extLst>
                <a:ext uri="{FF2B5EF4-FFF2-40B4-BE49-F238E27FC236}">
                  <a16:creationId xmlns:a16="http://schemas.microsoft.com/office/drawing/2014/main" id="{1AD34731-0DC2-4D0E-90DE-E677988A5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69557" y="3775594"/>
              <a:ext cx="1206521" cy="120652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E57B28-5E8F-40EE-BA28-407DF471CD91}"/>
              </a:ext>
            </a:extLst>
          </p:cNvPr>
          <p:cNvGrpSpPr/>
          <p:nvPr/>
        </p:nvGrpSpPr>
        <p:grpSpPr>
          <a:xfrm>
            <a:off x="7390712" y="3519775"/>
            <a:ext cx="2444727" cy="2263560"/>
            <a:chOff x="7902782" y="3580398"/>
            <a:chExt cx="2444727" cy="226356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3F94CFB-96AC-4677-9B1B-C13C85DE9BD0}"/>
                </a:ext>
              </a:extLst>
            </p:cNvPr>
            <p:cNvGrpSpPr/>
            <p:nvPr/>
          </p:nvGrpSpPr>
          <p:grpSpPr>
            <a:xfrm>
              <a:off x="7902782" y="3580398"/>
              <a:ext cx="2444727" cy="2263560"/>
              <a:chOff x="8552037" y="3490811"/>
              <a:chExt cx="2444727" cy="226356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105E7DA-19DE-43E9-BCA8-A606370FF5B9}"/>
                  </a:ext>
                </a:extLst>
              </p:cNvPr>
              <p:cNvSpPr/>
              <p:nvPr/>
            </p:nvSpPr>
            <p:spPr>
              <a:xfrm>
                <a:off x="8552037" y="5380486"/>
                <a:ext cx="2444727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매출액 전년대비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u="sng" dirty="0">
                    <a:solidFill>
                      <a:srgbClr val="C00000"/>
                    </a:solidFill>
                  </a:rPr>
                  <a:t>30% </a:t>
                </a:r>
                <a:r>
                  <a:rPr lang="ko-KR" altLang="en-US" sz="1400" b="1" u="sng" dirty="0">
                    <a:solidFill>
                      <a:srgbClr val="C00000"/>
                    </a:solidFill>
                  </a:rPr>
                  <a:t>증가</a:t>
                </a:r>
                <a:endParaRPr lang="ko-KR" altLang="en-US" sz="1400" u="sng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787B99B-7A72-4278-A048-1ECA677A8053}"/>
                  </a:ext>
                </a:extLst>
              </p:cNvPr>
              <p:cNvSpPr/>
              <p:nvPr/>
            </p:nvSpPr>
            <p:spPr>
              <a:xfrm>
                <a:off x="8894989" y="3490811"/>
                <a:ext cx="1776089" cy="17760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모서리가 둥근 직사각형 137">
                <a:extLst>
                  <a:ext uri="{FF2B5EF4-FFF2-40B4-BE49-F238E27FC236}">
                    <a16:creationId xmlns:a16="http://schemas.microsoft.com/office/drawing/2014/main" id="{19B79B22-A369-4BF0-8847-AD526BF4D7E9}"/>
                  </a:ext>
                </a:extLst>
              </p:cNvPr>
              <p:cNvSpPr/>
              <p:nvPr/>
            </p:nvSpPr>
            <p:spPr>
              <a:xfrm flipH="1">
                <a:off x="8759112" y="4918404"/>
                <a:ext cx="2013856" cy="393471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prstClr val="white"/>
                    </a:solidFill>
                  </a:rPr>
                  <a:t>CMA</a:t>
                </a:r>
                <a:r>
                  <a:rPr lang="ko-KR" altLang="en-US" b="1" dirty="0">
                    <a:solidFill>
                      <a:prstClr val="white"/>
                    </a:solidFill>
                  </a:rPr>
                  <a:t>〮</a:t>
                </a:r>
                <a:r>
                  <a:rPr lang="en-US" altLang="ko-KR" b="1" dirty="0">
                    <a:solidFill>
                      <a:prstClr val="white"/>
                    </a:solidFill>
                  </a:rPr>
                  <a:t>CGM-APL </a:t>
                </a:r>
              </a:p>
            </p:txBody>
          </p:sp>
        </p:grpSp>
        <p:pic>
          <p:nvPicPr>
            <p:cNvPr id="52" name="그래픽 51" descr="운송 윤곽선">
              <a:extLst>
                <a:ext uri="{FF2B5EF4-FFF2-40B4-BE49-F238E27FC236}">
                  <a16:creationId xmlns:a16="http://schemas.microsoft.com/office/drawing/2014/main" id="{FA123EFC-83C6-4C7B-B457-6D992DB7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530517" y="3810882"/>
              <a:ext cx="1206521" cy="1206521"/>
            </a:xfrm>
            <a:prstGeom prst="rect">
              <a:avLst/>
            </a:prstGeom>
          </p:spPr>
        </p:pic>
      </p:grpSp>
      <p:sp>
        <p:nvSpPr>
          <p:cNvPr id="24" name="한쪽 모서리가 잘린 사각형 13">
            <a:extLst>
              <a:ext uri="{FF2B5EF4-FFF2-40B4-BE49-F238E27FC236}">
                <a16:creationId xmlns:a16="http://schemas.microsoft.com/office/drawing/2014/main" id="{6FCCE78A-32A4-48BE-B190-82425D53A5BC}"/>
              </a:ext>
            </a:extLst>
          </p:cNvPr>
          <p:cNvSpPr/>
          <p:nvPr/>
        </p:nvSpPr>
        <p:spPr>
          <a:xfrm flipH="1">
            <a:off x="2904366" y="1269711"/>
            <a:ext cx="3331863" cy="1870954"/>
          </a:xfrm>
          <a:prstGeom prst="snip1Rect">
            <a:avLst>
              <a:gd name="adj" fmla="val 25063"/>
            </a:avLst>
          </a:prstGeom>
          <a:noFill/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20">
            <a:extLst>
              <a:ext uri="{FF2B5EF4-FFF2-40B4-BE49-F238E27FC236}">
                <a16:creationId xmlns:a16="http://schemas.microsoft.com/office/drawing/2014/main" id="{A23FD176-7B47-40E7-94D0-8CCF0815B15B}"/>
              </a:ext>
            </a:extLst>
          </p:cNvPr>
          <p:cNvSpPr/>
          <p:nvPr/>
        </p:nvSpPr>
        <p:spPr>
          <a:xfrm>
            <a:off x="2904366" y="1269711"/>
            <a:ext cx="373211" cy="389401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127CEA"/>
          </a:solidFill>
          <a:ln>
            <a:solidFill>
              <a:srgbClr val="127CEA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61661C06-EF97-410C-A86A-A8FF52466FFD}"/>
              </a:ext>
            </a:extLst>
          </p:cNvPr>
          <p:cNvSpPr/>
          <p:nvPr/>
        </p:nvSpPr>
        <p:spPr>
          <a:xfrm rot="3608305">
            <a:off x="6943308" y="950961"/>
            <a:ext cx="399380" cy="9507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991859-D3AD-4FFD-8B8B-3E3A74CDC7C0}"/>
              </a:ext>
            </a:extLst>
          </p:cNvPr>
          <p:cNvGrpSpPr/>
          <p:nvPr/>
        </p:nvGrpSpPr>
        <p:grpSpPr>
          <a:xfrm>
            <a:off x="6947145" y="1269711"/>
            <a:ext cx="3331863" cy="1870954"/>
            <a:chOff x="3425066" y="1535864"/>
            <a:chExt cx="3331863" cy="1870954"/>
          </a:xfrm>
        </p:grpSpPr>
        <p:sp>
          <p:nvSpPr>
            <p:cNvPr id="35" name="한쪽 모서리가 잘린 사각형 13">
              <a:extLst>
                <a:ext uri="{FF2B5EF4-FFF2-40B4-BE49-F238E27FC236}">
                  <a16:creationId xmlns:a16="http://schemas.microsoft.com/office/drawing/2014/main" id="{6DE10047-AC61-42B2-980E-A49E8DC3FBBB}"/>
                </a:ext>
              </a:extLst>
            </p:cNvPr>
            <p:cNvSpPr/>
            <p:nvPr/>
          </p:nvSpPr>
          <p:spPr>
            <a:xfrm flipH="1">
              <a:off x="3425066" y="1535864"/>
              <a:ext cx="3331863" cy="1870954"/>
            </a:xfrm>
            <a:prstGeom prst="snip1Rect">
              <a:avLst>
                <a:gd name="adj" fmla="val 25063"/>
              </a:avLst>
            </a:prstGeom>
            <a:noFill/>
            <a:ln w="28575">
              <a:solidFill>
                <a:schemeClr val="accent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20">
              <a:extLst>
                <a:ext uri="{FF2B5EF4-FFF2-40B4-BE49-F238E27FC236}">
                  <a16:creationId xmlns:a16="http://schemas.microsoft.com/office/drawing/2014/main" id="{E80C9480-916D-44CE-92F1-45B9EC2B2161}"/>
                </a:ext>
              </a:extLst>
            </p:cNvPr>
            <p:cNvSpPr/>
            <p:nvPr/>
          </p:nvSpPr>
          <p:spPr>
            <a:xfrm>
              <a:off x="3425066" y="1535864"/>
              <a:ext cx="373211" cy="389401"/>
            </a:xfrm>
            <a:custGeom>
              <a:avLst/>
              <a:gdLst>
                <a:gd name="connsiteX0" fmla="*/ 0 w 468085"/>
                <a:gd name="connsiteY0" fmla="*/ 0 h 468085"/>
                <a:gd name="connsiteX1" fmla="*/ 468085 w 468085"/>
                <a:gd name="connsiteY1" fmla="*/ 0 h 468085"/>
                <a:gd name="connsiteX2" fmla="*/ 0 w 468085"/>
                <a:gd name="connsiteY2" fmla="*/ 468085 h 4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085" h="468085">
                  <a:moveTo>
                    <a:pt x="0" y="0"/>
                  </a:moveTo>
                  <a:lnTo>
                    <a:pt x="468085" y="0"/>
                  </a:lnTo>
                  <a:lnTo>
                    <a:pt x="0" y="468085"/>
                  </a:lnTo>
                  <a:close/>
                </a:path>
              </a:pathLst>
            </a:custGeom>
            <a:solidFill>
              <a:srgbClr val="127CEA"/>
            </a:solidFill>
            <a:ln>
              <a:solidFill>
                <a:srgbClr val="127CEA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216000" bIns="288000" rtlCol="0" anchor="t"/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C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A2D4C3-F166-407C-A4A8-9B04D4804AF5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E6911C-E191-46F2-B269-228CACD40835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46DD0B3-76C4-471B-AD26-716132475648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51879F6-5E71-46FA-B5F7-A8E2CB4E9D27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694566F-2006-4E9B-8636-743C85A57774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37F38-5196-4E87-96F1-1D29AE04FD33}"/>
                </a:ext>
              </a:extLst>
            </p:cNvPr>
            <p:cNvSpPr txBox="1"/>
            <p:nvPr/>
          </p:nvSpPr>
          <p:spPr>
            <a:xfrm>
              <a:off x="3714478" y="192662"/>
              <a:ext cx="6970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(2) M&amp;A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를 통한 경쟁력 확보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7ED5A2-75A6-41F5-8903-0AF5A68B5A80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3-</a:t>
              </a:r>
              <a:r>
                <a:rPr lang="en-US" altLang="ko-KR" sz="3200" b="1" dirty="0">
                  <a:solidFill>
                    <a:schemeClr val="bg2"/>
                  </a:solidFill>
                </a:rPr>
                <a:t>01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0F3E0E-A41B-4F6F-B393-EE910663A4D6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- 10 -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4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266894" y="1830008"/>
            <a:ext cx="5038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917917-E4C6-45BA-BB23-EAC7660B5B58}"/>
              </a:ext>
            </a:extLst>
          </p:cNvPr>
          <p:cNvGrpSpPr/>
          <p:nvPr/>
        </p:nvGrpSpPr>
        <p:grpSpPr>
          <a:xfrm>
            <a:off x="274626" y="4196797"/>
            <a:ext cx="3632324" cy="2227558"/>
            <a:chOff x="2206065" y="1019271"/>
            <a:chExt cx="4587071" cy="319964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D7ECA82-31F8-43DD-8507-AA74F99EA84A}"/>
                </a:ext>
              </a:extLst>
            </p:cNvPr>
            <p:cNvGrpSpPr/>
            <p:nvPr/>
          </p:nvGrpSpPr>
          <p:grpSpPr>
            <a:xfrm>
              <a:off x="2206065" y="1019271"/>
              <a:ext cx="4587071" cy="3199645"/>
              <a:chOff x="1554214" y="1827642"/>
              <a:chExt cx="4291456" cy="319649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C8098CC-499F-47F1-88E6-176DA6E96779}"/>
                  </a:ext>
                </a:extLst>
              </p:cNvPr>
              <p:cNvSpPr/>
              <p:nvPr/>
            </p:nvSpPr>
            <p:spPr>
              <a:xfrm>
                <a:off x="1554215" y="4456629"/>
                <a:ext cx="3530420" cy="5675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CC5EB80-C882-45A6-AB16-88C831AD99A4}"/>
                  </a:ext>
                </a:extLst>
              </p:cNvPr>
              <p:cNvSpPr/>
              <p:nvPr/>
            </p:nvSpPr>
            <p:spPr>
              <a:xfrm>
                <a:off x="5084635" y="4456629"/>
                <a:ext cx="761035" cy="5675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E871B12-7A7F-4B4D-9062-407192D21154}"/>
                  </a:ext>
                </a:extLst>
              </p:cNvPr>
              <p:cNvSpPr/>
              <p:nvPr/>
            </p:nvSpPr>
            <p:spPr>
              <a:xfrm>
                <a:off x="1554214" y="1827642"/>
                <a:ext cx="4291455" cy="26289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E83F07-E848-40DD-9EBE-2F71C1796E24}"/>
                </a:ext>
              </a:extLst>
            </p:cNvPr>
            <p:cNvSpPr txBox="1"/>
            <p:nvPr/>
          </p:nvSpPr>
          <p:spPr>
            <a:xfrm>
              <a:off x="3677176" y="3684015"/>
              <a:ext cx="875561" cy="497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</a:t>
              </a:r>
              <a:r>
                <a:rPr lang="ko-KR" altLang="en-US" b="1" dirty="0"/>
                <a:t> 기업</a:t>
              </a:r>
              <a:endParaRPr lang="en-US" altLang="ko-KR" b="1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69DA793-233E-4986-B304-3FDCC2915FF9}"/>
              </a:ext>
            </a:extLst>
          </p:cNvPr>
          <p:cNvSpPr txBox="1"/>
          <p:nvPr/>
        </p:nvSpPr>
        <p:spPr>
          <a:xfrm>
            <a:off x="3443954" y="6055024"/>
            <a:ext cx="2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E50A97-BBB7-4CFB-9AAA-BA5438B6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9" y="4247186"/>
            <a:ext cx="3575690" cy="173590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9D9458-FF8B-4626-97CF-AC6D14CEA204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4C52B1D-C892-4EF4-ABB8-CEF2DDA3A2B1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F53ABEA-AD0F-4FEF-B253-ABB6D8B6A185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B24B7CA-F7CC-4A5A-935B-C5B3234EBF12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482F63-1F43-4284-AF4E-2A6251A552B6}"/>
                </a:ext>
              </a:extLst>
            </p:cNvPr>
            <p:cNvSpPr txBox="1"/>
            <p:nvPr/>
          </p:nvSpPr>
          <p:spPr>
            <a:xfrm>
              <a:off x="3456434" y="177375"/>
              <a:ext cx="7248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02.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각 해운사의 동아시아 서비스 항로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DD861-7B2C-4A59-888E-0D971B540EC6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626F3D6-ED85-41C6-8F97-D09A737B0402}"/>
              </a:ext>
            </a:extLst>
          </p:cNvPr>
          <p:cNvSpPr txBox="1"/>
          <p:nvPr/>
        </p:nvSpPr>
        <p:spPr>
          <a:xfrm>
            <a:off x="5219553" y="6549048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- 11 -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CB804BA-072E-45DF-95EA-154B168AE1E0}"/>
              </a:ext>
            </a:extLst>
          </p:cNvPr>
          <p:cNvGrpSpPr/>
          <p:nvPr/>
        </p:nvGrpSpPr>
        <p:grpSpPr>
          <a:xfrm>
            <a:off x="3984137" y="2191657"/>
            <a:ext cx="3857012" cy="3509165"/>
            <a:chOff x="2156214" y="1610953"/>
            <a:chExt cx="4642938" cy="385052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BBCBA01-BBAB-4D8B-B145-2509F50828E0}"/>
                </a:ext>
              </a:extLst>
            </p:cNvPr>
            <p:cNvGrpSpPr/>
            <p:nvPr/>
          </p:nvGrpSpPr>
          <p:grpSpPr>
            <a:xfrm>
              <a:off x="2156214" y="1610953"/>
              <a:ext cx="4642938" cy="3850529"/>
              <a:chOff x="2206065" y="1019270"/>
              <a:chExt cx="4587071" cy="3010296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85323A61-7B30-4F5F-8516-985EA19E274E}"/>
                  </a:ext>
                </a:extLst>
              </p:cNvPr>
              <p:cNvGrpSpPr/>
              <p:nvPr/>
            </p:nvGrpSpPr>
            <p:grpSpPr>
              <a:xfrm>
                <a:off x="2206065" y="1019270"/>
                <a:ext cx="4587071" cy="3010296"/>
                <a:chOff x="1554214" y="1827641"/>
                <a:chExt cx="4291456" cy="300733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D6CD138E-CED2-4A8C-8250-9A3F7BD5B548}"/>
                    </a:ext>
                  </a:extLst>
                </p:cNvPr>
                <p:cNvSpPr/>
                <p:nvPr/>
              </p:nvSpPr>
              <p:spPr>
                <a:xfrm>
                  <a:off x="1554215" y="4456630"/>
                  <a:ext cx="3530420" cy="37834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144000"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2403822F-47A6-4DE2-BA0E-FE3B2E4F3A65}"/>
                    </a:ext>
                  </a:extLst>
                </p:cNvPr>
                <p:cNvSpPr/>
                <p:nvPr/>
              </p:nvSpPr>
              <p:spPr>
                <a:xfrm>
                  <a:off x="5084635" y="4456630"/>
                  <a:ext cx="761035" cy="37834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tlCol="0" anchor="t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6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26FAC54-B596-4892-8151-4B68EA13D1B8}"/>
                    </a:ext>
                  </a:extLst>
                </p:cNvPr>
                <p:cNvSpPr/>
                <p:nvPr/>
              </p:nvSpPr>
              <p:spPr>
                <a:xfrm>
                  <a:off x="1554214" y="1827641"/>
                  <a:ext cx="4291455" cy="26289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144000" rtlCol="0" anchor="t"/>
                <a:lstStyle/>
                <a:p>
                  <a:pPr>
                    <a:lnSpc>
                      <a:spcPct val="150000"/>
                    </a:lnSpc>
                  </a:pPr>
                  <a:endParaRPr lang="en-US" altLang="ko-KR" sz="9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4E179B5-0AC6-49EA-B40E-B6D0A6EA8B72}"/>
                  </a:ext>
                </a:extLst>
              </p:cNvPr>
              <p:cNvSpPr txBox="1"/>
              <p:nvPr/>
            </p:nvSpPr>
            <p:spPr>
              <a:xfrm>
                <a:off x="3824424" y="3695835"/>
                <a:ext cx="536896" cy="292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E </a:t>
                </a:r>
                <a:r>
                  <a:rPr lang="ko-KR" altLang="en-US" b="1" dirty="0"/>
                  <a:t>기업</a:t>
                </a:r>
                <a:endParaRPr lang="en-US" altLang="ko-KR" b="1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3F8D9B-8E44-4555-B355-6E56132AE7B2}"/>
                </a:ext>
              </a:extLst>
            </p:cNvPr>
            <p:cNvSpPr txBox="1"/>
            <p:nvPr/>
          </p:nvSpPr>
          <p:spPr>
            <a:xfrm>
              <a:off x="6228610" y="503460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DBFEF723-8347-4F6E-8A14-BB89557E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596" y="2244102"/>
            <a:ext cx="3773612" cy="296279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F489877-03B4-4FC8-93A2-032302B87262}"/>
              </a:ext>
            </a:extLst>
          </p:cNvPr>
          <p:cNvSpPr txBox="1"/>
          <p:nvPr/>
        </p:nvSpPr>
        <p:spPr>
          <a:xfrm>
            <a:off x="3456434" y="3077826"/>
            <a:ext cx="2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8428A42-1DE9-4976-811E-73187D66C945}"/>
              </a:ext>
            </a:extLst>
          </p:cNvPr>
          <p:cNvGrpSpPr/>
          <p:nvPr/>
        </p:nvGrpSpPr>
        <p:grpSpPr>
          <a:xfrm>
            <a:off x="274626" y="1226010"/>
            <a:ext cx="3632324" cy="2575299"/>
            <a:chOff x="2206065" y="1019271"/>
            <a:chExt cx="4587071" cy="319964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99C2760-FED0-49E8-ACBA-FEFC46A4F76B}"/>
                </a:ext>
              </a:extLst>
            </p:cNvPr>
            <p:cNvGrpSpPr/>
            <p:nvPr/>
          </p:nvGrpSpPr>
          <p:grpSpPr>
            <a:xfrm>
              <a:off x="2206065" y="1019271"/>
              <a:ext cx="4587071" cy="3199645"/>
              <a:chOff x="1554214" y="1827642"/>
              <a:chExt cx="4291456" cy="319649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4C77DF63-E69E-4B42-BE74-37E213D60EFF}"/>
                  </a:ext>
                </a:extLst>
              </p:cNvPr>
              <p:cNvSpPr/>
              <p:nvPr/>
            </p:nvSpPr>
            <p:spPr>
              <a:xfrm>
                <a:off x="1554215" y="4456629"/>
                <a:ext cx="3530420" cy="5675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1F29CAD-1A03-4098-A6E7-1EB3D3B6B3DB}"/>
                  </a:ext>
                </a:extLst>
              </p:cNvPr>
              <p:cNvSpPr/>
              <p:nvPr/>
            </p:nvSpPr>
            <p:spPr>
              <a:xfrm>
                <a:off x="5084635" y="4456629"/>
                <a:ext cx="761035" cy="5675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7080DA4-4969-4DD0-8C66-9B30AF036037}"/>
                  </a:ext>
                </a:extLst>
              </p:cNvPr>
              <p:cNvSpPr/>
              <p:nvPr/>
            </p:nvSpPr>
            <p:spPr>
              <a:xfrm>
                <a:off x="1554214" y="1827642"/>
                <a:ext cx="4291455" cy="26289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D88BCD-19C7-4ADA-AEEE-20044880AA51}"/>
                </a:ext>
              </a:extLst>
            </p:cNvPr>
            <p:cNvSpPr txBox="1"/>
            <p:nvPr/>
          </p:nvSpPr>
          <p:spPr>
            <a:xfrm>
              <a:off x="3668175" y="3715463"/>
              <a:ext cx="1123918" cy="458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 </a:t>
              </a:r>
              <a:r>
                <a:rPr lang="ko-KR" altLang="en-US" b="1" dirty="0"/>
                <a:t>기업</a:t>
              </a:r>
              <a:endParaRPr lang="en-US" altLang="ko-KR" b="1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E15344A-ED42-40ED-9F63-3293489C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61" y="1277027"/>
            <a:ext cx="3567452" cy="201604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7B2EFF4-F289-4251-A5BB-E8E365D92214}"/>
              </a:ext>
            </a:extLst>
          </p:cNvPr>
          <p:cNvSpPr txBox="1"/>
          <p:nvPr/>
        </p:nvSpPr>
        <p:spPr>
          <a:xfrm>
            <a:off x="3435013" y="3386193"/>
            <a:ext cx="2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342A3AD-7CC7-4059-A757-45F2E9ED9FBF}"/>
              </a:ext>
            </a:extLst>
          </p:cNvPr>
          <p:cNvCxnSpPr>
            <a:cxnSpLocks/>
          </p:cNvCxnSpPr>
          <p:nvPr/>
        </p:nvCxnSpPr>
        <p:spPr>
          <a:xfrm>
            <a:off x="7918380" y="1818476"/>
            <a:ext cx="5038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BC249D2-F6EC-4D55-89A0-194F352F87DB}"/>
              </a:ext>
            </a:extLst>
          </p:cNvPr>
          <p:cNvSpPr txBox="1"/>
          <p:nvPr/>
        </p:nvSpPr>
        <p:spPr>
          <a:xfrm>
            <a:off x="11107920" y="3066294"/>
            <a:ext cx="2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C913D54-1905-4BDD-9E5E-9BE269FC0A80}"/>
              </a:ext>
            </a:extLst>
          </p:cNvPr>
          <p:cNvGrpSpPr/>
          <p:nvPr/>
        </p:nvGrpSpPr>
        <p:grpSpPr>
          <a:xfrm>
            <a:off x="7926112" y="1214478"/>
            <a:ext cx="3632324" cy="2575299"/>
            <a:chOff x="2206065" y="1019271"/>
            <a:chExt cx="4587071" cy="3199645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CB16AAC5-FCAC-47BE-83E5-A8005B499E16}"/>
                </a:ext>
              </a:extLst>
            </p:cNvPr>
            <p:cNvGrpSpPr/>
            <p:nvPr/>
          </p:nvGrpSpPr>
          <p:grpSpPr>
            <a:xfrm>
              <a:off x="2206065" y="1019271"/>
              <a:ext cx="4587071" cy="3199645"/>
              <a:chOff x="1554214" y="1827642"/>
              <a:chExt cx="4291456" cy="319649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0BFBB69E-2E43-4A9F-9FE1-91C073DDA3E5}"/>
                  </a:ext>
                </a:extLst>
              </p:cNvPr>
              <p:cNvSpPr/>
              <p:nvPr/>
            </p:nvSpPr>
            <p:spPr>
              <a:xfrm>
                <a:off x="1554215" y="4456629"/>
                <a:ext cx="3530420" cy="5675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192B342-EE39-4B42-A464-88A4DA810ADA}"/>
                  </a:ext>
                </a:extLst>
              </p:cNvPr>
              <p:cNvSpPr/>
              <p:nvPr/>
            </p:nvSpPr>
            <p:spPr>
              <a:xfrm>
                <a:off x="5084635" y="4456629"/>
                <a:ext cx="761035" cy="5675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0B43F3D-35BC-471F-B3F9-424C2E55C162}"/>
                  </a:ext>
                </a:extLst>
              </p:cNvPr>
              <p:cNvSpPr/>
              <p:nvPr/>
            </p:nvSpPr>
            <p:spPr>
              <a:xfrm>
                <a:off x="1554214" y="1827642"/>
                <a:ext cx="4291455" cy="26289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22A88F6-CB73-4BAF-A683-75CCF5E17E81}"/>
                </a:ext>
              </a:extLst>
            </p:cNvPr>
            <p:cNvSpPr txBox="1"/>
            <p:nvPr/>
          </p:nvSpPr>
          <p:spPr>
            <a:xfrm>
              <a:off x="3668175" y="3715463"/>
              <a:ext cx="1123918" cy="458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B </a:t>
              </a:r>
              <a:r>
                <a:rPr lang="ko-KR" altLang="en-US" b="1" dirty="0"/>
                <a:t>기업</a:t>
              </a:r>
              <a:endParaRPr lang="en-US" altLang="ko-KR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CA3DF7E-5FFB-472D-ABF9-B156BFC1E3BB}"/>
              </a:ext>
            </a:extLst>
          </p:cNvPr>
          <p:cNvSpPr txBox="1"/>
          <p:nvPr/>
        </p:nvSpPr>
        <p:spPr>
          <a:xfrm>
            <a:off x="11086499" y="3374661"/>
            <a:ext cx="2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B3E073-1C86-45B6-BB5D-148743C2B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76"/>
          <a:stretch/>
        </p:blipFill>
        <p:spPr>
          <a:xfrm>
            <a:off x="7959091" y="1278033"/>
            <a:ext cx="3566364" cy="2002195"/>
          </a:xfrm>
          <a:prstGeom prst="rect">
            <a:avLst/>
          </a:prstGeom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38B804B-A975-4AE6-AECB-864A730A8FBB}"/>
              </a:ext>
            </a:extLst>
          </p:cNvPr>
          <p:cNvGrpSpPr/>
          <p:nvPr/>
        </p:nvGrpSpPr>
        <p:grpSpPr>
          <a:xfrm>
            <a:off x="7926112" y="4191297"/>
            <a:ext cx="3632324" cy="2227558"/>
            <a:chOff x="2206065" y="1019271"/>
            <a:chExt cx="4587071" cy="319964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31E249A5-4D24-440F-BFEC-6629B69E4A99}"/>
                </a:ext>
              </a:extLst>
            </p:cNvPr>
            <p:cNvGrpSpPr/>
            <p:nvPr/>
          </p:nvGrpSpPr>
          <p:grpSpPr>
            <a:xfrm>
              <a:off x="2206065" y="1019271"/>
              <a:ext cx="4587071" cy="3199645"/>
              <a:chOff x="1554214" y="1827642"/>
              <a:chExt cx="4291456" cy="319649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99EB6290-2EE2-4771-9F2D-60D7872E07F2}"/>
                  </a:ext>
                </a:extLst>
              </p:cNvPr>
              <p:cNvSpPr/>
              <p:nvPr/>
            </p:nvSpPr>
            <p:spPr>
              <a:xfrm>
                <a:off x="1554215" y="4456629"/>
                <a:ext cx="3530420" cy="5675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FF40B6B-8033-4043-899C-76C3D5CF4E3D}"/>
                  </a:ext>
                </a:extLst>
              </p:cNvPr>
              <p:cNvSpPr/>
              <p:nvPr/>
            </p:nvSpPr>
            <p:spPr>
              <a:xfrm>
                <a:off x="5084635" y="4456629"/>
                <a:ext cx="761035" cy="56751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756D97F5-28B4-482E-B9FF-46CB7C48B4ED}"/>
                  </a:ext>
                </a:extLst>
              </p:cNvPr>
              <p:cNvSpPr/>
              <p:nvPr/>
            </p:nvSpPr>
            <p:spPr>
              <a:xfrm>
                <a:off x="1554214" y="1827642"/>
                <a:ext cx="4291455" cy="26289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7F88075-FADD-4CB2-8CD0-84F04355C08C}"/>
                </a:ext>
              </a:extLst>
            </p:cNvPr>
            <p:cNvSpPr txBox="1"/>
            <p:nvPr/>
          </p:nvSpPr>
          <p:spPr>
            <a:xfrm>
              <a:off x="3677176" y="3684015"/>
              <a:ext cx="1136064" cy="53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</a:t>
              </a:r>
              <a:r>
                <a:rPr lang="ko-KR" altLang="en-US" b="1" dirty="0"/>
                <a:t> 기업</a:t>
              </a:r>
              <a:endParaRPr lang="en-US" altLang="ko-KR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D544C7E-C8BA-425A-A9B6-252CA6097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890" y="4244548"/>
            <a:ext cx="3584641" cy="1739649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3D79BEA0-5C43-46BB-9557-FEAFEC9DC7B6}"/>
              </a:ext>
            </a:extLst>
          </p:cNvPr>
          <p:cNvSpPr txBox="1"/>
          <p:nvPr/>
        </p:nvSpPr>
        <p:spPr>
          <a:xfrm>
            <a:off x="11070595" y="6046463"/>
            <a:ext cx="2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652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244537-BC08-4905-AB3E-EDB3A03DBE10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DB556BE-2FA8-4077-9D0B-BF1FA0D7002A}"/>
              </a:ext>
            </a:extLst>
          </p:cNvPr>
          <p:cNvGrpSpPr/>
          <p:nvPr/>
        </p:nvGrpSpPr>
        <p:grpSpPr>
          <a:xfrm>
            <a:off x="3566161" y="1627626"/>
            <a:ext cx="6685279" cy="4384146"/>
            <a:chOff x="2206065" y="1019270"/>
            <a:chExt cx="4587070" cy="319964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C7DDAEA-59D3-4F39-816B-8B5EFF392355}"/>
                </a:ext>
              </a:extLst>
            </p:cNvPr>
            <p:cNvGrpSpPr/>
            <p:nvPr/>
          </p:nvGrpSpPr>
          <p:grpSpPr>
            <a:xfrm>
              <a:off x="2206065" y="1019270"/>
              <a:ext cx="4587070" cy="3199646"/>
              <a:chOff x="1554214" y="1827641"/>
              <a:chExt cx="4291455" cy="31965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3FB1497-DC60-425C-A448-73F1A53B4B2B}"/>
                  </a:ext>
                </a:extLst>
              </p:cNvPr>
              <p:cNvSpPr/>
              <p:nvPr/>
            </p:nvSpPr>
            <p:spPr>
              <a:xfrm>
                <a:off x="1554215" y="4456629"/>
                <a:ext cx="4291454" cy="5675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0DE37B6-F7CF-42E4-8879-029384224865}"/>
                  </a:ext>
                </a:extLst>
              </p:cNvPr>
              <p:cNvSpPr/>
              <p:nvPr/>
            </p:nvSpPr>
            <p:spPr>
              <a:xfrm>
                <a:off x="1554214" y="1827641"/>
                <a:ext cx="4291455" cy="26289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144000" rtlCol="0" anchor="t"/>
              <a:lstStyle/>
              <a:p>
                <a:pPr>
                  <a:lnSpc>
                    <a:spcPct val="150000"/>
                  </a:lnSpc>
                </a:pPr>
                <a:endPara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5720DD-3B29-4374-B6EB-4F3F0D9C969E}"/>
                </a:ext>
              </a:extLst>
            </p:cNvPr>
            <p:cNvSpPr txBox="1"/>
            <p:nvPr/>
          </p:nvSpPr>
          <p:spPr>
            <a:xfrm>
              <a:off x="3802644" y="3731361"/>
              <a:ext cx="1655332" cy="407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C00000"/>
                  </a:solidFill>
                </a:rPr>
                <a:t>중복 항로</a:t>
              </a:r>
              <a:endParaRPr lang="en-US" altLang="ko-KR" sz="32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C6F73DA9-40BF-49E9-8BA3-F3ED050A3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7"/>
          <a:stretch/>
        </p:blipFill>
        <p:spPr>
          <a:xfrm>
            <a:off x="3613231" y="1674428"/>
            <a:ext cx="6609197" cy="350096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7E26E8-771B-47D9-8EDA-BBCB99953375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225BFA-C217-4E01-B564-A2A2AF93925A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BBDECE9-367A-4D48-889F-6F1A1FA35FC7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529034D-F990-4D6A-B259-DCD017425AF1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833327A-8BA2-4C58-8EB3-B946692267AE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021F6F-4782-4072-96B1-DA7D0632B4F7}"/>
                </a:ext>
              </a:extLst>
            </p:cNvPr>
            <p:cNvSpPr txBox="1"/>
            <p:nvPr/>
          </p:nvSpPr>
          <p:spPr>
            <a:xfrm>
              <a:off x="4681203" y="186517"/>
              <a:ext cx="7248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03.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모의 얼라이언스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0C929-46E5-40BB-8593-B8E949FDD017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4022D5-FBFA-4152-98FB-0AEB8AB6D8A6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- 12 -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4BC84C9F-EABB-4DA9-B280-FFCA56636CF9}"/>
              </a:ext>
            </a:extLst>
          </p:cNvPr>
          <p:cNvGrpSpPr/>
          <p:nvPr/>
        </p:nvGrpSpPr>
        <p:grpSpPr>
          <a:xfrm>
            <a:off x="2569290" y="1171719"/>
            <a:ext cx="9060019" cy="5333253"/>
            <a:chOff x="3112689" y="631554"/>
            <a:chExt cx="9060019" cy="5261289"/>
          </a:xfrm>
        </p:grpSpPr>
        <p:pic>
          <p:nvPicPr>
            <p:cNvPr id="294" name="그림 293" descr="지도이(가) 표시된 사진&#10;&#10;자동 생성된 설명">
              <a:extLst>
                <a:ext uri="{FF2B5EF4-FFF2-40B4-BE49-F238E27FC236}">
                  <a16:creationId xmlns:a16="http://schemas.microsoft.com/office/drawing/2014/main" id="{433D5D1D-957D-4EC4-8314-640EDE688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689" y="631554"/>
              <a:ext cx="9060019" cy="5261289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39BACCB0-B1F5-4E8A-8146-4609261045E9}"/>
                </a:ext>
              </a:extLst>
            </p:cNvPr>
            <p:cNvSpPr txBox="1"/>
            <p:nvPr/>
          </p:nvSpPr>
          <p:spPr>
            <a:xfrm>
              <a:off x="11106305" y="5319076"/>
              <a:ext cx="936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항로 </a:t>
              </a:r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15476FFF-8074-402B-AEF6-9C80B9DB2C2E}"/>
                </a:ext>
              </a:extLst>
            </p:cNvPr>
            <p:cNvSpPr/>
            <p:nvPr/>
          </p:nvSpPr>
          <p:spPr>
            <a:xfrm>
              <a:off x="3437681" y="1167184"/>
              <a:ext cx="2075148" cy="6768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CAC500BB-B51E-45ED-AB4A-EA9EE8E7213E}"/>
                </a:ext>
              </a:extLst>
            </p:cNvPr>
            <p:cNvGrpSpPr/>
            <p:nvPr/>
          </p:nvGrpSpPr>
          <p:grpSpPr>
            <a:xfrm>
              <a:off x="3518704" y="1374829"/>
              <a:ext cx="1761559" cy="246221"/>
              <a:chOff x="1689904" y="1351679"/>
              <a:chExt cx="1761559" cy="246221"/>
            </a:xfrm>
          </p:grpSpPr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727CFD63-A20B-45E5-BB51-ED2F678F4D29}"/>
                  </a:ext>
                </a:extLst>
              </p:cNvPr>
              <p:cNvCxnSpPr/>
              <p:nvPr/>
            </p:nvCxnSpPr>
            <p:spPr>
              <a:xfrm>
                <a:off x="1689904" y="1460354"/>
                <a:ext cx="509286" cy="0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77C43D7-AD0E-4CE9-999F-1AF66AC7BD39}"/>
                  </a:ext>
                </a:extLst>
              </p:cNvPr>
              <p:cNvSpPr txBox="1"/>
              <p:nvPr/>
            </p:nvSpPr>
            <p:spPr>
              <a:xfrm>
                <a:off x="2212972" y="1351679"/>
                <a:ext cx="12384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i="1" dirty="0"/>
                  <a:t>B, E</a:t>
                </a:r>
                <a:endParaRPr lang="ko-KR" altLang="en-US" sz="1000" b="1" i="1" dirty="0"/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73AA333B-4D41-4CE8-88A4-FA6A5467C1C8}"/>
                </a:ext>
              </a:extLst>
            </p:cNvPr>
            <p:cNvGrpSpPr/>
            <p:nvPr/>
          </p:nvGrpSpPr>
          <p:grpSpPr>
            <a:xfrm>
              <a:off x="3518704" y="1621051"/>
              <a:ext cx="1994125" cy="246221"/>
              <a:chOff x="1689904" y="1351680"/>
              <a:chExt cx="1994125" cy="246221"/>
            </a:xfrm>
          </p:grpSpPr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D9B5FB21-703A-4B7D-A402-E9B9FD45872E}"/>
                  </a:ext>
                </a:extLst>
              </p:cNvPr>
              <p:cNvCxnSpPr/>
              <p:nvPr/>
            </p:nvCxnSpPr>
            <p:spPr>
              <a:xfrm>
                <a:off x="1689904" y="1446438"/>
                <a:ext cx="509286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206FCDFF-1C74-4160-BF08-316859B9F175}"/>
                  </a:ext>
                </a:extLst>
              </p:cNvPr>
              <p:cNvSpPr txBox="1"/>
              <p:nvPr/>
            </p:nvSpPr>
            <p:spPr>
              <a:xfrm>
                <a:off x="2199190" y="1351680"/>
                <a:ext cx="14848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i="1" dirty="0"/>
                  <a:t>A, C, D, E</a:t>
                </a:r>
                <a:endParaRPr lang="ko-KR" altLang="en-US" sz="1000" b="1" i="1" dirty="0"/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D6357C8-54BE-4BB9-94A8-932F825D982C}"/>
              </a:ext>
            </a:extLst>
          </p:cNvPr>
          <p:cNvGrpSpPr/>
          <p:nvPr/>
        </p:nvGrpSpPr>
        <p:grpSpPr>
          <a:xfrm>
            <a:off x="6850440" y="2448601"/>
            <a:ext cx="2713680" cy="3418799"/>
            <a:chOff x="6850440" y="2448601"/>
            <a:chExt cx="2713680" cy="341879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8E73036-6C3E-48F0-B450-3256C1C5E568}"/>
                    </a:ext>
                  </a:extLst>
                </p14:cNvPr>
                <p14:cNvContentPartPr/>
                <p14:nvPr/>
              </p14:nvContentPartPr>
              <p14:xfrm>
                <a:off x="6858000" y="2448601"/>
                <a:ext cx="2706120" cy="3410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8E73036-6C3E-48F0-B450-3256C1C5E5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43600" y="2434561"/>
                  <a:ext cx="2734560" cy="34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730FD47-C1A0-4A1F-B592-3F9507885582}"/>
                    </a:ext>
                  </a:extLst>
                </p14:cNvPr>
                <p14:cNvContentPartPr/>
                <p14:nvPr/>
              </p14:nvContentPartPr>
              <p14:xfrm>
                <a:off x="6858000" y="5700000"/>
                <a:ext cx="72720" cy="1674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730FD47-C1A0-4A1F-B592-3F95078855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3600" y="5685960"/>
                  <a:ext cx="100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F1A1AC0A-DA7E-4D00-BB16-82311787FB16}"/>
                    </a:ext>
                  </a:extLst>
                </p14:cNvPr>
                <p14:cNvContentPartPr/>
                <p14:nvPr/>
              </p14:nvContentPartPr>
              <p14:xfrm>
                <a:off x="6850440" y="5867040"/>
                <a:ext cx="158760" cy="3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F1A1AC0A-DA7E-4D00-BB16-82311787F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6040" y="5853000"/>
                  <a:ext cx="186840" cy="28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ECC94F9F-46E6-422A-8572-8BB14062002F}"/>
              </a:ext>
            </a:extLst>
          </p:cNvPr>
          <p:cNvCxnSpPr>
            <a:cxnSpLocks/>
          </p:cNvCxnSpPr>
          <p:nvPr/>
        </p:nvCxnSpPr>
        <p:spPr>
          <a:xfrm rot="10800000">
            <a:off x="6243800" y="5515338"/>
            <a:ext cx="498634" cy="299315"/>
          </a:xfrm>
          <a:prstGeom prst="curvedConnector3">
            <a:avLst>
              <a:gd name="adj1" fmla="val 100430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56C2D93-E6F0-47C8-9853-C336255D8EB4}"/>
              </a:ext>
            </a:extLst>
          </p:cNvPr>
          <p:cNvCxnSpPr>
            <a:cxnSpLocks/>
          </p:cNvCxnSpPr>
          <p:nvPr/>
        </p:nvCxnSpPr>
        <p:spPr>
          <a:xfrm flipH="1" flipV="1">
            <a:off x="9296400" y="2034540"/>
            <a:ext cx="267720" cy="35052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81CE45F-03D2-4C13-A0B1-FDBE001B63BC}"/>
              </a:ext>
            </a:extLst>
          </p:cNvPr>
          <p:cNvGrpSpPr/>
          <p:nvPr/>
        </p:nvGrpSpPr>
        <p:grpSpPr>
          <a:xfrm rot="16200000" flipV="1">
            <a:off x="7418211" y="2386537"/>
            <a:ext cx="2099201" cy="1409332"/>
            <a:chOff x="6850440" y="2448600"/>
            <a:chExt cx="2713679" cy="34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AF2074C6-5024-4BED-BACC-ACC7DCFDD7C6}"/>
                    </a:ext>
                  </a:extLst>
                </p14:cNvPr>
                <p14:cNvContentPartPr/>
                <p14:nvPr/>
              </p14:nvContentPartPr>
              <p14:xfrm>
                <a:off x="6857999" y="2448600"/>
                <a:ext cx="2706120" cy="3410641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AF2074C6-5024-4BED-BACC-ACC7DCFDD7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39384" y="2413673"/>
                  <a:ext cx="2742884" cy="3478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414C787E-7986-4ECC-9993-5BF87CB652F4}"/>
                    </a:ext>
                  </a:extLst>
                </p14:cNvPr>
                <p14:cNvContentPartPr/>
                <p14:nvPr/>
              </p14:nvContentPartPr>
              <p14:xfrm>
                <a:off x="6858000" y="5700001"/>
                <a:ext cx="72719" cy="167399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414C787E-7986-4ECC-9993-5BF87CB652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39354" y="5665126"/>
                  <a:ext cx="109079" cy="236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BB8674F7-1AE2-43B1-8B45-409841140E44}"/>
                    </a:ext>
                  </a:extLst>
                </p14:cNvPr>
                <p14:cNvContentPartPr/>
                <p14:nvPr/>
              </p14:nvContentPartPr>
              <p14:xfrm>
                <a:off x="6850440" y="5867040"/>
                <a:ext cx="158760" cy="3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BB8674F7-1AE2-43B1-8B45-409841140E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31817" y="5852640"/>
                  <a:ext cx="1955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F0192E91-3AE1-464E-9F81-7391E416A750}"/>
              </a:ext>
            </a:extLst>
          </p:cNvPr>
          <p:cNvGrpSpPr/>
          <p:nvPr/>
        </p:nvGrpSpPr>
        <p:grpSpPr>
          <a:xfrm>
            <a:off x="6027300" y="5232420"/>
            <a:ext cx="236880" cy="263520"/>
            <a:chOff x="6027300" y="5232420"/>
            <a:chExt cx="236880" cy="263520"/>
          </a:xfrm>
          <a:solidFill>
            <a:srgbClr val="C00000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805B0E31-658E-44F3-91E7-9832BF6E531B}"/>
                    </a:ext>
                  </a:extLst>
                </p14:cNvPr>
                <p14:cNvContentPartPr/>
                <p14:nvPr/>
              </p14:nvContentPartPr>
              <p14:xfrm>
                <a:off x="6033420" y="5232420"/>
                <a:ext cx="230760" cy="2635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05B0E31-658E-44F3-91E7-9832BF6E53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9380" y="5218380"/>
                  <a:ext cx="259200" cy="291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681134C0-A5A9-4B74-8A55-2B0A1DC12CAA}"/>
                </a:ext>
              </a:extLst>
            </p:cNvPr>
            <p:cNvGrpSpPr/>
            <p:nvPr/>
          </p:nvGrpSpPr>
          <p:grpSpPr>
            <a:xfrm>
              <a:off x="6027300" y="5348700"/>
              <a:ext cx="99360" cy="8280"/>
              <a:chOff x="6027300" y="5348700"/>
              <a:chExt cx="99360" cy="8280"/>
            </a:xfrm>
            <a:grpFill/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96" name="잉크 195">
                    <a:extLst>
                      <a:ext uri="{FF2B5EF4-FFF2-40B4-BE49-F238E27FC236}">
                        <a16:creationId xmlns:a16="http://schemas.microsoft.com/office/drawing/2014/main" id="{665F1E6A-8CA5-499C-9F2F-54853B569AD1}"/>
                      </a:ext>
                    </a:extLst>
                  </p14:cNvPr>
                  <p14:cNvContentPartPr/>
                  <p14:nvPr/>
                </p14:nvContentPartPr>
                <p14:xfrm>
                  <a:off x="6027300" y="5348700"/>
                  <a:ext cx="91440" cy="8280"/>
                </p14:xfrm>
              </p:contentPart>
            </mc:Choice>
            <mc:Fallback xmlns="">
              <p:pic>
                <p:nvPicPr>
                  <p:cNvPr id="196" name="잉크 195">
                    <a:extLst>
                      <a:ext uri="{FF2B5EF4-FFF2-40B4-BE49-F238E27FC236}">
                        <a16:creationId xmlns:a16="http://schemas.microsoft.com/office/drawing/2014/main" id="{665F1E6A-8CA5-499C-9F2F-54853B569AD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13260" y="5334660"/>
                    <a:ext cx="1198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7" name="잉크 196">
                    <a:extLst>
                      <a:ext uri="{FF2B5EF4-FFF2-40B4-BE49-F238E27FC236}">
                        <a16:creationId xmlns:a16="http://schemas.microsoft.com/office/drawing/2014/main" id="{0E44575B-CFF5-4413-8357-95A997083B8B}"/>
                      </a:ext>
                    </a:extLst>
                  </p14:cNvPr>
                  <p14:cNvContentPartPr/>
                  <p14:nvPr/>
                </p14:nvContentPartPr>
                <p14:xfrm>
                  <a:off x="6126300" y="5349060"/>
                  <a:ext cx="360" cy="360"/>
                </p14:xfrm>
              </p:contentPart>
            </mc:Choice>
            <mc:Fallback xmlns="">
              <p:pic>
                <p:nvPicPr>
                  <p:cNvPr id="197" name="잉크 196">
                    <a:extLst>
                      <a:ext uri="{FF2B5EF4-FFF2-40B4-BE49-F238E27FC236}">
                        <a16:creationId xmlns:a16="http://schemas.microsoft.com/office/drawing/2014/main" id="{0E44575B-CFF5-4413-8357-95A997083B8B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112260" y="5335020"/>
                    <a:ext cx="28440" cy="28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46377BB7-DF27-4E55-9C57-84B77DE4BB33}"/>
              </a:ext>
            </a:extLst>
          </p:cNvPr>
          <p:cNvCxnSpPr>
            <a:cxnSpLocks/>
          </p:cNvCxnSpPr>
          <p:nvPr/>
        </p:nvCxnSpPr>
        <p:spPr>
          <a:xfrm flipH="1">
            <a:off x="6796723" y="4257831"/>
            <a:ext cx="890689" cy="28324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E57C8D18-5312-459E-ABA4-837889B7EE96}"/>
              </a:ext>
            </a:extLst>
          </p:cNvPr>
          <p:cNvCxnSpPr>
            <a:cxnSpLocks/>
          </p:cNvCxnSpPr>
          <p:nvPr/>
        </p:nvCxnSpPr>
        <p:spPr>
          <a:xfrm flipH="1">
            <a:off x="6742215" y="4067200"/>
            <a:ext cx="912311" cy="303829"/>
          </a:xfrm>
          <a:prstGeom prst="straightConnector1">
            <a:avLst/>
          </a:prstGeom>
          <a:ln w="38100">
            <a:solidFill>
              <a:srgbClr val="00B0F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5F3A5A99-7EF0-4854-9038-566D1D10E097}"/>
              </a:ext>
            </a:extLst>
          </p:cNvPr>
          <p:cNvCxnSpPr>
            <a:cxnSpLocks/>
          </p:cNvCxnSpPr>
          <p:nvPr/>
        </p:nvCxnSpPr>
        <p:spPr>
          <a:xfrm flipH="1" flipV="1">
            <a:off x="5993567" y="5429365"/>
            <a:ext cx="153599" cy="16954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79507904-62E6-4BCE-81E4-6079FACD8BF6}"/>
              </a:ext>
            </a:extLst>
          </p:cNvPr>
          <p:cNvCxnSpPr>
            <a:cxnSpLocks/>
          </p:cNvCxnSpPr>
          <p:nvPr/>
        </p:nvCxnSpPr>
        <p:spPr>
          <a:xfrm rot="10800000">
            <a:off x="6113935" y="5638550"/>
            <a:ext cx="733215" cy="306869"/>
          </a:xfrm>
          <a:prstGeom prst="curvedConnector3">
            <a:avLst>
              <a:gd name="adj1" fmla="val 104720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F2896E-ED2A-4D3A-B9CE-CC53515A6EE7}"/>
              </a:ext>
            </a:extLst>
          </p:cNvPr>
          <p:cNvCxnSpPr/>
          <p:nvPr/>
        </p:nvCxnSpPr>
        <p:spPr>
          <a:xfrm>
            <a:off x="2975304" y="1830008"/>
            <a:ext cx="509286" cy="0"/>
          </a:xfrm>
          <a:prstGeom prst="line">
            <a:avLst/>
          </a:prstGeom>
          <a:ln w="57150">
            <a:solidFill>
              <a:srgbClr val="A46D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5B7C5D-41F4-4861-AF7E-46CA1A0CC88C}"/>
              </a:ext>
            </a:extLst>
          </p:cNvPr>
          <p:cNvSpPr txBox="1"/>
          <p:nvPr/>
        </p:nvSpPr>
        <p:spPr>
          <a:xfrm>
            <a:off x="3514160" y="1714675"/>
            <a:ext cx="1238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/>
              <a:t>B, E</a:t>
            </a:r>
            <a:endParaRPr lang="ko-KR" altLang="en-US" sz="1000" b="1" i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5D62D33-5C7E-4F12-A69C-A3629E88273C}"/>
              </a:ext>
            </a:extLst>
          </p:cNvPr>
          <p:cNvCxnSpPr>
            <a:cxnSpLocks/>
          </p:cNvCxnSpPr>
          <p:nvPr/>
        </p:nvCxnSpPr>
        <p:spPr>
          <a:xfrm flipH="1">
            <a:off x="9296400" y="2448601"/>
            <a:ext cx="335509" cy="92564"/>
          </a:xfrm>
          <a:prstGeom prst="straightConnector1">
            <a:avLst/>
          </a:prstGeom>
          <a:ln w="38100">
            <a:solidFill>
              <a:srgbClr val="A46D3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B81611C-6C9D-4E81-9F65-995BB8A31D69}"/>
              </a:ext>
            </a:extLst>
          </p:cNvPr>
          <p:cNvCxnSpPr>
            <a:cxnSpLocks/>
          </p:cNvCxnSpPr>
          <p:nvPr/>
        </p:nvCxnSpPr>
        <p:spPr>
          <a:xfrm flipH="1">
            <a:off x="7698719" y="2562808"/>
            <a:ext cx="1597681" cy="1695023"/>
          </a:xfrm>
          <a:prstGeom prst="straightConnector1">
            <a:avLst/>
          </a:prstGeom>
          <a:ln w="38100">
            <a:solidFill>
              <a:srgbClr val="A46D3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1780E30-E24D-4941-A3A7-1DFFE7389820}"/>
              </a:ext>
            </a:extLst>
          </p:cNvPr>
          <p:cNvCxnSpPr>
            <a:cxnSpLocks/>
          </p:cNvCxnSpPr>
          <p:nvPr/>
        </p:nvCxnSpPr>
        <p:spPr>
          <a:xfrm flipH="1">
            <a:off x="6826869" y="4297470"/>
            <a:ext cx="860543" cy="1483540"/>
          </a:xfrm>
          <a:prstGeom prst="straightConnector1">
            <a:avLst/>
          </a:prstGeom>
          <a:ln w="38100">
            <a:solidFill>
              <a:srgbClr val="A46D3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66E56E1-2666-42C1-B579-7A579FA7521F}"/>
              </a:ext>
            </a:extLst>
          </p:cNvPr>
          <p:cNvCxnSpPr>
            <a:cxnSpLocks/>
          </p:cNvCxnSpPr>
          <p:nvPr/>
        </p:nvCxnSpPr>
        <p:spPr>
          <a:xfrm flipH="1" flipV="1">
            <a:off x="6250675" y="5513366"/>
            <a:ext cx="591759" cy="269046"/>
          </a:xfrm>
          <a:prstGeom prst="straightConnector1">
            <a:avLst/>
          </a:prstGeom>
          <a:ln w="38100">
            <a:solidFill>
              <a:srgbClr val="A46D3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324204-B222-44DF-A5FD-31C254569F7F}"/>
              </a:ext>
            </a:extLst>
          </p:cNvPr>
          <p:cNvGrpSpPr/>
          <p:nvPr/>
        </p:nvGrpSpPr>
        <p:grpSpPr>
          <a:xfrm rot="20500402">
            <a:off x="5969199" y="4919626"/>
            <a:ext cx="439920" cy="584776"/>
            <a:chOff x="6027300" y="5232420"/>
            <a:chExt cx="236880" cy="263520"/>
          </a:xfrm>
          <a:solidFill>
            <a:srgbClr val="C00000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8B92BAA-7288-480D-B8E9-8E43D76AC4AF}"/>
                    </a:ext>
                  </a:extLst>
                </p14:cNvPr>
                <p14:cNvContentPartPr/>
                <p14:nvPr/>
              </p14:nvContentPartPr>
              <p14:xfrm>
                <a:off x="6033420" y="5232420"/>
                <a:ext cx="230760" cy="2635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05B0E31-658E-44F3-91E7-9832BF6E53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9380" y="5218380"/>
                  <a:ext cx="259200" cy="291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7AB06D2-B53A-4C93-BEEC-8E12BCE2F77E}"/>
                </a:ext>
              </a:extLst>
            </p:cNvPr>
            <p:cNvGrpSpPr/>
            <p:nvPr/>
          </p:nvGrpSpPr>
          <p:grpSpPr>
            <a:xfrm>
              <a:off x="6027300" y="5348700"/>
              <a:ext cx="99360" cy="8280"/>
              <a:chOff x="6027300" y="5348700"/>
              <a:chExt cx="99360" cy="8280"/>
            </a:xfrm>
            <a:grpFill/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8" name="잉크 67">
                    <a:extLst>
                      <a:ext uri="{FF2B5EF4-FFF2-40B4-BE49-F238E27FC236}">
                        <a16:creationId xmlns:a16="http://schemas.microsoft.com/office/drawing/2014/main" id="{87550A81-9B48-496F-B4BA-5B9430F766A0}"/>
                      </a:ext>
                    </a:extLst>
                  </p14:cNvPr>
                  <p14:cNvContentPartPr/>
                  <p14:nvPr/>
                </p14:nvContentPartPr>
                <p14:xfrm>
                  <a:off x="6027300" y="5348700"/>
                  <a:ext cx="91440" cy="8280"/>
                </p14:xfrm>
              </p:contentPart>
            </mc:Choice>
            <mc:Fallback xmlns="">
              <p:pic>
                <p:nvPicPr>
                  <p:cNvPr id="196" name="잉크 195">
                    <a:extLst>
                      <a:ext uri="{FF2B5EF4-FFF2-40B4-BE49-F238E27FC236}">
                        <a16:creationId xmlns:a16="http://schemas.microsoft.com/office/drawing/2014/main" id="{665F1E6A-8CA5-499C-9F2F-54853B569AD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013260" y="5334660"/>
                    <a:ext cx="11988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69" name="잉크 68">
                    <a:extLst>
                      <a:ext uri="{FF2B5EF4-FFF2-40B4-BE49-F238E27FC236}">
                        <a16:creationId xmlns:a16="http://schemas.microsoft.com/office/drawing/2014/main" id="{D93A8AA1-E7DF-4944-BDB2-036C84C5179F}"/>
                      </a:ext>
                    </a:extLst>
                  </p14:cNvPr>
                  <p14:cNvContentPartPr/>
                  <p14:nvPr/>
                </p14:nvContentPartPr>
                <p14:xfrm>
                  <a:off x="6126300" y="5349060"/>
                  <a:ext cx="360" cy="360"/>
                </p14:xfrm>
              </p:contentPart>
            </mc:Choice>
            <mc:Fallback xmlns="">
              <p:pic>
                <p:nvPicPr>
                  <p:cNvPr id="197" name="잉크 196">
                    <a:extLst>
                      <a:ext uri="{FF2B5EF4-FFF2-40B4-BE49-F238E27FC236}">
                        <a16:creationId xmlns:a16="http://schemas.microsoft.com/office/drawing/2014/main" id="{0E44575B-CFF5-4413-8357-95A997083B8B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112260" y="5335020"/>
                    <a:ext cx="28440" cy="28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ABF3B6D1-6BD5-4AC6-AE42-3ED1EAD9AD14}"/>
              </a:ext>
            </a:extLst>
          </p:cNvPr>
          <p:cNvCxnSpPr/>
          <p:nvPr/>
        </p:nvCxnSpPr>
        <p:spPr>
          <a:xfrm>
            <a:off x="5893044" y="5356980"/>
            <a:ext cx="371136" cy="198181"/>
          </a:xfrm>
          <a:prstGeom prst="curvedConnector3">
            <a:avLst>
              <a:gd name="adj1" fmla="val -78919"/>
            </a:avLst>
          </a:prstGeom>
          <a:ln w="38100">
            <a:solidFill>
              <a:srgbClr val="A46D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C26C0A1-C16A-44AE-8F0A-6161DC4FFB41}"/>
              </a:ext>
            </a:extLst>
          </p:cNvPr>
          <p:cNvCxnSpPr>
            <a:cxnSpLocks/>
          </p:cNvCxnSpPr>
          <p:nvPr/>
        </p:nvCxnSpPr>
        <p:spPr>
          <a:xfrm flipH="1">
            <a:off x="6228737" y="4284921"/>
            <a:ext cx="1416072" cy="1248934"/>
          </a:xfrm>
          <a:prstGeom prst="straightConnector1">
            <a:avLst/>
          </a:prstGeom>
          <a:ln w="38100">
            <a:solidFill>
              <a:srgbClr val="A46D36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1B70101B-E149-45E2-9FD0-14388DC5EBFB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634" b="16620" l="1266" r="87703">
                        <a14:foregroundMark x1="5787" y1="7042" x2="5787" y2="7042"/>
                        <a14:foregroundMark x1="1266" y1="8451" x2="1266" y2="8451"/>
                        <a14:foregroundMark x1="8680" y1="7324" x2="8680" y2="7324"/>
                        <a14:foregroundMark x1="12658" y1="7042" x2="12658" y2="7042"/>
                        <a14:foregroundMark x1="4702" y1="5915" x2="4702" y2="5915"/>
                        <a14:foregroundMark x1="17722" y1="5915" x2="17722" y2="5915"/>
                        <a14:foregroundMark x1="66004" y1="7042" x2="66004" y2="7042"/>
                        <a14:foregroundMark x1="80289" y1="7042" x2="80289" y2="7042"/>
                        <a14:foregroundMark x1="84629" y1="7042" x2="84629" y2="7042"/>
                        <a14:foregroundMark x1="84629" y1="7042" x2="84629" y2="7042"/>
                        <a14:foregroundMark x1="84629" y1="7042" x2="84629" y2="7042"/>
                        <a14:foregroundMark x1="81374" y1="7887" x2="73418" y2="7887"/>
                        <a14:foregroundMark x1="80832" y1="7887" x2="81917" y2="7887"/>
                        <a14:foregroundMark x1="84268" y1="7887" x2="13020" y2="7887"/>
                        <a14:foregroundMark x1="87161" y1="8169" x2="87161" y2="8169"/>
                        <a14:foregroundMark x1="87161" y1="8169" x2="87161" y2="8169"/>
                        <a14:foregroundMark x1="85895" y1="8169" x2="85895" y2="8169"/>
                        <a14:foregroundMark x1="85533" y1="7324" x2="82640" y2="9577"/>
                        <a14:foregroundMark x1="56420" y1="16056" x2="1266" y2="16056"/>
                        <a14:foregroundMark x1="1808" y1="5634" x2="13020" y2="5915"/>
                        <a14:foregroundMark x1="13020" y1="5915" x2="13201" y2="5915"/>
                      </a14:backgroundRemoval>
                    </a14:imgEffect>
                  </a14:imgLayer>
                </a14:imgProps>
              </a:ext>
            </a:extLst>
          </a:blip>
          <a:srcRect l="-1076" t="4597" r="2319" b="81684"/>
          <a:stretch/>
        </p:blipFill>
        <p:spPr>
          <a:xfrm>
            <a:off x="2867499" y="2395365"/>
            <a:ext cx="4309536" cy="501280"/>
          </a:xfrm>
          <a:prstGeom prst="rect">
            <a:avLst/>
          </a:prstGeom>
          <a:ln w="19050">
            <a:noFill/>
          </a:ln>
          <a:effectLst>
            <a:softEdge rad="31750"/>
          </a:effec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9DCE80-19F8-48D9-9E42-0063A4833A0E}"/>
              </a:ext>
            </a:extLst>
          </p:cNvPr>
          <p:cNvSpPr/>
          <p:nvPr/>
        </p:nvSpPr>
        <p:spPr>
          <a:xfrm>
            <a:off x="149614" y="1068345"/>
            <a:ext cx="11624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3-</a:t>
            </a:r>
            <a:r>
              <a:rPr lang="en-US" altLang="ko-KR" sz="2800" b="1" kern="0" dirty="0">
                <a:solidFill>
                  <a:prstClr val="white"/>
                </a:solidFill>
              </a:rPr>
              <a:t>03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457DFDD-0ED7-4816-B7DD-671C5D4522C4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A27C05-1DC6-492F-AF0D-14D5A6B89821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22CEEE2-085D-4668-A6AD-E6F6B7C1E32A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BAFF530-ED75-4D0C-AD4E-259271C5B9F7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F860AD1-4667-4F98-9D85-E44621FE2CB1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F4170CC-F361-47B4-B8E7-FFDFB342EA02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5B6376-235A-460A-BC02-000E5B6821F3}"/>
                </a:ext>
              </a:extLst>
            </p:cNvPr>
            <p:cNvSpPr txBox="1"/>
            <p:nvPr/>
          </p:nvSpPr>
          <p:spPr>
            <a:xfrm>
              <a:off x="4681203" y="186517"/>
              <a:ext cx="3307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모의 얼라이언스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5FD9A3-0D20-4F89-BD89-E2981DD9D2C8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3-</a:t>
              </a:r>
              <a:r>
                <a:rPr lang="en-US" altLang="ko-KR" sz="3200" b="1" dirty="0">
                  <a:solidFill>
                    <a:schemeClr val="bg2"/>
                  </a:solidFill>
                </a:rPr>
                <a:t>03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C050B9-0BC2-4F82-9666-C3C955A9A8A7}"/>
              </a:ext>
            </a:extLst>
          </p:cNvPr>
          <p:cNvSpPr txBox="1"/>
          <p:nvPr/>
        </p:nvSpPr>
        <p:spPr>
          <a:xfrm>
            <a:off x="7763145" y="90446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①</a:t>
            </a:r>
            <a:endParaRPr lang="ko-KR" alt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08B65E-932A-4672-87AD-DED8205EF3A9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- 13 -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C6F89572-C892-45E0-A92C-4FB4659ED7EC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569290" y="1189652"/>
            <a:ext cx="9060019" cy="5261289"/>
            <a:chOff x="1902901" y="818999"/>
            <a:chExt cx="9060019" cy="5261289"/>
          </a:xfrm>
        </p:grpSpPr>
        <p:pic>
          <p:nvPicPr>
            <p:cNvPr id="97" name="그림 96" descr="지도이(가) 표시된 사진&#10;&#10;자동 생성된 설명">
              <a:extLst>
                <a:ext uri="{FF2B5EF4-FFF2-40B4-BE49-F238E27FC236}">
                  <a16:creationId xmlns:a16="http://schemas.microsoft.com/office/drawing/2014/main" id="{F335D91B-FC36-42CF-9C2E-6785757F1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901" y="818999"/>
              <a:ext cx="9060019" cy="5261289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C8BB8BF-6553-4A0F-94E5-E43B25338A9A}"/>
                </a:ext>
              </a:extLst>
            </p:cNvPr>
            <p:cNvSpPr txBox="1"/>
            <p:nvPr/>
          </p:nvSpPr>
          <p:spPr>
            <a:xfrm>
              <a:off x="9852627" y="5461454"/>
              <a:ext cx="936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항로 </a:t>
              </a:r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2175078" y="1219054"/>
              <a:ext cx="2005632" cy="990133"/>
              <a:chOff x="5519001" y="1977692"/>
              <a:chExt cx="2005632" cy="99013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0CFF965F-5EB4-4B8D-BF57-5F99C20E972C}"/>
                  </a:ext>
                </a:extLst>
              </p:cNvPr>
              <p:cNvSpPr/>
              <p:nvPr/>
            </p:nvSpPr>
            <p:spPr>
              <a:xfrm>
                <a:off x="5519001" y="1977692"/>
                <a:ext cx="1684234" cy="9860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algn="l">
                  <a:lnSpc>
                    <a:spcPct val="200000"/>
                  </a:lnSpc>
                </a:pP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2E33E7CD-C691-4258-A14A-FD9F543B2558}"/>
                  </a:ext>
                </a:extLst>
              </p:cNvPr>
              <p:cNvGrpSpPr/>
              <p:nvPr/>
            </p:nvGrpSpPr>
            <p:grpSpPr>
              <a:xfrm>
                <a:off x="5776856" y="2022667"/>
                <a:ext cx="1747777" cy="246221"/>
                <a:chOff x="1689904" y="1200217"/>
                <a:chExt cx="1747777" cy="246221"/>
              </a:xfrm>
            </p:grpSpPr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895C00B5-0896-400F-AB6C-5D98EC75243F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18A53B4-4783-492B-885A-A03770864E98}"/>
                    </a:ext>
                  </a:extLst>
                </p:cNvPr>
                <p:cNvSpPr txBox="1"/>
                <p:nvPr/>
              </p:nvSpPr>
              <p:spPr>
                <a:xfrm>
                  <a:off x="2199190" y="1200217"/>
                  <a:ext cx="12384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A, D, E</a:t>
                  </a: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4051DE7-95F2-4937-90A1-4BC7988958CD}"/>
                  </a:ext>
                </a:extLst>
              </p:cNvPr>
              <p:cNvGrpSpPr/>
              <p:nvPr/>
            </p:nvGrpSpPr>
            <p:grpSpPr>
              <a:xfrm>
                <a:off x="5776856" y="2268888"/>
                <a:ext cx="1747777" cy="246221"/>
                <a:chOff x="1689904" y="1200217"/>
                <a:chExt cx="1747777" cy="246221"/>
              </a:xfrm>
            </p:grpSpPr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7A367A4D-6F50-47C2-9D64-80929C6C4565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696C67F-A4D8-47F9-9926-4542734B1945}"/>
                    </a:ext>
                  </a:extLst>
                </p:cNvPr>
                <p:cNvSpPr txBox="1"/>
                <p:nvPr/>
              </p:nvSpPr>
              <p:spPr>
                <a:xfrm>
                  <a:off x="2199190" y="1200217"/>
                  <a:ext cx="12384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A,</a:t>
                  </a:r>
                  <a:r>
                    <a:rPr lang="ko-KR" altLang="en-US" sz="1000" b="1" i="1" dirty="0"/>
                    <a:t> </a:t>
                  </a:r>
                  <a:r>
                    <a:rPr lang="en-US" altLang="ko-KR" sz="1000" b="1" i="1" dirty="0"/>
                    <a:t>B</a:t>
                  </a:r>
                  <a:endParaRPr lang="ko-KR" altLang="en-US" sz="1000" b="1" i="1" dirty="0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A09DEE8B-0011-4F92-8BB9-439347CD55D3}"/>
                  </a:ext>
                </a:extLst>
              </p:cNvPr>
              <p:cNvGrpSpPr/>
              <p:nvPr/>
            </p:nvGrpSpPr>
            <p:grpSpPr>
              <a:xfrm>
                <a:off x="5776856" y="2499720"/>
                <a:ext cx="1747777" cy="324714"/>
                <a:chOff x="1689904" y="1200217"/>
                <a:chExt cx="1747777" cy="324714"/>
              </a:xfrm>
            </p:grpSpPr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2EE22685-FC50-4F4E-A854-D5F026C3DF10}"/>
                    </a:ext>
                  </a:extLst>
                </p:cNvPr>
                <p:cNvCxnSpPr/>
                <p:nvPr/>
              </p:nvCxnSpPr>
              <p:spPr>
                <a:xfrm>
                  <a:off x="1689904" y="1524931"/>
                  <a:ext cx="509286" cy="0"/>
                </a:xfrm>
                <a:prstGeom prst="line">
                  <a:avLst/>
                </a:prstGeom>
                <a:ln w="57150">
                  <a:solidFill>
                    <a:srgbClr val="99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65CC7EB-9E8D-41DC-B9D7-F575B9D4DD60}"/>
                    </a:ext>
                  </a:extLst>
                </p:cNvPr>
                <p:cNvSpPr txBox="1"/>
                <p:nvPr/>
              </p:nvSpPr>
              <p:spPr>
                <a:xfrm>
                  <a:off x="2199190" y="1200217"/>
                  <a:ext cx="12384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D, E</a:t>
                  </a:r>
                  <a:endParaRPr lang="ko-KR" altLang="en-US" sz="1000" b="1" i="1" dirty="0"/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A09DEE8B-0011-4F92-8BB9-439347CD55D3}"/>
                  </a:ext>
                </a:extLst>
              </p:cNvPr>
              <p:cNvGrpSpPr/>
              <p:nvPr/>
            </p:nvGrpSpPr>
            <p:grpSpPr>
              <a:xfrm>
                <a:off x="5776856" y="2622830"/>
                <a:ext cx="1747777" cy="344995"/>
                <a:chOff x="1689904" y="1101443"/>
                <a:chExt cx="1747777" cy="344995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2EE22685-FC50-4F4E-A854-D5F026C3DF10}"/>
                    </a:ext>
                  </a:extLst>
                </p:cNvPr>
                <p:cNvCxnSpPr/>
                <p:nvPr/>
              </p:nvCxnSpPr>
              <p:spPr>
                <a:xfrm>
                  <a:off x="1689904" y="1101443"/>
                  <a:ext cx="509286" cy="0"/>
                </a:xfrm>
                <a:prstGeom prst="line">
                  <a:avLst/>
                </a:prstGeom>
                <a:ln w="57150">
                  <a:solidFill>
                    <a:srgbClr val="EA5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65CC7EB-9E8D-41DC-B9D7-F575B9D4DD60}"/>
                    </a:ext>
                  </a:extLst>
                </p:cNvPr>
                <p:cNvSpPr txBox="1"/>
                <p:nvPr/>
              </p:nvSpPr>
              <p:spPr>
                <a:xfrm>
                  <a:off x="2199190" y="1200217"/>
                  <a:ext cx="123849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A, C</a:t>
                  </a:r>
                </a:p>
              </p:txBody>
            </p:sp>
          </p:grpSp>
        </p:grp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8EC798A-C5D2-4970-ADF4-B85EF1254B4D}"/>
              </a:ext>
            </a:extLst>
          </p:cNvPr>
          <p:cNvCxnSpPr>
            <a:cxnSpLocks/>
          </p:cNvCxnSpPr>
          <p:nvPr/>
        </p:nvCxnSpPr>
        <p:spPr>
          <a:xfrm flipH="1">
            <a:off x="9347764" y="2449289"/>
            <a:ext cx="274946" cy="7008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6C45B1-8363-47DF-A151-ADC8EC058448}"/>
              </a:ext>
            </a:extLst>
          </p:cNvPr>
          <p:cNvCxnSpPr>
            <a:cxnSpLocks/>
          </p:cNvCxnSpPr>
          <p:nvPr/>
        </p:nvCxnSpPr>
        <p:spPr>
          <a:xfrm flipH="1">
            <a:off x="9347764" y="2505704"/>
            <a:ext cx="274946" cy="7008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3C825AC-C978-4D4A-AD85-8266C57A21CD}"/>
              </a:ext>
            </a:extLst>
          </p:cNvPr>
          <p:cNvCxnSpPr>
            <a:cxnSpLocks/>
          </p:cNvCxnSpPr>
          <p:nvPr/>
        </p:nvCxnSpPr>
        <p:spPr>
          <a:xfrm flipH="1">
            <a:off x="9347764" y="2570624"/>
            <a:ext cx="274946" cy="70084"/>
          </a:xfrm>
          <a:prstGeom prst="straightConnector1">
            <a:avLst/>
          </a:prstGeom>
          <a:ln w="28575">
            <a:solidFill>
              <a:srgbClr val="EA59F9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A414091-AA2F-4357-A528-5A590C681303}"/>
              </a:ext>
            </a:extLst>
          </p:cNvPr>
          <p:cNvCxnSpPr>
            <a:cxnSpLocks/>
          </p:cNvCxnSpPr>
          <p:nvPr/>
        </p:nvCxnSpPr>
        <p:spPr>
          <a:xfrm flipH="1">
            <a:off x="9640051" y="2189250"/>
            <a:ext cx="89974" cy="31645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53C38D20-D2FD-4165-B9E6-4B97885D9E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7695" y="2484332"/>
            <a:ext cx="1886058" cy="1825940"/>
          </a:xfrm>
          <a:prstGeom prst="curvedConnector3">
            <a:avLst>
              <a:gd name="adj1" fmla="val -28165"/>
            </a:avLst>
          </a:prstGeom>
          <a:ln w="28575">
            <a:solidFill>
              <a:srgbClr val="EA59F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9A925EB7-C76D-4D58-A2D6-B258F35F78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5331" y="2470552"/>
            <a:ext cx="1886058" cy="1825940"/>
          </a:xfrm>
          <a:prstGeom prst="curvedConnector3">
            <a:avLst>
              <a:gd name="adj1" fmla="val -2440"/>
            </a:avLst>
          </a:prstGeom>
          <a:ln w="28575">
            <a:solidFill>
              <a:srgbClr val="38572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24A6A1E4-FE86-4580-8457-E1E92EAFEB6C}"/>
              </a:ext>
            </a:extLst>
          </p:cNvPr>
          <p:cNvCxnSpPr>
            <a:cxnSpLocks/>
          </p:cNvCxnSpPr>
          <p:nvPr/>
        </p:nvCxnSpPr>
        <p:spPr>
          <a:xfrm rot="5400000">
            <a:off x="7709312" y="2233931"/>
            <a:ext cx="2065396" cy="1976033"/>
          </a:xfrm>
          <a:prstGeom prst="curvedConnector3">
            <a:avLst>
              <a:gd name="adj1" fmla="val 758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B636590-A9E7-43DE-AE85-DC0EFE5752CC}"/>
              </a:ext>
            </a:extLst>
          </p:cNvPr>
          <p:cNvCxnSpPr/>
          <p:nvPr/>
        </p:nvCxnSpPr>
        <p:spPr>
          <a:xfrm flipH="1">
            <a:off x="6780598" y="4341695"/>
            <a:ext cx="987097" cy="1592278"/>
          </a:xfrm>
          <a:prstGeom prst="straightConnector1">
            <a:avLst/>
          </a:prstGeom>
          <a:ln w="28575">
            <a:solidFill>
              <a:srgbClr val="38572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74C6BC5A-EF01-4F45-AD37-2D147FA3071B}"/>
              </a:ext>
            </a:extLst>
          </p:cNvPr>
          <p:cNvCxnSpPr/>
          <p:nvPr/>
        </p:nvCxnSpPr>
        <p:spPr>
          <a:xfrm rot="5400000">
            <a:off x="6474079" y="4576820"/>
            <a:ext cx="1562810" cy="987097"/>
          </a:xfrm>
          <a:prstGeom prst="curvedConnector3">
            <a:avLst>
              <a:gd name="adj1" fmla="val 2237"/>
            </a:avLst>
          </a:prstGeom>
          <a:ln w="28575">
            <a:solidFill>
              <a:srgbClr val="EA59F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구부러짐 144">
            <a:extLst>
              <a:ext uri="{FF2B5EF4-FFF2-40B4-BE49-F238E27FC236}">
                <a16:creationId xmlns:a16="http://schemas.microsoft.com/office/drawing/2014/main" id="{DB0DD771-AD4D-4D44-BA7A-8184882E23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7919" y="4235702"/>
            <a:ext cx="992060" cy="268566"/>
          </a:xfrm>
          <a:prstGeom prst="curvedConnector3">
            <a:avLst>
              <a:gd name="adj1" fmla="val 2973"/>
            </a:avLst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3C825AC-C978-4D4A-AD85-8266C57A21CD}"/>
              </a:ext>
            </a:extLst>
          </p:cNvPr>
          <p:cNvCxnSpPr>
            <a:cxnSpLocks/>
          </p:cNvCxnSpPr>
          <p:nvPr/>
        </p:nvCxnSpPr>
        <p:spPr>
          <a:xfrm>
            <a:off x="6158988" y="5573907"/>
            <a:ext cx="584285" cy="284453"/>
          </a:xfrm>
          <a:prstGeom prst="straightConnector1">
            <a:avLst/>
          </a:prstGeom>
          <a:ln w="28575">
            <a:solidFill>
              <a:srgbClr val="EA59F9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/>
          <p:nvPr/>
        </p:nvCxnSpPr>
        <p:spPr>
          <a:xfrm rot="10800000">
            <a:off x="6144883" y="5599312"/>
            <a:ext cx="591089" cy="338501"/>
          </a:xfrm>
          <a:prstGeom prst="curvedConnector3">
            <a:avLst>
              <a:gd name="adj1" fmla="val 100033"/>
            </a:avLst>
          </a:prstGeom>
          <a:ln w="28575">
            <a:solidFill>
              <a:srgbClr val="38572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C825AC-C978-4D4A-AD85-8266C57A21CD}"/>
              </a:ext>
            </a:extLst>
          </p:cNvPr>
          <p:cNvCxnSpPr>
            <a:cxnSpLocks/>
          </p:cNvCxnSpPr>
          <p:nvPr/>
        </p:nvCxnSpPr>
        <p:spPr>
          <a:xfrm>
            <a:off x="5977993" y="5422336"/>
            <a:ext cx="180995" cy="115392"/>
          </a:xfrm>
          <a:prstGeom prst="straightConnector1">
            <a:avLst/>
          </a:prstGeom>
          <a:ln w="28575">
            <a:solidFill>
              <a:srgbClr val="EA59F9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3C825AC-C978-4D4A-AD85-8266C57A21CD}"/>
              </a:ext>
            </a:extLst>
          </p:cNvPr>
          <p:cNvCxnSpPr>
            <a:cxnSpLocks/>
          </p:cNvCxnSpPr>
          <p:nvPr/>
        </p:nvCxnSpPr>
        <p:spPr>
          <a:xfrm>
            <a:off x="5928169" y="5478024"/>
            <a:ext cx="180995" cy="115392"/>
          </a:xfrm>
          <a:prstGeom prst="straightConnector1">
            <a:avLst/>
          </a:prstGeom>
          <a:ln w="28575">
            <a:solidFill>
              <a:srgbClr val="385723"/>
            </a:solidFill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H="1" flipV="1">
            <a:off x="9233352" y="2004283"/>
            <a:ext cx="117181" cy="193208"/>
          </a:xfrm>
          <a:prstGeom prst="straightConnector1">
            <a:avLst/>
          </a:prstGeom>
          <a:ln w="28575">
            <a:solidFill>
              <a:srgbClr val="99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822426" y="2023333"/>
            <a:ext cx="1373602" cy="2231419"/>
          </a:xfrm>
          <a:prstGeom prst="straightConnector1">
            <a:avLst/>
          </a:prstGeom>
          <a:ln w="28575">
            <a:solidFill>
              <a:srgbClr val="99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735645C3-14C8-4C21-95F6-F50389E245E9}"/>
                  </a:ext>
                </a:extLst>
              </p14:cNvPr>
              <p14:cNvContentPartPr/>
              <p14:nvPr/>
            </p14:nvContentPartPr>
            <p14:xfrm>
              <a:off x="6791406" y="4209328"/>
              <a:ext cx="916560" cy="2005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735645C3-14C8-4C21-95F6-F50389E245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046" y="4199968"/>
                <a:ext cx="935280" cy="21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F766FB56-EC4F-4AA3-AEA9-CBBED50CD431}"/>
              </a:ext>
            </a:extLst>
          </p:cNvPr>
          <p:cNvCxnSpPr>
            <a:cxnSpLocks/>
          </p:cNvCxnSpPr>
          <p:nvPr/>
        </p:nvCxnSpPr>
        <p:spPr>
          <a:xfrm flipV="1">
            <a:off x="6772744" y="4124131"/>
            <a:ext cx="841036" cy="285717"/>
          </a:xfrm>
          <a:prstGeom prst="curvedConnector3">
            <a:avLst>
              <a:gd name="adj1" fmla="val -22112"/>
            </a:avLst>
          </a:prstGeom>
          <a:ln w="28575">
            <a:solidFill>
              <a:srgbClr val="990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C3A011D-AF9F-4DAF-A7C4-57B0927D23BC}"/>
              </a:ext>
            </a:extLst>
          </p:cNvPr>
          <p:cNvCxnSpPr>
            <a:cxnSpLocks/>
          </p:cNvCxnSpPr>
          <p:nvPr/>
        </p:nvCxnSpPr>
        <p:spPr>
          <a:xfrm flipV="1">
            <a:off x="7702967" y="3835954"/>
            <a:ext cx="619938" cy="233058"/>
          </a:xfrm>
          <a:prstGeom prst="curvedConnector3">
            <a:avLst>
              <a:gd name="adj1" fmla="val -28265"/>
            </a:avLst>
          </a:prstGeom>
          <a:ln w="28575">
            <a:solidFill>
              <a:srgbClr val="990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E8156694-DD67-4C3E-88CA-2E6010D35D38}"/>
              </a:ext>
            </a:extLst>
          </p:cNvPr>
          <p:cNvCxnSpPr/>
          <p:nvPr/>
        </p:nvCxnSpPr>
        <p:spPr>
          <a:xfrm rot="16200000" flipH="1">
            <a:off x="6044696" y="5298414"/>
            <a:ext cx="144249" cy="140322"/>
          </a:xfrm>
          <a:prstGeom prst="curvedConnector3">
            <a:avLst>
              <a:gd name="adj1" fmla="val -79368"/>
            </a:avLst>
          </a:prstGeom>
          <a:ln w="28575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53FC9074-F18C-4EDE-B86F-0CD222E046CD}"/>
                  </a:ext>
                </a:extLst>
              </p14:cNvPr>
              <p14:cNvContentPartPr/>
              <p14:nvPr/>
            </p14:nvContentPartPr>
            <p14:xfrm>
              <a:off x="5952321" y="5101891"/>
              <a:ext cx="397800" cy="33768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53FC9074-F18C-4EDE-B86F-0CD222E046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2961" y="5092531"/>
                <a:ext cx="416520" cy="356400"/>
              </a:xfrm>
              <a:prstGeom prst="rect">
                <a:avLst/>
              </a:prstGeom>
            </p:spPr>
          </p:pic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9C5272F-B720-4BA2-ADBD-0BC8844A5369}"/>
              </a:ext>
            </a:extLst>
          </p:cNvPr>
          <p:cNvCxnSpPr>
            <a:cxnSpLocks/>
          </p:cNvCxnSpPr>
          <p:nvPr/>
        </p:nvCxnSpPr>
        <p:spPr>
          <a:xfrm>
            <a:off x="6281320" y="5431048"/>
            <a:ext cx="486598" cy="3566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A241B3A-583C-4FE8-A9DC-91934E979219}"/>
              </a:ext>
            </a:extLst>
          </p:cNvPr>
          <p:cNvCxnSpPr>
            <a:cxnSpLocks/>
          </p:cNvCxnSpPr>
          <p:nvPr/>
        </p:nvCxnSpPr>
        <p:spPr>
          <a:xfrm>
            <a:off x="6194706" y="5428364"/>
            <a:ext cx="472891" cy="335143"/>
          </a:xfrm>
          <a:prstGeom prst="straightConnector1">
            <a:avLst/>
          </a:prstGeom>
          <a:ln w="28575">
            <a:solidFill>
              <a:srgbClr val="EA59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6A50A7CD-6B47-4F32-A173-CFBC5F5949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1034" y="2987651"/>
            <a:ext cx="3291575" cy="2492499"/>
          </a:xfrm>
          <a:prstGeom prst="curvedConnector3">
            <a:avLst>
              <a:gd name="adj1" fmla="val -1239"/>
            </a:avLst>
          </a:prstGeom>
          <a:ln w="28575">
            <a:solidFill>
              <a:srgbClr val="EA59F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8C386602-3D1C-4158-A08A-879B567284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113" b="43662" l="2351" r="99096">
                        <a14:foregroundMark x1="4882" y1="33239" x2="94575" y2="34366"/>
                        <a14:foregroundMark x1="99096" y1="32676" x2="99096" y2="32676"/>
                        <a14:foregroundMark x1="98915" y1="34085" x2="92586" y2="35211"/>
                        <a14:foregroundMark x1="362" y1="32676" x2="11212" y2="42535"/>
                        <a14:foregroundMark x1="11212" y1="42535" x2="54250" y2="43662"/>
                        <a14:foregroundMark x1="56600" y1="43099" x2="54250" y2="43099"/>
                        <a14:foregroundMark x1="2351" y1="42535" x2="13020" y2="42535"/>
                      </a14:backgroundRemoval>
                    </a14:imgEffect>
                  </a14:imgLayer>
                </a14:imgProps>
              </a:ext>
            </a:extLst>
          </a:blip>
          <a:srcRect l="-350" t="31748" r="350" b="55265"/>
          <a:stretch/>
        </p:blipFill>
        <p:spPr>
          <a:xfrm>
            <a:off x="2779764" y="2617459"/>
            <a:ext cx="5159458" cy="50926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D36EF48-568B-4471-B518-529D3F18CE3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4639" r="29831" b="315"/>
          <a:stretch/>
        </p:blipFill>
        <p:spPr>
          <a:xfrm>
            <a:off x="2804134" y="3106581"/>
            <a:ext cx="3572415" cy="174178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61D1B4A-E49D-4E54-97E1-6DA16032127B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FA497DD-3557-47D8-B5A2-DA8723A3D59D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5F4B1F5-7178-46ED-916E-9FBB83DB6011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0258FAA-EAE2-44E8-83D9-50948D2E1EC3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520A6DD2-FE4D-40B7-A99D-56B887A5861E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CE7FFE-C20C-4D85-B2B4-1020030FE149}"/>
                </a:ext>
              </a:extLst>
            </p:cNvPr>
            <p:cNvSpPr txBox="1"/>
            <p:nvPr/>
          </p:nvSpPr>
          <p:spPr>
            <a:xfrm>
              <a:off x="4681203" y="186517"/>
              <a:ext cx="3307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모의 얼라이언스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98F78E-2AC5-4A03-8FCE-7932A3C50EE8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3-</a:t>
              </a:r>
              <a:r>
                <a:rPr lang="en-US" altLang="ko-KR" sz="3200" b="1" dirty="0">
                  <a:solidFill>
                    <a:schemeClr val="bg2"/>
                  </a:solidFill>
                </a:rPr>
                <a:t>03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15197EE-DBFD-43D0-97D0-DDAD0559B6E9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- 14 -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70B715-7123-420A-A0F0-383A706F44B6}"/>
              </a:ext>
            </a:extLst>
          </p:cNvPr>
          <p:cNvSpPr txBox="1"/>
          <p:nvPr/>
        </p:nvSpPr>
        <p:spPr>
          <a:xfrm>
            <a:off x="7749033" y="87530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②</a:t>
            </a:r>
            <a:endParaRPr lang="ko-KR" alt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B517847E-47C1-4BA0-8D17-C84ABE99A579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9DB7CA-930E-4122-A209-9E24C43D2FBF}"/>
              </a:ext>
            </a:extLst>
          </p:cNvPr>
          <p:cNvGrpSpPr/>
          <p:nvPr/>
        </p:nvGrpSpPr>
        <p:grpSpPr>
          <a:xfrm>
            <a:off x="2569290" y="1189652"/>
            <a:ext cx="9060019" cy="5261289"/>
            <a:chOff x="1134249" y="944639"/>
            <a:chExt cx="9060019" cy="5261289"/>
          </a:xfrm>
        </p:grpSpPr>
        <p:pic>
          <p:nvPicPr>
            <p:cNvPr id="18" name="그림 17" descr="지도이(가) 표시된 사진&#10;&#10;자동 생성된 설명">
              <a:extLst>
                <a:ext uri="{FF2B5EF4-FFF2-40B4-BE49-F238E27FC236}">
                  <a16:creationId xmlns:a16="http://schemas.microsoft.com/office/drawing/2014/main" id="{95CF48D1-B1B9-44C7-AA64-35C6C6F74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249" y="944639"/>
              <a:ext cx="9060019" cy="5261289"/>
            </a:xfrm>
            <a:prstGeom prst="rect">
              <a:avLst/>
            </a:prstGeom>
            <a:effectLst>
              <a:softEdge rad="127000"/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8556B9-54B2-4048-83D9-04FC9620B46E}"/>
                </a:ext>
              </a:extLst>
            </p:cNvPr>
            <p:cNvSpPr txBox="1"/>
            <p:nvPr/>
          </p:nvSpPr>
          <p:spPr>
            <a:xfrm>
              <a:off x="9073602" y="5589276"/>
              <a:ext cx="936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항로 </a:t>
              </a:r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932B8BB-F2D7-4F4D-B02C-7B531E26793A}"/>
                </a:ext>
              </a:extLst>
            </p:cNvPr>
            <p:cNvGrpSpPr/>
            <p:nvPr/>
          </p:nvGrpSpPr>
          <p:grpSpPr>
            <a:xfrm>
              <a:off x="1439441" y="1361128"/>
              <a:ext cx="1970649" cy="1260152"/>
              <a:chOff x="1114321" y="1157928"/>
              <a:chExt cx="1970649" cy="126015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0AF82E9-BC2F-48B3-9ECC-10EAF36F7626}"/>
                  </a:ext>
                </a:extLst>
              </p:cNvPr>
              <p:cNvSpPr/>
              <p:nvPr/>
            </p:nvSpPr>
            <p:spPr>
              <a:xfrm>
                <a:off x="1114321" y="1157928"/>
                <a:ext cx="1970649" cy="12601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algn="l">
                  <a:lnSpc>
                    <a:spcPct val="200000"/>
                  </a:lnSpc>
                </a:pPr>
                <a:endParaRPr lang="ko-KR" altLang="en-US" sz="1600" b="1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723B34-A85F-440E-8832-B7598755CEE5}"/>
                  </a:ext>
                </a:extLst>
              </p:cNvPr>
              <p:cNvGrpSpPr/>
              <p:nvPr/>
            </p:nvGrpSpPr>
            <p:grpSpPr>
              <a:xfrm>
                <a:off x="1337193" y="1215290"/>
                <a:ext cx="1747777" cy="246221"/>
                <a:chOff x="1689904" y="1100627"/>
                <a:chExt cx="1747777" cy="423692"/>
              </a:xfrm>
            </p:grpSpPr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9F96F03D-8E77-46C1-AC1D-2B3596F18765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rgbClr val="2C939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B4C1442-86A8-4DBD-8B9C-050228BEB045}"/>
                    </a:ext>
                  </a:extLst>
                </p:cNvPr>
                <p:cNvSpPr txBox="1"/>
                <p:nvPr/>
              </p:nvSpPr>
              <p:spPr>
                <a:xfrm>
                  <a:off x="2199190" y="1100627"/>
                  <a:ext cx="1238491" cy="423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D, E</a:t>
                  </a: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2B3E95F-A3BA-449C-A49F-6AF74CC3F8FD}"/>
                  </a:ext>
                </a:extLst>
              </p:cNvPr>
              <p:cNvGrpSpPr/>
              <p:nvPr/>
            </p:nvGrpSpPr>
            <p:grpSpPr>
              <a:xfrm>
                <a:off x="1337193" y="1448401"/>
                <a:ext cx="1747777" cy="246221"/>
                <a:chOff x="1689904" y="1120545"/>
                <a:chExt cx="1747777" cy="423692"/>
              </a:xfrm>
            </p:grpSpPr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3D16E3A9-332D-4C7E-897C-1D29416DF963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rgbClr val="FF00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AD375BE-BAAE-4C11-8F75-F69C57C3DBFD}"/>
                    </a:ext>
                  </a:extLst>
                </p:cNvPr>
                <p:cNvSpPr txBox="1"/>
                <p:nvPr/>
              </p:nvSpPr>
              <p:spPr>
                <a:xfrm>
                  <a:off x="2199190" y="1120545"/>
                  <a:ext cx="1238491" cy="423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A, B</a:t>
                  </a:r>
                  <a:endParaRPr lang="ko-KR" altLang="en-US" sz="1000" b="1" i="1" dirty="0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A554B52-E257-4B42-B21C-AD7928F4637A}"/>
                  </a:ext>
                </a:extLst>
              </p:cNvPr>
              <p:cNvGrpSpPr/>
              <p:nvPr/>
            </p:nvGrpSpPr>
            <p:grpSpPr>
              <a:xfrm>
                <a:off x="1337193" y="1644515"/>
                <a:ext cx="1747777" cy="246221"/>
                <a:chOff x="1689904" y="1100627"/>
                <a:chExt cx="1747777" cy="423692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7599A5AF-1DCC-4A12-BE2E-B2279EFB28D9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rgbClr val="1119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18132D7-2A3A-4D9B-8F65-24580A159D3E}"/>
                    </a:ext>
                  </a:extLst>
                </p:cNvPr>
                <p:cNvSpPr txBox="1"/>
                <p:nvPr/>
              </p:nvSpPr>
              <p:spPr>
                <a:xfrm>
                  <a:off x="2199190" y="1100627"/>
                  <a:ext cx="1238491" cy="423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D, E</a:t>
                  </a:r>
                  <a:endParaRPr lang="ko-KR" altLang="en-US" sz="1000" b="1" i="1" dirty="0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2D98275-7750-4437-BAC0-436A54C8205E}"/>
                  </a:ext>
                </a:extLst>
              </p:cNvPr>
              <p:cNvGrpSpPr/>
              <p:nvPr/>
            </p:nvGrpSpPr>
            <p:grpSpPr>
              <a:xfrm>
                <a:off x="1337193" y="1882655"/>
                <a:ext cx="1736202" cy="246221"/>
                <a:chOff x="1689904" y="1120545"/>
                <a:chExt cx="1736202" cy="423692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C071AE0-C440-4A85-9709-EFDC8A9D1818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rgbClr val="F4EED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E2BB8F4-813B-49F9-998C-23FD88C25D4B}"/>
                    </a:ext>
                  </a:extLst>
                </p:cNvPr>
                <p:cNvSpPr txBox="1"/>
                <p:nvPr/>
              </p:nvSpPr>
              <p:spPr>
                <a:xfrm>
                  <a:off x="2187615" y="1120545"/>
                  <a:ext cx="1238491" cy="423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A, D, E</a:t>
                  </a:r>
                  <a:endParaRPr lang="ko-KR" altLang="en-US" sz="1000" b="1" i="1" dirty="0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88EDF04-881E-4958-8D00-97A1F143B90C}"/>
                  </a:ext>
                </a:extLst>
              </p:cNvPr>
              <p:cNvGrpSpPr/>
              <p:nvPr/>
            </p:nvGrpSpPr>
            <p:grpSpPr>
              <a:xfrm>
                <a:off x="1330269" y="2071716"/>
                <a:ext cx="1747777" cy="246221"/>
                <a:chOff x="1689904" y="1100627"/>
                <a:chExt cx="1747777" cy="423692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C060B27-1A0C-4383-8718-C79D3C04BB26}"/>
                    </a:ext>
                  </a:extLst>
                </p:cNvPr>
                <p:cNvCxnSpPr/>
                <p:nvPr/>
              </p:nvCxnSpPr>
              <p:spPr>
                <a:xfrm>
                  <a:off x="1689904" y="1307939"/>
                  <a:ext cx="509286" cy="0"/>
                </a:xfrm>
                <a:prstGeom prst="line">
                  <a:avLst/>
                </a:prstGeom>
                <a:ln w="57150">
                  <a:solidFill>
                    <a:srgbClr val="80848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613B22-6D2D-40CA-BB45-3964766C2E43}"/>
                    </a:ext>
                  </a:extLst>
                </p:cNvPr>
                <p:cNvSpPr txBox="1"/>
                <p:nvPr/>
              </p:nvSpPr>
              <p:spPr>
                <a:xfrm>
                  <a:off x="2199190" y="1100627"/>
                  <a:ext cx="1238491" cy="4236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i="1" dirty="0"/>
                    <a:t>B, C</a:t>
                  </a:r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0EB329AE-91C5-42B8-8BC9-BB42D827461F}"/>
                  </a:ext>
                </a:extLst>
              </p14:cNvPr>
              <p14:cNvContentPartPr/>
              <p14:nvPr/>
            </p14:nvContentPartPr>
            <p14:xfrm>
              <a:off x="9280860" y="1996260"/>
              <a:ext cx="168480" cy="4474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0EB329AE-91C5-42B8-8BC9-BB42D8274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1500" y="1986900"/>
                <a:ext cx="1872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255D4D8F-F189-4FED-9EA5-2A8692D59C77}"/>
                  </a:ext>
                </a:extLst>
              </p14:cNvPr>
              <p14:cNvContentPartPr/>
              <p14:nvPr/>
            </p14:nvContentPartPr>
            <p14:xfrm>
              <a:off x="9111780" y="2003820"/>
              <a:ext cx="182880" cy="2278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255D4D8F-F189-4FED-9EA5-2A8692D59C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2420" y="1994460"/>
                <a:ext cx="201600" cy="246600"/>
              </a:xfrm>
              <a:prstGeom prst="rect">
                <a:avLst/>
              </a:prstGeom>
            </p:spPr>
          </p:pic>
        </mc:Fallback>
      </mc:AlternateContent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4A10E32-ABBD-4C7F-93E7-2CC4305D20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0231" y="2048134"/>
            <a:ext cx="403111" cy="341852"/>
          </a:xfrm>
          <a:prstGeom prst="curvedConnector3">
            <a:avLst>
              <a:gd name="adj1" fmla="val -68459"/>
            </a:avLst>
          </a:prstGeom>
          <a:ln w="28575">
            <a:solidFill>
              <a:schemeClr val="accent4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7DDAE5B6-61E7-4883-896B-0EA5C37BCC90}"/>
              </a:ext>
            </a:extLst>
          </p:cNvPr>
          <p:cNvCxnSpPr/>
          <p:nvPr/>
        </p:nvCxnSpPr>
        <p:spPr>
          <a:xfrm rot="16200000" flipH="1">
            <a:off x="9273661" y="2011441"/>
            <a:ext cx="443509" cy="326860"/>
          </a:xfrm>
          <a:prstGeom prst="curvedConnector3">
            <a:avLst>
              <a:gd name="adj1" fmla="val -32470"/>
            </a:avLst>
          </a:prstGeom>
          <a:ln w="28575">
            <a:solidFill>
              <a:srgbClr val="1119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428A734-A21B-40D9-B89D-9972F18ABFB1}"/>
                  </a:ext>
                </a:extLst>
              </p14:cNvPr>
              <p14:cNvContentPartPr/>
              <p14:nvPr/>
            </p14:nvContentPartPr>
            <p14:xfrm rot="298955">
              <a:off x="9003787" y="1998461"/>
              <a:ext cx="333220" cy="387657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428A734-A21B-40D9-B89D-9972F18AB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98955">
                <a:off x="8994421" y="1989103"/>
                <a:ext cx="351952" cy="40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30FAFF27-E500-4BD2-BC1A-7126B8636F2F}"/>
                  </a:ext>
                </a:extLst>
              </p14:cNvPr>
              <p14:cNvContentPartPr/>
              <p14:nvPr/>
            </p14:nvContentPartPr>
            <p14:xfrm rot="16728232">
              <a:off x="9444587" y="2425085"/>
              <a:ext cx="182880" cy="2278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30FAFF27-E500-4BD2-BC1A-7126B8636F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728232">
                <a:off x="9435227" y="2415725"/>
                <a:ext cx="201600" cy="24660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20C1E5D-4B0C-463B-9037-1C57E8C81580}"/>
              </a:ext>
            </a:extLst>
          </p:cNvPr>
          <p:cNvCxnSpPr/>
          <p:nvPr/>
        </p:nvCxnSpPr>
        <p:spPr>
          <a:xfrm>
            <a:off x="9294660" y="2213204"/>
            <a:ext cx="129871" cy="183422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43D6403-1F2F-4E09-8B1A-6512D86F355A}"/>
              </a:ext>
            </a:extLst>
          </p:cNvPr>
          <p:cNvCxnSpPr>
            <a:cxnSpLocks/>
          </p:cNvCxnSpPr>
          <p:nvPr/>
        </p:nvCxnSpPr>
        <p:spPr>
          <a:xfrm rot="5400000">
            <a:off x="6544302" y="2705754"/>
            <a:ext cx="3376560" cy="2852531"/>
          </a:xfrm>
          <a:prstGeom prst="curvedConnector3">
            <a:avLst>
              <a:gd name="adj1" fmla="val 99649"/>
            </a:avLst>
          </a:prstGeom>
          <a:ln w="28575">
            <a:solidFill>
              <a:srgbClr val="1119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19842443-FC07-4040-9584-57594FA3460E}"/>
              </a:ext>
            </a:extLst>
          </p:cNvPr>
          <p:cNvCxnSpPr/>
          <p:nvPr/>
        </p:nvCxnSpPr>
        <p:spPr>
          <a:xfrm rot="10800000" flipV="1">
            <a:off x="7721600" y="2453978"/>
            <a:ext cx="1937246" cy="1772582"/>
          </a:xfrm>
          <a:prstGeom prst="curvedConnector3">
            <a:avLst>
              <a:gd name="adj1" fmla="val -7690"/>
            </a:avLst>
          </a:prstGeom>
          <a:ln w="28575">
            <a:solidFill>
              <a:srgbClr val="F4EED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72EB4CAE-0D97-4874-97A7-C87D0E627B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3718" y="2231700"/>
            <a:ext cx="2427142" cy="2210168"/>
          </a:xfrm>
          <a:prstGeom prst="curvedConnector3">
            <a:avLst>
              <a:gd name="adj1" fmla="val 100651"/>
            </a:avLst>
          </a:prstGeom>
          <a:ln w="28575">
            <a:solidFill>
              <a:srgbClr val="80848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A1F67C46-7F32-4D5E-A399-44C294A5D850}"/>
              </a:ext>
            </a:extLst>
          </p:cNvPr>
          <p:cNvCxnSpPr>
            <a:cxnSpLocks/>
          </p:cNvCxnSpPr>
          <p:nvPr/>
        </p:nvCxnSpPr>
        <p:spPr>
          <a:xfrm rot="5400000">
            <a:off x="6537670" y="2743064"/>
            <a:ext cx="3399100" cy="2834500"/>
          </a:xfrm>
          <a:prstGeom prst="curvedConnector3">
            <a:avLst>
              <a:gd name="adj1" fmla="val 103503"/>
            </a:avLst>
          </a:prstGeom>
          <a:ln w="28575">
            <a:solidFill>
              <a:srgbClr val="2C939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0E07E130-B9A1-464B-8CF2-0AA57B8EA1A5}"/>
                  </a:ext>
                </a:extLst>
              </p14:cNvPr>
              <p14:cNvContentPartPr/>
              <p14:nvPr/>
            </p14:nvContentPartPr>
            <p14:xfrm rot="17873835">
              <a:off x="9396663" y="2379932"/>
              <a:ext cx="278728" cy="347313"/>
            </p14:xfrm>
          </p:contentPart>
        </mc:Choice>
        <mc:Fallback xmlns=""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0E07E130-B9A1-464B-8CF2-0AA57B8EA1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7873835">
                <a:off x="9387660" y="2370574"/>
                <a:ext cx="297454" cy="366028"/>
              </a:xfrm>
              <a:prstGeom prst="rect">
                <a:avLst/>
              </a:prstGeom>
            </p:spPr>
          </p:pic>
        </mc:Fallback>
      </mc:AlternateContent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1B0E672-6E3F-457B-84E2-E78788A2626B}"/>
              </a:ext>
            </a:extLst>
          </p:cNvPr>
          <p:cNvCxnSpPr>
            <a:cxnSpLocks/>
          </p:cNvCxnSpPr>
          <p:nvPr/>
        </p:nvCxnSpPr>
        <p:spPr>
          <a:xfrm flipH="1">
            <a:off x="6824171" y="4257000"/>
            <a:ext cx="897429" cy="207991"/>
          </a:xfrm>
          <a:prstGeom prst="straightConnector1">
            <a:avLst/>
          </a:prstGeom>
          <a:ln w="28575">
            <a:solidFill>
              <a:srgbClr val="F4EED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102DBFE-3DB5-425B-A34A-A28E913260AD}"/>
              </a:ext>
            </a:extLst>
          </p:cNvPr>
          <p:cNvCxnSpPr>
            <a:cxnSpLocks/>
          </p:cNvCxnSpPr>
          <p:nvPr/>
        </p:nvCxnSpPr>
        <p:spPr>
          <a:xfrm flipH="1">
            <a:off x="6906541" y="4124400"/>
            <a:ext cx="757498" cy="264831"/>
          </a:xfrm>
          <a:prstGeom prst="straightConnector1">
            <a:avLst/>
          </a:prstGeom>
          <a:ln w="28575">
            <a:solidFill>
              <a:srgbClr val="80848A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F8C1E0C9-A81C-4225-A4A3-AC8AEAF247C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9437" b="81127" l="3436" r="98734">
                        <a14:foregroundMark x1="3436" y1="60845" x2="5244" y2="79155"/>
                        <a14:foregroundMark x1="5244" y1="79155" x2="31103" y2="81972"/>
                        <a14:foregroundMark x1="31103" y1="81972" x2="40145" y2="81690"/>
                        <a14:foregroundMark x1="40145" y1="81690" x2="32911" y2="79437"/>
                        <a14:foregroundMark x1="4521" y1="62535" x2="4702" y2="78592"/>
                        <a14:foregroundMark x1="11392" y1="59437" x2="20796" y2="61690"/>
                        <a14:foregroundMark x1="3436" y1="60563" x2="94575" y2="61690"/>
                        <a14:foregroundMark x1="98734" y1="60563" x2="96203" y2="63380"/>
                      </a14:backgroundRemoval>
                    </a14:imgEffect>
                  </a14:imgLayer>
                </a14:imgProps>
              </a:ext>
            </a:extLst>
          </a:blip>
          <a:srcRect t="59265" b="18244"/>
          <a:stretch/>
        </p:blipFill>
        <p:spPr>
          <a:xfrm>
            <a:off x="2874483" y="2886627"/>
            <a:ext cx="3882572" cy="836091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F06708-8859-4236-B9AF-7DD84354D338}"/>
              </a:ext>
            </a:extLst>
          </p:cNvPr>
          <p:cNvCxnSpPr>
            <a:cxnSpLocks/>
          </p:cNvCxnSpPr>
          <p:nvPr/>
        </p:nvCxnSpPr>
        <p:spPr>
          <a:xfrm flipH="1" flipV="1">
            <a:off x="6188585" y="5532120"/>
            <a:ext cx="580187" cy="228600"/>
          </a:xfrm>
          <a:prstGeom prst="straightConnector1">
            <a:avLst/>
          </a:prstGeom>
          <a:ln w="28575">
            <a:solidFill>
              <a:srgbClr val="1119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E14DF56-3630-48A9-806B-4CE72E1FE48B}"/>
              </a:ext>
            </a:extLst>
          </p:cNvPr>
          <p:cNvCxnSpPr>
            <a:cxnSpLocks/>
          </p:cNvCxnSpPr>
          <p:nvPr/>
        </p:nvCxnSpPr>
        <p:spPr>
          <a:xfrm rot="10800000">
            <a:off x="6183468" y="5532120"/>
            <a:ext cx="622849" cy="327744"/>
          </a:xfrm>
          <a:prstGeom prst="curvedConnector3">
            <a:avLst>
              <a:gd name="adj1" fmla="val 114841"/>
            </a:avLst>
          </a:prstGeom>
          <a:ln w="28575">
            <a:solidFill>
              <a:srgbClr val="2C93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4CFA9C-84BA-40C4-BF27-361BEDDB9790}"/>
              </a:ext>
            </a:extLst>
          </p:cNvPr>
          <p:cNvCxnSpPr>
            <a:cxnSpLocks/>
          </p:cNvCxnSpPr>
          <p:nvPr/>
        </p:nvCxnSpPr>
        <p:spPr>
          <a:xfrm flipH="1">
            <a:off x="6809878" y="2539025"/>
            <a:ext cx="2852742" cy="3221695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2FD186D-C70A-4D97-8B46-EA6B312E7175}"/>
              </a:ext>
            </a:extLst>
          </p:cNvPr>
          <p:cNvCxnSpPr>
            <a:cxnSpLocks/>
          </p:cNvCxnSpPr>
          <p:nvPr/>
        </p:nvCxnSpPr>
        <p:spPr>
          <a:xfrm flipH="1" flipV="1">
            <a:off x="5974080" y="5334000"/>
            <a:ext cx="214504" cy="198120"/>
          </a:xfrm>
          <a:prstGeom prst="straightConnector1">
            <a:avLst/>
          </a:prstGeom>
          <a:ln w="28575">
            <a:solidFill>
              <a:srgbClr val="1119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7D39B973-016F-4DFB-93C3-95707D0FFB15}"/>
                  </a:ext>
                </a:extLst>
              </p14:cNvPr>
              <p14:cNvContentPartPr/>
              <p14:nvPr/>
            </p14:nvContentPartPr>
            <p14:xfrm>
              <a:off x="5841360" y="5394180"/>
              <a:ext cx="293040" cy="1778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7D39B973-016F-4DFB-93C3-95707D0FFB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32000" y="5384820"/>
                <a:ext cx="311760" cy="19656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BAE1468-8434-4101-A5AA-3E900A3DE26E}"/>
              </a:ext>
            </a:extLst>
          </p:cNvPr>
          <p:cNvCxnSpPr>
            <a:cxnSpLocks/>
          </p:cNvCxnSpPr>
          <p:nvPr/>
        </p:nvCxnSpPr>
        <p:spPr>
          <a:xfrm flipH="1" flipV="1">
            <a:off x="6226432" y="5447610"/>
            <a:ext cx="575506" cy="313110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C84A62AD-908E-487F-9B5C-B269C04342DE}"/>
                  </a:ext>
                </a:extLst>
              </p14:cNvPr>
              <p14:cNvContentPartPr/>
              <p14:nvPr/>
            </p14:nvContentPartPr>
            <p14:xfrm flipH="1" flipV="1">
              <a:off x="6006613" y="5295973"/>
              <a:ext cx="326457" cy="19812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C84A62AD-908E-487F-9B5C-B269C04342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flipH="1" flipV="1">
                <a:off x="5997255" y="5286624"/>
                <a:ext cx="345173" cy="216817"/>
              </a:xfrm>
              <a:prstGeom prst="rect">
                <a:avLst/>
              </a:prstGeom>
            </p:spPr>
          </p:pic>
        </mc:Fallback>
      </mc:AlternateContent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65E22CB9-742F-4A68-A7D8-E6DB1E338D4C}"/>
              </a:ext>
            </a:extLst>
          </p:cNvPr>
          <p:cNvCxnSpPr>
            <a:cxnSpLocks/>
          </p:cNvCxnSpPr>
          <p:nvPr/>
        </p:nvCxnSpPr>
        <p:spPr>
          <a:xfrm>
            <a:off x="6053124" y="5364857"/>
            <a:ext cx="148677" cy="129151"/>
          </a:xfrm>
          <a:prstGeom prst="curvedConnector3">
            <a:avLst>
              <a:gd name="adj1" fmla="val -303639"/>
            </a:avLst>
          </a:prstGeom>
          <a:ln w="28575">
            <a:solidFill>
              <a:srgbClr val="2C939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C270D613-ED35-4DED-8F57-957828D86A23}"/>
              </a:ext>
            </a:extLst>
          </p:cNvPr>
          <p:cNvCxnSpPr/>
          <p:nvPr/>
        </p:nvCxnSpPr>
        <p:spPr>
          <a:xfrm>
            <a:off x="6006613" y="5295973"/>
            <a:ext cx="219819" cy="151637"/>
          </a:xfrm>
          <a:prstGeom prst="curvedConnector3">
            <a:avLst>
              <a:gd name="adj1" fmla="val 344652"/>
            </a:avLst>
          </a:prstGeom>
          <a:ln w="19050">
            <a:solidFill>
              <a:srgbClr val="FF00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B21D4384-AA2C-45CF-950E-C4BD497C9E74}"/>
              </a:ext>
            </a:extLst>
          </p:cNvPr>
          <p:cNvCxnSpPr>
            <a:cxnSpLocks/>
          </p:cNvCxnSpPr>
          <p:nvPr/>
        </p:nvCxnSpPr>
        <p:spPr>
          <a:xfrm>
            <a:off x="6183467" y="5532120"/>
            <a:ext cx="599172" cy="288180"/>
          </a:xfrm>
          <a:prstGeom prst="curvedConnector3">
            <a:avLst>
              <a:gd name="adj1" fmla="val -5957"/>
            </a:avLst>
          </a:prstGeom>
          <a:ln w="28575">
            <a:solidFill>
              <a:srgbClr val="1119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2049A98F-C7BC-4784-8762-F054BDB84FEF}"/>
              </a:ext>
            </a:extLst>
          </p:cNvPr>
          <p:cNvCxnSpPr/>
          <p:nvPr/>
        </p:nvCxnSpPr>
        <p:spPr>
          <a:xfrm>
            <a:off x="6169841" y="5572020"/>
            <a:ext cx="598931" cy="248280"/>
          </a:xfrm>
          <a:prstGeom prst="curvedConnector3">
            <a:avLst>
              <a:gd name="adj1" fmla="val -64504"/>
            </a:avLst>
          </a:prstGeom>
          <a:ln w="28575">
            <a:solidFill>
              <a:srgbClr val="2C939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92DD7C5A-9E05-4CD6-9C2A-85031BDA0C1B}"/>
              </a:ext>
            </a:extLst>
          </p:cNvPr>
          <p:cNvCxnSpPr>
            <a:cxnSpLocks/>
          </p:cNvCxnSpPr>
          <p:nvPr/>
        </p:nvCxnSpPr>
        <p:spPr>
          <a:xfrm>
            <a:off x="5987880" y="5295198"/>
            <a:ext cx="333424" cy="145495"/>
          </a:xfrm>
          <a:prstGeom prst="curvedConnector3">
            <a:avLst>
              <a:gd name="adj1" fmla="val -135116"/>
            </a:avLst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05D88B1-CB99-426E-9993-4AC1C7D3FE60}"/>
              </a:ext>
            </a:extLst>
          </p:cNvPr>
          <p:cNvCxnSpPr>
            <a:cxnSpLocks/>
          </p:cNvCxnSpPr>
          <p:nvPr/>
        </p:nvCxnSpPr>
        <p:spPr>
          <a:xfrm flipH="1">
            <a:off x="6748651" y="1979830"/>
            <a:ext cx="2532209" cy="3857495"/>
          </a:xfrm>
          <a:prstGeom prst="straightConnector1">
            <a:avLst/>
          </a:prstGeom>
          <a:ln w="28575">
            <a:solidFill>
              <a:srgbClr val="11191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0191F0C6-1475-490B-9B0D-91D07499BE73}"/>
              </a:ext>
            </a:extLst>
          </p:cNvPr>
          <p:cNvCxnSpPr/>
          <p:nvPr/>
        </p:nvCxnSpPr>
        <p:spPr>
          <a:xfrm rot="5400000" flipH="1" flipV="1">
            <a:off x="6172721" y="2687417"/>
            <a:ext cx="3764460" cy="2382147"/>
          </a:xfrm>
          <a:prstGeom prst="curvedConnector3">
            <a:avLst>
              <a:gd name="adj1" fmla="val 108297"/>
            </a:avLst>
          </a:prstGeom>
          <a:ln w="28575">
            <a:solidFill>
              <a:srgbClr val="2C93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D76D140D-F555-45A9-8777-6CDEF33AC97E}"/>
                  </a:ext>
                </a:extLst>
              </p14:cNvPr>
              <p14:cNvContentPartPr/>
              <p14:nvPr/>
            </p14:nvContentPartPr>
            <p14:xfrm>
              <a:off x="6202800" y="5547180"/>
              <a:ext cx="594720" cy="42876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D76D140D-F555-45A9-8777-6CDEF33AC9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93440" y="5537820"/>
                <a:ext cx="613440" cy="44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E601F44-C5E5-4C5F-9B18-479F19140638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BC32F8-2D8B-4FB8-B7DC-113C69460CBB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08AEBAA-F07D-4E2A-BE87-A3C9483170F2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C307436-C98C-47E2-BA86-F2F1CFDFD4D8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D312F03A-7BE3-47D8-8B20-414DC8DF6993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899B965-FFB0-49D5-A67A-315D26F15153}"/>
                </a:ext>
              </a:extLst>
            </p:cNvPr>
            <p:cNvSpPr txBox="1"/>
            <p:nvPr/>
          </p:nvSpPr>
          <p:spPr>
            <a:xfrm>
              <a:off x="4681203" y="186517"/>
              <a:ext cx="3307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모의 얼라이언스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354298-B239-40E8-9E3B-2D11D5DA12C3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3-</a:t>
              </a:r>
              <a:r>
                <a:rPr lang="en-US" altLang="ko-KR" sz="3200" b="1" dirty="0">
                  <a:solidFill>
                    <a:schemeClr val="bg2"/>
                  </a:solidFill>
                </a:rPr>
                <a:t>03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11F13B7-A434-4746-BB53-F9B286A753D4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- 15 -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737F71-F432-498C-BA88-6C445D8E158A}"/>
              </a:ext>
            </a:extLst>
          </p:cNvPr>
          <p:cNvSpPr txBox="1"/>
          <p:nvPr/>
        </p:nvSpPr>
        <p:spPr>
          <a:xfrm>
            <a:off x="7749033" y="87530"/>
            <a:ext cx="59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③</a:t>
            </a:r>
            <a:endParaRPr lang="ko-KR" alt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A0E8E5-7278-49D2-89C3-EF10C9E6A530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모서리가 둥근 직사각형 137">
            <a:extLst>
              <a:ext uri="{FF2B5EF4-FFF2-40B4-BE49-F238E27FC236}">
                <a16:creationId xmlns:a16="http://schemas.microsoft.com/office/drawing/2014/main" id="{02032D8E-FC9D-48A0-AC56-9029AA0BBE00}"/>
              </a:ext>
            </a:extLst>
          </p:cNvPr>
          <p:cNvSpPr/>
          <p:nvPr/>
        </p:nvSpPr>
        <p:spPr>
          <a:xfrm flipH="1">
            <a:off x="2990447" y="1090056"/>
            <a:ext cx="2363583" cy="47506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서비스 비용 절감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35DC4B-A7E8-4E09-98C9-5209AA637F7A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D4247B-188E-4EC3-BCBD-C90A4F64368B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A124C17-A1B8-40C2-A3B5-2B073D1D1DDC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83FDB44-4DAE-4823-B328-25DB53AFB80A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E3C84-124B-4C0C-BD97-425B70447A5C}"/>
                </a:ext>
              </a:extLst>
            </p:cNvPr>
            <p:cNvSpPr txBox="1"/>
            <p:nvPr/>
          </p:nvSpPr>
          <p:spPr>
            <a:xfrm>
              <a:off x="2585703" y="186517"/>
              <a:ext cx="7815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04.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중복항로 제거에 따른 기대효과 분석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3AE6C1-527A-4ABE-8EE2-3FE05707693C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33C27D0-A71C-4456-A492-4FE79EE77637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- 16 -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DF3474C-0919-4F68-BCF9-4DED54008F98}"/>
              </a:ext>
            </a:extLst>
          </p:cNvPr>
          <p:cNvGrpSpPr/>
          <p:nvPr/>
        </p:nvGrpSpPr>
        <p:grpSpPr>
          <a:xfrm>
            <a:off x="1658657" y="1823720"/>
            <a:ext cx="288000" cy="288000"/>
            <a:chOff x="2553137" y="5075799"/>
            <a:chExt cx="288000" cy="28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990165A-0882-4717-B598-DD8C1BD43090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원호 3">
              <a:extLst>
                <a:ext uri="{FF2B5EF4-FFF2-40B4-BE49-F238E27FC236}">
                  <a16:creationId xmlns:a16="http://schemas.microsoft.com/office/drawing/2014/main" id="{74D79E71-8298-40B9-8D99-C9803438617C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894634-FF16-4987-87AD-2B938618DC18}"/>
              </a:ext>
            </a:extLst>
          </p:cNvPr>
          <p:cNvSpPr txBox="1"/>
          <p:nvPr/>
        </p:nvSpPr>
        <p:spPr>
          <a:xfrm>
            <a:off x="1946657" y="1684661"/>
            <a:ext cx="4749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동맹사들이 구축한 항로 네트워크 활용으로 항로 서비스가 확대되어 안정적이고 다양한 서비스제공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ED83D0-D853-4983-93CD-1DB006BD393E}"/>
              </a:ext>
            </a:extLst>
          </p:cNvPr>
          <p:cNvGrpSpPr/>
          <p:nvPr/>
        </p:nvGrpSpPr>
        <p:grpSpPr>
          <a:xfrm>
            <a:off x="1658657" y="2698251"/>
            <a:ext cx="288000" cy="288000"/>
            <a:chOff x="2553137" y="5075799"/>
            <a:chExt cx="288000" cy="288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7D1ECC5-313F-498B-A1B7-CE4BFD9E2DBE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원호 3">
              <a:extLst>
                <a:ext uri="{FF2B5EF4-FFF2-40B4-BE49-F238E27FC236}">
                  <a16:creationId xmlns:a16="http://schemas.microsoft.com/office/drawing/2014/main" id="{534ED2A3-37F6-4AA0-98AF-41F142510256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64F28C7-FA0B-422A-BD5E-56A412932E1F}"/>
              </a:ext>
            </a:extLst>
          </p:cNvPr>
          <p:cNvSpPr txBox="1"/>
          <p:nvPr/>
        </p:nvSpPr>
        <p:spPr>
          <a:xfrm>
            <a:off x="1946657" y="2607076"/>
            <a:ext cx="4749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서비스 품질 제고와 화주에 대한 신뢰 향상으로 화물 유치 및 신규 투자 효과를 얻을 수 있음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01AC65-23B7-466A-8FD3-99F5ED8B8F77}"/>
              </a:ext>
            </a:extLst>
          </p:cNvPr>
          <p:cNvGrpSpPr/>
          <p:nvPr/>
        </p:nvGrpSpPr>
        <p:grpSpPr>
          <a:xfrm>
            <a:off x="1658657" y="3620666"/>
            <a:ext cx="288000" cy="288000"/>
            <a:chOff x="2553137" y="5075799"/>
            <a:chExt cx="288000" cy="288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5A761E5-87BA-4D19-8573-6AE82BDE6EAD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원호 3">
              <a:extLst>
                <a:ext uri="{FF2B5EF4-FFF2-40B4-BE49-F238E27FC236}">
                  <a16:creationId xmlns:a16="http://schemas.microsoft.com/office/drawing/2014/main" id="{345AD19E-A0DE-4D0C-AE21-FB299B211957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A6EC0EB-B124-404B-A436-DE89BF1FB96A}"/>
              </a:ext>
            </a:extLst>
          </p:cNvPr>
          <p:cNvSpPr txBox="1"/>
          <p:nvPr/>
        </p:nvSpPr>
        <p:spPr>
          <a:xfrm>
            <a:off x="1910897" y="3529491"/>
            <a:ext cx="478555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터미널의 공동사용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정보관리의 통합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장비의 공동관리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인력의 공동관리 등에 의하여 인적자원을 공유하게 됨에 따라 추가적인 인력의 충원 또는 교육 최소화 가능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4383D6B-B314-4867-8E70-7B698942EA41}"/>
              </a:ext>
            </a:extLst>
          </p:cNvPr>
          <p:cNvGrpSpPr/>
          <p:nvPr/>
        </p:nvGrpSpPr>
        <p:grpSpPr>
          <a:xfrm>
            <a:off x="1658657" y="5233861"/>
            <a:ext cx="288000" cy="288000"/>
            <a:chOff x="2553137" y="5075799"/>
            <a:chExt cx="288000" cy="288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BC2A55B-8569-4E62-8639-016FE7533F75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원호 3">
              <a:extLst>
                <a:ext uri="{FF2B5EF4-FFF2-40B4-BE49-F238E27FC236}">
                  <a16:creationId xmlns:a16="http://schemas.microsoft.com/office/drawing/2014/main" id="{06E1C6C5-26B2-4108-91EA-D0DFA872B829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B53CA79-1804-49DA-9390-16613CEF0960}"/>
              </a:ext>
            </a:extLst>
          </p:cNvPr>
          <p:cNvSpPr txBox="1"/>
          <p:nvPr/>
        </p:nvSpPr>
        <p:spPr>
          <a:xfrm>
            <a:off x="1910897" y="5142686"/>
            <a:ext cx="478555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우량 화주 확보가능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FFD4734-D99D-4D2F-84D1-9D61B6FB35F0}"/>
              </a:ext>
            </a:extLst>
          </p:cNvPr>
          <p:cNvGrpSpPr/>
          <p:nvPr/>
        </p:nvGrpSpPr>
        <p:grpSpPr>
          <a:xfrm>
            <a:off x="1658657" y="5739060"/>
            <a:ext cx="288000" cy="288000"/>
            <a:chOff x="2553137" y="5075799"/>
            <a:chExt cx="288000" cy="28800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CABD63A-D860-4119-A77A-1F775C519D68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원호 3">
              <a:extLst>
                <a:ext uri="{FF2B5EF4-FFF2-40B4-BE49-F238E27FC236}">
                  <a16:creationId xmlns:a16="http://schemas.microsoft.com/office/drawing/2014/main" id="{656FCA04-7B39-4777-9D61-AC3AA8221FAC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3DB5C0F-7DC0-40D0-ADFF-92C34C10F0A8}"/>
              </a:ext>
            </a:extLst>
          </p:cNvPr>
          <p:cNvSpPr txBox="1"/>
          <p:nvPr/>
        </p:nvSpPr>
        <p:spPr>
          <a:xfrm>
            <a:off x="1910897" y="5647885"/>
            <a:ext cx="478555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운영효율 증대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4B48DFF-BE36-49F9-95F4-FE9F551A0C91}"/>
              </a:ext>
            </a:extLst>
          </p:cNvPr>
          <p:cNvGrpSpPr/>
          <p:nvPr/>
        </p:nvGrpSpPr>
        <p:grpSpPr>
          <a:xfrm>
            <a:off x="1658657" y="6244259"/>
            <a:ext cx="288000" cy="288000"/>
            <a:chOff x="2553137" y="5075799"/>
            <a:chExt cx="288000" cy="2880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5C587F0-C77F-41D4-A521-C0E96781F749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원호 3">
              <a:extLst>
                <a:ext uri="{FF2B5EF4-FFF2-40B4-BE49-F238E27FC236}">
                  <a16:creationId xmlns:a16="http://schemas.microsoft.com/office/drawing/2014/main" id="{6E8C059E-90CB-40E3-82D4-754D39732F3E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E0247C7-B247-4EEE-9C61-3376CB96AC69}"/>
              </a:ext>
            </a:extLst>
          </p:cNvPr>
          <p:cNvSpPr txBox="1"/>
          <p:nvPr/>
        </p:nvSpPr>
        <p:spPr>
          <a:xfrm>
            <a:off x="1910897" y="6153084"/>
            <a:ext cx="478555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비용절감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54" name="모서리가 둥근 직사각형 137">
            <a:extLst>
              <a:ext uri="{FF2B5EF4-FFF2-40B4-BE49-F238E27FC236}">
                <a16:creationId xmlns:a16="http://schemas.microsoft.com/office/drawing/2014/main" id="{370EA74E-C9B3-4D94-BECB-9C3923EE4351}"/>
              </a:ext>
            </a:extLst>
          </p:cNvPr>
          <p:cNvSpPr/>
          <p:nvPr/>
        </p:nvSpPr>
        <p:spPr>
          <a:xfrm flipH="1">
            <a:off x="8290090" y="1090056"/>
            <a:ext cx="2363583" cy="475067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규모의 경제 효과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5AA069-CC49-4B68-B576-80992A9BDDBE}"/>
              </a:ext>
            </a:extLst>
          </p:cNvPr>
          <p:cNvGrpSpPr/>
          <p:nvPr/>
        </p:nvGrpSpPr>
        <p:grpSpPr>
          <a:xfrm>
            <a:off x="6958300" y="1823720"/>
            <a:ext cx="288000" cy="288000"/>
            <a:chOff x="2553137" y="5075799"/>
            <a:chExt cx="288000" cy="288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40AB88B-6B8D-4CCD-8CA1-D0EAB515C8D9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원호 3">
              <a:extLst>
                <a:ext uri="{FF2B5EF4-FFF2-40B4-BE49-F238E27FC236}">
                  <a16:creationId xmlns:a16="http://schemas.microsoft.com/office/drawing/2014/main" id="{C6DFA297-CBFC-4721-B308-BEECE72DC3C5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5ACBBBB-8580-4683-9202-CBAC6793241C}"/>
              </a:ext>
            </a:extLst>
          </p:cNvPr>
          <p:cNvSpPr txBox="1"/>
          <p:nvPr/>
        </p:nvSpPr>
        <p:spPr>
          <a:xfrm>
            <a:off x="7246300" y="1684661"/>
            <a:ext cx="47498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선박의 대형화가 될 수록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 건조단가가 저렴해지면서 수송원가 낮아짐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7AA74B1-E8A4-48A6-8267-C640A3F8A6D6}"/>
              </a:ext>
            </a:extLst>
          </p:cNvPr>
          <p:cNvGrpSpPr/>
          <p:nvPr/>
        </p:nvGrpSpPr>
        <p:grpSpPr>
          <a:xfrm>
            <a:off x="6958300" y="2698251"/>
            <a:ext cx="288000" cy="288000"/>
            <a:chOff x="2553137" y="5075799"/>
            <a:chExt cx="288000" cy="288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B933CD3-B6DF-443C-8EED-1476F95D0CB2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원호 3">
              <a:extLst>
                <a:ext uri="{FF2B5EF4-FFF2-40B4-BE49-F238E27FC236}">
                  <a16:creationId xmlns:a16="http://schemas.microsoft.com/office/drawing/2014/main" id="{69A04C7D-C842-4906-A2C9-3E2E29DFBCEA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C22825C-EACA-4186-8D69-A82F84AA708A}"/>
              </a:ext>
            </a:extLst>
          </p:cNvPr>
          <p:cNvSpPr txBox="1"/>
          <p:nvPr/>
        </p:nvSpPr>
        <p:spPr>
          <a:xfrm>
            <a:off x="7246300" y="2607076"/>
            <a:ext cx="478555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운항비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절감은 단일선박으로의 대량 화물을 일시 운항함으로써 단위당 수송비 절감으로 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인해 운항비용 절감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5418A9B-F72D-48E8-BB05-A0045E4DEDAF}"/>
              </a:ext>
            </a:extLst>
          </p:cNvPr>
          <p:cNvGrpSpPr/>
          <p:nvPr/>
        </p:nvGrpSpPr>
        <p:grpSpPr>
          <a:xfrm>
            <a:off x="6958300" y="4081173"/>
            <a:ext cx="288000" cy="288000"/>
            <a:chOff x="2553137" y="5075799"/>
            <a:chExt cx="288000" cy="2880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3DEE8E3-255C-4A35-B0C6-1294B64B27AD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원호 3">
              <a:extLst>
                <a:ext uri="{FF2B5EF4-FFF2-40B4-BE49-F238E27FC236}">
                  <a16:creationId xmlns:a16="http://schemas.microsoft.com/office/drawing/2014/main" id="{ED54C792-89F3-47CE-8B4B-8FB8D86E66D7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5482B4B-EF53-4E90-9C13-045E94DDC434}"/>
              </a:ext>
            </a:extLst>
          </p:cNvPr>
          <p:cNvSpPr txBox="1"/>
          <p:nvPr/>
        </p:nvSpPr>
        <p:spPr>
          <a:xfrm>
            <a:off x="7210540" y="3989998"/>
            <a:ext cx="4785559" cy="27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예를 들어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급 선박은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급 선박보다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‘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수송비에서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</a:rPr>
              <a:t>•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총비용에서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5%’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절감 가능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급 선박은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TEU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당 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‘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총비용에서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10%‘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원가절감 가능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4756757-7416-43D1-BA3E-98A42A8F2C6D}"/>
              </a:ext>
            </a:extLst>
          </p:cNvPr>
          <p:cNvCxnSpPr>
            <a:cxnSpLocks/>
          </p:cNvCxnSpPr>
          <p:nvPr/>
        </p:nvCxnSpPr>
        <p:spPr>
          <a:xfrm>
            <a:off x="6789593" y="1624997"/>
            <a:ext cx="0" cy="51695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D6380B-7E38-B298-D8C9-38A4C3E9DC16}"/>
              </a:ext>
            </a:extLst>
          </p:cNvPr>
          <p:cNvSpPr/>
          <p:nvPr/>
        </p:nvSpPr>
        <p:spPr>
          <a:xfrm>
            <a:off x="1893150" y="4996211"/>
            <a:ext cx="9793235" cy="1272402"/>
          </a:xfrm>
          <a:prstGeom prst="roundRect">
            <a:avLst>
              <a:gd name="adj" fmla="val 306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03A3A5-8C52-4272-B613-1698622A35C1}"/>
              </a:ext>
            </a:extLst>
          </p:cNvPr>
          <p:cNvSpPr/>
          <p:nvPr/>
        </p:nvSpPr>
        <p:spPr>
          <a:xfrm>
            <a:off x="99060" y="112212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kern="0" dirty="0">
                <a:solidFill>
                  <a:prstClr val="white"/>
                </a:solidFill>
              </a:rPr>
              <a:t>결론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4C9EE4-8763-46FE-8386-A9C4FEA95EF0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5C183-8C39-49B1-9269-13B98C6026C6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3A024C-36E0-4D1C-9BE9-F148580246C1}"/>
              </a:ext>
            </a:extLst>
          </p:cNvPr>
          <p:cNvGrpSpPr/>
          <p:nvPr/>
        </p:nvGrpSpPr>
        <p:grpSpPr>
          <a:xfrm>
            <a:off x="-58266" y="-27112"/>
            <a:ext cx="12250268" cy="888921"/>
            <a:chOff x="-58266" y="-27112"/>
            <a:chExt cx="12250268" cy="88892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352FD-437F-4209-ADDB-0128ED4A3C18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E32E9C-F2AD-4490-9F2E-C43E7E3BEE5C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8B86568-BC34-4FDD-9EF9-67E439F061B8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85B02-3CA1-434A-B852-B761F470F211}"/>
                </a:ext>
              </a:extLst>
            </p:cNvPr>
            <p:cNvSpPr txBox="1"/>
            <p:nvPr/>
          </p:nvSpPr>
          <p:spPr>
            <a:xfrm>
              <a:off x="6463824" y="149616"/>
              <a:ext cx="950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136B96-220D-471E-90FE-0140C91533DF}"/>
                </a:ext>
              </a:extLst>
            </p:cNvPr>
            <p:cNvSpPr txBox="1"/>
            <p:nvPr/>
          </p:nvSpPr>
          <p:spPr>
            <a:xfrm>
              <a:off x="-58266" y="149616"/>
              <a:ext cx="1386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2"/>
                  </a:solidFill>
                </a:rPr>
                <a:t>결론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A7C757D-2AF2-40C5-890D-B13D552041BD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- 17 -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3385" y="1305775"/>
            <a:ext cx="951276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얼라이언스 중복항로 제거를 통해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선복공유</a:t>
            </a:r>
            <a:r>
              <a:rPr lang="en-US" altLang="ko-KR" sz="2000" dirty="0"/>
              <a:t>, </a:t>
            </a:r>
            <a:r>
              <a:rPr lang="ko-KR" altLang="en-US" sz="2000" dirty="0"/>
              <a:t>여러가지 정보들의 통합 등 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서비스 비용 절감과 서비스품질 향상을 더불어 규모의 경제의 효과를 통해 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 err="1"/>
              <a:t>인트라아시아</a:t>
            </a:r>
            <a:r>
              <a:rPr lang="ko-KR" altLang="en-US" sz="2000" dirty="0"/>
              <a:t> 항로의 국내선사들의 경쟁력을 제고할 수 있게 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28736" y="4996211"/>
            <a:ext cx="921282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국내선사간의 얼라이언스 등 경쟁력 확보를 위해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국가적차원에서 여러 </a:t>
            </a:r>
            <a:r>
              <a:rPr lang="ko-KR" altLang="en-US" sz="2400" b="1" dirty="0">
                <a:solidFill>
                  <a:srgbClr val="FF0000"/>
                </a:solidFill>
              </a:rPr>
              <a:t>정책지원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FF0000"/>
                </a:solidFill>
              </a:rPr>
              <a:t>현행제도</a:t>
            </a:r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법률의 개선</a:t>
            </a: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필요함</a:t>
            </a:r>
            <a:r>
              <a:rPr lang="en-US" altLang="ko-KR" sz="2400" dirty="0"/>
              <a:t>.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B55070C-AE50-A4E0-71C7-66409BE7C7EE}"/>
              </a:ext>
            </a:extLst>
          </p:cNvPr>
          <p:cNvSpPr/>
          <p:nvPr/>
        </p:nvSpPr>
        <p:spPr>
          <a:xfrm>
            <a:off x="6096001" y="2976290"/>
            <a:ext cx="983264" cy="176723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r>
              <a:rPr lang="ko-KR" altLang="en-US" sz="1600" b="1" dirty="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75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0A5D3BF-68FA-103C-72FA-0BE777AA11FA}"/>
              </a:ext>
            </a:extLst>
          </p:cNvPr>
          <p:cNvSpPr/>
          <p:nvPr/>
        </p:nvSpPr>
        <p:spPr>
          <a:xfrm>
            <a:off x="1556391" y="3053985"/>
            <a:ext cx="10468461" cy="1799036"/>
          </a:xfrm>
          <a:prstGeom prst="roundRect">
            <a:avLst>
              <a:gd name="adj" fmla="val 306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03A3A5-8C52-4272-B613-1698622A35C1}"/>
              </a:ext>
            </a:extLst>
          </p:cNvPr>
          <p:cNvSpPr/>
          <p:nvPr/>
        </p:nvSpPr>
        <p:spPr>
          <a:xfrm>
            <a:off x="99060" y="1122122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kern="0" dirty="0">
                <a:solidFill>
                  <a:prstClr val="white"/>
                </a:solidFill>
              </a:rPr>
              <a:t>결론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4C9EE4-8763-46FE-8386-A9C4FEA95EF0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5C183-8C39-49B1-9269-13B98C6026C6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3A024C-36E0-4D1C-9BE9-F148580246C1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352FD-437F-4209-ADDB-0128ED4A3C18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E32E9C-F2AD-4490-9F2E-C43E7E3BEE5C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8B86568-BC34-4FDD-9EF9-67E439F061B8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85B02-3CA1-434A-B852-B761F470F211}"/>
                </a:ext>
              </a:extLst>
            </p:cNvPr>
            <p:cNvSpPr txBox="1"/>
            <p:nvPr/>
          </p:nvSpPr>
          <p:spPr>
            <a:xfrm>
              <a:off x="3203631" y="194875"/>
              <a:ext cx="7267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01. </a:t>
              </a:r>
              <a:r>
                <a:rPr lang="ko-KR" altLang="en-US" sz="3200" b="1" i="1" dirty="0" err="1">
                  <a:solidFill>
                    <a:schemeClr val="tx2">
                      <a:lumMod val="50000"/>
                    </a:schemeClr>
                  </a:solidFill>
                </a:rPr>
                <a:t>중복항로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 제거를</a:t>
              </a:r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위한 지원방안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136B96-220D-471E-90FE-0140C91533DF}"/>
                </a:ext>
              </a:extLst>
            </p:cNvPr>
            <p:cNvSpPr txBox="1"/>
            <p:nvPr/>
          </p:nvSpPr>
          <p:spPr>
            <a:xfrm>
              <a:off x="0" y="194875"/>
              <a:ext cx="1386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2"/>
                  </a:solidFill>
                </a:rPr>
                <a:t>결론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3FA341-5C3C-46BE-A5BA-306548FCA4E7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- 18 -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A22F4-4236-46D5-B5BE-EC2B769E002B}"/>
              </a:ext>
            </a:extLst>
          </p:cNvPr>
          <p:cNvSpPr txBox="1"/>
          <p:nvPr/>
        </p:nvSpPr>
        <p:spPr>
          <a:xfrm>
            <a:off x="-11227" y="6936285"/>
            <a:ext cx="7990545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위 내용 풀어서 쓴 내용</a:t>
            </a:r>
            <a:r>
              <a:rPr lang="en-US" altLang="ko-KR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공동행위에 대한 해운법이 개정되면  국적선사들은 합리적인 운임 공동행위로 외국선사와의 치열한 경쟁을 견뎌내고 안정적인 운송서비스를 국내 화주들에게 제공할 수 있다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먼저 해운업계 자체적으로 공동행위에 대한 </a:t>
            </a:r>
            <a:r>
              <a:rPr lang="ko-KR" altLang="en-US" sz="1400" dirty="0" err="1"/>
              <a:t>자발적인보고와</a:t>
            </a:r>
            <a:r>
              <a:rPr lang="ko-KR" altLang="en-US" sz="1400" dirty="0"/>
              <a:t> 감시 처벌규정을 엄격히 하여 정당한 공동행위를 지향할 수 있게 </a:t>
            </a:r>
            <a:r>
              <a:rPr lang="ko-KR" altLang="en-US" sz="1400" dirty="0" err="1"/>
              <a:t>해야한다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r>
              <a:rPr lang="en-US" altLang="ko-KR" sz="1400" dirty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따라서 현 논쟁에서 공정거래법에서 규율하고자 하는 부당한 공동행위와 불공정한 거래행위를 해운법에서 더 명확하게 한다면 차후 이러한 갈등을 예방할 수 있을 것이고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선사들 간의 공동행위의 적극성을 높여 </a:t>
            </a:r>
            <a:r>
              <a:rPr lang="ko-KR" altLang="en-US" sz="1400" dirty="0" err="1"/>
              <a:t>인트라아시아</a:t>
            </a:r>
            <a:r>
              <a:rPr lang="ko-KR" altLang="en-US" sz="1400" dirty="0"/>
              <a:t> 역내항로의 지배권을 가져올 수 있을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8F738A-76AF-4863-B9D7-AF4DB1C205C5}"/>
              </a:ext>
            </a:extLst>
          </p:cNvPr>
          <p:cNvSpPr txBox="1"/>
          <p:nvPr/>
        </p:nvSpPr>
        <p:spPr>
          <a:xfrm>
            <a:off x="2219508" y="1215563"/>
            <a:ext cx="90616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공동행위경쟁법에 대한 양측의 갈등이 심화가 해운선사간의 소극적인 교류와 투자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형태로 이어져 해외 선사에 대한 경쟁력 약화의 요인이 될 수 있음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6B4EBF-76E6-4F1F-BFEF-29D3C7B8A2C7}"/>
              </a:ext>
            </a:extLst>
          </p:cNvPr>
          <p:cNvSpPr txBox="1"/>
          <p:nvPr/>
        </p:nvSpPr>
        <p:spPr>
          <a:xfrm>
            <a:off x="2088684" y="3295726"/>
            <a:ext cx="9803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해운업계 자체적인 자발적 보고서 및 감시 처벌규정 엄격화를 통한 정당한 공동행위 지향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02FC6B-5C55-449E-9894-75F92CBD0C48}"/>
              </a:ext>
            </a:extLst>
          </p:cNvPr>
          <p:cNvSpPr txBox="1"/>
          <p:nvPr/>
        </p:nvSpPr>
        <p:spPr>
          <a:xfrm>
            <a:off x="2069019" y="5577082"/>
            <a:ext cx="9197653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선사들 간의 공동행위의 적극성을 높여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</a:rPr>
              <a:t>인트라아시아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역내항로의 지배권을 확보할 수 있음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9728" y="3961601"/>
            <a:ext cx="96349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부당한 공동 행위와 불공정한 거래행위를 해운법에서 정확히 명시하여 선사 간의 적법하고 합리적인 운임공동행위를 보장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AF703D1-EB81-531A-55A5-5B08C2909D7E}"/>
              </a:ext>
            </a:extLst>
          </p:cNvPr>
          <p:cNvSpPr/>
          <p:nvPr/>
        </p:nvSpPr>
        <p:spPr>
          <a:xfrm>
            <a:off x="6459172" y="2333020"/>
            <a:ext cx="460718" cy="5623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r>
              <a:rPr lang="ko-KR" altLang="en-US" sz="1600" b="1" dirty="0">
                <a:solidFill>
                  <a:srgbClr val="FF3300"/>
                </a:solidFill>
              </a:rPr>
              <a:t>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0791C7-996F-F76E-B15A-AB2C9EA7E72D}"/>
              </a:ext>
            </a:extLst>
          </p:cNvPr>
          <p:cNvGrpSpPr/>
          <p:nvPr/>
        </p:nvGrpSpPr>
        <p:grpSpPr>
          <a:xfrm>
            <a:off x="1852938" y="3974814"/>
            <a:ext cx="288000" cy="288000"/>
            <a:chOff x="2553137" y="5075799"/>
            <a:chExt cx="288000" cy="28800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C88A39-8BF6-5720-E38A-460C33CCFCAC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C00000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원호 3">
              <a:extLst>
                <a:ext uri="{FF2B5EF4-FFF2-40B4-BE49-F238E27FC236}">
                  <a16:creationId xmlns:a16="http://schemas.microsoft.com/office/drawing/2014/main" id="{1768E210-FB6D-B4B6-EE73-1DEB6D6B295F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7C4884-B2C5-05EC-5958-8F73D40A5E1E}"/>
              </a:ext>
            </a:extLst>
          </p:cNvPr>
          <p:cNvGrpSpPr/>
          <p:nvPr/>
        </p:nvGrpSpPr>
        <p:grpSpPr>
          <a:xfrm>
            <a:off x="1852938" y="3255517"/>
            <a:ext cx="288000" cy="288000"/>
            <a:chOff x="2553137" y="5075799"/>
            <a:chExt cx="288000" cy="288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E24CFE3-7A2C-D868-D8F5-E2BCC2928FF9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C00000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원호 3">
              <a:extLst>
                <a:ext uri="{FF2B5EF4-FFF2-40B4-BE49-F238E27FC236}">
                  <a16:creationId xmlns:a16="http://schemas.microsoft.com/office/drawing/2014/main" id="{819F76F3-E314-30B0-4E90-18766192C8B3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808C426-C4BC-726F-1403-43234D186B9E}"/>
              </a:ext>
            </a:extLst>
          </p:cNvPr>
          <p:cNvSpPr/>
          <p:nvPr/>
        </p:nvSpPr>
        <p:spPr>
          <a:xfrm>
            <a:off x="6497987" y="5120472"/>
            <a:ext cx="460718" cy="5623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r>
              <a:rPr lang="ko-KR" altLang="en-US" sz="1600" b="1" dirty="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10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F1401E5C-6133-DBA4-AE73-FE4C18EA2FDE}"/>
              </a:ext>
            </a:extLst>
          </p:cNvPr>
          <p:cNvSpPr/>
          <p:nvPr/>
        </p:nvSpPr>
        <p:spPr>
          <a:xfrm>
            <a:off x="7297516" y="3953768"/>
            <a:ext cx="4609350" cy="28625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30CB65-3106-DAA2-3316-A4145D044B91}"/>
              </a:ext>
            </a:extLst>
          </p:cNvPr>
          <p:cNvSpPr/>
          <p:nvPr/>
        </p:nvSpPr>
        <p:spPr>
          <a:xfrm>
            <a:off x="2222090" y="1130876"/>
            <a:ext cx="8976851" cy="235028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157E74-2D4D-CEEB-44B2-31518A931E4D}"/>
              </a:ext>
            </a:extLst>
          </p:cNvPr>
          <p:cNvSpPr/>
          <p:nvPr/>
        </p:nvSpPr>
        <p:spPr>
          <a:xfrm>
            <a:off x="1729367" y="3953768"/>
            <a:ext cx="4464956" cy="28625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 altLang="ko-KR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993171-1080-45B5-9625-FFEF97381AA4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6CB224-9340-4EB6-9DA6-174F7A75CD5A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174771B-4278-4C49-B448-A8176F73B15F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5D089CC-FA96-4776-A83B-5616D199DA34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DE5E85D-3F47-47D6-9F36-5936A92C7C31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88DEC1-FDF8-4064-BE85-7DAB2B88E816}"/>
                </a:ext>
              </a:extLst>
            </p:cNvPr>
            <p:cNvSpPr txBox="1"/>
            <p:nvPr/>
          </p:nvSpPr>
          <p:spPr>
            <a:xfrm>
              <a:off x="3349419" y="194875"/>
              <a:ext cx="68779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02. </a:t>
              </a:r>
              <a:r>
                <a:rPr lang="ko-KR" altLang="en-US" sz="3200" b="1" i="1" dirty="0" err="1">
                  <a:solidFill>
                    <a:schemeClr val="tx2">
                      <a:lumMod val="50000"/>
                    </a:schemeClr>
                  </a:solidFill>
                </a:rPr>
                <a:t>중복항로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 제거를 위한 지원방안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69F91C-929A-4334-83E5-AC5724F01030}"/>
                </a:ext>
              </a:extLst>
            </p:cNvPr>
            <p:cNvSpPr txBox="1"/>
            <p:nvPr/>
          </p:nvSpPr>
          <p:spPr>
            <a:xfrm>
              <a:off x="0" y="194875"/>
              <a:ext cx="1386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2"/>
                  </a:solidFill>
                </a:rPr>
                <a:t>결론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9364A7-54A2-4735-AE07-A3D0692E9505}"/>
              </a:ext>
            </a:extLst>
          </p:cNvPr>
          <p:cNvSpPr txBox="1"/>
          <p:nvPr/>
        </p:nvSpPr>
        <p:spPr>
          <a:xfrm>
            <a:off x="-5586" y="7354543"/>
            <a:ext cx="8046720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-------</a:t>
            </a:r>
            <a:r>
              <a:rPr lang="ko-KR" altLang="en-US" sz="1100" b="1" dirty="0"/>
              <a:t>교수님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중소선사 지원 방안 </a:t>
            </a:r>
            <a:r>
              <a:rPr lang="en-US" altLang="ko-KR" sz="1100" b="1" dirty="0"/>
              <a:t>– </a:t>
            </a:r>
            <a:r>
              <a:rPr lang="ko-KR" altLang="en-US" sz="1100" b="1" dirty="0"/>
              <a:t>얼라이언스 활성화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정책적 지원 </a:t>
            </a:r>
            <a:endParaRPr lang="en-US" altLang="ko-KR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C720BA-372B-49DE-960A-F29CC8D6B486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- 19 -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자유형: 도형 16">
            <a:extLst>
              <a:ext uri="{FF2B5EF4-FFF2-40B4-BE49-F238E27FC236}">
                <a16:creationId xmlns:a16="http://schemas.microsoft.com/office/drawing/2014/main" id="{689FAD25-DFFC-449B-8535-B2D68C8DB931}"/>
              </a:ext>
            </a:extLst>
          </p:cNvPr>
          <p:cNvSpPr/>
          <p:nvPr/>
        </p:nvSpPr>
        <p:spPr>
          <a:xfrm>
            <a:off x="5557760" y="2985987"/>
            <a:ext cx="2278239" cy="2513445"/>
          </a:xfrm>
          <a:custGeom>
            <a:avLst/>
            <a:gdLst>
              <a:gd name="connsiteX0" fmla="*/ 979714 w 1959430"/>
              <a:gd name="connsiteY0" fmla="*/ 0 h 2161723"/>
              <a:gd name="connsiteX1" fmla="*/ 1083679 w 1959430"/>
              <a:gd name="connsiteY1" fmla="*/ 207930 h 2161723"/>
              <a:gd name="connsiteX2" fmla="*/ 1177162 w 1959430"/>
              <a:gd name="connsiteY2" fmla="*/ 222197 h 2161723"/>
              <a:gd name="connsiteX3" fmla="*/ 1959430 w 1959430"/>
              <a:gd name="connsiteY3" fmla="*/ 1182008 h 2161723"/>
              <a:gd name="connsiteX4" fmla="*/ 1841184 w 1959430"/>
              <a:gd name="connsiteY4" fmla="*/ 1648999 h 2161723"/>
              <a:gd name="connsiteX5" fmla="*/ 1834599 w 1959430"/>
              <a:gd name="connsiteY5" fmla="*/ 1659839 h 2161723"/>
              <a:gd name="connsiteX6" fmla="*/ 1922657 w 1959430"/>
              <a:gd name="connsiteY6" fmla="*/ 1924014 h 2161723"/>
              <a:gd name="connsiteX7" fmla="*/ 1694577 w 1959430"/>
              <a:gd name="connsiteY7" fmla="*/ 1847988 h 2161723"/>
              <a:gd name="connsiteX8" fmla="*/ 1672479 w 1959430"/>
              <a:gd name="connsiteY8" fmla="*/ 1874771 h 2161723"/>
              <a:gd name="connsiteX9" fmla="*/ 979715 w 1959430"/>
              <a:gd name="connsiteY9" fmla="*/ 2161723 h 2161723"/>
              <a:gd name="connsiteX10" fmla="*/ 286952 w 1959430"/>
              <a:gd name="connsiteY10" fmla="*/ 1874771 h 2161723"/>
              <a:gd name="connsiteX11" fmla="*/ 265661 w 1959430"/>
              <a:gd name="connsiteY11" fmla="*/ 1848967 h 2161723"/>
              <a:gd name="connsiteX12" fmla="*/ 40517 w 1959430"/>
              <a:gd name="connsiteY12" fmla="*/ 1924015 h 2161723"/>
              <a:gd name="connsiteX13" fmla="*/ 127250 w 1959430"/>
              <a:gd name="connsiteY13" fmla="*/ 1663818 h 2161723"/>
              <a:gd name="connsiteX14" fmla="*/ 118247 w 1959430"/>
              <a:gd name="connsiteY14" fmla="*/ 1648999 h 2161723"/>
              <a:gd name="connsiteX15" fmla="*/ 0 w 1959430"/>
              <a:gd name="connsiteY15" fmla="*/ 1182008 h 2161723"/>
              <a:gd name="connsiteX16" fmla="*/ 782268 w 1959430"/>
              <a:gd name="connsiteY16" fmla="*/ 222197 h 2161723"/>
              <a:gd name="connsiteX17" fmla="*/ 875749 w 1959430"/>
              <a:gd name="connsiteY17" fmla="*/ 207931 h 216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9430" h="2161723">
                <a:moveTo>
                  <a:pt x="979714" y="0"/>
                </a:moveTo>
                <a:lnTo>
                  <a:pt x="1083679" y="207930"/>
                </a:lnTo>
                <a:lnTo>
                  <a:pt x="1177162" y="222197"/>
                </a:lnTo>
                <a:cubicBezTo>
                  <a:pt x="1623602" y="313552"/>
                  <a:pt x="1959430" y="708561"/>
                  <a:pt x="1959430" y="1182008"/>
                </a:cubicBezTo>
                <a:cubicBezTo>
                  <a:pt x="1959430" y="1351096"/>
                  <a:pt x="1916595" y="1510180"/>
                  <a:pt x="1841184" y="1648999"/>
                </a:cubicBezTo>
                <a:lnTo>
                  <a:pt x="1834599" y="1659839"/>
                </a:lnTo>
                <a:lnTo>
                  <a:pt x="1922657" y="1924014"/>
                </a:lnTo>
                <a:lnTo>
                  <a:pt x="1694577" y="1847988"/>
                </a:lnTo>
                <a:lnTo>
                  <a:pt x="1672479" y="1874771"/>
                </a:lnTo>
                <a:cubicBezTo>
                  <a:pt x="1495185" y="2052065"/>
                  <a:pt x="1250256" y="2161723"/>
                  <a:pt x="979715" y="2161723"/>
                </a:cubicBezTo>
                <a:cubicBezTo>
                  <a:pt x="709174" y="2161723"/>
                  <a:pt x="464246" y="2052065"/>
                  <a:pt x="286952" y="1874771"/>
                </a:cubicBezTo>
                <a:lnTo>
                  <a:pt x="265661" y="1848967"/>
                </a:lnTo>
                <a:lnTo>
                  <a:pt x="40517" y="1924015"/>
                </a:lnTo>
                <a:lnTo>
                  <a:pt x="127250" y="1663818"/>
                </a:lnTo>
                <a:lnTo>
                  <a:pt x="118247" y="1648999"/>
                </a:lnTo>
                <a:cubicBezTo>
                  <a:pt x="42836" y="1510180"/>
                  <a:pt x="0" y="1351096"/>
                  <a:pt x="0" y="1182008"/>
                </a:cubicBezTo>
                <a:cubicBezTo>
                  <a:pt x="0" y="708561"/>
                  <a:pt x="335829" y="313552"/>
                  <a:pt x="782268" y="222197"/>
                </a:cubicBezTo>
                <a:lnTo>
                  <a:pt x="875749" y="207931"/>
                </a:lnTo>
                <a:close/>
              </a:path>
            </a:pathLst>
          </a:custGeom>
          <a:solidFill>
            <a:srgbClr val="5DC0E4">
              <a:alpha val="9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24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400" b="1" dirty="0" err="1">
                <a:solidFill>
                  <a:srgbClr val="FF05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중소선사에게균형적인</a:t>
            </a:r>
            <a:r>
              <a:rPr lang="ko-KR" altLang="en-US" sz="2400" b="1" dirty="0">
                <a:solidFill>
                  <a:srgbClr val="FF05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400" b="1" dirty="0">
              <a:solidFill>
                <a:srgbClr val="FF05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400" b="1" dirty="0">
                <a:solidFill>
                  <a:srgbClr val="FF05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지원 필요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2C3725-7C9E-475E-BDAE-4962ECD696E8}"/>
              </a:ext>
            </a:extLst>
          </p:cNvPr>
          <p:cNvSpPr/>
          <p:nvPr/>
        </p:nvSpPr>
        <p:spPr>
          <a:xfrm>
            <a:off x="2051696" y="4614061"/>
            <a:ext cx="3765755" cy="177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정부 차원에서 장기적인 중소선사 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정책 지원 로드맵을 제시하고 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 err="1"/>
              <a:t>인트라아시아</a:t>
            </a:r>
            <a:r>
              <a:rPr lang="ko-KR" altLang="en-US" sz="1600" b="1" dirty="0"/>
              <a:t> 역내항로를 전담하는 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전담조직의 활성화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0015" y="1439943"/>
            <a:ext cx="79737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국내중소선사들이 발전하면</a:t>
            </a:r>
            <a:r>
              <a:rPr lang="en-US" altLang="ko-KR" sz="1600" dirty="0"/>
              <a:t> </a:t>
            </a:r>
          </a:p>
          <a:p>
            <a:pPr algn="ctr"/>
            <a:r>
              <a:rPr lang="ko-KR" altLang="en-US" sz="1600" dirty="0"/>
              <a:t>국내산업도 살아나는 시너지효과가 발생</a:t>
            </a:r>
            <a:endParaRPr lang="en-US" altLang="ko-KR" sz="1600" dirty="0"/>
          </a:p>
          <a:p>
            <a:pPr algn="ctr"/>
            <a:r>
              <a:rPr lang="ko-KR" altLang="en-US" sz="1600" dirty="0"/>
              <a:t>하지만 </a:t>
            </a:r>
            <a:r>
              <a:rPr lang="ko-KR" altLang="en-US" sz="1600" dirty="0" err="1"/>
              <a:t>선복공유를</a:t>
            </a:r>
            <a:r>
              <a:rPr lang="ko-KR" altLang="en-US" sz="1600" dirty="0"/>
              <a:t> 할 수 있는 대형선은 대부분 대기업</a:t>
            </a:r>
            <a:r>
              <a:rPr lang="en-US" altLang="ko-KR" sz="1600" dirty="0"/>
              <a:t>,</a:t>
            </a:r>
            <a:r>
              <a:rPr lang="ko-KR" altLang="en-US" sz="1600" dirty="0"/>
              <a:t>중견기업이 보유 중</a:t>
            </a:r>
            <a:endParaRPr lang="en-US" altLang="ko-KR" sz="1600" dirty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-&gt; </a:t>
            </a:r>
            <a:r>
              <a:rPr lang="ko-KR" altLang="en-US" b="1" dirty="0"/>
              <a:t>중소선사들과의 공동행위를 통한 세제혜택이나 보조금 등의 재정적 지원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11543" y="4560803"/>
            <a:ext cx="368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수직적 통합이 아닌 각 기업간의 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수평적 통합은 서로간의 정보공유가 이루어지기 쉽지 않다는 단점이 있음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420CA-5386-8A9C-86F9-13FA014E5028}"/>
              </a:ext>
            </a:extLst>
          </p:cNvPr>
          <p:cNvSpPr txBox="1"/>
          <p:nvPr/>
        </p:nvSpPr>
        <p:spPr>
          <a:xfrm>
            <a:off x="7792952" y="5473960"/>
            <a:ext cx="425767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-&gt; </a:t>
            </a:r>
            <a:r>
              <a:rPr lang="ko-KR" altLang="en-US" b="1" dirty="0"/>
              <a:t>선사 간의 의사소통 및 정보공유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 체계구축을 위한 재정적 지원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5205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BF2723-4BE9-4960-A4E4-424B235989D7}"/>
              </a:ext>
            </a:extLst>
          </p:cNvPr>
          <p:cNvSpPr/>
          <p:nvPr/>
        </p:nvSpPr>
        <p:spPr>
          <a:xfrm rot="5400000">
            <a:off x="-2378154" y="2859832"/>
            <a:ext cx="6370736" cy="1625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5599" y="0"/>
            <a:ext cx="10566401" cy="78259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b="1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CF746-53F5-4AFD-A8BB-9137DE626F55}"/>
              </a:ext>
            </a:extLst>
          </p:cNvPr>
          <p:cNvSpPr txBox="1"/>
          <p:nvPr/>
        </p:nvSpPr>
        <p:spPr>
          <a:xfrm>
            <a:off x="0" y="6562438"/>
            <a:ext cx="2006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/>
                </a:solidFill>
              </a:rPr>
              <a:t>- 2 -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4B1058-AB01-473F-92B4-1A3D4289C83D}"/>
              </a:ext>
            </a:extLst>
          </p:cNvPr>
          <p:cNvGrpSpPr/>
          <p:nvPr/>
        </p:nvGrpSpPr>
        <p:grpSpPr>
          <a:xfrm>
            <a:off x="1631188" y="961081"/>
            <a:ext cx="5080000" cy="462005"/>
            <a:chOff x="2006600" y="782595"/>
            <a:chExt cx="5080000" cy="46200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FC48F5-0CDE-4020-AB13-905F1A769642}"/>
                </a:ext>
              </a:extLst>
            </p:cNvPr>
            <p:cNvSpPr/>
            <p:nvPr/>
          </p:nvSpPr>
          <p:spPr>
            <a:xfrm>
              <a:off x="2006600" y="782595"/>
              <a:ext cx="5080000" cy="4620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C2CB5E-BDDE-43A6-8D49-619E6163D1ED}"/>
                </a:ext>
              </a:extLst>
            </p:cNvPr>
            <p:cNvSpPr txBox="1"/>
            <p:nvPr/>
          </p:nvSpPr>
          <p:spPr>
            <a:xfrm>
              <a:off x="2006600" y="828931"/>
              <a:ext cx="5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1. </a:t>
              </a:r>
              <a:r>
                <a:rPr lang="ko-KR" altLang="en-US" b="1" dirty="0"/>
                <a:t>연구배경                                            </a:t>
              </a:r>
              <a:r>
                <a:rPr lang="en-US" altLang="ko-KR" sz="1200" i="1" dirty="0"/>
                <a:t>3</a:t>
              </a:r>
              <a:endParaRPr lang="ko-KR" altLang="en-US" i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8202D0-B35A-4075-9921-70F219AC4547}"/>
              </a:ext>
            </a:extLst>
          </p:cNvPr>
          <p:cNvGrpSpPr/>
          <p:nvPr/>
        </p:nvGrpSpPr>
        <p:grpSpPr>
          <a:xfrm>
            <a:off x="1631188" y="1512673"/>
            <a:ext cx="5080000" cy="462005"/>
            <a:chOff x="2006600" y="782595"/>
            <a:chExt cx="5080000" cy="46200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FF98B61-9511-48D8-9CF9-2AE94E20A25F}"/>
                </a:ext>
              </a:extLst>
            </p:cNvPr>
            <p:cNvSpPr/>
            <p:nvPr/>
          </p:nvSpPr>
          <p:spPr>
            <a:xfrm>
              <a:off x="2006600" y="782595"/>
              <a:ext cx="5080000" cy="4620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E63548-78EE-4C07-9E43-FF8212CF7BA5}"/>
                </a:ext>
              </a:extLst>
            </p:cNvPr>
            <p:cNvSpPr txBox="1"/>
            <p:nvPr/>
          </p:nvSpPr>
          <p:spPr>
            <a:xfrm>
              <a:off x="2006600" y="828931"/>
              <a:ext cx="5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선행연구                                            </a:t>
              </a:r>
              <a:r>
                <a:rPr lang="en-US" altLang="ko-KR" sz="1200" i="1" dirty="0"/>
                <a:t>4</a:t>
              </a:r>
              <a:endParaRPr lang="ko-KR" altLang="en-US" i="1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CA2A1C-DB6C-459D-9761-72E625AA705E}"/>
              </a:ext>
            </a:extLst>
          </p:cNvPr>
          <p:cNvSpPr txBox="1"/>
          <p:nvPr/>
        </p:nvSpPr>
        <p:spPr>
          <a:xfrm>
            <a:off x="2012188" y="2012951"/>
            <a:ext cx="431799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01. </a:t>
            </a:r>
            <a:r>
              <a:rPr lang="ko-KR" altLang="en-US" sz="1200" dirty="0"/>
              <a:t>배경 및 필요성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02. </a:t>
            </a:r>
            <a:r>
              <a:rPr lang="ko-KR" altLang="en-US" sz="1200" dirty="0" err="1"/>
              <a:t>인트라아시아</a:t>
            </a:r>
            <a:r>
              <a:rPr lang="ko-KR" altLang="en-US" sz="1200" dirty="0"/>
              <a:t> 역내항로 동향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03. </a:t>
            </a:r>
            <a:r>
              <a:rPr lang="ko-KR" altLang="en-US" sz="1200" dirty="0"/>
              <a:t>동남아항로의 물동량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04. </a:t>
            </a:r>
            <a:r>
              <a:rPr lang="ko-KR" altLang="en-US" sz="1200" dirty="0"/>
              <a:t>특정기업에 편중된 지원제도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AF0ED1-0136-4D3B-B461-26F04A14BF3C}"/>
              </a:ext>
            </a:extLst>
          </p:cNvPr>
          <p:cNvGrpSpPr/>
          <p:nvPr/>
        </p:nvGrpSpPr>
        <p:grpSpPr>
          <a:xfrm>
            <a:off x="1631188" y="3297866"/>
            <a:ext cx="5080000" cy="462005"/>
            <a:chOff x="2006600" y="782595"/>
            <a:chExt cx="5080000" cy="46200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CB78D56-42A5-446C-B273-E5D98752A8DF}"/>
                </a:ext>
              </a:extLst>
            </p:cNvPr>
            <p:cNvSpPr/>
            <p:nvPr/>
          </p:nvSpPr>
          <p:spPr>
            <a:xfrm>
              <a:off x="2006600" y="782595"/>
              <a:ext cx="5080000" cy="4620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516F34-0F01-45AF-9440-CD0F775BE58E}"/>
                </a:ext>
              </a:extLst>
            </p:cNvPr>
            <p:cNvSpPr txBox="1"/>
            <p:nvPr/>
          </p:nvSpPr>
          <p:spPr>
            <a:xfrm>
              <a:off x="2006600" y="828931"/>
              <a:ext cx="5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 </a:t>
              </a:r>
              <a:r>
                <a:rPr lang="ko-KR" altLang="en-US" b="1" dirty="0"/>
                <a:t>연구방법 및 기대효과 분석                     </a:t>
              </a:r>
              <a:r>
                <a:rPr lang="en-US" altLang="ko-KR" sz="1200" i="1" dirty="0"/>
                <a:t>8</a:t>
              </a:r>
              <a:endParaRPr lang="ko-KR" altLang="en-US" i="1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7F5DEA3-9C61-4C14-98D3-6322F0DBC6F2}"/>
              </a:ext>
            </a:extLst>
          </p:cNvPr>
          <p:cNvSpPr txBox="1"/>
          <p:nvPr/>
        </p:nvSpPr>
        <p:spPr>
          <a:xfrm>
            <a:off x="2012187" y="3759870"/>
            <a:ext cx="4317999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01. </a:t>
            </a:r>
            <a:r>
              <a:rPr lang="ko-KR" altLang="en-US" sz="1200" dirty="0"/>
              <a:t>경쟁력 확보 방안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02. </a:t>
            </a:r>
            <a:r>
              <a:rPr lang="ko-KR" altLang="en-US" sz="1200" dirty="0"/>
              <a:t>각 해운사의 서비스 항로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03. </a:t>
            </a:r>
            <a:r>
              <a:rPr lang="ko-KR" altLang="en-US" sz="1200" dirty="0"/>
              <a:t>모의 얼라이언스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04. </a:t>
            </a:r>
            <a:r>
              <a:rPr lang="ko-KR" altLang="en-US" sz="1200" dirty="0"/>
              <a:t>중복항로 제거에 따른 기대효과 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B1C0DE-C5E7-45D8-B9FB-E90DB56BEF59}"/>
              </a:ext>
            </a:extLst>
          </p:cNvPr>
          <p:cNvSpPr/>
          <p:nvPr/>
        </p:nvSpPr>
        <p:spPr>
          <a:xfrm rot="16200000">
            <a:off x="6352368" y="-4967453"/>
            <a:ext cx="874801" cy="10804466"/>
          </a:xfrm>
          <a:prstGeom prst="rect">
            <a:avLst/>
          </a:prstGeom>
          <a:solidFill>
            <a:srgbClr val="6C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lvl="1">
              <a:lnSpc>
                <a:spcPct val="150000"/>
              </a:lnSpc>
            </a:pPr>
            <a:endParaRPr lang="en-US" altLang="ko-KR" sz="2000" b="1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E351CF-A664-40E4-B501-9EB481B132D9}"/>
              </a:ext>
            </a:extLst>
          </p:cNvPr>
          <p:cNvGrpSpPr/>
          <p:nvPr/>
        </p:nvGrpSpPr>
        <p:grpSpPr>
          <a:xfrm>
            <a:off x="1631186" y="5083059"/>
            <a:ext cx="5080000" cy="462005"/>
            <a:chOff x="2006600" y="782595"/>
            <a:chExt cx="5080000" cy="46200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790596F-721C-4BD8-B7E8-DE9BBFF39145}"/>
                </a:ext>
              </a:extLst>
            </p:cNvPr>
            <p:cNvSpPr/>
            <p:nvPr/>
          </p:nvSpPr>
          <p:spPr>
            <a:xfrm>
              <a:off x="2006600" y="782595"/>
              <a:ext cx="5080000" cy="4620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4BEB50-8D1A-4C4C-96B6-1BCA5E9D369C}"/>
                </a:ext>
              </a:extLst>
            </p:cNvPr>
            <p:cNvSpPr txBox="1"/>
            <p:nvPr/>
          </p:nvSpPr>
          <p:spPr>
            <a:xfrm>
              <a:off x="2006600" y="828931"/>
              <a:ext cx="5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4. </a:t>
              </a:r>
              <a:r>
                <a:rPr lang="ko-KR" altLang="en-US" b="1" dirty="0"/>
                <a:t>결론                                                 </a:t>
              </a:r>
              <a:r>
                <a:rPr lang="en-US" altLang="ko-KR" sz="1200" i="1" dirty="0"/>
                <a:t>17</a:t>
              </a:r>
              <a:r>
                <a:rPr lang="ko-KR" altLang="en-US" b="1" dirty="0"/>
                <a:t>                                                  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-2619"/>
            <a:ext cx="1625600" cy="874800"/>
          </a:xfrm>
          <a:prstGeom prst="rect">
            <a:avLst/>
          </a:prstGeom>
          <a:solidFill>
            <a:srgbClr val="416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149051-DD9B-4C06-A246-31A9E636948C}"/>
              </a:ext>
            </a:extLst>
          </p:cNvPr>
          <p:cNvSpPr/>
          <p:nvPr/>
        </p:nvSpPr>
        <p:spPr>
          <a:xfrm>
            <a:off x="305203" y="19114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kern="0" dirty="0">
                <a:solidFill>
                  <a:prstClr val="white"/>
                </a:solidFill>
              </a:rPr>
              <a:t>목차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E8EF778-9822-435E-8341-A09B8414504F}"/>
              </a:ext>
            </a:extLst>
          </p:cNvPr>
          <p:cNvGrpSpPr/>
          <p:nvPr/>
        </p:nvGrpSpPr>
        <p:grpSpPr>
          <a:xfrm>
            <a:off x="1620015" y="5655247"/>
            <a:ext cx="5080000" cy="462005"/>
            <a:chOff x="2006600" y="782595"/>
            <a:chExt cx="5080000" cy="46200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5C3C8F9-80D2-4DDC-8F99-12625DD75A14}"/>
                </a:ext>
              </a:extLst>
            </p:cNvPr>
            <p:cNvSpPr/>
            <p:nvPr/>
          </p:nvSpPr>
          <p:spPr>
            <a:xfrm>
              <a:off x="2006600" y="782595"/>
              <a:ext cx="5080000" cy="4620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9E9087-80CE-478E-AA73-984604D3847D}"/>
                </a:ext>
              </a:extLst>
            </p:cNvPr>
            <p:cNvSpPr txBox="1"/>
            <p:nvPr/>
          </p:nvSpPr>
          <p:spPr>
            <a:xfrm>
              <a:off x="2006600" y="828931"/>
              <a:ext cx="5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 </a:t>
              </a:r>
              <a:r>
                <a:rPr lang="ko-KR" altLang="en-US" b="1" dirty="0"/>
                <a:t>연구의 한계점 및 향후 과제                   </a:t>
              </a:r>
              <a:r>
                <a:rPr lang="en-US" altLang="ko-KR" sz="1200" i="1" dirty="0"/>
                <a:t>20</a:t>
              </a:r>
              <a:r>
                <a:rPr lang="en-US" altLang="ko-KR" b="1" dirty="0"/>
                <a:t> </a:t>
              </a:r>
              <a:r>
                <a:rPr lang="ko-KR" altLang="en-US" b="1" dirty="0"/>
                <a:t>             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37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4C9EE4-8763-46FE-8386-A9C4FEA95EF0}"/>
              </a:ext>
            </a:extLst>
          </p:cNvPr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873931-5582-43D4-AE5A-8DFA5A25C634}"/>
              </a:ext>
            </a:extLst>
          </p:cNvPr>
          <p:cNvGrpSpPr/>
          <p:nvPr/>
        </p:nvGrpSpPr>
        <p:grpSpPr>
          <a:xfrm>
            <a:off x="1954537" y="1744352"/>
            <a:ext cx="288000" cy="288000"/>
            <a:chOff x="2553137" y="5075799"/>
            <a:chExt cx="288000" cy="288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9AD62B9-C0AE-4714-8030-2B7E13271EF4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원호 3">
              <a:extLst>
                <a:ext uri="{FF2B5EF4-FFF2-40B4-BE49-F238E27FC236}">
                  <a16:creationId xmlns:a16="http://schemas.microsoft.com/office/drawing/2014/main" id="{B3EF921B-7231-4E19-AF8C-B0260055E53F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9364A7-54A2-4735-AE07-A3D0692E9505}"/>
              </a:ext>
            </a:extLst>
          </p:cNvPr>
          <p:cNvSpPr txBox="1"/>
          <p:nvPr/>
        </p:nvSpPr>
        <p:spPr>
          <a:xfrm>
            <a:off x="2278778" y="1623549"/>
            <a:ext cx="897883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기존 항로와 모의 얼라이언스 항로에 대한 정성적인 기대효과에 대한 분석은 존재하지만 정량적인 기대 효과 분석이 미진함</a:t>
            </a:r>
            <a:r>
              <a:rPr lang="en-US" altLang="ko-KR" sz="2000" b="1" dirty="0"/>
              <a:t>. </a:t>
            </a:r>
            <a:endParaRPr lang="ko-KR" altLang="en-US" sz="20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EE90799-4E1E-46DE-9FA0-FCEE3AD94A71}"/>
              </a:ext>
            </a:extLst>
          </p:cNvPr>
          <p:cNvGrpSpPr/>
          <p:nvPr/>
        </p:nvGrpSpPr>
        <p:grpSpPr>
          <a:xfrm>
            <a:off x="1954537" y="2988701"/>
            <a:ext cx="288000" cy="288000"/>
            <a:chOff x="2553137" y="5075799"/>
            <a:chExt cx="288000" cy="28800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E3CE2E-F8B8-4929-98C2-29B66BA494E5}"/>
                </a:ext>
              </a:extLst>
            </p:cNvPr>
            <p:cNvSpPr/>
            <p:nvPr/>
          </p:nvSpPr>
          <p:spPr>
            <a:xfrm>
              <a:off x="2589378" y="5111799"/>
              <a:ext cx="216000" cy="216000"/>
            </a:xfrm>
            <a:prstGeom prst="ellipse">
              <a:avLst/>
            </a:prstGeom>
            <a:solidFill>
              <a:srgbClr val="127CEA"/>
            </a:solidFill>
            <a:ln w="6350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원호 3">
              <a:extLst>
                <a:ext uri="{FF2B5EF4-FFF2-40B4-BE49-F238E27FC236}">
                  <a16:creationId xmlns:a16="http://schemas.microsoft.com/office/drawing/2014/main" id="{E24EC7AF-1B8B-4915-957A-8F9BDE2B5B44}"/>
                </a:ext>
              </a:extLst>
            </p:cNvPr>
            <p:cNvSpPr/>
            <p:nvPr/>
          </p:nvSpPr>
          <p:spPr>
            <a:xfrm>
              <a:off x="2553137" y="5075799"/>
              <a:ext cx="288000" cy="288000"/>
            </a:xfrm>
            <a:prstGeom prst="arc">
              <a:avLst>
                <a:gd name="adj1" fmla="val 10329618"/>
                <a:gd name="adj2" fmla="val 16080483"/>
              </a:avLst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DF93EF6-BF76-44E1-AC6D-763775A511A2}"/>
              </a:ext>
            </a:extLst>
          </p:cNvPr>
          <p:cNvSpPr txBox="1"/>
          <p:nvPr/>
        </p:nvSpPr>
        <p:spPr>
          <a:xfrm>
            <a:off x="2278778" y="2909216"/>
            <a:ext cx="887723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향후 연구 과제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기존 항로와 제안한 모의 얼라이언스를 통해 중복항로를 제거함에 따른 정량적인 비용 분석을 연구하고자 함</a:t>
            </a:r>
            <a:r>
              <a:rPr lang="en-US" altLang="ko-KR" sz="2000" b="1" dirty="0"/>
              <a:t>. </a:t>
            </a:r>
            <a:endParaRPr lang="ko-KR" altLang="en-US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9B8070-6DB9-4AA2-ACB1-0FFF45C7E2EE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E72195-3F4F-4042-9934-28780B5B51DF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03FEFB7-4057-455B-9BD6-98A9A4C5458B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3FFB7D1-56B6-49AE-AC32-BCE1E62B57A7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53F4339-5973-48C0-8A33-D5504AE243DB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F8881B-DD59-422E-A26C-33EA0B80F132}"/>
                </a:ext>
              </a:extLst>
            </p:cNvPr>
            <p:cNvSpPr txBox="1"/>
            <p:nvPr/>
          </p:nvSpPr>
          <p:spPr>
            <a:xfrm>
              <a:off x="3790019" y="194876"/>
              <a:ext cx="599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03.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연구의 한계점 및 향후 과제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2950C3-033A-41C7-A359-E586A738DF3B}"/>
                </a:ext>
              </a:extLst>
            </p:cNvPr>
            <p:cNvSpPr txBox="1"/>
            <p:nvPr/>
          </p:nvSpPr>
          <p:spPr>
            <a:xfrm>
              <a:off x="0" y="194875"/>
              <a:ext cx="13861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2"/>
                  </a:solidFill>
                </a:rPr>
                <a:t>결론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8DEC979-B410-4D1E-AB67-F389F041DFE6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- 20 -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3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0508C7-5387-441D-B4B0-9CE2E946AE52}"/>
              </a:ext>
            </a:extLst>
          </p:cNvPr>
          <p:cNvGrpSpPr/>
          <p:nvPr/>
        </p:nvGrpSpPr>
        <p:grpSpPr>
          <a:xfrm>
            <a:off x="0" y="1553853"/>
            <a:ext cx="13373447" cy="2006601"/>
            <a:chOff x="0" y="999671"/>
            <a:chExt cx="13373447" cy="200660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5359594" y="1830008"/>
              <a:ext cx="57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EF205E-4DB1-4D9E-8F6A-EAAEA094BF1E}"/>
                </a:ext>
              </a:extLst>
            </p:cNvPr>
            <p:cNvSpPr/>
            <p:nvPr/>
          </p:nvSpPr>
          <p:spPr>
            <a:xfrm rot="16200000">
              <a:off x="-593738" y="1593409"/>
              <a:ext cx="2006600" cy="819124"/>
            </a:xfrm>
            <a:prstGeom prst="rect">
              <a:avLst/>
            </a:prstGeom>
            <a:solidFill>
              <a:srgbClr val="416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9A30DB-C912-49DB-8020-B2E51FFE72DB}"/>
                </a:ext>
              </a:extLst>
            </p:cNvPr>
            <p:cNvSpPr/>
            <p:nvPr/>
          </p:nvSpPr>
          <p:spPr>
            <a:xfrm rot="5400000">
              <a:off x="4924990" y="-3106196"/>
              <a:ext cx="2006600" cy="10218335"/>
            </a:xfrm>
            <a:prstGeom prst="rect">
              <a:avLst/>
            </a:prstGeom>
            <a:solidFill>
              <a:srgbClr val="6C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lvl="1">
                <a:lnSpc>
                  <a:spcPct val="200000"/>
                </a:lnSpc>
              </a:pP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BB0B6C-3985-4A1B-B17A-C697C18D289D}"/>
                </a:ext>
              </a:extLst>
            </p:cNvPr>
            <p:cNvSpPr txBox="1"/>
            <p:nvPr/>
          </p:nvSpPr>
          <p:spPr>
            <a:xfrm>
              <a:off x="3284424" y="1423823"/>
              <a:ext cx="100890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5DDDCA3-226D-4EE3-978E-B01388C7E6B5}"/>
              </a:ext>
            </a:extLst>
          </p:cNvPr>
          <p:cNvSpPr/>
          <p:nvPr/>
        </p:nvSpPr>
        <p:spPr>
          <a:xfrm>
            <a:off x="2950648" y="1099402"/>
            <a:ext cx="6301212" cy="31207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3ACC669-5938-450C-AF07-A25D1308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45506"/>
              </p:ext>
            </p:extLst>
          </p:nvPr>
        </p:nvGraphicFramePr>
        <p:xfrm>
          <a:off x="3502767" y="2728075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AAFC2E-157F-4176-8A55-3B44D7541AF8}"/>
              </a:ext>
            </a:extLst>
          </p:cNvPr>
          <p:cNvCxnSpPr/>
          <p:nvPr/>
        </p:nvCxnSpPr>
        <p:spPr>
          <a:xfrm>
            <a:off x="4164202" y="2302750"/>
            <a:ext cx="0" cy="81951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71CEF-D93E-4934-9B6D-3B6E4001C6CA}"/>
              </a:ext>
            </a:extLst>
          </p:cNvPr>
          <p:cNvSpPr txBox="1"/>
          <p:nvPr/>
        </p:nvSpPr>
        <p:spPr>
          <a:xfrm>
            <a:off x="3629515" y="1722915"/>
            <a:ext cx="1503938" cy="523220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2008.</a:t>
            </a:r>
          </a:p>
          <a:p>
            <a:r>
              <a:rPr lang="ko-KR" altLang="en-US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글로벌 금융위기</a:t>
            </a:r>
            <a:endParaRPr lang="en-US" altLang="ko-KR" sz="1400" dirty="0">
              <a:effectLst>
                <a:outerShdw blurRad="50800" dist="38100" dir="8100000" algn="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32CF34-EB88-44C1-A82C-6FBE1BF8D189}"/>
              </a:ext>
            </a:extLst>
          </p:cNvPr>
          <p:cNvCxnSpPr/>
          <p:nvPr/>
        </p:nvCxnSpPr>
        <p:spPr>
          <a:xfrm>
            <a:off x="5506743" y="2579815"/>
            <a:ext cx="0" cy="81951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E667CB-47FE-4374-954B-C33C9509BED9}"/>
              </a:ext>
            </a:extLst>
          </p:cNvPr>
          <p:cNvSpPr txBox="1"/>
          <p:nvPr/>
        </p:nvSpPr>
        <p:spPr>
          <a:xfrm>
            <a:off x="5133453" y="3460754"/>
            <a:ext cx="1585690" cy="5232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2020. 03</a:t>
            </a:r>
          </a:p>
          <a:p>
            <a:r>
              <a:rPr lang="ko-KR" altLang="en-US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코로나 </a:t>
            </a:r>
            <a:r>
              <a:rPr lang="en-US" altLang="ko-KR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19 </a:t>
            </a:r>
            <a:r>
              <a:rPr lang="ko-KR" altLang="en-US" sz="1400" dirty="0" err="1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펜데믹</a:t>
            </a:r>
            <a:endParaRPr lang="ko-KR" altLang="en-US" sz="1400" dirty="0">
              <a:effectLst>
                <a:outerShdw blurRad="50800" dist="38100" dir="8100000" algn="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38CCA1-3D48-4C1E-AA19-9803D6A412E4}"/>
              </a:ext>
            </a:extLst>
          </p:cNvPr>
          <p:cNvCxnSpPr/>
          <p:nvPr/>
        </p:nvCxnSpPr>
        <p:spPr>
          <a:xfrm>
            <a:off x="6935558" y="2318866"/>
            <a:ext cx="0" cy="81951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7C70BF-7E8C-46FE-99EC-A6E980B20798}"/>
              </a:ext>
            </a:extLst>
          </p:cNvPr>
          <p:cNvSpPr txBox="1"/>
          <p:nvPr/>
        </p:nvSpPr>
        <p:spPr>
          <a:xfrm>
            <a:off x="6586734" y="197432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2022. </a:t>
            </a:r>
            <a:r>
              <a:rPr lang="ko-KR" altLang="en-US" sz="1400" dirty="0">
                <a:effectLst>
                  <a:outerShdw blurRad="50800" dist="38100" dir="8100000" algn="tr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a:rPr>
              <a:t>현재</a:t>
            </a:r>
            <a:endParaRPr lang="en-US" altLang="ko-KR" sz="1400" dirty="0">
              <a:effectLst>
                <a:outerShdw blurRad="50800" dist="38100" dir="8100000" algn="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BA622C2-1060-4137-93E9-6AB5EF17CED8}"/>
              </a:ext>
            </a:extLst>
          </p:cNvPr>
          <p:cNvGrpSpPr/>
          <p:nvPr/>
        </p:nvGrpSpPr>
        <p:grpSpPr>
          <a:xfrm>
            <a:off x="2324490" y="4600445"/>
            <a:ext cx="7543019" cy="369332"/>
            <a:chOff x="3306369" y="4349321"/>
            <a:chExt cx="7543019" cy="36933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0C925C2-A55E-442E-9AB2-65DE01E30CBF}"/>
                </a:ext>
              </a:extLst>
            </p:cNvPr>
            <p:cNvGrpSpPr/>
            <p:nvPr/>
          </p:nvGrpSpPr>
          <p:grpSpPr>
            <a:xfrm>
              <a:off x="3306369" y="4349321"/>
              <a:ext cx="288000" cy="288000"/>
              <a:chOff x="2553137" y="5075799"/>
              <a:chExt cx="288000" cy="28800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6C306F7-E084-47BA-96C7-1747762BCC5C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원호 3">
                <a:extLst>
                  <a:ext uri="{FF2B5EF4-FFF2-40B4-BE49-F238E27FC236}">
                    <a16:creationId xmlns:a16="http://schemas.microsoft.com/office/drawing/2014/main" id="{363A7520-55CA-4D50-8DC7-87EB2C8745FF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1506CB-B319-4478-8996-DBF11A6A50BF}"/>
                </a:ext>
              </a:extLst>
            </p:cNvPr>
            <p:cNvSpPr txBox="1"/>
            <p:nvPr/>
          </p:nvSpPr>
          <p:spPr>
            <a:xfrm>
              <a:off x="3558610" y="4349321"/>
              <a:ext cx="7290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펜데믹</a:t>
              </a:r>
              <a:r>
                <a:rPr lang="ko-KR" altLang="en-US" dirty="0"/>
                <a:t>→ </a:t>
              </a:r>
              <a:r>
                <a:rPr lang="ko-KR" altLang="en-US" dirty="0" err="1"/>
                <a:t>엔데믹으로의</a:t>
              </a:r>
              <a:r>
                <a:rPr lang="ko-KR" altLang="en-US" dirty="0"/>
                <a:t> 전환에 대한 인식변화로 세계 경제 빠른 회복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AD0377-38E4-43FD-A998-37A540245D6F}"/>
              </a:ext>
            </a:extLst>
          </p:cNvPr>
          <p:cNvGrpSpPr/>
          <p:nvPr/>
        </p:nvGrpSpPr>
        <p:grpSpPr>
          <a:xfrm>
            <a:off x="2324490" y="5039434"/>
            <a:ext cx="9168464" cy="369332"/>
            <a:chOff x="3306369" y="4349321"/>
            <a:chExt cx="9168464" cy="36933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5EA6B3F-A081-4CAC-A066-F676B80B986C}"/>
                </a:ext>
              </a:extLst>
            </p:cNvPr>
            <p:cNvGrpSpPr/>
            <p:nvPr/>
          </p:nvGrpSpPr>
          <p:grpSpPr>
            <a:xfrm>
              <a:off x="3306369" y="4349321"/>
              <a:ext cx="288000" cy="288000"/>
              <a:chOff x="2553137" y="5075799"/>
              <a:chExt cx="288000" cy="28800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9636464-2BF7-47E9-959A-6CAA330CF05F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원호 3">
                <a:extLst>
                  <a:ext uri="{FF2B5EF4-FFF2-40B4-BE49-F238E27FC236}">
                    <a16:creationId xmlns:a16="http://schemas.microsoft.com/office/drawing/2014/main" id="{AF4AFCB7-E6DB-492E-A648-199FD138CFCD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25CBFA-54A8-427E-8E1E-082317E9E647}"/>
                </a:ext>
              </a:extLst>
            </p:cNvPr>
            <p:cNvSpPr txBox="1"/>
            <p:nvPr/>
          </p:nvSpPr>
          <p:spPr>
            <a:xfrm>
              <a:off x="3558610" y="4349321"/>
              <a:ext cx="8916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상품</a:t>
              </a:r>
              <a:r>
                <a:rPr lang="en-US" altLang="ko-KR" dirty="0"/>
                <a:t>, </a:t>
              </a:r>
              <a:r>
                <a:rPr lang="ko-KR" altLang="en-US" dirty="0"/>
                <a:t>원자재 수요 급증 및 공장 가동률 회복 등 일상생활 안정화에 따른 물동량 증가</a:t>
              </a:r>
              <a:endParaRPr lang="en-US" altLang="ko-KR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10ED78E-B1C4-4276-9792-A7E986EEFE61}"/>
              </a:ext>
            </a:extLst>
          </p:cNvPr>
          <p:cNvGrpSpPr/>
          <p:nvPr/>
        </p:nvGrpSpPr>
        <p:grpSpPr>
          <a:xfrm>
            <a:off x="2324490" y="5626858"/>
            <a:ext cx="5164163" cy="369332"/>
            <a:chOff x="2601970" y="4966952"/>
            <a:chExt cx="5164163" cy="36933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EE2AF47-6D7A-4594-BAFB-2EBF1633FD76}"/>
                </a:ext>
              </a:extLst>
            </p:cNvPr>
            <p:cNvGrpSpPr/>
            <p:nvPr/>
          </p:nvGrpSpPr>
          <p:grpSpPr>
            <a:xfrm>
              <a:off x="2601970" y="4966952"/>
              <a:ext cx="288000" cy="288000"/>
              <a:chOff x="2553137" y="5075799"/>
              <a:chExt cx="288000" cy="288000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D973CC60-0D0E-4B6D-8B15-1C7ACFC8140B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C00000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원호 3">
                <a:extLst>
                  <a:ext uri="{FF2B5EF4-FFF2-40B4-BE49-F238E27FC236}">
                    <a16:creationId xmlns:a16="http://schemas.microsoft.com/office/drawing/2014/main" id="{1D7B285F-4804-44EA-A312-770B8D9B5D8A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2BAB97-02C9-4E4F-B964-302B9FCBA133}"/>
                </a:ext>
              </a:extLst>
            </p:cNvPr>
            <p:cNvSpPr txBox="1"/>
            <p:nvPr/>
          </p:nvSpPr>
          <p:spPr>
            <a:xfrm>
              <a:off x="2854211" y="4966952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자국 무역항 봉쇄와 운송 지연 등의 문제 발생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0F50E6-B341-489E-87DD-E8172F9A5BB5}"/>
              </a:ext>
            </a:extLst>
          </p:cNvPr>
          <p:cNvGrpSpPr/>
          <p:nvPr/>
        </p:nvGrpSpPr>
        <p:grpSpPr>
          <a:xfrm>
            <a:off x="2324208" y="6080229"/>
            <a:ext cx="5774907" cy="369332"/>
            <a:chOff x="2601970" y="4966952"/>
            <a:chExt cx="5774907" cy="36933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BC5E83C-47B6-4D34-81A0-77B677DDB804}"/>
                </a:ext>
              </a:extLst>
            </p:cNvPr>
            <p:cNvGrpSpPr/>
            <p:nvPr/>
          </p:nvGrpSpPr>
          <p:grpSpPr>
            <a:xfrm>
              <a:off x="2601970" y="4966952"/>
              <a:ext cx="288000" cy="288000"/>
              <a:chOff x="2553137" y="5075799"/>
              <a:chExt cx="288000" cy="28800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0967415C-2A28-4449-9B95-3D7F183E1574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C00000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원호 3">
                <a:extLst>
                  <a:ext uri="{FF2B5EF4-FFF2-40B4-BE49-F238E27FC236}">
                    <a16:creationId xmlns:a16="http://schemas.microsoft.com/office/drawing/2014/main" id="{910CD945-193F-42C8-9164-13219BE96639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07FB80-8841-42D7-83B3-3A9A7ED6C5F3}"/>
                </a:ext>
              </a:extLst>
            </p:cNvPr>
            <p:cNvSpPr txBox="1"/>
            <p:nvPr/>
          </p:nvSpPr>
          <p:spPr>
            <a:xfrm>
              <a:off x="2854211" y="4966952"/>
              <a:ext cx="552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물류대란으로 인한 선박 부족사태로 해운 운임 급증</a:t>
              </a:r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EF4B398C-3628-4C16-A801-9F1B120AF990}"/>
              </a:ext>
            </a:extLst>
          </p:cNvPr>
          <p:cNvSpPr/>
          <p:nvPr/>
        </p:nvSpPr>
        <p:spPr>
          <a:xfrm rot="16200000">
            <a:off x="7973990" y="1222736"/>
            <a:ext cx="1524000" cy="32227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r>
              <a:rPr lang="ko-KR" altLang="en-US" sz="1600" b="1" dirty="0">
                <a:solidFill>
                  <a:srgbClr val="FF3300"/>
                </a:solidFill>
              </a:rPr>
              <a:t> 해운업계 매출 약 </a:t>
            </a:r>
            <a:r>
              <a:rPr lang="en-US" altLang="ko-KR" sz="1600" b="1" dirty="0">
                <a:solidFill>
                  <a:srgbClr val="FF3300"/>
                </a:solidFill>
              </a:rPr>
              <a:t>500% </a:t>
            </a:r>
            <a:r>
              <a:rPr lang="ko-KR" altLang="en-US" sz="1600" b="1" dirty="0">
                <a:solidFill>
                  <a:srgbClr val="FF3300"/>
                </a:solidFill>
              </a:rPr>
              <a:t>증가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83354-18C4-45E3-9E6B-45D68C75FB88}"/>
              </a:ext>
            </a:extLst>
          </p:cNvPr>
          <p:cNvSpPr txBox="1"/>
          <p:nvPr/>
        </p:nvSpPr>
        <p:spPr>
          <a:xfrm>
            <a:off x="4164202" y="1108179"/>
            <a:ext cx="3864105" cy="465773"/>
          </a:xfrm>
          <a:prstGeom prst="roundRect">
            <a:avLst>
              <a:gd name="adj" fmla="val 36558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포스트 코로나 시대의 물류동향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93E04C-90EB-4E5E-9361-63C24DFE475F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81AD252-5832-43BB-BADC-CAABFB6A4FD3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D4D900-0D86-45E8-BF52-2AA9ADEC0CC2}"/>
                </a:ext>
              </a:extLst>
            </p:cNvPr>
            <p:cNvSpPr txBox="1"/>
            <p:nvPr/>
          </p:nvSpPr>
          <p:spPr>
            <a:xfrm>
              <a:off x="5250918" y="160951"/>
              <a:ext cx="1960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연구배경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7EE1EB-12AF-4748-AA30-6510E98F0B5D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1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779557F-866B-4B7F-A9CD-6B90698E0DCC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- 3 -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754421-7521-4988-87F1-E7B79BEC0E0E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FA4F68-9C27-41D8-AF8E-6C42D97B78D1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BFEE6FB-36BF-4819-BBA6-2CAF0C932540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DEFA884-6BC6-45AA-922D-12BD7DBC85D0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476F93E-58BF-43C3-954A-6A0025A7CE47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4DC111-A3D6-415F-9594-A49A836228F5}"/>
                </a:ext>
              </a:extLst>
            </p:cNvPr>
            <p:cNvSpPr txBox="1"/>
            <p:nvPr/>
          </p:nvSpPr>
          <p:spPr>
            <a:xfrm>
              <a:off x="4177486" y="175761"/>
              <a:ext cx="3837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01.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배경 및 필요성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5F25BC-D9D9-40C6-BFFA-996A993EE22B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2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FC142D-3C06-4D17-84DE-103572D7EB9F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- 4 -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AD5479-F76C-48E6-B263-DDBF383B48C6}"/>
              </a:ext>
            </a:extLst>
          </p:cNvPr>
          <p:cNvCxnSpPr/>
          <p:nvPr/>
        </p:nvCxnSpPr>
        <p:spPr>
          <a:xfrm>
            <a:off x="5524406" y="1918890"/>
            <a:ext cx="2348722" cy="10176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4F987C4-3C84-4D6C-BE2A-55F227C57B16}"/>
              </a:ext>
            </a:extLst>
          </p:cNvPr>
          <p:cNvCxnSpPr/>
          <p:nvPr/>
        </p:nvCxnSpPr>
        <p:spPr>
          <a:xfrm flipV="1">
            <a:off x="7923131" y="2438742"/>
            <a:ext cx="2558227" cy="56346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74186C-6781-4C69-9718-653889B65CEE}"/>
              </a:ext>
            </a:extLst>
          </p:cNvPr>
          <p:cNvCxnSpPr/>
          <p:nvPr/>
        </p:nvCxnSpPr>
        <p:spPr>
          <a:xfrm flipV="1">
            <a:off x="2962026" y="1932784"/>
            <a:ext cx="2259876" cy="47194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782FD5B-181B-4E15-9EB5-8AAB47480339}"/>
              </a:ext>
            </a:extLst>
          </p:cNvPr>
          <p:cNvSpPr/>
          <p:nvPr/>
        </p:nvSpPr>
        <p:spPr>
          <a:xfrm>
            <a:off x="2499568" y="2152498"/>
            <a:ext cx="462459" cy="462459"/>
          </a:xfrm>
          <a:prstGeom prst="ellipse">
            <a:avLst/>
          </a:prstGeom>
          <a:solidFill>
            <a:srgbClr val="44546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A83F91A-4F52-467B-A4BC-D0360E03C5F5}"/>
              </a:ext>
            </a:extLst>
          </p:cNvPr>
          <p:cNvSpPr/>
          <p:nvPr/>
        </p:nvSpPr>
        <p:spPr>
          <a:xfrm>
            <a:off x="2590166" y="2243096"/>
            <a:ext cx="281263" cy="281262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F977B9-8FAF-4216-881C-E34CDD98D2EC}"/>
              </a:ext>
            </a:extLst>
          </p:cNvPr>
          <p:cNvSpPr/>
          <p:nvPr/>
        </p:nvSpPr>
        <p:spPr>
          <a:xfrm>
            <a:off x="2528280" y="2909315"/>
            <a:ext cx="4475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아리따-돋움(TTF)-SemiBold" panose="02020603020101020101" pitchFamily="18" charset="-127"/>
              </a:rPr>
              <a:t>( 1 )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ea typeface="아리따-돋움(TTF)-Semi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A2C028-2C05-4452-AB01-0EA0AFDA6788}"/>
              </a:ext>
            </a:extLst>
          </p:cNvPr>
          <p:cNvSpPr/>
          <p:nvPr/>
        </p:nvSpPr>
        <p:spPr>
          <a:xfrm>
            <a:off x="1410774" y="3259276"/>
            <a:ext cx="29450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“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공동행위 경쟁법에 대한 규제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”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5CD413-EB79-45FE-B1E5-F138765E5210}"/>
              </a:ext>
            </a:extLst>
          </p:cNvPr>
          <p:cNvSpPr/>
          <p:nvPr/>
        </p:nvSpPr>
        <p:spPr>
          <a:xfrm>
            <a:off x="5221903" y="1680550"/>
            <a:ext cx="462459" cy="462459"/>
          </a:xfrm>
          <a:prstGeom prst="ellipse">
            <a:avLst/>
          </a:prstGeom>
          <a:solidFill>
            <a:srgbClr val="44546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3DEF25-08EB-4974-99CA-C881FF8FE7BE}"/>
              </a:ext>
            </a:extLst>
          </p:cNvPr>
          <p:cNvSpPr/>
          <p:nvPr/>
        </p:nvSpPr>
        <p:spPr>
          <a:xfrm>
            <a:off x="5312501" y="1771147"/>
            <a:ext cx="281263" cy="281262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1D81A06-5CCE-4D73-AEBC-7DD5736A9192}"/>
              </a:ext>
            </a:extLst>
          </p:cNvPr>
          <p:cNvSpPr/>
          <p:nvPr/>
        </p:nvSpPr>
        <p:spPr>
          <a:xfrm>
            <a:off x="7654271" y="2747847"/>
            <a:ext cx="462459" cy="462459"/>
          </a:xfrm>
          <a:prstGeom prst="ellipse">
            <a:avLst/>
          </a:prstGeom>
          <a:solidFill>
            <a:srgbClr val="44546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1EC287A-CFFD-493C-A3B9-61A629C7C8D7}"/>
              </a:ext>
            </a:extLst>
          </p:cNvPr>
          <p:cNvSpPr/>
          <p:nvPr/>
        </p:nvSpPr>
        <p:spPr>
          <a:xfrm>
            <a:off x="7744869" y="2838444"/>
            <a:ext cx="281263" cy="281262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C98C01-8D15-4103-B20B-44B209D283C6}"/>
              </a:ext>
            </a:extLst>
          </p:cNvPr>
          <p:cNvSpPr/>
          <p:nvPr/>
        </p:nvSpPr>
        <p:spPr>
          <a:xfrm>
            <a:off x="10376606" y="2275899"/>
            <a:ext cx="462459" cy="462459"/>
          </a:xfrm>
          <a:prstGeom prst="ellipse">
            <a:avLst/>
          </a:prstGeom>
          <a:solidFill>
            <a:srgbClr val="44546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EED332-2812-40E6-A010-8A82EAB7998E}"/>
              </a:ext>
            </a:extLst>
          </p:cNvPr>
          <p:cNvSpPr/>
          <p:nvPr/>
        </p:nvSpPr>
        <p:spPr>
          <a:xfrm>
            <a:off x="10467204" y="2366496"/>
            <a:ext cx="281263" cy="281262"/>
          </a:xfrm>
          <a:prstGeom prst="ellipse">
            <a:avLst/>
          </a:pr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D6C49-DD51-4CB3-96C1-061640C77625}"/>
              </a:ext>
            </a:extLst>
          </p:cNvPr>
          <p:cNvSpPr txBox="1"/>
          <p:nvPr/>
        </p:nvSpPr>
        <p:spPr>
          <a:xfrm>
            <a:off x="1566967" y="3739913"/>
            <a:ext cx="2589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선사들 간 공동행위 건에 대해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 err="1"/>
              <a:t>해수부는</a:t>
            </a:r>
            <a:r>
              <a:rPr lang="ko-KR" altLang="en-US" sz="1400" dirty="0"/>
              <a:t> 정당한 행위였다고 주장하였고 공정거래 위원회는 불법에 해당하였다며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 과징금 </a:t>
            </a:r>
            <a:r>
              <a:rPr lang="en-US" altLang="ko-KR" sz="1400" dirty="0"/>
              <a:t>8,000</a:t>
            </a:r>
            <a:r>
              <a:rPr lang="ko-KR" altLang="en-US" sz="1400" dirty="0"/>
              <a:t>억 원을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부과하는 대립 발생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67D3EC-61C0-4AD9-8A78-0E1AD7FE1747}"/>
              </a:ext>
            </a:extLst>
          </p:cNvPr>
          <p:cNvSpPr/>
          <p:nvPr/>
        </p:nvSpPr>
        <p:spPr>
          <a:xfrm>
            <a:off x="5242534" y="2512184"/>
            <a:ext cx="4475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아리따-돋움(TTF)-SemiBold" panose="02020603020101020101" pitchFamily="18" charset="-127"/>
              </a:rPr>
              <a:t>( 2 )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ea typeface="아리따-돋움(TTF)-Semi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B2AC20-49E8-47AF-BCAF-1AB85D7148FA}"/>
              </a:ext>
            </a:extLst>
          </p:cNvPr>
          <p:cNvSpPr/>
          <p:nvPr/>
        </p:nvSpPr>
        <p:spPr>
          <a:xfrm>
            <a:off x="4310490" y="2909315"/>
            <a:ext cx="25282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“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해운업 재정적 지원 현황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”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454E7-D376-4988-A876-935FDCE783A9}"/>
              </a:ext>
            </a:extLst>
          </p:cNvPr>
          <p:cNvSpPr txBox="1"/>
          <p:nvPr/>
        </p:nvSpPr>
        <p:spPr>
          <a:xfrm>
            <a:off x="4443551" y="3386687"/>
            <a:ext cx="2240807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국내선사들의 균형적인 발전을 위해서는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정부자금의 공평한지원이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필요하지만 현재는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특정 선사에만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집중이 되어있음</a:t>
            </a:r>
            <a:r>
              <a:rPr lang="en-US" altLang="ko-KR" sz="1400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C0B700-4B05-43D5-9D4C-94DA74AFB840}"/>
              </a:ext>
            </a:extLst>
          </p:cNvPr>
          <p:cNvSpPr/>
          <p:nvPr/>
        </p:nvSpPr>
        <p:spPr>
          <a:xfrm>
            <a:off x="7654271" y="3526842"/>
            <a:ext cx="447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아리따-돋움(TTF)-SemiBold" panose="02020603020101020101" pitchFamily="18" charset="-127"/>
              </a:rPr>
              <a:t>( 3 )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ea typeface="아리따-돋움(TTF)-SemiBold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C3A2AD-5CBE-4C59-B27A-E90811E36C28}"/>
              </a:ext>
            </a:extLst>
          </p:cNvPr>
          <p:cNvSpPr/>
          <p:nvPr/>
        </p:nvSpPr>
        <p:spPr>
          <a:xfrm>
            <a:off x="6961210" y="3943405"/>
            <a:ext cx="184858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“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현재 동남아항로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”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490D1C-BB28-4EA0-9214-DFC0822AF412}"/>
              </a:ext>
            </a:extLst>
          </p:cNvPr>
          <p:cNvSpPr txBox="1"/>
          <p:nvPr/>
        </p:nvSpPr>
        <p:spPr>
          <a:xfrm>
            <a:off x="6772211" y="4424652"/>
            <a:ext cx="23487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현재 국내 동남아항로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서비스 선사 </a:t>
            </a:r>
            <a:r>
              <a:rPr lang="en-US" altLang="ko-KR" sz="1400" dirty="0"/>
              <a:t>11</a:t>
            </a:r>
            <a:r>
              <a:rPr lang="ko-KR" altLang="en-US" sz="1400" dirty="0"/>
              <a:t>개 중 </a:t>
            </a:r>
            <a:r>
              <a:rPr lang="en-US" altLang="ko-KR" sz="1400" dirty="0"/>
              <a:t>5</a:t>
            </a:r>
            <a:r>
              <a:rPr lang="ko-KR" altLang="en-US" sz="1400" dirty="0"/>
              <a:t>개의 회사만 </a:t>
            </a:r>
            <a:r>
              <a:rPr lang="en-US" altLang="ko-KR" sz="1400" dirty="0"/>
              <a:t>k</a:t>
            </a:r>
            <a:r>
              <a:rPr lang="ko-KR" altLang="en-US" sz="1400" dirty="0"/>
              <a:t>얼라이언스에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가입되어 있고 </a:t>
            </a:r>
            <a:r>
              <a:rPr lang="ko-KR" altLang="en-US" sz="1400" dirty="0" err="1"/>
              <a:t>해외선사에</a:t>
            </a:r>
            <a:r>
              <a:rPr lang="ko-KR" altLang="en-US" sz="1400" dirty="0"/>
              <a:t> 비해 점유율이 감소추세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E6F16D-3789-4646-A1F1-981A1EB2C2BA}"/>
              </a:ext>
            </a:extLst>
          </p:cNvPr>
          <p:cNvSpPr/>
          <p:nvPr/>
        </p:nvSpPr>
        <p:spPr>
          <a:xfrm>
            <a:off x="10391507" y="3097369"/>
            <a:ext cx="447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ea typeface="아리따-돋움(TTF)-SemiBold" panose="02020603020101020101" pitchFamily="18" charset="-127"/>
              </a:rPr>
              <a:t>( 4 )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ea typeface="아리따-돋움(TTF)-SemiBold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068138-E967-403C-B135-89FCF586B648}"/>
              </a:ext>
            </a:extLst>
          </p:cNvPr>
          <p:cNvSpPr/>
          <p:nvPr/>
        </p:nvSpPr>
        <p:spPr>
          <a:xfrm>
            <a:off x="10072559" y="3526842"/>
            <a:ext cx="101181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“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앞으로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”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ea typeface="아리따-돋움(TTF)-SemiBold" panose="02020603020101020101" pitchFamily="18" charset="-127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C3780-B696-439B-BECF-BC41E7E0D9FD}"/>
              </a:ext>
            </a:extLst>
          </p:cNvPr>
          <p:cNvSpPr txBox="1"/>
          <p:nvPr/>
        </p:nvSpPr>
        <p:spPr>
          <a:xfrm>
            <a:off x="9245323" y="4017870"/>
            <a:ext cx="2666286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선복과 항로의 공유를 통해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나머지 동남아항로 선사들간 중복항로 통합을 이루어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새로운 </a:t>
            </a:r>
            <a:r>
              <a:rPr lang="en-US" altLang="ko-KR" sz="1400" dirty="0"/>
              <a:t>K-</a:t>
            </a:r>
            <a:r>
              <a:rPr lang="ko-KR" altLang="en-US" sz="1400" dirty="0"/>
              <a:t>얼라이언스를 만들어 해외선사와의 </a:t>
            </a:r>
            <a:r>
              <a:rPr lang="ko-KR" altLang="en-US" sz="1400" dirty="0" err="1"/>
              <a:t>인트라아시아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항로 경쟁력 확보에 만전을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기해야함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2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D744CC-3DFA-4F27-B8F2-185F5480B72E}"/>
              </a:ext>
            </a:extLst>
          </p:cNvPr>
          <p:cNvSpPr/>
          <p:nvPr/>
        </p:nvSpPr>
        <p:spPr>
          <a:xfrm>
            <a:off x="1768715" y="6016000"/>
            <a:ext cx="9407285" cy="6868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614" y="1068345"/>
            <a:ext cx="5116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prstClr val="white"/>
                </a:solidFill>
              </a:rPr>
              <a:t>2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8DE99741-A650-4369-96EE-BC8035A72D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r="6346" b="2163"/>
          <a:stretch/>
        </p:blipFill>
        <p:spPr>
          <a:xfrm>
            <a:off x="1768715" y="1049524"/>
            <a:ext cx="4053400" cy="485859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E5D7B21-F8C7-4954-A959-0296914C03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r="2599"/>
          <a:stretch/>
        </p:blipFill>
        <p:spPr>
          <a:xfrm>
            <a:off x="6009020" y="1049524"/>
            <a:ext cx="5166980" cy="25167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BF4F5842-86DC-47BC-8A7E-C4C474361D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" r="4192" b="4715"/>
          <a:stretch/>
        </p:blipFill>
        <p:spPr>
          <a:xfrm>
            <a:off x="6009020" y="3629301"/>
            <a:ext cx="5166980" cy="22429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BBBA31-80BF-4379-8482-FCDD1383C60E}"/>
              </a:ext>
            </a:extLst>
          </p:cNvPr>
          <p:cNvSpPr txBox="1"/>
          <p:nvPr/>
        </p:nvSpPr>
        <p:spPr>
          <a:xfrm>
            <a:off x="2177958" y="1049524"/>
            <a:ext cx="24917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한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ko-KR" altLang="en-US" sz="1000" b="1" dirty="0" err="1">
                <a:solidFill>
                  <a:srgbClr val="FF0000"/>
                </a:solidFill>
              </a:rPr>
              <a:t>일항로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dirty="0"/>
              <a:t>출입 컨테이너물동량 추이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5A538-4478-49E3-BFB2-67449B44F719}"/>
              </a:ext>
            </a:extLst>
          </p:cNvPr>
          <p:cNvSpPr txBox="1"/>
          <p:nvPr/>
        </p:nvSpPr>
        <p:spPr>
          <a:xfrm>
            <a:off x="6265271" y="1069857"/>
            <a:ext cx="30235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한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ko-KR" altLang="en-US" sz="1000" b="1" dirty="0" err="1">
                <a:solidFill>
                  <a:srgbClr val="FF0000"/>
                </a:solidFill>
              </a:rPr>
              <a:t>중항로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dirty="0"/>
              <a:t>출입 컨테이너물동량 추이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4DA574-7C69-4CF4-B08C-5EAFEF6ED83A}"/>
              </a:ext>
            </a:extLst>
          </p:cNvPr>
          <p:cNvSpPr txBox="1"/>
          <p:nvPr/>
        </p:nvSpPr>
        <p:spPr>
          <a:xfrm>
            <a:off x="6393373" y="3629301"/>
            <a:ext cx="324731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한</a:t>
            </a:r>
            <a:r>
              <a:rPr lang="en-US" altLang="ko-KR" sz="900" b="1" dirty="0">
                <a:solidFill>
                  <a:srgbClr val="FF0000"/>
                </a:solidFill>
              </a:rPr>
              <a:t>/</a:t>
            </a:r>
            <a:r>
              <a:rPr lang="ko-KR" altLang="en-US" sz="900" b="1" dirty="0">
                <a:solidFill>
                  <a:srgbClr val="FF0000"/>
                </a:solidFill>
              </a:rPr>
              <a:t>동남아항로 </a:t>
            </a:r>
            <a:r>
              <a:rPr lang="ko-KR" altLang="en-US" sz="900" dirty="0"/>
              <a:t>출입 컨테이너물동량 추이 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6180A4D-94F7-4CBF-A82B-628DCC3A2ED8}"/>
              </a:ext>
            </a:extLst>
          </p:cNvPr>
          <p:cNvSpPr/>
          <p:nvPr/>
        </p:nvSpPr>
        <p:spPr>
          <a:xfrm rot="16200000">
            <a:off x="8223347" y="6015783"/>
            <a:ext cx="258132" cy="659170"/>
          </a:xfrm>
          <a:prstGeom prst="downArrow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B664B-C388-4624-BA7F-3C389E3CE629}"/>
              </a:ext>
            </a:extLst>
          </p:cNvPr>
          <p:cNvSpPr txBox="1"/>
          <p:nvPr/>
        </p:nvSpPr>
        <p:spPr>
          <a:xfrm>
            <a:off x="1887720" y="6136278"/>
            <a:ext cx="61435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kern="0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인트라아시아</a:t>
            </a:r>
            <a:r>
              <a:rPr lang="ko-KR" altLang="en-US" sz="2300" b="1" kern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항로의 컨테이너 물동량 증가</a:t>
            </a:r>
            <a:endParaRPr lang="en-US" altLang="ko-KR" sz="23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60439D-C1CC-4897-8FA4-5390E4305D57}"/>
              </a:ext>
            </a:extLst>
          </p:cNvPr>
          <p:cNvSpPr txBox="1"/>
          <p:nvPr/>
        </p:nvSpPr>
        <p:spPr>
          <a:xfrm>
            <a:off x="8887467" y="6045286"/>
            <a:ext cx="193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경쟁심화</a:t>
            </a:r>
            <a:endParaRPr lang="en-US" altLang="ko-KR" sz="3200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F6746D-6607-4DA7-AD18-401EC318D747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99DF3C-1DA9-497A-A0D2-CD865335465A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3A47EA8-B97C-43FD-916E-E843B12024E1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92596D-AF42-4CA3-BEAF-41DD3F6D14F3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4355AFD-9CCC-4794-AE17-7AAE54E70C78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F5AC52-AB94-45E1-B8DE-C3378143F733}"/>
                </a:ext>
              </a:extLst>
            </p:cNvPr>
            <p:cNvSpPr txBox="1"/>
            <p:nvPr/>
          </p:nvSpPr>
          <p:spPr>
            <a:xfrm>
              <a:off x="3646398" y="213861"/>
              <a:ext cx="6286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02. </a:t>
              </a:r>
              <a:r>
                <a:rPr lang="ko-KR" altLang="en-US" sz="3200" b="1" i="1" dirty="0" err="1">
                  <a:solidFill>
                    <a:schemeClr val="tx2">
                      <a:lumMod val="50000"/>
                    </a:schemeClr>
                  </a:solidFill>
                </a:rPr>
                <a:t>인트라아시아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 역내항로 동향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7B552-3AC0-4624-B70F-69BC5FFA0F88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2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F4653C4-ADBD-4877-BEE6-926F4A6410C7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- 5 -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33956" y="4272742"/>
            <a:ext cx="1230284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33956" y="5450523"/>
            <a:ext cx="1230284" cy="15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975950-2456-4B24-8453-779E3BBDF6E3}"/>
              </a:ext>
            </a:extLst>
          </p:cNvPr>
          <p:cNvSpPr/>
          <p:nvPr/>
        </p:nvSpPr>
        <p:spPr>
          <a:xfrm>
            <a:off x="7187733" y="1476117"/>
            <a:ext cx="4114260" cy="36578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B46FBF-84D1-4A79-AABA-917AC2714B2B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37ED33-8C06-4354-91DA-48E991C5DEBD}"/>
              </a:ext>
            </a:extLst>
          </p:cNvPr>
          <p:cNvCxnSpPr>
            <a:cxnSpLocks/>
          </p:cNvCxnSpPr>
          <p:nvPr/>
        </p:nvCxnSpPr>
        <p:spPr>
          <a:xfrm flipH="1">
            <a:off x="8666067" y="3027168"/>
            <a:ext cx="1" cy="7348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0F65-9ACE-460F-87E1-F50DCD1CE18E}"/>
              </a:ext>
            </a:extLst>
          </p:cNvPr>
          <p:cNvSpPr txBox="1"/>
          <p:nvPr/>
        </p:nvSpPr>
        <p:spPr>
          <a:xfrm>
            <a:off x="7387949" y="3849780"/>
            <a:ext cx="3713827" cy="8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국내선사의 </a:t>
            </a:r>
            <a:r>
              <a:rPr lang="ko-KR" altLang="en-US" sz="1600" dirty="0" err="1"/>
              <a:t>한국발</a:t>
            </a:r>
            <a:r>
              <a:rPr lang="ko-KR" altLang="en-US" sz="1600" dirty="0"/>
              <a:t> 동남아항로 물동량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약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40% </a:t>
            </a:r>
            <a:r>
              <a:rPr lang="ko-KR" altLang="en-US" sz="1600" dirty="0"/>
              <a:t>보유</a:t>
            </a:r>
            <a:r>
              <a:rPr lang="ko-KR" altLang="en-US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0E32D-CD9B-4ED7-8187-4E6183C36A3D}"/>
              </a:ext>
            </a:extLst>
          </p:cNvPr>
          <p:cNvSpPr txBox="1"/>
          <p:nvPr/>
        </p:nvSpPr>
        <p:spPr>
          <a:xfrm>
            <a:off x="7906948" y="1860286"/>
            <a:ext cx="2813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한국발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동남아 항로 물동량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2B35BF-1FE4-4453-95C0-7ABA71F0D420}"/>
              </a:ext>
            </a:extLst>
          </p:cNvPr>
          <p:cNvSpPr txBox="1"/>
          <p:nvPr/>
        </p:nvSpPr>
        <p:spPr>
          <a:xfrm>
            <a:off x="1938107" y="5453656"/>
            <a:ext cx="4486501" cy="115268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2020</a:t>
            </a:r>
            <a:r>
              <a:rPr lang="ko-KR" altLang="en-US" sz="1600" dirty="0"/>
              <a:t>년과  </a:t>
            </a:r>
            <a:r>
              <a:rPr lang="en-US" altLang="ko-KR" sz="1600" dirty="0"/>
              <a:t>2021</a:t>
            </a:r>
            <a:r>
              <a:rPr lang="ko-KR" altLang="en-US" sz="1600" dirty="0"/>
              <a:t>년을 비교해 볼 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글로벌 선사들의 공격적인 투자로 인한 우리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국적선사의 </a:t>
            </a:r>
            <a:r>
              <a:rPr lang="ko-KR" altLang="en-US" sz="1600" b="1" u="sng" dirty="0">
                <a:solidFill>
                  <a:srgbClr val="C00000"/>
                </a:solidFill>
              </a:rPr>
              <a:t>동남아 </a:t>
            </a:r>
            <a:r>
              <a:rPr lang="ko-KR" altLang="en-US" sz="1600" b="1" u="sng" dirty="0" err="1">
                <a:solidFill>
                  <a:srgbClr val="C00000"/>
                </a:solidFill>
              </a:rPr>
              <a:t>컨선시장</a:t>
            </a:r>
            <a:r>
              <a:rPr lang="en-US" altLang="ko-KR" sz="1600" b="1" u="sng" dirty="0">
                <a:solidFill>
                  <a:srgbClr val="C00000"/>
                </a:solidFill>
              </a:rPr>
              <a:t> </a:t>
            </a:r>
            <a:r>
              <a:rPr lang="ko-KR" altLang="en-US" sz="1600" b="1" u="sng" dirty="0">
                <a:solidFill>
                  <a:srgbClr val="C00000"/>
                </a:solidFill>
              </a:rPr>
              <a:t>점유율 감소 추세</a:t>
            </a:r>
            <a:endParaRPr lang="en-US" altLang="ko-KR" sz="1600" b="1" u="sng" dirty="0">
              <a:solidFill>
                <a:srgbClr val="C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D66333-3815-46B0-B7D6-B10382E38216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E808062-CCCE-47B7-A5E3-AE195CB13FBD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0F64396-9A53-4C74-BC8E-DCE8BA89B738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8524861-74BE-4741-B46F-21C9EDCC08AB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BD6CFF-4D94-457D-A197-42B8F11463A4}"/>
                </a:ext>
              </a:extLst>
            </p:cNvPr>
            <p:cNvSpPr txBox="1"/>
            <p:nvPr/>
          </p:nvSpPr>
          <p:spPr>
            <a:xfrm>
              <a:off x="3987855" y="186882"/>
              <a:ext cx="4873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03.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동남아 항로의 물동량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51C0E6-318F-4383-87E3-1FC06E08B3F8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2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158C9B-F4A6-4CC1-808C-EBC0096CEA60}"/>
              </a:ext>
            </a:extLst>
          </p:cNvPr>
          <p:cNvGrpSpPr/>
          <p:nvPr/>
        </p:nvGrpSpPr>
        <p:grpSpPr>
          <a:xfrm>
            <a:off x="2104794" y="1476117"/>
            <a:ext cx="4022588" cy="3657858"/>
            <a:chOff x="2104794" y="1476117"/>
            <a:chExt cx="2918103" cy="2991366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B66CDE4-05A8-4D32-8D55-9752364AEE81}"/>
                </a:ext>
              </a:extLst>
            </p:cNvPr>
            <p:cNvSpPr/>
            <p:nvPr/>
          </p:nvSpPr>
          <p:spPr>
            <a:xfrm rot="5400000">
              <a:off x="2115511" y="1739373"/>
              <a:ext cx="2991366" cy="2464854"/>
            </a:xfrm>
            <a:custGeom>
              <a:avLst/>
              <a:gdLst>
                <a:gd name="connsiteX0" fmla="*/ 0 w 2991366"/>
                <a:gd name="connsiteY0" fmla="*/ 2029903 h 2464854"/>
                <a:gd name="connsiteX1" fmla="*/ 0 w 2991366"/>
                <a:gd name="connsiteY1" fmla="*/ 0 h 2464854"/>
                <a:gd name="connsiteX2" fmla="*/ 5464 w 2991366"/>
                <a:gd name="connsiteY2" fmla="*/ 54197 h 2464854"/>
                <a:gd name="connsiteX3" fmla="*/ 268996 w 2991366"/>
                <a:gd name="connsiteY3" fmla="*/ 268983 h 2464854"/>
                <a:gd name="connsiteX4" fmla="*/ 1495683 w 2991366"/>
                <a:gd name="connsiteY4" fmla="*/ 268983 h 2464854"/>
                <a:gd name="connsiteX5" fmla="*/ 1495683 w 2991366"/>
                <a:gd name="connsiteY5" fmla="*/ 269143 h 2464854"/>
                <a:gd name="connsiteX6" fmla="*/ 2556415 w 2991366"/>
                <a:gd name="connsiteY6" fmla="*/ 269143 h 2464854"/>
                <a:gd name="connsiteX7" fmla="*/ 2572009 w 2991366"/>
                <a:gd name="connsiteY7" fmla="*/ 270715 h 2464854"/>
                <a:gd name="connsiteX8" fmla="*/ 2774170 w 2991366"/>
                <a:gd name="connsiteY8" fmla="*/ 270715 h 2464854"/>
                <a:gd name="connsiteX9" fmla="*/ 2991366 w 2991366"/>
                <a:gd name="connsiteY9" fmla="*/ 487911 h 2464854"/>
                <a:gd name="connsiteX10" fmla="*/ 2991366 w 2991366"/>
                <a:gd name="connsiteY10" fmla="*/ 704094 h 2464854"/>
                <a:gd name="connsiteX11" fmla="*/ 2991366 w 2991366"/>
                <a:gd name="connsiteY11" fmla="*/ 705107 h 2464854"/>
                <a:gd name="connsiteX12" fmla="*/ 2991366 w 2991366"/>
                <a:gd name="connsiteY12" fmla="*/ 2462526 h 2464854"/>
                <a:gd name="connsiteX13" fmla="*/ 1318517 w 2991366"/>
                <a:gd name="connsiteY13" fmla="*/ 2462526 h 2464854"/>
                <a:gd name="connsiteX14" fmla="*/ 1318517 w 2991366"/>
                <a:gd name="connsiteY14" fmla="*/ 2464854 h 2464854"/>
                <a:gd name="connsiteX15" fmla="*/ 434951 w 2991366"/>
                <a:gd name="connsiteY15" fmla="*/ 2464854 h 2464854"/>
                <a:gd name="connsiteX16" fmla="*/ 0 w 2991366"/>
                <a:gd name="connsiteY16" fmla="*/ 2029903 h 24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1366" h="2464854">
                  <a:moveTo>
                    <a:pt x="0" y="2029903"/>
                  </a:moveTo>
                  <a:lnTo>
                    <a:pt x="0" y="0"/>
                  </a:lnTo>
                  <a:lnTo>
                    <a:pt x="5464" y="54197"/>
                  </a:lnTo>
                  <a:cubicBezTo>
                    <a:pt x="30547" y="176775"/>
                    <a:pt x="139004" y="268983"/>
                    <a:pt x="268996" y="268983"/>
                  </a:cubicBezTo>
                  <a:lnTo>
                    <a:pt x="1495683" y="268983"/>
                  </a:lnTo>
                  <a:lnTo>
                    <a:pt x="1495683" y="269143"/>
                  </a:lnTo>
                  <a:lnTo>
                    <a:pt x="2556415" y="269143"/>
                  </a:lnTo>
                  <a:lnTo>
                    <a:pt x="2572009" y="270715"/>
                  </a:lnTo>
                  <a:lnTo>
                    <a:pt x="2774170" y="270715"/>
                  </a:lnTo>
                  <a:cubicBezTo>
                    <a:pt x="2894124" y="270715"/>
                    <a:pt x="2991366" y="367957"/>
                    <a:pt x="2991366" y="487911"/>
                  </a:cubicBezTo>
                  <a:lnTo>
                    <a:pt x="2991366" y="704094"/>
                  </a:lnTo>
                  <a:lnTo>
                    <a:pt x="2991366" y="705107"/>
                  </a:lnTo>
                  <a:lnTo>
                    <a:pt x="2991366" y="2462526"/>
                  </a:lnTo>
                  <a:lnTo>
                    <a:pt x="1318517" y="2462526"/>
                  </a:lnTo>
                  <a:lnTo>
                    <a:pt x="1318517" y="2464854"/>
                  </a:lnTo>
                  <a:lnTo>
                    <a:pt x="434951" y="2464854"/>
                  </a:lnTo>
                  <a:cubicBezTo>
                    <a:pt x="194734" y="2464854"/>
                    <a:pt x="0" y="2270120"/>
                    <a:pt x="0" y="202990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144000" rtlCol="0" anchor="b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4B9C0C40-A9E6-4BE8-A229-137321DF6E89}"/>
                </a:ext>
              </a:extLst>
            </p:cNvPr>
            <p:cNvSpPr/>
            <p:nvPr/>
          </p:nvSpPr>
          <p:spPr>
            <a:xfrm rot="10800000">
              <a:off x="4572906" y="1479159"/>
              <a:ext cx="449991" cy="580143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5FB0DF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5100E10-D4CE-4535-941F-865B91F9B39F}"/>
                </a:ext>
              </a:extLst>
            </p:cNvPr>
            <p:cNvSpPr/>
            <p:nvPr/>
          </p:nvSpPr>
          <p:spPr>
            <a:xfrm>
              <a:off x="2104794" y="4210431"/>
              <a:ext cx="2187841" cy="257052"/>
            </a:xfrm>
            <a:custGeom>
              <a:avLst/>
              <a:gdLst>
                <a:gd name="connsiteX0" fmla="*/ 0 w 2187841"/>
                <a:gd name="connsiteY0" fmla="*/ 0 h 434392"/>
                <a:gd name="connsiteX1" fmla="*/ 1991230 w 2187841"/>
                <a:gd name="connsiteY1" fmla="*/ 0 h 434392"/>
                <a:gd name="connsiteX2" fmla="*/ 1991230 w 2187841"/>
                <a:gd name="connsiteY2" fmla="*/ 195296 h 434392"/>
                <a:gd name="connsiteX3" fmla="*/ 2185943 w 2187841"/>
                <a:gd name="connsiteY3" fmla="*/ 434200 h 434392"/>
                <a:gd name="connsiteX4" fmla="*/ 2187841 w 2187841"/>
                <a:gd name="connsiteY4" fmla="*/ 434392 h 434392"/>
                <a:gd name="connsiteX5" fmla="*/ 217196 w 2187841"/>
                <a:gd name="connsiteY5" fmla="*/ 434392 h 434392"/>
                <a:gd name="connsiteX6" fmla="*/ 0 w 2187841"/>
                <a:gd name="connsiteY6" fmla="*/ 217196 h 4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7841" h="434392">
                  <a:moveTo>
                    <a:pt x="0" y="0"/>
                  </a:moveTo>
                  <a:lnTo>
                    <a:pt x="1991230" y="0"/>
                  </a:lnTo>
                  <a:lnTo>
                    <a:pt x="1991230" y="195296"/>
                  </a:lnTo>
                  <a:cubicBezTo>
                    <a:pt x="1991230" y="313141"/>
                    <a:pt x="2074820" y="411462"/>
                    <a:pt x="2185943" y="434200"/>
                  </a:cubicBezTo>
                  <a:lnTo>
                    <a:pt x="2187841" y="434392"/>
                  </a:lnTo>
                  <a:lnTo>
                    <a:pt x="217196" y="434392"/>
                  </a:lnTo>
                  <a:cubicBezTo>
                    <a:pt x="97242" y="434392"/>
                    <a:pt x="0" y="337150"/>
                    <a:pt x="0" y="217196"/>
                  </a:cubicBezTo>
                  <a:close/>
                </a:path>
              </a:pathLst>
            </a:custGeom>
            <a:solidFill>
              <a:srgbClr val="5FB0DF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4680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동아시아 </a:t>
              </a:r>
              <a:r>
                <a:rPr lang="ko-KR" altLang="en-US" sz="1200" b="1" dirty="0" err="1">
                  <a:solidFill>
                    <a:prstClr val="white"/>
                  </a:solidFill>
                </a:rPr>
                <a:t>컨선</a:t>
              </a:r>
              <a:r>
                <a:rPr lang="ko-KR" altLang="en-US" sz="1200" b="1" dirty="0">
                  <a:solidFill>
                    <a:prstClr val="white"/>
                  </a:solidFill>
                </a:rPr>
                <a:t> 시장 점유율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3C184DBD-133C-4F1C-A91D-D7DDDB68E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235478"/>
              </p:ext>
            </p:extLst>
          </p:nvPr>
        </p:nvGraphicFramePr>
        <p:xfrm>
          <a:off x="2531446" y="1750143"/>
          <a:ext cx="3101306" cy="3109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FC6CD8-8FFD-44AA-B0C0-72DBEF3B5B9A}"/>
              </a:ext>
            </a:extLst>
          </p:cNvPr>
          <p:cNvSpPr txBox="1"/>
          <p:nvPr/>
        </p:nvSpPr>
        <p:spPr>
          <a:xfrm>
            <a:off x="2851178" y="1828603"/>
            <a:ext cx="6921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C00000"/>
                </a:solidFill>
              </a:rPr>
              <a:t>국적선사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0CB788-98C0-46B6-B230-D3A41E920E89}"/>
              </a:ext>
            </a:extLst>
          </p:cNvPr>
          <p:cNvSpPr/>
          <p:nvPr/>
        </p:nvSpPr>
        <p:spPr>
          <a:xfrm>
            <a:off x="3507705" y="1828602"/>
            <a:ext cx="1716264" cy="21587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9A89F-4937-4C15-8AF0-4170A202931B}"/>
              </a:ext>
            </a:extLst>
          </p:cNvPr>
          <p:cNvSpPr txBox="1"/>
          <p:nvPr/>
        </p:nvSpPr>
        <p:spPr>
          <a:xfrm>
            <a:off x="4174789" y="1285390"/>
            <a:ext cx="20520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알파라이너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데이터 기반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KOBC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분석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5744A2-AC16-40C0-A1AB-CAE0CDDFD893}"/>
              </a:ext>
            </a:extLst>
          </p:cNvPr>
          <p:cNvCxnSpPr>
            <a:cxnSpLocks/>
          </p:cNvCxnSpPr>
          <p:nvPr/>
        </p:nvCxnSpPr>
        <p:spPr>
          <a:xfrm flipH="1">
            <a:off x="3614503" y="5154651"/>
            <a:ext cx="1" cy="3782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06BABA-7C2D-4409-BC22-D8153EA28B99}"/>
              </a:ext>
            </a:extLst>
          </p:cNvPr>
          <p:cNvGrpSpPr/>
          <p:nvPr/>
        </p:nvGrpSpPr>
        <p:grpSpPr>
          <a:xfrm>
            <a:off x="7450191" y="2618154"/>
            <a:ext cx="3589341" cy="432825"/>
            <a:chOff x="3003218" y="1378048"/>
            <a:chExt cx="3764475" cy="4248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87E945-9760-4726-A193-F942E2A6AEB4}"/>
                </a:ext>
              </a:extLst>
            </p:cNvPr>
            <p:cNvSpPr/>
            <p:nvPr/>
          </p:nvSpPr>
          <p:spPr>
            <a:xfrm>
              <a:off x="3167693" y="1378048"/>
              <a:ext cx="3600000" cy="424800"/>
            </a:xfrm>
            <a:prstGeom prst="roundRect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solidFill>
                    <a:srgbClr val="44546A">
                      <a:lumMod val="50000"/>
                    </a:srgbClr>
                  </a:solidFill>
                </a:rPr>
                <a:t>48</a:t>
              </a:r>
              <a:r>
                <a:rPr lang="ko-KR" altLang="en-US" sz="1100" dirty="0">
                  <a:solidFill>
                    <a:srgbClr val="44546A">
                      <a:lumMod val="50000"/>
                    </a:srgbClr>
                  </a:solidFill>
                </a:rPr>
                <a:t>만 </a:t>
              </a:r>
              <a:r>
                <a:rPr lang="en-US" altLang="ko-KR" sz="1100" dirty="0">
                  <a:solidFill>
                    <a:srgbClr val="44546A">
                      <a:lumMod val="50000"/>
                    </a:srgbClr>
                  </a:solidFill>
                </a:rPr>
                <a:t>TEU</a:t>
              </a:r>
              <a:endParaRPr lang="ko-KR" altLang="en-US" sz="11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215A6CB-761B-4169-8BA1-ADBE93D73C07}"/>
                </a:ext>
              </a:extLst>
            </p:cNvPr>
            <p:cNvSpPr/>
            <p:nvPr/>
          </p:nvSpPr>
          <p:spPr>
            <a:xfrm>
              <a:off x="3003218" y="1378048"/>
              <a:ext cx="1310383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</a:rPr>
                <a:t>19</a:t>
              </a:r>
              <a:r>
                <a:rPr lang="ko-KR" altLang="en-US" sz="1400" b="1" dirty="0">
                  <a:solidFill>
                    <a:prstClr val="white"/>
                  </a:solidFill>
                </a:rPr>
                <a:t>만 </a:t>
              </a:r>
              <a:r>
                <a:rPr lang="en-US" altLang="ko-KR" sz="1400" b="1" dirty="0">
                  <a:solidFill>
                    <a:prstClr val="white"/>
                  </a:solidFill>
                </a:rPr>
                <a:t>TEU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B43017C-8BA7-445B-9A2A-4D730F407641}"/>
                </a:ext>
              </a:extLst>
            </p:cNvPr>
            <p:cNvGrpSpPr/>
            <p:nvPr/>
          </p:nvGrpSpPr>
          <p:grpSpPr>
            <a:xfrm rot="5400000">
              <a:off x="3520296" y="991718"/>
              <a:ext cx="332741" cy="1197460"/>
              <a:chOff x="7577519" y="4101996"/>
              <a:chExt cx="332741" cy="1197460"/>
            </a:xfrm>
          </p:grpSpPr>
          <p:sp>
            <p:nvSpPr>
              <p:cNvPr id="16" name="오른쪽 대괄호 15">
                <a:extLst>
                  <a:ext uri="{FF2B5EF4-FFF2-40B4-BE49-F238E27FC236}">
                    <a16:creationId xmlns:a16="http://schemas.microsoft.com/office/drawing/2014/main" id="{A98B9AAC-052D-4C02-938B-5323BB6E5F41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499DD21-3EB0-4DC1-8586-BE8A79E0A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F2E8AF6-A730-4136-B19D-8D88B3F96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20FB4A-C6EF-499D-B6CA-633670A720C5}"/>
              </a:ext>
            </a:extLst>
          </p:cNvPr>
          <p:cNvSpPr txBox="1"/>
          <p:nvPr/>
        </p:nvSpPr>
        <p:spPr>
          <a:xfrm>
            <a:off x="4860897" y="1816516"/>
            <a:ext cx="4001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7E19CA-C83E-46CD-B380-EC4C10205CF0}"/>
              </a:ext>
            </a:extLst>
          </p:cNvPr>
          <p:cNvCxnSpPr>
            <a:cxnSpLocks/>
          </p:cNvCxnSpPr>
          <p:nvPr/>
        </p:nvCxnSpPr>
        <p:spPr>
          <a:xfrm>
            <a:off x="4762123" y="1908849"/>
            <a:ext cx="199176" cy="122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D3E8A1-CB7D-48B2-BE1E-67C5CF7FDB69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- 6 -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8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6E8045D8-B47E-421A-A3AB-8DE5E8FD1F08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4EFE3A02-AF02-469E-8F4A-4D12A6E05CF3}"/>
              </a:ext>
            </a:extLst>
          </p:cNvPr>
          <p:cNvGrpSpPr/>
          <p:nvPr/>
        </p:nvGrpSpPr>
        <p:grpSpPr>
          <a:xfrm>
            <a:off x="1710507" y="5582569"/>
            <a:ext cx="10030670" cy="887615"/>
            <a:chOff x="2323437" y="3081687"/>
            <a:chExt cx="9689014" cy="1029130"/>
          </a:xfrm>
        </p:grpSpPr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62BB033D-02FF-49F7-812A-E1440C65A643}"/>
                </a:ext>
              </a:extLst>
            </p:cNvPr>
            <p:cNvSpPr/>
            <p:nvPr/>
          </p:nvSpPr>
          <p:spPr>
            <a:xfrm>
              <a:off x="2323437" y="3081687"/>
              <a:ext cx="9689014" cy="1029130"/>
            </a:xfrm>
            <a:prstGeom prst="roundRect">
              <a:avLst>
                <a:gd name="adj" fmla="val 3067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FC56A68-63CD-4113-9C2E-EABD79752572}"/>
                </a:ext>
              </a:extLst>
            </p:cNvPr>
            <p:cNvSpPr txBox="1"/>
            <p:nvPr/>
          </p:nvSpPr>
          <p:spPr>
            <a:xfrm>
              <a:off x="2858495" y="3206992"/>
              <a:ext cx="8618899" cy="35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수출화주</a:t>
              </a:r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지원을 위한 갖은 노력해도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HMM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에 편중되어 </a:t>
              </a:r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있는 것이 현실</a:t>
              </a:r>
              <a:endPara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28AB9A93-A79B-493A-88FA-3ED0BEC2EE11}"/>
                </a:ext>
              </a:extLst>
            </p:cNvPr>
            <p:cNvGrpSpPr/>
            <p:nvPr/>
          </p:nvGrpSpPr>
          <p:grpSpPr>
            <a:xfrm>
              <a:off x="2591629" y="3232780"/>
              <a:ext cx="261818" cy="261818"/>
              <a:chOff x="2553137" y="5075799"/>
              <a:chExt cx="288000" cy="288000"/>
            </a:xfrm>
          </p:grpSpPr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F9FD9F66-02B6-4277-B740-CC0EB724EE35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원호 3">
                <a:extLst>
                  <a:ext uri="{FF2B5EF4-FFF2-40B4-BE49-F238E27FC236}">
                    <a16:creationId xmlns:a16="http://schemas.microsoft.com/office/drawing/2014/main" id="{1BEB8840-B7CB-46A9-AE23-CEBF012BD9B1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A5CBB147-4562-43C2-A780-B48B2C0DCC44}"/>
                </a:ext>
              </a:extLst>
            </p:cNvPr>
            <p:cNvGrpSpPr/>
            <p:nvPr/>
          </p:nvGrpSpPr>
          <p:grpSpPr>
            <a:xfrm>
              <a:off x="2591629" y="3689388"/>
              <a:ext cx="261818" cy="261818"/>
              <a:chOff x="2553137" y="5075799"/>
              <a:chExt cx="288000" cy="288000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00AFACF1-AC86-4C3C-9744-0FE3CFBBA8BC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원호 3">
                <a:extLst>
                  <a:ext uri="{FF2B5EF4-FFF2-40B4-BE49-F238E27FC236}">
                    <a16:creationId xmlns:a16="http://schemas.microsoft.com/office/drawing/2014/main" id="{1D97B597-00EF-4301-9D2C-9AD2C22E13C9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DA3B755-BD24-4DE3-B34C-3589C5E272FB}"/>
                </a:ext>
              </a:extLst>
            </p:cNvPr>
            <p:cNvSpPr txBox="1"/>
            <p:nvPr/>
          </p:nvSpPr>
          <p:spPr>
            <a:xfrm>
              <a:off x="2820938" y="3559528"/>
              <a:ext cx="9105640" cy="43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컨테이너선 운임이 이전 수준으로 회복되었을 때 해운재건을 이끌</a:t>
              </a:r>
              <a:r>
                <a:rPr lang="ko-KR" alt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국적선사들을 어떻게 양성</a:t>
              </a:r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할 것인지 논의가 시급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F2BC199-FA85-48C0-BF28-6D8F39D2AE29}"/>
              </a:ext>
            </a:extLst>
          </p:cNvPr>
          <p:cNvSpPr/>
          <p:nvPr/>
        </p:nvSpPr>
        <p:spPr>
          <a:xfrm>
            <a:off x="1837760" y="3369899"/>
            <a:ext cx="2982895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7,620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억 中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HMM(61%)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5,105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억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중견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•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중소선사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(39%)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2,639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억원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HMM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척 추가지원 예고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해운업계는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편중적 지원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중장기적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측면에서 국내 해운산업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경쟁력을 저해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것으로 보고 있음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CCD975-535F-4404-A55C-175574A20DB4}"/>
              </a:ext>
            </a:extLst>
          </p:cNvPr>
          <p:cNvSpPr/>
          <p:nvPr/>
        </p:nvSpPr>
        <p:spPr>
          <a:xfrm>
            <a:off x="5203220" y="2985192"/>
            <a:ext cx="304524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고려해운 등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다수의 국적선사들이 수출 화주들을 위한 컨테이너선을 투입하고 있기 때문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BA3992C-3E04-484C-AEB3-B0B5DCA79620}"/>
              </a:ext>
            </a:extLst>
          </p:cNvPr>
          <p:cNvSpPr/>
          <p:nvPr/>
        </p:nvSpPr>
        <p:spPr>
          <a:xfrm>
            <a:off x="8512802" y="2942703"/>
            <a:ext cx="2573395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고려해운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천경해운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남성해운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1,500TEU~1,600TEU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 선박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척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태국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베트남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항로에 투입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역시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6,500TEU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 선박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'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아시아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•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항로에 투입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547E48-CE75-4214-9984-E65C61568608}"/>
              </a:ext>
            </a:extLst>
          </p:cNvPr>
          <p:cNvGrpSpPr/>
          <p:nvPr/>
        </p:nvGrpSpPr>
        <p:grpSpPr>
          <a:xfrm>
            <a:off x="2511033" y="974588"/>
            <a:ext cx="8240451" cy="1869023"/>
            <a:chOff x="2511033" y="974588"/>
            <a:chExt cx="8240451" cy="1890141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1567622-F0F6-41FC-BC0F-6B94D25B3689}"/>
                </a:ext>
              </a:extLst>
            </p:cNvPr>
            <p:cNvSpPr/>
            <p:nvPr/>
          </p:nvSpPr>
          <p:spPr>
            <a:xfrm>
              <a:off x="2645250" y="974588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6879E5C7-BA5B-4BD5-941D-51BBC466414B}"/>
                </a:ext>
              </a:extLst>
            </p:cNvPr>
            <p:cNvSpPr/>
            <p:nvPr/>
          </p:nvSpPr>
          <p:spPr>
            <a:xfrm>
              <a:off x="5685993" y="974588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7CC0202-E827-4A3F-8AF6-E220C39423D9}"/>
                </a:ext>
              </a:extLst>
            </p:cNvPr>
            <p:cNvSpPr/>
            <p:nvPr/>
          </p:nvSpPr>
          <p:spPr>
            <a:xfrm>
              <a:off x="8726736" y="974588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pic>
          <p:nvPicPr>
            <p:cNvPr id="169" name="그래픽 168" descr="동전">
              <a:extLst>
                <a:ext uri="{FF2B5EF4-FFF2-40B4-BE49-F238E27FC236}">
                  <a16:creationId xmlns:a16="http://schemas.microsoft.com/office/drawing/2014/main" id="{A4DB0E23-EECE-4243-9328-9115D410D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121295" y="1468786"/>
              <a:ext cx="764756" cy="764756"/>
            </a:xfrm>
            <a:prstGeom prst="rect">
              <a:avLst/>
            </a:prstGeom>
          </p:spPr>
        </p:pic>
        <p:pic>
          <p:nvPicPr>
            <p:cNvPr id="170" name="그래픽 169" descr="사용자">
              <a:extLst>
                <a:ext uri="{FF2B5EF4-FFF2-40B4-BE49-F238E27FC236}">
                  <a16:creationId xmlns:a16="http://schemas.microsoft.com/office/drawing/2014/main" id="{C08CD6DA-DC00-4D67-B399-FEC583D8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144132" y="1414252"/>
              <a:ext cx="910344" cy="910344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DE6DD75A-E77F-447C-B575-92A54DB1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5065" y="1487983"/>
              <a:ext cx="875897" cy="800331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F63C2-9F62-4139-85C5-73028A3A54AE}"/>
                </a:ext>
              </a:extLst>
            </p:cNvPr>
            <p:cNvGrpSpPr/>
            <p:nvPr/>
          </p:nvGrpSpPr>
          <p:grpSpPr>
            <a:xfrm>
              <a:off x="2511033" y="2457350"/>
              <a:ext cx="2098236" cy="393472"/>
              <a:chOff x="2462901" y="2647669"/>
              <a:chExt cx="2098236" cy="393472"/>
            </a:xfrm>
          </p:grpSpPr>
          <p:sp>
            <p:nvSpPr>
              <p:cNvPr id="166" name="모서리가 둥근 직사각형 137">
                <a:extLst>
                  <a:ext uri="{FF2B5EF4-FFF2-40B4-BE49-F238E27FC236}">
                    <a16:creationId xmlns:a16="http://schemas.microsoft.com/office/drawing/2014/main" id="{1FD11013-E2B4-47D9-BE77-2F7F545BA1AD}"/>
                  </a:ext>
                </a:extLst>
              </p:cNvPr>
              <p:cNvSpPr/>
              <p:nvPr/>
            </p:nvSpPr>
            <p:spPr>
              <a:xfrm flipH="1">
                <a:off x="2462901" y="2647669"/>
                <a:ext cx="2044517" cy="393472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58832F-C05D-48F3-BC49-BDB5B523DBA4}"/>
                  </a:ext>
                </a:extLst>
              </p:cNvPr>
              <p:cNvSpPr txBox="1"/>
              <p:nvPr/>
            </p:nvSpPr>
            <p:spPr>
              <a:xfrm>
                <a:off x="2516620" y="2687953"/>
                <a:ext cx="2044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prstClr val="white"/>
                    </a:solidFill>
                  </a:rPr>
                  <a:t>불균형한 재정적 지원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C9B2DD-98B7-417D-8ADB-BE85ABD74A91}"/>
                </a:ext>
              </a:extLst>
            </p:cNvPr>
            <p:cNvGrpSpPr/>
            <p:nvPr/>
          </p:nvGrpSpPr>
          <p:grpSpPr>
            <a:xfrm>
              <a:off x="5520096" y="2471257"/>
              <a:ext cx="2172596" cy="379566"/>
              <a:chOff x="5471964" y="2674276"/>
              <a:chExt cx="2172596" cy="379566"/>
            </a:xfrm>
          </p:grpSpPr>
          <p:sp>
            <p:nvSpPr>
              <p:cNvPr id="172" name="모서리가 둥근 직사각형 137">
                <a:extLst>
                  <a:ext uri="{FF2B5EF4-FFF2-40B4-BE49-F238E27FC236}">
                    <a16:creationId xmlns:a16="http://schemas.microsoft.com/office/drawing/2014/main" id="{18857142-EE2A-4C7C-9423-7580F5275110}"/>
                  </a:ext>
                </a:extLst>
              </p:cNvPr>
              <p:cNvSpPr/>
              <p:nvPr/>
            </p:nvSpPr>
            <p:spPr>
              <a:xfrm flipH="1">
                <a:off x="5471964" y="2674276"/>
                <a:ext cx="2172596" cy="379566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D0AC60C-4BFC-4676-9755-B5023D28EC9E}"/>
                  </a:ext>
                </a:extLst>
              </p:cNvPr>
              <p:cNvSpPr txBox="1"/>
              <p:nvPr/>
            </p:nvSpPr>
            <p:spPr>
              <a:xfrm>
                <a:off x="5525683" y="2701478"/>
                <a:ext cx="2118877" cy="31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prstClr val="white"/>
                    </a:solidFill>
                  </a:rPr>
                  <a:t>중소선사들의 불만 고조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1677577-1FDD-4EC9-9599-E79432358CF5}"/>
                </a:ext>
              </a:extLst>
            </p:cNvPr>
            <p:cNvGrpSpPr/>
            <p:nvPr/>
          </p:nvGrpSpPr>
          <p:grpSpPr>
            <a:xfrm>
              <a:off x="8578888" y="2471257"/>
              <a:ext cx="2172596" cy="393472"/>
              <a:chOff x="8581638" y="2659325"/>
              <a:chExt cx="2172596" cy="393472"/>
            </a:xfrm>
          </p:grpSpPr>
          <p:sp>
            <p:nvSpPr>
              <p:cNvPr id="174" name="모서리가 둥근 직사각형 137">
                <a:extLst>
                  <a:ext uri="{FF2B5EF4-FFF2-40B4-BE49-F238E27FC236}">
                    <a16:creationId xmlns:a16="http://schemas.microsoft.com/office/drawing/2014/main" id="{74751D83-CF65-490E-8531-9D14CF78A809}"/>
                  </a:ext>
                </a:extLst>
              </p:cNvPr>
              <p:cNvSpPr/>
              <p:nvPr/>
            </p:nvSpPr>
            <p:spPr>
              <a:xfrm flipH="1">
                <a:off x="8581638" y="2659325"/>
                <a:ext cx="2076819" cy="393472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8CBFA21-ACA1-4BEF-8921-46F5B6DBCC74}"/>
                  </a:ext>
                </a:extLst>
              </p:cNvPr>
              <p:cNvSpPr txBox="1"/>
              <p:nvPr/>
            </p:nvSpPr>
            <p:spPr>
              <a:xfrm>
                <a:off x="8581638" y="2696374"/>
                <a:ext cx="2172596" cy="31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prstClr val="white"/>
                    </a:solidFill>
                  </a:rPr>
                  <a:t>선사들의 선박 추가투입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9C480FD0-6509-4D03-A6BE-900D1BEE587D}"/>
              </a:ext>
            </a:extLst>
          </p:cNvPr>
          <p:cNvSpPr/>
          <p:nvPr/>
        </p:nvSpPr>
        <p:spPr>
          <a:xfrm>
            <a:off x="1931755" y="3092328"/>
            <a:ext cx="2854031" cy="25436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srgbClr val="44546A">
                    <a:lumMod val="50000"/>
                  </a:srgbClr>
                </a:solidFill>
              </a:rPr>
              <a:t>61</a:t>
            </a:r>
            <a:r>
              <a:rPr lang="en-US" altLang="ko-KR" sz="1000" b="1" dirty="0">
                <a:solidFill>
                  <a:srgbClr val="44546A">
                    <a:lumMod val="50000"/>
                  </a:srgbClr>
                </a:solidFill>
              </a:rPr>
              <a:t>%</a:t>
            </a:r>
            <a:endParaRPr lang="ko-KR" altLang="en-US" sz="14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FD78AFE-D64C-4C82-BB66-DA4EB0341991}"/>
              </a:ext>
            </a:extLst>
          </p:cNvPr>
          <p:cNvSpPr/>
          <p:nvPr/>
        </p:nvSpPr>
        <p:spPr>
          <a:xfrm>
            <a:off x="1931753" y="3092328"/>
            <a:ext cx="1211909" cy="2543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39% 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중견</a:t>
            </a:r>
            <a:r>
              <a:rPr lang="en-US" altLang="ko-KR" sz="800" dirty="0">
                <a:solidFill>
                  <a:srgbClr val="FF0000"/>
                </a:solidFill>
              </a:rPr>
              <a:t>•</a:t>
            </a:r>
            <a:r>
              <a:rPr lang="ko-KR" altLang="en-US" sz="800" dirty="0">
                <a:solidFill>
                  <a:srgbClr val="FF0000"/>
                </a:solidFill>
              </a:rPr>
              <a:t>중소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8E70B82-BD65-4572-939D-26D08346677A}"/>
              </a:ext>
            </a:extLst>
          </p:cNvPr>
          <p:cNvSpPr txBox="1"/>
          <p:nvPr/>
        </p:nvSpPr>
        <p:spPr>
          <a:xfrm>
            <a:off x="3689240" y="2914271"/>
            <a:ext cx="13035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기간</a:t>
            </a: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2018.07~2021.05)</a:t>
            </a:r>
            <a:endParaRPr lang="ko-KR" altLang="en-US" sz="7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98F7DC-AA17-49EB-933E-D2DE13949999}"/>
              </a:ext>
            </a:extLst>
          </p:cNvPr>
          <p:cNvCxnSpPr>
            <a:cxnSpLocks/>
          </p:cNvCxnSpPr>
          <p:nvPr/>
        </p:nvCxnSpPr>
        <p:spPr>
          <a:xfrm>
            <a:off x="5113193" y="2914271"/>
            <a:ext cx="0" cy="2451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4C761716-B64D-4998-92F1-A3B34408C107}"/>
              </a:ext>
            </a:extLst>
          </p:cNvPr>
          <p:cNvCxnSpPr>
            <a:cxnSpLocks/>
          </p:cNvCxnSpPr>
          <p:nvPr/>
        </p:nvCxnSpPr>
        <p:spPr>
          <a:xfrm>
            <a:off x="8248464" y="2914271"/>
            <a:ext cx="0" cy="2451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7A8FD4-17A2-4336-8B2F-9EA37640C83C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DE2F07-C98D-4B0F-B711-4981834A4244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FFDDC58-7BC5-47CF-905C-7DCF6E17AEDC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CEC40DD-0A2D-44AF-98A4-7CF73F09215D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0F38F-6F4A-4ACB-86BE-2D290D9996F6}"/>
                </a:ext>
              </a:extLst>
            </p:cNvPr>
            <p:cNvSpPr txBox="1"/>
            <p:nvPr/>
          </p:nvSpPr>
          <p:spPr>
            <a:xfrm>
              <a:off x="3538619" y="189988"/>
              <a:ext cx="6143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04. 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특정기업에 편중된 지원제도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92BF6F-0B08-47CC-A3B6-DC6F325F549D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2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8D81128-32D3-4DBB-9D42-B88786713FF2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- 7 -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86F00850-65B6-478F-8A79-E8D58D0E2888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47E1248-940E-40F1-9DAE-19DD5CFB6176}"/>
              </a:ext>
            </a:extLst>
          </p:cNvPr>
          <p:cNvSpPr/>
          <p:nvPr/>
        </p:nvSpPr>
        <p:spPr>
          <a:xfrm>
            <a:off x="2104440" y="2218178"/>
            <a:ext cx="9119989" cy="4345427"/>
          </a:xfrm>
          <a:prstGeom prst="roundRect">
            <a:avLst>
              <a:gd name="adj" fmla="val 119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262575-85E0-465E-BDB7-8AD4BFCAC408}"/>
              </a:ext>
            </a:extLst>
          </p:cNvPr>
          <p:cNvSpPr txBox="1"/>
          <p:nvPr/>
        </p:nvSpPr>
        <p:spPr>
          <a:xfrm>
            <a:off x="2473417" y="980941"/>
            <a:ext cx="862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인트라아시아</a:t>
            </a:r>
            <a:r>
              <a:rPr lang="ko-KR" altLang="en-US" dirty="0"/>
              <a:t> 역내항로에서 글로벌 선사들에 대한 대응방안인 얼라이언스 필요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109" name="화살표: 아래쪽 108">
            <a:extLst>
              <a:ext uri="{FF2B5EF4-FFF2-40B4-BE49-F238E27FC236}">
                <a16:creationId xmlns:a16="http://schemas.microsoft.com/office/drawing/2014/main" id="{AC80F8F4-1DE8-4557-B1A6-85FF6C752AF8}"/>
              </a:ext>
            </a:extLst>
          </p:cNvPr>
          <p:cNvSpPr/>
          <p:nvPr/>
        </p:nvSpPr>
        <p:spPr>
          <a:xfrm>
            <a:off x="6440507" y="1444686"/>
            <a:ext cx="442776" cy="337083"/>
          </a:xfrm>
          <a:prstGeom prst="down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33954B-A1FF-4B16-A351-429ECE84F9E7}"/>
              </a:ext>
            </a:extLst>
          </p:cNvPr>
          <p:cNvSpPr txBox="1"/>
          <p:nvPr/>
        </p:nvSpPr>
        <p:spPr>
          <a:xfrm>
            <a:off x="2614041" y="1786682"/>
            <a:ext cx="82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KSP</a:t>
            </a:r>
            <a:r>
              <a:rPr lang="ko-KR" altLang="en-US" sz="1600" dirty="0"/>
              <a:t>의 주도하에 </a:t>
            </a:r>
            <a:r>
              <a:rPr lang="en-US" altLang="ko-KR" b="1" dirty="0">
                <a:solidFill>
                  <a:srgbClr val="C00000"/>
                </a:solidFill>
              </a:rPr>
              <a:t>K-</a:t>
            </a:r>
            <a:r>
              <a:rPr lang="ko-KR" altLang="en-US" b="1" dirty="0">
                <a:solidFill>
                  <a:srgbClr val="C00000"/>
                </a:solidFill>
              </a:rPr>
              <a:t>얼라이언스</a:t>
            </a:r>
            <a:r>
              <a:rPr lang="en-US" altLang="ko-KR" sz="1600" dirty="0"/>
              <a:t>[</a:t>
            </a:r>
            <a:r>
              <a:rPr lang="en-US" altLang="ko-KR" sz="1200" dirty="0"/>
              <a:t>HMM, SM</a:t>
            </a:r>
            <a:r>
              <a:rPr lang="ko-KR" altLang="en-US" sz="1200" dirty="0"/>
              <a:t>상선</a:t>
            </a:r>
            <a:r>
              <a:rPr lang="en-US" altLang="ko-KR" sz="1200" dirty="0"/>
              <a:t>, </a:t>
            </a:r>
            <a:r>
              <a:rPr lang="ko-KR" altLang="en-US" sz="1200" dirty="0"/>
              <a:t>장금상선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팬오션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흥아라인</a:t>
            </a:r>
            <a:r>
              <a:rPr lang="en-US" altLang="ko-KR" sz="1600" dirty="0"/>
              <a:t>] </a:t>
            </a:r>
            <a:r>
              <a:rPr lang="ko-KR" altLang="en-US" sz="1600" dirty="0"/>
              <a:t>출범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2D373C9-E833-4563-A1B3-9BB438CDE283}"/>
              </a:ext>
            </a:extLst>
          </p:cNvPr>
          <p:cNvGrpSpPr/>
          <p:nvPr/>
        </p:nvGrpSpPr>
        <p:grpSpPr>
          <a:xfrm>
            <a:off x="2398496" y="2399801"/>
            <a:ext cx="8616835" cy="2942342"/>
            <a:chOff x="2757290" y="1196313"/>
            <a:chExt cx="8708205" cy="3195065"/>
          </a:xfrm>
        </p:grpSpPr>
        <p:sp>
          <p:nvSpPr>
            <p:cNvPr id="114" name="오각형 37">
              <a:extLst>
                <a:ext uri="{FF2B5EF4-FFF2-40B4-BE49-F238E27FC236}">
                  <a16:creationId xmlns:a16="http://schemas.microsoft.com/office/drawing/2014/main" id="{17CCB401-3090-4029-875D-7B4EC5143526}"/>
                </a:ext>
              </a:extLst>
            </p:cNvPr>
            <p:cNvSpPr/>
            <p:nvPr/>
          </p:nvSpPr>
          <p:spPr>
            <a:xfrm>
              <a:off x="6333068" y="1196313"/>
              <a:ext cx="5106792" cy="513504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‘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K-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얼라이언스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’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구성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5" name="오각형 35">
              <a:extLst>
                <a:ext uri="{FF2B5EF4-FFF2-40B4-BE49-F238E27FC236}">
                  <a16:creationId xmlns:a16="http://schemas.microsoft.com/office/drawing/2014/main" id="{DFCB9DCD-41DF-42D0-A6C6-DBF25CC1E259}"/>
                </a:ext>
              </a:extLst>
            </p:cNvPr>
            <p:cNvSpPr/>
            <p:nvPr/>
          </p:nvSpPr>
          <p:spPr>
            <a:xfrm>
              <a:off x="2757293" y="1196313"/>
              <a:ext cx="3993463" cy="513504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기존방식</a:t>
              </a: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7038D6E3-3C35-4BF1-AF00-D2D271AFC119}"/>
                </a:ext>
              </a:extLst>
            </p:cNvPr>
            <p:cNvGrpSpPr/>
            <p:nvPr/>
          </p:nvGrpSpPr>
          <p:grpSpPr>
            <a:xfrm>
              <a:off x="2897601" y="1778419"/>
              <a:ext cx="514036" cy="514036"/>
              <a:chOff x="1149672" y="1865890"/>
              <a:chExt cx="514036" cy="514036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13B95705-9FCE-417E-B4BF-E4B5B40ACA32}"/>
                  </a:ext>
                </a:extLst>
              </p:cNvPr>
              <p:cNvSpPr/>
              <p:nvPr/>
            </p:nvSpPr>
            <p:spPr>
              <a:xfrm>
                <a:off x="1149672" y="1865890"/>
                <a:ext cx="514036" cy="5140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27C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55" name="그림 154">
                <a:extLst>
                  <a:ext uri="{FF2B5EF4-FFF2-40B4-BE49-F238E27FC236}">
                    <a16:creationId xmlns:a16="http://schemas.microsoft.com/office/drawing/2014/main" id="{37B68935-812E-4E06-ACDB-75DEB52C5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075" y="1966217"/>
                <a:ext cx="313381" cy="313381"/>
              </a:xfrm>
              <a:prstGeom prst="rect">
                <a:avLst/>
              </a:prstGeom>
            </p:spPr>
          </p:pic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7F59240-A81A-49B3-8F56-B5B0E4582ABD}"/>
                </a:ext>
              </a:extLst>
            </p:cNvPr>
            <p:cNvGrpSpPr/>
            <p:nvPr/>
          </p:nvGrpSpPr>
          <p:grpSpPr>
            <a:xfrm>
              <a:off x="3547116" y="1788836"/>
              <a:ext cx="514036" cy="514036"/>
              <a:chOff x="2273696" y="1861816"/>
              <a:chExt cx="514036" cy="514036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E8926FEC-03C4-4BE1-8F9E-051CA55F328D}"/>
                  </a:ext>
                </a:extLst>
              </p:cNvPr>
              <p:cNvSpPr/>
              <p:nvPr/>
            </p:nvSpPr>
            <p:spPr>
              <a:xfrm>
                <a:off x="2273696" y="1861816"/>
                <a:ext cx="514036" cy="5140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27C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03F99379-0DF5-4A85-87C5-DE1E9EFA2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8078" y="1970832"/>
                <a:ext cx="293550" cy="29355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1A4CEAD-7892-4FAD-8BBF-FB91AB21C883}"/>
                </a:ext>
              </a:extLst>
            </p:cNvPr>
            <p:cNvGrpSpPr/>
            <p:nvPr/>
          </p:nvGrpSpPr>
          <p:grpSpPr>
            <a:xfrm>
              <a:off x="5495394" y="1777551"/>
              <a:ext cx="514036" cy="514036"/>
              <a:chOff x="3962036" y="1861816"/>
              <a:chExt cx="514036" cy="514036"/>
            </a:xfrm>
          </p:grpSpPr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B5E75DD4-721B-4B1E-93B8-A4C07732DE4B}"/>
                  </a:ext>
                </a:extLst>
              </p:cNvPr>
              <p:cNvSpPr/>
              <p:nvPr/>
            </p:nvSpPr>
            <p:spPr>
              <a:xfrm>
                <a:off x="3962036" y="1861816"/>
                <a:ext cx="514036" cy="51403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127C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id="{1C0DD28E-B250-470E-A86C-27A7F822E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2274" y="1983813"/>
                <a:ext cx="291711" cy="291711"/>
              </a:xfrm>
              <a:prstGeom prst="rect">
                <a:avLst/>
              </a:prstGeom>
            </p:spPr>
          </p:pic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3206AF7-5796-463B-B131-8AC18FBA0FB5}"/>
                </a:ext>
              </a:extLst>
            </p:cNvPr>
            <p:cNvCxnSpPr>
              <a:cxnSpLocks/>
            </p:cNvCxnSpPr>
            <p:nvPr/>
          </p:nvCxnSpPr>
          <p:spPr>
            <a:xfrm>
              <a:off x="6513689" y="1777551"/>
              <a:ext cx="0" cy="26138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5F6F2DD-5749-497B-8A25-96FD35FA1CCC}"/>
                </a:ext>
              </a:extLst>
            </p:cNvPr>
            <p:cNvCxnSpPr>
              <a:cxnSpLocks/>
            </p:cNvCxnSpPr>
            <p:nvPr/>
          </p:nvCxnSpPr>
          <p:spPr>
            <a:xfrm>
              <a:off x="2757291" y="2391527"/>
              <a:ext cx="86825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B250E4C-F793-423A-BC71-2C02E59485A9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90" y="2792283"/>
              <a:ext cx="86825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D086F75-4A3F-4C35-8EC8-28E5170B5083}"/>
                </a:ext>
              </a:extLst>
            </p:cNvPr>
            <p:cNvCxnSpPr>
              <a:cxnSpLocks/>
            </p:cNvCxnSpPr>
            <p:nvPr/>
          </p:nvCxnSpPr>
          <p:spPr>
            <a:xfrm>
              <a:off x="2757291" y="3176105"/>
              <a:ext cx="86825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E33014B3-34D4-42A2-A124-3A952D48DD23}"/>
                </a:ext>
              </a:extLst>
            </p:cNvPr>
            <p:cNvCxnSpPr>
              <a:cxnSpLocks/>
            </p:cNvCxnSpPr>
            <p:nvPr/>
          </p:nvCxnSpPr>
          <p:spPr>
            <a:xfrm>
              <a:off x="2757291" y="3571216"/>
              <a:ext cx="86825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0E4EA0DE-E414-4591-B4FA-E9DD73E5AB38}"/>
                </a:ext>
              </a:extLst>
            </p:cNvPr>
            <p:cNvCxnSpPr>
              <a:cxnSpLocks/>
            </p:cNvCxnSpPr>
            <p:nvPr/>
          </p:nvCxnSpPr>
          <p:spPr>
            <a:xfrm>
              <a:off x="2757291" y="3966327"/>
              <a:ext cx="86825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D45EFEB-E01F-426A-9FC9-B75087225922}"/>
                </a:ext>
              </a:extLst>
            </p:cNvPr>
            <p:cNvCxnSpPr>
              <a:cxnSpLocks/>
            </p:cNvCxnSpPr>
            <p:nvPr/>
          </p:nvCxnSpPr>
          <p:spPr>
            <a:xfrm>
              <a:off x="2757290" y="4355794"/>
              <a:ext cx="868256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A36E9CF-A201-453C-B775-6EF52BC6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59" b="88732" l="9655" r="93103">
                          <a14:foregroundMark x1="35862" y1="76056" x2="35862" y2="76056"/>
                          <a14:foregroundMark x1="22069" y1="61972" x2="22069" y2="61972"/>
                          <a14:foregroundMark x1="81379" y1="53521" x2="81379" y2="53521"/>
                          <a14:foregroundMark x1="93103" y1="66197" x2="93103" y2="66197"/>
                          <a14:foregroundMark x1="46897" y1="30986" x2="46897" y2="30986"/>
                          <a14:foregroundMark x1="54483" y1="32394" x2="54483" y2="32394"/>
                          <a14:foregroundMark x1="89655" y1="71831" x2="89655" y2="71831"/>
                          <a14:foregroundMark x1="86207" y1="36620" x2="86207" y2="36620"/>
                          <a14:foregroundMark x1="71724" y1="33803" x2="71724" y2="33803"/>
                          <a14:backgroundMark x1="98621" y1="87324" x2="98621" y2="87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67341" y="1718737"/>
              <a:ext cx="1182539" cy="644126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CB66D339-9ED0-4E37-BA55-5259769EC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27" b="97110" l="5946" r="95676">
                          <a14:foregroundMark x1="15135" y1="71676" x2="15135" y2="71676"/>
                          <a14:foregroundMark x1="25405" y1="71676" x2="25405" y2="71676"/>
                          <a14:foregroundMark x1="18378" y1="79769" x2="18378" y2="79769"/>
                          <a14:foregroundMark x1="35135" y1="91329" x2="35135" y2="91329"/>
                          <a14:foregroundMark x1="57297" y1="93064" x2="57297" y2="93064"/>
                          <a14:foregroundMark x1="16757" y1="97110" x2="16757" y2="97110"/>
                          <a14:foregroundMark x1="6486" y1="60116" x2="6486" y2="60116"/>
                          <a14:foregroundMark x1="95676" y1="68208" x2="95676" y2="682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11262" y="1758193"/>
              <a:ext cx="610626" cy="571018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DC5A1C16-57C3-4FE2-8172-D335E5E62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89" b="92697" l="8939" r="89385">
                          <a14:foregroundMark x1="26816" y1="30899" x2="26816" y2="30899"/>
                          <a14:foregroundMark x1="26816" y1="30899" x2="26816" y2="30899"/>
                          <a14:foregroundMark x1="55866" y1="88764" x2="55866" y2="88764"/>
                          <a14:foregroundMark x1="29609" y1="8989" x2="29609" y2="8989"/>
                          <a14:foregroundMark x1="23464" y1="93820" x2="23464" y2="93820"/>
                          <a14:foregroundMark x1="89385" y1="87079" x2="89385" y2="87079"/>
                          <a14:foregroundMark x1="89385" y1="85393" x2="89385" y2="85393"/>
                          <a14:foregroundMark x1="12849" y1="39326" x2="12849" y2="39326"/>
                          <a14:foregroundMark x1="12849" y1="62360" x2="12849" y2="62360"/>
                          <a14:foregroundMark x1="12849" y1="62360" x2="12849" y2="6236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83380" y="1709817"/>
              <a:ext cx="668501" cy="664766"/>
            </a:xfrm>
            <a:prstGeom prst="rect">
              <a:avLst/>
            </a:prstGeom>
          </p:spPr>
        </p:pic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1CF77AED-5FED-4053-BEFF-C9DA169974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23" y="2397161"/>
              <a:ext cx="0" cy="19812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CC49168-7A0E-48ED-BABE-252B24D3A3A7}"/>
                </a:ext>
              </a:extLst>
            </p:cNvPr>
            <p:cNvSpPr txBox="1"/>
            <p:nvPr/>
          </p:nvSpPr>
          <p:spPr>
            <a:xfrm>
              <a:off x="2765331" y="2415707"/>
              <a:ext cx="1007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협력방식</a:t>
              </a:r>
              <a:endParaRPr lang="ko-KR" altLang="en-US" b="1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9FBF33-D160-49FA-9FEA-69EDC38DF2E7}"/>
                </a:ext>
              </a:extLst>
            </p:cNvPr>
            <p:cNvSpPr txBox="1"/>
            <p:nvPr/>
          </p:nvSpPr>
          <p:spPr>
            <a:xfrm>
              <a:off x="2768891" y="2815305"/>
              <a:ext cx="1007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시장여건</a:t>
              </a:r>
              <a:endParaRPr lang="ko-KR" altLang="en-US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1A6EFC8-492D-4E4C-A902-9C11F060F691}"/>
                </a:ext>
              </a:extLst>
            </p:cNvPr>
            <p:cNvSpPr txBox="1"/>
            <p:nvPr/>
          </p:nvSpPr>
          <p:spPr>
            <a:xfrm>
              <a:off x="2765331" y="3198352"/>
              <a:ext cx="1007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선박확보</a:t>
              </a:r>
              <a:endParaRPr lang="ko-KR" altLang="en-US" b="1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87A463-6E23-4F4B-9823-F0CAC7F2E53F}"/>
                </a:ext>
              </a:extLst>
            </p:cNvPr>
            <p:cNvSpPr txBox="1"/>
            <p:nvPr/>
          </p:nvSpPr>
          <p:spPr>
            <a:xfrm>
              <a:off x="2757294" y="3585635"/>
              <a:ext cx="1007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기타자산</a:t>
              </a:r>
              <a:endParaRPr lang="ko-KR" altLang="en-US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B13A19D-F99F-4FB7-8B0E-911A04052DD9}"/>
                </a:ext>
              </a:extLst>
            </p:cNvPr>
            <p:cNvSpPr txBox="1"/>
            <p:nvPr/>
          </p:nvSpPr>
          <p:spPr>
            <a:xfrm>
              <a:off x="2757294" y="4000460"/>
              <a:ext cx="10073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기대효과</a:t>
              </a:r>
              <a:endParaRPr lang="ko-KR" altLang="en-US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F8B5592-73D3-44BB-B0CD-53E30742B973}"/>
                </a:ext>
              </a:extLst>
            </p:cNvPr>
            <p:cNvSpPr txBox="1"/>
            <p:nvPr/>
          </p:nvSpPr>
          <p:spPr>
            <a:xfrm>
              <a:off x="3753027" y="2377999"/>
              <a:ext cx="2757102" cy="46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개별 선사들의 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제한적 선복 공유 </a:t>
              </a:r>
              <a:r>
                <a:rPr lang="en-US" altLang="ko-KR" sz="1050" dirty="0">
                  <a:latin typeface="Abadi Extra Light" panose="020B0204020104020204" pitchFamily="34" charset="0"/>
                </a:rPr>
                <a:t>• </a:t>
              </a:r>
              <a:r>
                <a:rPr lang="ko-KR" altLang="en-US" sz="1050" dirty="0"/>
                <a:t>공동 운항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6D4142-D042-44A6-BD3E-BFF5F1F766BC}"/>
                </a:ext>
              </a:extLst>
            </p:cNvPr>
            <p:cNvSpPr txBox="1"/>
            <p:nvPr/>
          </p:nvSpPr>
          <p:spPr>
            <a:xfrm>
              <a:off x="3772202" y="2777659"/>
              <a:ext cx="2757102" cy="46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국적선사 간 과당 경쟁</a:t>
              </a:r>
              <a:r>
                <a:rPr lang="en-US" altLang="ko-KR" sz="1050" dirty="0"/>
                <a:t>,</a:t>
              </a:r>
            </a:p>
            <a:p>
              <a:pPr algn="ctr"/>
              <a:r>
                <a:rPr lang="ko-KR" altLang="en-US" sz="1050" dirty="0"/>
                <a:t>글로벌 선사의 공격적 투자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3187C23-47E9-41A3-A007-0B4B2638CA87}"/>
                </a:ext>
              </a:extLst>
            </p:cNvPr>
            <p:cNvSpPr txBox="1"/>
            <p:nvPr/>
          </p:nvSpPr>
          <p:spPr>
            <a:xfrm>
              <a:off x="3804134" y="3241831"/>
              <a:ext cx="2757102" cy="27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개별 확보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28CD83-D27A-43F5-B28E-15330E26CB39}"/>
                </a:ext>
              </a:extLst>
            </p:cNvPr>
            <p:cNvSpPr txBox="1"/>
            <p:nvPr/>
          </p:nvSpPr>
          <p:spPr>
            <a:xfrm>
              <a:off x="3797388" y="3620117"/>
              <a:ext cx="2757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개별 계약 </a:t>
              </a:r>
              <a:r>
                <a:rPr lang="en-US" altLang="ko-KR" sz="1050" dirty="0">
                  <a:latin typeface="Abadi Extra Light" panose="020B0204020104020204" pitchFamily="34" charset="0"/>
                </a:rPr>
                <a:t>• </a:t>
              </a:r>
              <a:r>
                <a:rPr lang="ko-KR" altLang="en-US" sz="1050" dirty="0"/>
                <a:t>투자 및 운영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AA88F8F-56BE-492D-AC16-38749339CDEB}"/>
                </a:ext>
              </a:extLst>
            </p:cNvPr>
            <p:cNvSpPr txBox="1"/>
            <p:nvPr/>
          </p:nvSpPr>
          <p:spPr>
            <a:xfrm>
              <a:off x="3769166" y="4031750"/>
              <a:ext cx="2757102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" dirty="0"/>
                <a:t>-</a:t>
              </a:r>
              <a:endParaRPr lang="ko-KR" altLang="en-US" sz="1150" dirty="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EEBBD26-E082-4359-B15E-F8498546602D}"/>
                </a:ext>
              </a:extLst>
            </p:cNvPr>
            <p:cNvSpPr/>
            <p:nvPr/>
          </p:nvSpPr>
          <p:spPr>
            <a:xfrm>
              <a:off x="6561237" y="2425838"/>
              <a:ext cx="4878620" cy="3434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>
              <a:noAutofit/>
            </a:bodyPr>
            <a:lstStyle/>
            <a:p>
              <a:pPr algn="l">
                <a:lnSpc>
                  <a:spcPct val="200000"/>
                </a:lnSpc>
              </a:pPr>
              <a:endParaRPr lang="ko-KR" altLang="en-US" sz="1150" dirty="0">
                <a:solidFill>
                  <a:schemeClr val="tx1"/>
                </a:solidFill>
              </a:endParaRP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4A927A7-1DC5-4A73-B711-A50258EA4A0B}"/>
                </a:ext>
              </a:extLst>
            </p:cNvPr>
            <p:cNvSpPr/>
            <p:nvPr/>
          </p:nvSpPr>
          <p:spPr>
            <a:xfrm>
              <a:off x="6561237" y="2816560"/>
              <a:ext cx="4878620" cy="3434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2C682A4D-F410-4ED6-A4BF-0AD7D560897A}"/>
                </a:ext>
              </a:extLst>
            </p:cNvPr>
            <p:cNvSpPr/>
            <p:nvPr/>
          </p:nvSpPr>
          <p:spPr>
            <a:xfrm>
              <a:off x="6553077" y="3210415"/>
              <a:ext cx="4878620" cy="3434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6C028B47-F9E1-471A-A0FF-FC16AF914EA4}"/>
                </a:ext>
              </a:extLst>
            </p:cNvPr>
            <p:cNvSpPr/>
            <p:nvPr/>
          </p:nvSpPr>
          <p:spPr>
            <a:xfrm>
              <a:off x="6553077" y="3594238"/>
              <a:ext cx="4878620" cy="3434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71DC97C5-1473-4D1F-BD24-F9FCE12F21A4}"/>
                </a:ext>
              </a:extLst>
            </p:cNvPr>
            <p:cNvSpPr/>
            <p:nvPr/>
          </p:nvSpPr>
          <p:spPr>
            <a:xfrm>
              <a:off x="6553782" y="3990122"/>
              <a:ext cx="4878620" cy="34342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t"/>
            <a:lstStyle/>
            <a:p>
              <a:pPr algn="l">
                <a:lnSpc>
                  <a:spcPct val="200000"/>
                </a:lnSpc>
              </a:pP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44C28BD-99FB-4CDF-BA4B-0822A2B396E0}"/>
                </a:ext>
              </a:extLst>
            </p:cNvPr>
            <p:cNvSpPr txBox="1"/>
            <p:nvPr/>
          </p:nvSpPr>
          <p:spPr>
            <a:xfrm>
              <a:off x="6561236" y="2471817"/>
              <a:ext cx="4878621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" dirty="0"/>
                <a:t>얼라이언스 방식의 비용절감형 협력</a:t>
              </a:r>
              <a:r>
                <a:rPr lang="en-US" altLang="ko-KR" sz="1120" dirty="0"/>
                <a:t>, </a:t>
              </a:r>
              <a:r>
                <a:rPr lang="ko-KR" altLang="en-US" sz="1120" dirty="0"/>
                <a:t>원양</a:t>
              </a:r>
              <a:r>
                <a:rPr lang="en-US" altLang="ko-KR" sz="1120" dirty="0"/>
                <a:t>/</a:t>
              </a:r>
              <a:r>
                <a:rPr lang="ko-KR" altLang="en-US" sz="1120" dirty="0"/>
                <a:t>연근해선사 상생협력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D8B5B79-C09C-490A-A818-974EB59CF5B0}"/>
                </a:ext>
              </a:extLst>
            </p:cNvPr>
            <p:cNvSpPr txBox="1"/>
            <p:nvPr/>
          </p:nvSpPr>
          <p:spPr>
            <a:xfrm>
              <a:off x="6586874" y="2839664"/>
              <a:ext cx="4878621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" dirty="0"/>
                <a:t>국적선사 간 과당경쟁 해소 및 신규항로개설</a:t>
              </a:r>
              <a:r>
                <a:rPr lang="en-US" altLang="ko-KR" sz="1120" dirty="0"/>
                <a:t>, </a:t>
              </a:r>
              <a:r>
                <a:rPr lang="ko-KR" altLang="en-US" sz="1120" dirty="0"/>
                <a:t>글로벌선사와 대등한 경쟁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FC0DB99-7EA3-4FD2-A31C-B3E4DFDD9C2E}"/>
                </a:ext>
              </a:extLst>
            </p:cNvPr>
            <p:cNvSpPr txBox="1"/>
            <p:nvPr/>
          </p:nvSpPr>
          <p:spPr>
            <a:xfrm>
              <a:off x="6576849" y="3235285"/>
              <a:ext cx="4878621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" dirty="0"/>
                <a:t>저비용 </a:t>
              </a:r>
              <a:r>
                <a:rPr lang="en-US" altLang="ko-KR" sz="1120" dirty="0">
                  <a:latin typeface="Abadi Extra Light" panose="020B0204020104020204" pitchFamily="34" charset="0"/>
                </a:rPr>
                <a:t>• </a:t>
              </a:r>
              <a:r>
                <a:rPr lang="ko-KR" altLang="en-US" sz="1120" dirty="0">
                  <a:latin typeface="Abadi Extra Light" panose="020B0204020104020204" pitchFamily="34" charset="0"/>
                </a:rPr>
                <a:t>고효율 선박 공동발주</a:t>
              </a:r>
              <a:r>
                <a:rPr lang="en-US" altLang="ko-KR" sz="1120" dirty="0">
                  <a:latin typeface="Abadi Extra Light" panose="020B0204020104020204" pitchFamily="34" charset="0"/>
                </a:rPr>
                <a:t>, </a:t>
              </a:r>
              <a:r>
                <a:rPr lang="ko-KR" altLang="en-US" sz="1120" dirty="0">
                  <a:latin typeface="Abadi Extra Light" panose="020B0204020104020204" pitchFamily="34" charset="0"/>
                </a:rPr>
                <a:t>선박 대형화 가능</a:t>
              </a:r>
              <a:endParaRPr lang="ko-KR" altLang="en-US" sz="112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6979C31-C866-4E1C-9329-F14F0998FA33}"/>
                </a:ext>
              </a:extLst>
            </p:cNvPr>
            <p:cNvSpPr txBox="1"/>
            <p:nvPr/>
          </p:nvSpPr>
          <p:spPr>
            <a:xfrm>
              <a:off x="6561236" y="3627574"/>
              <a:ext cx="4878621" cy="264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20" dirty="0"/>
                <a:t>공동 계약 </a:t>
              </a:r>
              <a:r>
                <a:rPr lang="en-US" altLang="ko-KR" sz="1120" dirty="0">
                  <a:latin typeface="Abadi Extra Light" panose="020B0204020104020204" pitchFamily="34" charset="0"/>
                </a:rPr>
                <a:t>• </a:t>
              </a:r>
              <a:r>
                <a:rPr lang="ko-KR" altLang="en-US" sz="1120" dirty="0">
                  <a:latin typeface="Abadi Extra Light" panose="020B0204020104020204" pitchFamily="34" charset="0"/>
                </a:rPr>
                <a:t>투자 및 시설 공동사용</a:t>
              </a:r>
              <a:endParaRPr lang="ko-KR" altLang="en-US" sz="112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AF02132-5695-4288-ADC7-C21DBA4B58C6}"/>
                </a:ext>
              </a:extLst>
            </p:cNvPr>
            <p:cNvSpPr txBox="1"/>
            <p:nvPr/>
          </p:nvSpPr>
          <p:spPr>
            <a:xfrm>
              <a:off x="6561236" y="4011727"/>
              <a:ext cx="4878621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7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상생 협력을 통한 서비스 질 개선</a:t>
              </a:r>
              <a:r>
                <a:rPr lang="en-US" altLang="ko-KR" sz="127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sz="127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비용경쟁력 확보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7313CA2-6F4C-40A8-80BD-30613D4BBA5E}"/>
              </a:ext>
            </a:extLst>
          </p:cNvPr>
          <p:cNvGrpSpPr/>
          <p:nvPr/>
        </p:nvGrpSpPr>
        <p:grpSpPr>
          <a:xfrm>
            <a:off x="2516029" y="5397127"/>
            <a:ext cx="7269472" cy="1087129"/>
            <a:chOff x="1375764" y="1745673"/>
            <a:chExt cx="7269472" cy="1087129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2EDD5ABB-0643-43CE-A1E9-24CA1176CA58}"/>
                </a:ext>
              </a:extLst>
            </p:cNvPr>
            <p:cNvGrpSpPr/>
            <p:nvPr/>
          </p:nvGrpSpPr>
          <p:grpSpPr>
            <a:xfrm>
              <a:off x="1375764" y="1776847"/>
              <a:ext cx="288000" cy="288000"/>
              <a:chOff x="2553137" y="5075799"/>
              <a:chExt cx="288000" cy="288000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1497BB57-0C77-40D1-845A-A7716BC4F6E9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원호 3">
                <a:extLst>
                  <a:ext uri="{FF2B5EF4-FFF2-40B4-BE49-F238E27FC236}">
                    <a16:creationId xmlns:a16="http://schemas.microsoft.com/office/drawing/2014/main" id="{08CB9CBF-D1E9-4F23-91CF-ADC57D76674D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1AD2C2E5-9A99-46E5-8E36-5EDCDCE0CFFB}"/>
                </a:ext>
              </a:extLst>
            </p:cNvPr>
            <p:cNvGrpSpPr/>
            <p:nvPr/>
          </p:nvGrpSpPr>
          <p:grpSpPr>
            <a:xfrm>
              <a:off x="1375764" y="2151005"/>
              <a:ext cx="288000" cy="288000"/>
              <a:chOff x="2553137" y="5075799"/>
              <a:chExt cx="288000" cy="288000"/>
            </a:xfrm>
          </p:grpSpPr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B8B8D466-A60F-4762-8967-BE75D15DE695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원호 3">
                <a:extLst>
                  <a:ext uri="{FF2B5EF4-FFF2-40B4-BE49-F238E27FC236}">
                    <a16:creationId xmlns:a16="http://schemas.microsoft.com/office/drawing/2014/main" id="{E5C073A3-BB51-45F9-9154-71768DD0FE0A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B8565FE-2832-4C43-8456-9F90F0B3085C}"/>
                </a:ext>
              </a:extLst>
            </p:cNvPr>
            <p:cNvGrpSpPr/>
            <p:nvPr/>
          </p:nvGrpSpPr>
          <p:grpSpPr>
            <a:xfrm>
              <a:off x="1375764" y="2544802"/>
              <a:ext cx="288000" cy="288000"/>
              <a:chOff x="2553137" y="5075799"/>
              <a:chExt cx="288000" cy="288000"/>
            </a:xfrm>
          </p:grpSpPr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B708A198-D28B-4B2C-A235-546D204B8CAF}"/>
                  </a:ext>
                </a:extLst>
              </p:cNvPr>
              <p:cNvSpPr/>
              <p:nvPr/>
            </p:nvSpPr>
            <p:spPr>
              <a:xfrm>
                <a:off x="2589378" y="5111799"/>
                <a:ext cx="216000" cy="216000"/>
              </a:xfrm>
              <a:prstGeom prst="ellipse">
                <a:avLst/>
              </a:prstGeom>
              <a:solidFill>
                <a:srgbClr val="127CEA"/>
              </a:solidFill>
              <a:ln w="6350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원호 3">
                <a:extLst>
                  <a:ext uri="{FF2B5EF4-FFF2-40B4-BE49-F238E27FC236}">
                    <a16:creationId xmlns:a16="http://schemas.microsoft.com/office/drawing/2014/main" id="{4B0DB15F-AA75-4289-ABD4-4551F3F093D3}"/>
                  </a:ext>
                </a:extLst>
              </p:cNvPr>
              <p:cNvSpPr/>
              <p:nvPr/>
            </p:nvSpPr>
            <p:spPr>
              <a:xfrm>
                <a:off x="2553137" y="5075799"/>
                <a:ext cx="288000" cy="288000"/>
              </a:xfrm>
              <a:prstGeom prst="arc">
                <a:avLst>
                  <a:gd name="adj1" fmla="val 10329618"/>
                  <a:gd name="adj2" fmla="val 1608048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4D5DA48-DCF5-4F31-98B5-A2CD9828C8DB}"/>
                </a:ext>
              </a:extLst>
            </p:cNvPr>
            <p:cNvSpPr txBox="1"/>
            <p:nvPr/>
          </p:nvSpPr>
          <p:spPr>
            <a:xfrm>
              <a:off x="1631373" y="2497099"/>
              <a:ext cx="7013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주요 항구 운송횟수 증가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02E94AC-7E99-47D9-A5E3-FEAB07A5B735}"/>
                </a:ext>
              </a:extLst>
            </p:cNvPr>
            <p:cNvSpPr txBox="1"/>
            <p:nvPr/>
          </p:nvSpPr>
          <p:spPr>
            <a:xfrm>
              <a:off x="1631373" y="2127767"/>
              <a:ext cx="7013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남은 배로 신규항로 개설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549ACF5-E558-412F-9311-C225AE025ACA}"/>
                </a:ext>
              </a:extLst>
            </p:cNvPr>
            <p:cNvSpPr txBox="1"/>
            <p:nvPr/>
          </p:nvSpPr>
          <p:spPr>
            <a:xfrm>
              <a:off x="1631373" y="1745673"/>
              <a:ext cx="70138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중복항로 개선을 통한 각 선사의 비용절감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ADF1808-996F-4925-94D0-52E962C314A9}"/>
              </a:ext>
            </a:extLst>
          </p:cNvPr>
          <p:cNvGrpSpPr/>
          <p:nvPr/>
        </p:nvGrpSpPr>
        <p:grpSpPr>
          <a:xfrm>
            <a:off x="-4226" y="-27112"/>
            <a:ext cx="12376029" cy="888921"/>
            <a:chOff x="-4226" y="-27112"/>
            <a:chExt cx="12376029" cy="88892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B1183E-50B5-40E4-9503-7AC2A287FB4D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658E535-E6A5-49F9-A84E-0374D07F0923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74D42E83-34D2-4B6A-B72C-0D83A4E66B98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274DD2-C509-46DE-A306-0CBD24D5F0B5}"/>
                </a:ext>
              </a:extLst>
            </p:cNvPr>
            <p:cNvSpPr txBox="1"/>
            <p:nvPr/>
          </p:nvSpPr>
          <p:spPr>
            <a:xfrm>
              <a:off x="2376210" y="225904"/>
              <a:ext cx="9995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>
                  <a:solidFill>
                    <a:schemeClr val="tx2">
                      <a:lumMod val="50000"/>
                    </a:schemeClr>
                  </a:solidFill>
                </a:rPr>
                <a:t>(1) </a:t>
              </a:r>
              <a:r>
                <a:rPr lang="ko-KR" altLang="en-US" sz="2800" b="1" i="1" dirty="0">
                  <a:solidFill>
                    <a:schemeClr val="tx2">
                      <a:lumMod val="50000"/>
                    </a:schemeClr>
                  </a:solidFill>
                </a:rPr>
                <a:t>국내 선사들 간의 얼라이언스를 통한 경쟁력 확보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0F020F4-F3A6-4265-A03B-A7EF395D3A40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3-</a:t>
              </a:r>
              <a:r>
                <a:rPr lang="en-US" altLang="ko-KR" sz="3200" b="1" dirty="0">
                  <a:solidFill>
                    <a:schemeClr val="bg2"/>
                  </a:solidFill>
                </a:rPr>
                <a:t>01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AEF1F77-8800-447B-87CD-B91E1D786457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- 8 -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423BCC-88B3-4105-9092-7CA54038E98F}"/>
              </a:ext>
            </a:extLst>
          </p:cNvPr>
          <p:cNvSpPr/>
          <p:nvPr/>
        </p:nvSpPr>
        <p:spPr>
          <a:xfrm rot="5400000">
            <a:off x="-2495073" y="2976751"/>
            <a:ext cx="6370736" cy="139176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6894" y="1830008"/>
            <a:ext cx="5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E75AA41-A5BA-44A2-B11F-B0AC7337E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03" y="1094421"/>
            <a:ext cx="7620098" cy="225781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836ECE-354A-4055-9ACA-3D3CF28DD411}"/>
              </a:ext>
            </a:extLst>
          </p:cNvPr>
          <p:cNvSpPr/>
          <p:nvPr/>
        </p:nvSpPr>
        <p:spPr>
          <a:xfrm>
            <a:off x="7675426" y="2012173"/>
            <a:ext cx="1834850" cy="2841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E8438BB-3419-4403-9A2E-BF6BAA671094}"/>
              </a:ext>
            </a:extLst>
          </p:cNvPr>
          <p:cNvSpPr/>
          <p:nvPr/>
        </p:nvSpPr>
        <p:spPr>
          <a:xfrm>
            <a:off x="7675426" y="2799484"/>
            <a:ext cx="1834850" cy="2841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9C3DB8-3B8C-4C7F-8F2F-840261701A15}"/>
              </a:ext>
            </a:extLst>
          </p:cNvPr>
          <p:cNvGrpSpPr/>
          <p:nvPr/>
        </p:nvGrpSpPr>
        <p:grpSpPr>
          <a:xfrm>
            <a:off x="3585046" y="3620736"/>
            <a:ext cx="2510954" cy="2909891"/>
            <a:chOff x="3631333" y="3580398"/>
            <a:chExt cx="2510954" cy="290989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39587FC-D9DD-48DD-93C6-7FFB0ADF37BA}"/>
                </a:ext>
              </a:extLst>
            </p:cNvPr>
            <p:cNvGrpSpPr/>
            <p:nvPr/>
          </p:nvGrpSpPr>
          <p:grpSpPr>
            <a:xfrm>
              <a:off x="3631333" y="3580398"/>
              <a:ext cx="2510954" cy="2909891"/>
              <a:chOff x="3460105" y="3653169"/>
              <a:chExt cx="2510954" cy="290989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0543FB7-BF83-4959-B2BE-8C075683CA5F}"/>
                  </a:ext>
                </a:extLst>
              </p:cNvPr>
              <p:cNvSpPr/>
              <p:nvPr/>
            </p:nvSpPr>
            <p:spPr>
              <a:xfrm>
                <a:off x="3460105" y="5542844"/>
                <a:ext cx="2510954" cy="1020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흥아해운과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M&amp;A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추진으로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코로나 </a:t>
                </a: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펜데믹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상황에서도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영업이익률 </a:t>
                </a:r>
                <a:r>
                  <a:rPr lang="en-US" altLang="ko-KR" sz="1400" b="1" u="sng" dirty="0">
                    <a:solidFill>
                      <a:srgbClr val="C00000"/>
                    </a:solidFill>
                  </a:rPr>
                  <a:t>2</a:t>
                </a:r>
                <a:r>
                  <a:rPr lang="ko-KR" altLang="en-US" sz="1400" b="1" u="sng" dirty="0">
                    <a:solidFill>
                      <a:srgbClr val="C00000"/>
                    </a:solidFill>
                  </a:rPr>
                  <a:t>배 증가</a:t>
                </a: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86A1BA3-8EC5-4EE0-B3FF-B3F932499589}"/>
                  </a:ext>
                </a:extLst>
              </p:cNvPr>
              <p:cNvSpPr/>
              <p:nvPr/>
            </p:nvSpPr>
            <p:spPr>
              <a:xfrm>
                <a:off x="3793473" y="3653169"/>
                <a:ext cx="1776089" cy="17760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모서리가 둥근 직사각형 137">
                <a:extLst>
                  <a:ext uri="{FF2B5EF4-FFF2-40B4-BE49-F238E27FC236}">
                    <a16:creationId xmlns:a16="http://schemas.microsoft.com/office/drawing/2014/main" id="{1DC3E6EA-8984-42D1-AE81-23F42880627B}"/>
                  </a:ext>
                </a:extLst>
              </p:cNvPr>
              <p:cNvSpPr/>
              <p:nvPr/>
            </p:nvSpPr>
            <p:spPr>
              <a:xfrm flipH="1">
                <a:off x="3831493" y="5080762"/>
                <a:ext cx="1682785" cy="393471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white"/>
                    </a:solidFill>
                  </a:rPr>
                  <a:t>장금상선</a:t>
                </a:r>
                <a:endParaRPr lang="en-US" altLang="ko-KR" sz="12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2" name="그래픽 41" descr="운송 윤곽선">
              <a:extLst>
                <a:ext uri="{FF2B5EF4-FFF2-40B4-BE49-F238E27FC236}">
                  <a16:creationId xmlns:a16="http://schemas.microsoft.com/office/drawing/2014/main" id="{1AD34731-0DC2-4D0E-90DE-E677988A5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283549" y="3775594"/>
              <a:ext cx="1206521" cy="1206521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BB4C608-8DE4-46C1-A243-42D7AA196768}"/>
              </a:ext>
            </a:extLst>
          </p:cNvPr>
          <p:cNvGrpSpPr/>
          <p:nvPr/>
        </p:nvGrpSpPr>
        <p:grpSpPr>
          <a:xfrm>
            <a:off x="7370487" y="3620736"/>
            <a:ext cx="2444727" cy="2909891"/>
            <a:chOff x="8335188" y="3580398"/>
            <a:chExt cx="2444727" cy="290989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3F94CFB-96AC-4677-9B1B-C13C85DE9BD0}"/>
                </a:ext>
              </a:extLst>
            </p:cNvPr>
            <p:cNvGrpSpPr/>
            <p:nvPr/>
          </p:nvGrpSpPr>
          <p:grpSpPr>
            <a:xfrm>
              <a:off x="8335188" y="3580398"/>
              <a:ext cx="2444727" cy="2909891"/>
              <a:chOff x="8552037" y="3490811"/>
              <a:chExt cx="2444727" cy="290989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105E7DA-19DE-43E9-BCA8-A606370FF5B9}"/>
                  </a:ext>
                </a:extLst>
              </p:cNvPr>
              <p:cNvSpPr/>
              <p:nvPr/>
            </p:nvSpPr>
            <p:spPr>
              <a:xfrm>
                <a:off x="8552037" y="5380486"/>
                <a:ext cx="2444727" cy="1020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코로나 </a:t>
                </a:r>
                <a:r>
                  <a:rPr lang="ko-KR" altLang="en-US" sz="14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펜데믹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상황 속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영업이익률  적자에서 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흑자 전환 성공</a:t>
                </a:r>
                <a:endParaRPr lang="ko-KR" altLang="en-US" sz="1400" dirty="0">
                  <a:solidFill>
                    <a:prstClr val="white">
                      <a:lumMod val="65000"/>
                    </a:prstClr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787B99B-7A72-4278-A048-1ECA677A8053}"/>
                  </a:ext>
                </a:extLst>
              </p:cNvPr>
              <p:cNvSpPr/>
              <p:nvPr/>
            </p:nvSpPr>
            <p:spPr>
              <a:xfrm>
                <a:off x="8894989" y="3490811"/>
                <a:ext cx="1776089" cy="177608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모서리가 둥근 직사각형 137">
                <a:extLst>
                  <a:ext uri="{FF2B5EF4-FFF2-40B4-BE49-F238E27FC236}">
                    <a16:creationId xmlns:a16="http://schemas.microsoft.com/office/drawing/2014/main" id="{19B79B22-A369-4BF0-8847-AD526BF4D7E9}"/>
                  </a:ext>
                </a:extLst>
              </p:cNvPr>
              <p:cNvSpPr/>
              <p:nvPr/>
            </p:nvSpPr>
            <p:spPr>
              <a:xfrm flipH="1">
                <a:off x="8933009" y="4918404"/>
                <a:ext cx="1682785" cy="393471"/>
              </a:xfrm>
              <a:prstGeom prst="roundRect">
                <a:avLst>
                  <a:gd name="adj" fmla="val 50000"/>
                </a:avLst>
              </a:prstGeom>
              <a:solidFill>
                <a:srgbClr val="127CEA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 err="1">
                    <a:solidFill>
                      <a:prstClr val="white"/>
                    </a:solidFill>
                  </a:rPr>
                  <a:t>흥아해운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52" name="그래픽 51" descr="운송 윤곽선">
              <a:extLst>
                <a:ext uri="{FF2B5EF4-FFF2-40B4-BE49-F238E27FC236}">
                  <a16:creationId xmlns:a16="http://schemas.microsoft.com/office/drawing/2014/main" id="{FA123EFC-83C6-4C7B-B457-6D992DB7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962923" y="3810882"/>
              <a:ext cx="1206521" cy="1206521"/>
            </a:xfrm>
            <a:prstGeom prst="rect">
              <a:avLst/>
            </a:prstGeom>
          </p:spPr>
        </p:pic>
      </p:grp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DE1F08A4-9D87-4CA2-BA58-E04AF70311C2}"/>
              </a:ext>
            </a:extLst>
          </p:cNvPr>
          <p:cNvSpPr/>
          <p:nvPr/>
        </p:nvSpPr>
        <p:spPr>
          <a:xfrm rot="10800000">
            <a:off x="2807603" y="1058830"/>
            <a:ext cx="777443" cy="82555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l">
              <a:lnSpc>
                <a:spcPct val="200000"/>
              </a:lnSpc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B087F2-8109-49FA-A067-38DDD572402F}"/>
              </a:ext>
            </a:extLst>
          </p:cNvPr>
          <p:cNvSpPr txBox="1"/>
          <p:nvPr/>
        </p:nvSpPr>
        <p:spPr>
          <a:xfrm>
            <a:off x="9150313" y="861810"/>
            <a:ext cx="14789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출처. The </a:t>
            </a:r>
            <a:r>
              <a:rPr lang="ko-KR" altLang="en-US" sz="1000" dirty="0" err="1">
                <a:solidFill>
                  <a:schemeClr val="bg2">
                    <a:lumMod val="75000"/>
                  </a:schemeClr>
                </a:solidFill>
              </a:rPr>
              <a:t>bell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</a:rPr>
              <a:t> 기사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한쪽 모서리가 잘린 사각형 13">
            <a:extLst>
              <a:ext uri="{FF2B5EF4-FFF2-40B4-BE49-F238E27FC236}">
                <a16:creationId xmlns:a16="http://schemas.microsoft.com/office/drawing/2014/main" id="{83365B94-CD0A-4CE5-A429-B4C9AEFE970D}"/>
              </a:ext>
            </a:extLst>
          </p:cNvPr>
          <p:cNvSpPr/>
          <p:nvPr/>
        </p:nvSpPr>
        <p:spPr>
          <a:xfrm flipH="1">
            <a:off x="2843951" y="1083692"/>
            <a:ext cx="7583750" cy="2240804"/>
          </a:xfrm>
          <a:prstGeom prst="snip1Rect">
            <a:avLst>
              <a:gd name="adj" fmla="val 30716"/>
            </a:avLst>
          </a:prstGeom>
          <a:noFill/>
          <a:ln w="28575"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자유형 20">
            <a:extLst>
              <a:ext uri="{FF2B5EF4-FFF2-40B4-BE49-F238E27FC236}">
                <a16:creationId xmlns:a16="http://schemas.microsoft.com/office/drawing/2014/main" id="{22894087-C4CD-4C78-B7A9-C36810AD24DD}"/>
              </a:ext>
            </a:extLst>
          </p:cNvPr>
          <p:cNvSpPr/>
          <p:nvPr/>
        </p:nvSpPr>
        <p:spPr>
          <a:xfrm>
            <a:off x="2807603" y="1066685"/>
            <a:ext cx="622763" cy="622763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127CEA"/>
          </a:solidFill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6060339-7370-432F-960D-C0F738BA06A1}"/>
              </a:ext>
            </a:extLst>
          </p:cNvPr>
          <p:cNvGrpSpPr/>
          <p:nvPr/>
        </p:nvGrpSpPr>
        <p:grpSpPr>
          <a:xfrm>
            <a:off x="-4226" y="-27112"/>
            <a:ext cx="12196228" cy="888921"/>
            <a:chOff x="-4226" y="-27112"/>
            <a:chExt cx="12196228" cy="88892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C956CE3-BEB7-4520-A97F-4DDEAD630B53}"/>
                </a:ext>
              </a:extLst>
            </p:cNvPr>
            <p:cNvGrpSpPr/>
            <p:nvPr/>
          </p:nvGrpSpPr>
          <p:grpSpPr>
            <a:xfrm rot="16200000">
              <a:off x="5649427" y="-5680765"/>
              <a:ext cx="888921" cy="12196228"/>
              <a:chOff x="-20549" y="0"/>
              <a:chExt cx="2006600" cy="68580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C457BC8-C73B-4FBF-8356-4A10151A9A28}"/>
                  </a:ext>
                </a:extLst>
              </p:cNvPr>
              <p:cNvSpPr/>
              <p:nvPr/>
            </p:nvSpPr>
            <p:spPr>
              <a:xfrm>
                <a:off x="-20549" y="0"/>
                <a:ext cx="2006600" cy="782595"/>
              </a:xfrm>
              <a:prstGeom prst="rect">
                <a:avLst/>
              </a:prstGeom>
              <a:solidFill>
                <a:srgbClr val="416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5DE56D9-7ADC-4C80-9A03-6F1785B44C4F}"/>
                  </a:ext>
                </a:extLst>
              </p:cNvPr>
              <p:cNvSpPr/>
              <p:nvPr/>
            </p:nvSpPr>
            <p:spPr>
              <a:xfrm>
                <a:off x="-20549" y="782595"/>
                <a:ext cx="2006600" cy="6075405"/>
              </a:xfrm>
              <a:prstGeom prst="rect">
                <a:avLst/>
              </a:prstGeom>
              <a:solidFill>
                <a:srgbClr val="6C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t"/>
              <a:lstStyle/>
              <a:p>
                <a:pPr lvl="1">
                  <a:lnSpc>
                    <a:spcPct val="150000"/>
                  </a:lnSpc>
                </a:pP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F261B-7B1B-4D67-B6C8-3991E098A8AE}"/>
                </a:ext>
              </a:extLst>
            </p:cNvPr>
            <p:cNvSpPr txBox="1"/>
            <p:nvPr/>
          </p:nvSpPr>
          <p:spPr>
            <a:xfrm>
              <a:off x="3714478" y="192662"/>
              <a:ext cx="6970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i="1" dirty="0">
                  <a:solidFill>
                    <a:schemeClr val="tx2">
                      <a:lumMod val="50000"/>
                    </a:schemeClr>
                  </a:solidFill>
                </a:rPr>
                <a:t>(2) M&amp;A</a:t>
              </a:r>
              <a:r>
                <a:rPr lang="ko-KR" altLang="en-US" sz="3200" b="1" i="1" dirty="0">
                  <a:solidFill>
                    <a:schemeClr val="tx2">
                      <a:lumMod val="50000"/>
                    </a:schemeClr>
                  </a:solidFill>
                </a:rPr>
                <a:t>를 통한 경쟁력 확보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6C1D5A-EC94-4B08-AF6F-9E40CE4F7A68}"/>
                </a:ext>
              </a:extLst>
            </p:cNvPr>
            <p:cNvSpPr txBox="1"/>
            <p:nvPr/>
          </p:nvSpPr>
          <p:spPr>
            <a:xfrm>
              <a:off x="0" y="63406"/>
              <a:ext cx="1386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2"/>
                  </a:solidFill>
                </a:rPr>
                <a:t>3-</a:t>
              </a:r>
              <a:r>
                <a:rPr lang="en-US" altLang="ko-KR" sz="3200" b="1" dirty="0">
                  <a:solidFill>
                    <a:schemeClr val="bg2"/>
                  </a:solidFill>
                </a:rPr>
                <a:t>01</a:t>
              </a:r>
              <a:endParaRPr lang="ko-KR" alt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D289119-B91B-407D-B5AC-E1934AC90B67}"/>
              </a:ext>
            </a:extLst>
          </p:cNvPr>
          <p:cNvSpPr txBox="1"/>
          <p:nvPr/>
        </p:nvSpPr>
        <p:spPr>
          <a:xfrm>
            <a:off x="0" y="6553200"/>
            <a:ext cx="1386177" cy="26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- 9 -</a:t>
            </a:r>
            <a:endParaRPr lang="ko-KR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98982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C9FCC"/>
        </a:solidFill>
        <a:ln>
          <a:noFill/>
        </a:ln>
      </a:spPr>
      <a:bodyPr vert="eaVert" rtlCol="0" anchor="t"/>
      <a:lstStyle>
        <a:defPPr algn="l">
          <a:lnSpc>
            <a:spcPct val="200000"/>
          </a:lnSpc>
          <a:defRPr sz="1600" b="1" dirty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3397</TotalTime>
  <Words>1385</Words>
  <Application>Microsoft Office PowerPoint</Application>
  <PresentationFormat>와이드스크린</PresentationFormat>
  <Paragraphs>305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Abadi Extra Light</vt:lpstr>
      <vt:lpstr>Aharoni</vt:lpstr>
      <vt:lpstr>맑은 고딕</vt:lpstr>
      <vt:lpstr>아리따-돋움(TTF)-SemiBold</vt:lpstr>
      <vt:lpstr>Arial</vt:lpstr>
      <vt:lpstr>Wingdings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366</cp:revision>
  <dcterms:created xsi:type="dcterms:W3CDTF">2021-05-12T15:50:21Z</dcterms:created>
  <dcterms:modified xsi:type="dcterms:W3CDTF">2022-05-06T07:44:23Z</dcterms:modified>
</cp:coreProperties>
</file>