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2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1046" r:id="rId3"/>
    <p:sldId id="420" r:id="rId4"/>
    <p:sldId id="929" r:id="rId5"/>
    <p:sldId id="1047" r:id="rId6"/>
    <p:sldId id="1048" r:id="rId7"/>
    <p:sldId id="1049" r:id="rId8"/>
    <p:sldId id="1050" r:id="rId9"/>
    <p:sldId id="1051" r:id="rId10"/>
    <p:sldId id="1072" r:id="rId11"/>
    <p:sldId id="1025" r:id="rId12"/>
    <p:sldId id="1065" r:id="rId13"/>
    <p:sldId id="1074" r:id="rId14"/>
    <p:sldId id="1071" r:id="rId15"/>
    <p:sldId id="1070" r:id="rId16"/>
    <p:sldId id="1069" r:id="rId17"/>
    <p:sldId id="1064" r:id="rId18"/>
    <p:sldId id="1073" r:id="rId19"/>
    <p:sldId id="1039" r:id="rId20"/>
    <p:sldId id="853" r:id="rId21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24"/>
      <p:bold r:id="rId25"/>
    </p:embeddedFont>
    <p:embeddedFont>
      <p:font typeface="HY헤드라인M" panose="02030600000101010101" pitchFamily="18" charset="-127"/>
      <p:regular r:id="rId26"/>
    </p:embeddedFont>
    <p:embeddedFont>
      <p:font typeface="산돌고딕B" panose="020B0600000101010101" charset="-127"/>
      <p:regular r:id="rId27"/>
    </p:embeddedFont>
    <p:embeddedFont>
      <p:font typeface="HY견명조" panose="02030600000101010101" pitchFamily="18" charset="-127"/>
      <p:regular r:id="rId28"/>
    </p:embeddedFont>
    <p:embeddedFont>
      <p:font typeface="휴먼모음T" panose="02030504000101010101" pitchFamily="18" charset="-127"/>
      <p:regular r:id="rId29"/>
    </p:embeddedFont>
    <p:embeddedFont>
      <p:font typeface="함초롬바탕" panose="02030604000101010101" pitchFamily="18" charset="-127"/>
      <p:regular r:id="rId30"/>
      <p:bold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702">
          <p15:clr>
            <a:srgbClr val="A4A3A4"/>
          </p15:clr>
        </p15:guide>
        <p15:guide id="6" pos="793">
          <p15:clr>
            <a:srgbClr val="A4A3A4"/>
          </p15:clr>
        </p15:guide>
        <p15:guide id="7" pos="612">
          <p15:clr>
            <a:srgbClr val="A4A3A4"/>
          </p15:clr>
        </p15:guide>
        <p15:guide id="8" pos="476">
          <p15:clr>
            <a:srgbClr val="A4A3A4"/>
          </p15:clr>
        </p15:guide>
        <p15:guide id="9" pos="49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CC"/>
    <a:srgbClr val="0000CC"/>
    <a:srgbClr val="B48900"/>
    <a:srgbClr val="0000FF"/>
    <a:srgbClr val="003300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7168" autoAdjust="0"/>
  </p:normalViewPr>
  <p:slideViewPr>
    <p:cSldViewPr snapToObjects="1">
      <p:cViewPr varScale="1">
        <p:scale>
          <a:sx n="77" d="100"/>
          <a:sy n="77" d="100"/>
        </p:scale>
        <p:origin x="1326" y="84"/>
      </p:cViewPr>
      <p:guideLst>
        <p:guide orient="horz" pos="2341"/>
        <p:guide orient="horz" pos="799"/>
        <p:guide orient="horz" pos="1616"/>
        <p:guide orient="horz" pos="618"/>
        <p:guide orient="horz" pos="3702"/>
        <p:guide pos="793"/>
        <p:guide pos="612"/>
        <p:guide pos="476"/>
        <p:guide pos="4967"/>
      </p:guideLst>
    </p:cSldViewPr>
  </p:slideViewPr>
  <p:outlineViewPr>
    <p:cViewPr>
      <p:scale>
        <a:sx n="33" d="100"/>
        <a:sy n="33" d="100"/>
      </p:scale>
      <p:origin x="0" y="3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-2178" y="-12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태우" userId="544b8d3849507767" providerId="LiveId" clId="{B66705E7-ACA2-4A32-8779-F0BEF7124547}"/>
    <pc:docChg chg="modSld">
      <pc:chgData name="박 태우" userId="544b8d3849507767" providerId="LiveId" clId="{B66705E7-ACA2-4A32-8779-F0BEF7124547}" dt="2022-05-01T08:10:26.234" v="31" actId="20577"/>
      <pc:docMkLst>
        <pc:docMk/>
      </pc:docMkLst>
      <pc:sldChg chg="modSp mod">
        <pc:chgData name="박 태우" userId="544b8d3849507767" providerId="LiveId" clId="{B66705E7-ACA2-4A32-8779-F0BEF7124547}" dt="2022-05-01T08:00:33.951" v="8" actId="20577"/>
        <pc:sldMkLst>
          <pc:docMk/>
          <pc:sldMk cId="0" sldId="929"/>
        </pc:sldMkLst>
        <pc:spChg chg="mod">
          <ac:chgData name="박 태우" userId="544b8d3849507767" providerId="LiveId" clId="{B66705E7-ACA2-4A32-8779-F0BEF7124547}" dt="2022-05-01T08:00:33.951" v="8" actId="20577"/>
          <ac:spMkLst>
            <pc:docMk/>
            <pc:sldMk cId="0" sldId="929"/>
            <ac:spMk id="7174" creationId="{00000000-0000-0000-0000-000000000000}"/>
          </ac:spMkLst>
        </pc:spChg>
      </pc:sldChg>
      <pc:sldChg chg="modSp mod">
        <pc:chgData name="박 태우" userId="544b8d3849507767" providerId="LiveId" clId="{B66705E7-ACA2-4A32-8779-F0BEF7124547}" dt="2022-05-01T08:10:26.234" v="31" actId="20577"/>
        <pc:sldMkLst>
          <pc:docMk/>
          <pc:sldMk cId="0" sldId="1039"/>
        </pc:sldMkLst>
        <pc:spChg chg="mod">
          <ac:chgData name="박 태우" userId="544b8d3849507767" providerId="LiveId" clId="{B66705E7-ACA2-4A32-8779-F0BEF7124547}" dt="2022-05-01T08:10:26.234" v="31" actId="20577"/>
          <ac:spMkLst>
            <pc:docMk/>
            <pc:sldMk cId="0" sldId="1039"/>
            <ac:spMk id="12" creationId="{00000000-0000-0000-0000-000000000000}"/>
          </ac:spMkLst>
        </pc:spChg>
      </pc:sldChg>
      <pc:sldChg chg="modSp mod">
        <pc:chgData name="박 태우" userId="544b8d3849507767" providerId="LiveId" clId="{B66705E7-ACA2-4A32-8779-F0BEF7124547}" dt="2022-05-01T08:07:00.258" v="18"/>
        <pc:sldMkLst>
          <pc:docMk/>
          <pc:sldMk cId="0" sldId="1051"/>
        </pc:sldMkLst>
        <pc:spChg chg="mod">
          <ac:chgData name="박 태우" userId="544b8d3849507767" providerId="LiveId" clId="{B66705E7-ACA2-4A32-8779-F0BEF7124547}" dt="2022-05-01T08:07:00.258" v="18"/>
          <ac:spMkLst>
            <pc:docMk/>
            <pc:sldMk cId="0" sldId="1051"/>
            <ac:spMk id="26" creationId="{00000000-0000-0000-0000-000000000000}"/>
          </ac:spMkLst>
        </pc:spChg>
      </pc:sldChg>
      <pc:sldChg chg="modSp mod">
        <pc:chgData name="박 태우" userId="544b8d3849507767" providerId="LiveId" clId="{B66705E7-ACA2-4A32-8779-F0BEF7124547}" dt="2022-05-01T08:03:40.850" v="10" actId="1076"/>
        <pc:sldMkLst>
          <pc:docMk/>
          <pc:sldMk cId="0" sldId="1069"/>
        </pc:sldMkLst>
        <pc:spChg chg="mod">
          <ac:chgData name="박 태우" userId="544b8d3849507767" providerId="LiveId" clId="{B66705E7-ACA2-4A32-8779-F0BEF7124547}" dt="2022-05-01T08:03:40.850" v="10" actId="1076"/>
          <ac:spMkLst>
            <pc:docMk/>
            <pc:sldMk cId="0" sldId="1069"/>
            <ac:spMk id="8" creationId="{824CD36B-7DB3-468A-A9F3-4E4E81D596BC}"/>
          </ac:spMkLst>
        </pc:spChg>
      </pc:sldChg>
      <pc:sldChg chg="modSp mod">
        <pc:chgData name="박 태우" userId="544b8d3849507767" providerId="LiveId" clId="{B66705E7-ACA2-4A32-8779-F0BEF7124547}" dt="2022-05-01T08:02:12.408" v="9" actId="20577"/>
        <pc:sldMkLst>
          <pc:docMk/>
          <pc:sldMk cId="3950971817" sldId="1072"/>
        </pc:sldMkLst>
        <pc:spChg chg="mod">
          <ac:chgData name="박 태우" userId="544b8d3849507767" providerId="LiveId" clId="{B66705E7-ACA2-4A32-8779-F0BEF7124547}" dt="2022-05-01T08:02:12.408" v="9" actId="20577"/>
          <ac:spMkLst>
            <pc:docMk/>
            <pc:sldMk cId="3950971817" sldId="1072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r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r" defTabSz="944563" eaLnBrk="1" latinLnBrk="1" hangingPunct="1">
              <a:defRPr sz="1200">
                <a:latin typeface="산돌고딕B" charset="-127"/>
              </a:defRPr>
            </a:lvl1pPr>
          </a:lstStyle>
          <a:p>
            <a:pPr>
              <a:defRPr/>
            </a:pPr>
            <a:fld id="{2C3C7487-F598-4FFC-8C20-32DE2995FF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r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r" defTabSz="944563" eaLnBrk="1" latinLnBrk="1" hangingPunct="1">
              <a:defRPr sz="1200">
                <a:latin typeface="산돌고딕B" charset="-127"/>
              </a:defRPr>
            </a:lvl1pPr>
          </a:lstStyle>
          <a:p>
            <a:pPr>
              <a:defRPr/>
            </a:pPr>
            <a:fld id="{E96ABF77-13E1-4536-86D1-299B62F43E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071693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D7465-60D6-45C1-9D58-D6F8D954972F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B2CBC-87E1-42C5-9BA2-9CCDDB778B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E99A5-0B78-4A67-B878-39AC3198F8C0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75851-682B-48EA-9E3D-2C4ED6B670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8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7DED7-C508-4B2C-8FD6-0E67C5B790AC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EA3A-A618-4BCA-9D75-7B44B692C7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AE421-979E-4CC3-8B15-CF0171EFFAEC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02458-8ABB-434F-99EB-07A88EDDDC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7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8469-51C3-4EBD-B808-E0660554D745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9ACEF-36CF-443E-8453-2D1C456F30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2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11EC-E8A5-4D7C-B40C-FECEDBA163D6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54F5-4221-4EEC-9045-585F2BA1CC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74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A584-AA91-4C4D-AE01-E73B61F67BBA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6711-3392-43C1-A1EE-5F33640012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F4481-B02F-43BA-AB3F-54E22BAE471F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7790-0417-4A0E-A675-D2E0284066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536F4-1732-4187-8CC9-67F247D07EFD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BD41D-2178-4820-B36B-4DEB2D39B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19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86B16-6D8C-44EF-9CE0-942E5B86F02F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6B1FD-F750-4DC3-BEDF-39AAD0D216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7595-57D1-4B4D-89E9-00568E47A7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5438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6B8B8-9B67-44A8-BD00-33CE670B93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3384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CA64B-96FD-4966-96FB-869829F175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7088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1920-E936-4F7B-A1A1-A4502EF643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2632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4597D-018F-4941-B7BD-7C0315E68A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6159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EACCF-2080-4C90-B889-E7865E3748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2451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DC645-0F56-4B4B-96D3-815A00EBFF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260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E5CCE-FF8C-4F1C-8868-A74AFD9BEC66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FC87-6772-4F9E-8EBF-B6198E349C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429375"/>
            <a:ext cx="2133600" cy="360363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fld id="{1D6DB8F4-A601-4A22-A07C-B8D584D664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</p:sldLayoutIdLst>
  <p:transition/>
  <p:hf hdr="0" ftr="0" dt="0"/>
  <p:txStyles>
    <p:titleStyle>
      <a:lvl1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+mj-lt"/>
          <a:ea typeface="+mj-ea"/>
          <a:cs typeface="+mj-cs"/>
        </a:defRPr>
      </a:lvl1pPr>
      <a:lvl2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6350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10922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5494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20066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863138A1-DB9F-440C-B2C4-DDAE3FEAD7E4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0AA111-4704-490E-8C82-5B9CBDF1B3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e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11"/>
          <p:cNvSpPr>
            <a:spLocks noChangeArrowheads="1"/>
          </p:cNvSpPr>
          <p:nvPr/>
        </p:nvSpPr>
        <p:spPr bwMode="auto">
          <a:xfrm>
            <a:off x="0" y="1216010"/>
            <a:ext cx="9144000" cy="69850"/>
          </a:xfrm>
          <a:prstGeom prst="rect">
            <a:avLst/>
          </a:prstGeom>
          <a:gradFill flip="none" rotWithShape="1">
            <a:gsLst>
              <a:gs pos="0">
                <a:srgbClr val="00FFFF"/>
              </a:gs>
              <a:gs pos="100000">
                <a:srgbClr val="21D6E0"/>
              </a:gs>
              <a:gs pos="37500">
                <a:srgbClr val="0087E6"/>
              </a:gs>
              <a:gs pos="50000">
                <a:srgbClr val="005CBF"/>
              </a:gs>
              <a:gs pos="62500">
                <a:srgbClr val="0087E6"/>
              </a:gs>
              <a:gs pos="100000">
                <a:srgbClr val="21D6E0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6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247650" y="1612900"/>
            <a:ext cx="86391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lang="ko-KR" altLang="en-US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국제 정세 변화에 따른 부산항의 </a:t>
            </a:r>
            <a:r>
              <a:rPr lang="en-US" altLang="ko-KR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</a:br>
            <a:r>
              <a:rPr lang="ko-KR" altLang="en-US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친환경 대응 방안</a:t>
            </a:r>
            <a:endParaRPr lang="en-US" altLang="ko-KR" b="1" dirty="0">
              <a:ea typeface="HY헤드라인M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1216010"/>
            <a:ext cx="9144000" cy="69850"/>
          </a:xfrm>
          <a:prstGeom prst="rect">
            <a:avLst/>
          </a:prstGeom>
          <a:gradFill flip="none" rotWithShape="1">
            <a:gsLst>
              <a:gs pos="0">
                <a:srgbClr val="00FFFF"/>
              </a:gs>
              <a:gs pos="100000">
                <a:srgbClr val="21D6E0"/>
              </a:gs>
              <a:gs pos="37500">
                <a:srgbClr val="0087E6"/>
              </a:gs>
              <a:gs pos="50000">
                <a:srgbClr val="005CBF"/>
              </a:gs>
              <a:gs pos="62500">
                <a:srgbClr val="0087E6"/>
              </a:gs>
              <a:gs pos="100000">
                <a:srgbClr val="21D6E0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6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31" name="Rectangle 38"/>
          <p:cNvSpPr>
            <a:spLocks noChangeArrowheads="1"/>
          </p:cNvSpPr>
          <p:nvPr/>
        </p:nvSpPr>
        <p:spPr bwMode="auto">
          <a:xfrm>
            <a:off x="3602038" y="3716338"/>
            <a:ext cx="19288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rgbClr val="000066"/>
                </a:solidFill>
                <a:ea typeface="HY헤드라인M" panose="02030600000101010101" pitchFamily="18" charset="-127"/>
              </a:rPr>
              <a:t>2022.  5. . </a:t>
            </a:r>
          </a:p>
        </p:txBody>
      </p:sp>
      <p:sp>
        <p:nvSpPr>
          <p:cNvPr id="5132" name="Rectangle 2"/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33" name="Rectangle 4"/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34" name="Rectangle 38"/>
          <p:cNvSpPr>
            <a:spLocks noChangeArrowheads="1"/>
          </p:cNvSpPr>
          <p:nvPr/>
        </p:nvSpPr>
        <p:spPr bwMode="auto">
          <a:xfrm>
            <a:off x="1581150" y="4575175"/>
            <a:ext cx="59912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200000"/>
              </a:lnSpc>
            </a:pPr>
            <a:r>
              <a:rPr lang="ko-KR" altLang="en-US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동명대학교</a:t>
            </a:r>
            <a:r>
              <a:rPr lang="en-US" altLang="ko-KR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항만물류시스템학과</a:t>
            </a:r>
            <a:endParaRPr lang="en-US" altLang="ko-KR" sz="1600" dirty="0">
              <a:solidFill>
                <a:srgbClr val="003300"/>
              </a:solidFill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200000"/>
              </a:lnSpc>
            </a:pPr>
            <a:r>
              <a:rPr lang="ko-KR" altLang="en-US" sz="1600" dirty="0" err="1">
                <a:solidFill>
                  <a:srgbClr val="003300"/>
                </a:solidFill>
                <a:ea typeface="HY헤드라인M" panose="02030600000101010101" pitchFamily="18" charset="-127"/>
              </a:rPr>
              <a:t>박현민</a:t>
            </a:r>
            <a:r>
              <a:rPr lang="en-US" altLang="ko-KR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3300"/>
                </a:solidFill>
                <a:ea typeface="HY헤드라인M" panose="02030600000101010101" pitchFamily="18" charset="-127"/>
              </a:rPr>
              <a:t>강종현</a:t>
            </a:r>
            <a:r>
              <a:rPr lang="en-US" altLang="ko-KR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박영빈</a:t>
            </a:r>
            <a:r>
              <a:rPr lang="en-US" altLang="ko-KR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3300"/>
                </a:solidFill>
                <a:ea typeface="HY헤드라인M" panose="02030600000101010101" pitchFamily="18" charset="-127"/>
              </a:rPr>
              <a:t>박태우</a:t>
            </a:r>
            <a:r>
              <a:rPr lang="en-US" altLang="ko-KR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3300"/>
                </a:solidFill>
                <a:ea typeface="HY헤드라인M" panose="02030600000101010101" pitchFamily="18" charset="-127"/>
              </a:rPr>
              <a:t>이지헌</a:t>
            </a:r>
            <a:endParaRPr lang="en-US" altLang="ko-KR" sz="1600" dirty="0">
              <a:solidFill>
                <a:srgbClr val="003300"/>
              </a:solidFill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200000"/>
              </a:lnSpc>
            </a:pPr>
            <a:r>
              <a:rPr lang="ko-KR" altLang="en-US" sz="1600" dirty="0">
                <a:solidFill>
                  <a:srgbClr val="003300"/>
                </a:solidFill>
                <a:ea typeface="HY헤드라인M" panose="02030600000101010101" pitchFamily="18" charset="-127"/>
              </a:rPr>
              <a:t>지도교수 박두진</a:t>
            </a:r>
            <a:endParaRPr lang="en-US" altLang="ko-KR" sz="1600" dirty="0">
              <a:solidFill>
                <a:srgbClr val="003300"/>
              </a:solidFill>
              <a:ea typeface="HY헤드라인M" panose="02030600000101010101" pitchFamily="18" charset="-127"/>
            </a:endParaRPr>
          </a:p>
        </p:txBody>
      </p:sp>
      <p:pic>
        <p:nvPicPr>
          <p:cNvPr id="5135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214313"/>
            <a:ext cx="35893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3334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3335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5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3331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2.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국내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수소 </a:t>
              </a:r>
              <a:r>
                <a:rPr kumimoji="0" lang="en-US" altLang="ko-KR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&amp;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암모니아 선행연구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3333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131F113F-7AC5-409A-9E31-69B8AABEF647}" type="slidenum">
              <a:rPr lang="en-US" altLang="ko-KR" sz="1400" smtClean="0"/>
              <a:pPr/>
              <a:t>9</a:t>
            </a:fld>
            <a:endParaRPr lang="en-US" altLang="ko-KR" sz="140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3.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부산항 중심</a:t>
            </a: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 대응 방안 선행연구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A42DBBCA-6CA4-493F-8B53-1A6BFA0777AC}"/>
              </a:ext>
            </a:extLst>
          </p:cNvPr>
          <p:cNvSpPr/>
          <p:nvPr/>
        </p:nvSpPr>
        <p:spPr>
          <a:xfrm>
            <a:off x="390525" y="2046288"/>
            <a:ext cx="1352550" cy="119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319" name="내용 개체 틀 27"/>
          <p:cNvSpPr txBox="1">
            <a:spLocks/>
          </p:cNvSpPr>
          <p:nvPr/>
        </p:nvSpPr>
        <p:spPr bwMode="auto">
          <a:xfrm>
            <a:off x="412750" y="2159000"/>
            <a:ext cx="133032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100">
                <a:ea typeface="HY헤드라인M" panose="02030600000101010101" pitchFamily="18" charset="-127"/>
                <a:cs typeface="함초롬바탕" panose="02030604000101010101" pitchFamily="18" charset="-127"/>
              </a:rPr>
              <a:t>인공적 방법으로</a:t>
            </a:r>
            <a:endParaRPr lang="en-US" altLang="ko-KR" sz="1100"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100">
                <a:ea typeface="HY헤드라인M" panose="02030600000101010101" pitchFamily="18" charset="-127"/>
                <a:cs typeface="함초롬바탕" panose="02030604000101010101" pitchFamily="18" charset="-127"/>
              </a:rPr>
              <a:t>질소와 수소 합성 </a:t>
            </a:r>
          </a:p>
        </p:txBody>
      </p:sp>
      <p:sp>
        <p:nvSpPr>
          <p:cNvPr id="16" name="사각형: 둥근 모서리 18">
            <a:extLst>
              <a:ext uri="{FF2B5EF4-FFF2-40B4-BE49-F238E27FC236}">
                <a16:creationId xmlns:a16="http://schemas.microsoft.com/office/drawing/2014/main" id="{88051389-AAF7-4B68-9639-44F5427C932F}"/>
              </a:ext>
            </a:extLst>
          </p:cNvPr>
          <p:cNvSpPr/>
          <p:nvPr/>
        </p:nvSpPr>
        <p:spPr>
          <a:xfrm>
            <a:off x="6869113" y="2046288"/>
            <a:ext cx="1352550" cy="1198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2"/>
                </a:solidFill>
                <a:ea typeface="HY헤드라인M" panose="02030600000101010101" pitchFamily="18" charset="-127"/>
                <a:cs typeface="함초롬바탕" panose="02030604000101010101" pitchFamily="18" charset="-127"/>
              </a:rPr>
              <a:t>암모니아 생성을 위해 수소를 먼저 합성</a:t>
            </a:r>
          </a:p>
        </p:txBody>
      </p:sp>
      <p:sp>
        <p:nvSpPr>
          <p:cNvPr id="18" name="사각형: 둥근 모서리 20">
            <a:extLst>
              <a:ext uri="{FF2B5EF4-FFF2-40B4-BE49-F238E27FC236}">
                <a16:creationId xmlns:a16="http://schemas.microsoft.com/office/drawing/2014/main" id="{E4863240-80E4-491D-A0D0-04C945BECE61}"/>
              </a:ext>
            </a:extLst>
          </p:cNvPr>
          <p:cNvSpPr/>
          <p:nvPr/>
        </p:nvSpPr>
        <p:spPr>
          <a:xfrm>
            <a:off x="3440113" y="2046288"/>
            <a:ext cx="1495425" cy="1198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ko-KR" altLang="en-US" sz="1100" dirty="0">
                <a:solidFill>
                  <a:schemeClr val="tx2"/>
                </a:solidFill>
                <a:ea typeface="HY헤드라인M" panose="02030600000101010101" pitchFamily="18" charset="-127"/>
                <a:cs typeface="함초롬바탕" panose="02030604000101010101" pitchFamily="18" charset="-127"/>
              </a:rPr>
              <a:t>수소를 얻기 위해</a:t>
            </a:r>
            <a:r>
              <a:rPr lang="en-US" altLang="ko-KR" sz="1100" dirty="0">
                <a:solidFill>
                  <a:schemeClr val="tx2"/>
                </a:solidFill>
                <a:ea typeface="HY헤드라인M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ea typeface="HY헤드라인M" panose="02030600000101010101" pitchFamily="18" charset="-127"/>
                <a:cs typeface="함초롬바탕" panose="02030604000101010101" pitchFamily="18" charset="-127"/>
              </a:rPr>
              <a:t>암모니아를 다시 분해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415BB0-08A6-42A9-AA93-B2E0B033470C}"/>
              </a:ext>
            </a:extLst>
          </p:cNvPr>
          <p:cNvCxnSpPr/>
          <p:nvPr/>
        </p:nvCxnSpPr>
        <p:spPr>
          <a:xfrm>
            <a:off x="1060450" y="3916363"/>
            <a:ext cx="668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4" name="TextBox 25"/>
          <p:cNvSpPr txBox="1">
            <a:spLocks noChangeArrowheads="1"/>
          </p:cNvSpPr>
          <p:nvPr/>
        </p:nvSpPr>
        <p:spPr bwMode="auto">
          <a:xfrm>
            <a:off x="966788" y="3463743"/>
            <a:ext cx="70615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암모니아가 수소로도 뽑을 수 있지만 다른 </a:t>
            </a:r>
            <a:r>
              <a:rPr lang="ko-KR" altLang="en-US" sz="1600" dirty="0" err="1">
                <a:ea typeface="HY헤드라인M" panose="02030600000101010101" pitchFamily="18" charset="-127"/>
                <a:cs typeface="함초롬바탕" panose="02030604000101010101" pitchFamily="18" charset="-127"/>
              </a:rPr>
              <a:t>연료랑</a:t>
            </a:r>
            <a:r>
              <a:rPr lang="ko-KR" altLang="en-US" sz="16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 섞어서 하는 방식도 있음</a:t>
            </a:r>
            <a:r>
              <a:rPr lang="en-US" altLang="ko-KR" sz="16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ea typeface="HY헤드라인M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325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999403"/>
            <a:ext cx="448151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내용 개체 틀 27"/>
          <p:cNvSpPr txBox="1">
            <a:spLocks/>
          </p:cNvSpPr>
          <p:nvPr/>
        </p:nvSpPr>
        <p:spPr bwMode="auto">
          <a:xfrm>
            <a:off x="4779963" y="4117975"/>
            <a:ext cx="41925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2013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년에 한국에너지기술연구원이 암모니아 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70% </a:t>
            </a:r>
          </a:p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가솔린 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30%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을 혼합한 연료를 개발함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dirty="0">
              <a:ea typeface="HY헤드라인M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329" name="내용 개체 틀 27"/>
          <p:cNvSpPr txBox="1">
            <a:spLocks/>
          </p:cNvSpPr>
          <p:nvPr/>
        </p:nvSpPr>
        <p:spPr bwMode="auto">
          <a:xfrm>
            <a:off x="4858230" y="4854576"/>
            <a:ext cx="3879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marL="285750" indent="-285750" eaLnBrk="1" latinLnBrk="1" hangingPunct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ko-KR" sz="1300" dirty="0">
                <a:ea typeface="HY헤드라인M" panose="02030600000101010101" pitchFamily="18" charset="-127"/>
              </a:rPr>
              <a:t> </a:t>
            </a:r>
            <a:r>
              <a:rPr lang="ko-KR" altLang="en-US" sz="1300" u="sng" dirty="0" smtClean="0">
                <a:ea typeface="HY헤드라인M" panose="02030600000101010101" pitchFamily="18" charset="-127"/>
              </a:rPr>
              <a:t>차량의 </a:t>
            </a:r>
            <a:r>
              <a:rPr lang="ko-KR" altLang="en-US" sz="1300" u="sng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연료를</a:t>
            </a:r>
            <a:r>
              <a:rPr lang="ko-KR" altLang="en-US" sz="1300" u="sng" dirty="0">
                <a:ea typeface="HY헤드라인M" panose="02030600000101010101" pitchFamily="18" charset="-127"/>
              </a:rPr>
              <a:t> 암모니아 </a:t>
            </a:r>
            <a:r>
              <a:rPr lang="en-US" altLang="ko-KR" sz="1300" u="sng" dirty="0">
                <a:ea typeface="HY헤드라인M" panose="02030600000101010101" pitchFamily="18" charset="-127"/>
              </a:rPr>
              <a:t>70%</a:t>
            </a:r>
            <a:r>
              <a:rPr lang="ko-KR" altLang="en-US" sz="1300" u="sng" dirty="0">
                <a:ea typeface="HY헤드라인M" panose="02030600000101010101" pitchFamily="18" charset="-127"/>
              </a:rPr>
              <a:t>로 대체하면 이산화탄소가 </a:t>
            </a:r>
            <a:r>
              <a:rPr lang="en-US" altLang="ko-KR" sz="1300" u="sng" dirty="0">
                <a:ea typeface="HY헤드라인M" panose="02030600000101010101" pitchFamily="18" charset="-127"/>
              </a:rPr>
              <a:t>70%</a:t>
            </a:r>
            <a:r>
              <a:rPr lang="ko-KR" altLang="en-US" sz="1300" u="sng" dirty="0">
                <a:ea typeface="HY헤드라인M" panose="02030600000101010101" pitchFamily="18" charset="-127"/>
              </a:rPr>
              <a:t>로 줄어드는 걸로 확인이 됨</a:t>
            </a:r>
            <a:r>
              <a:rPr lang="en-US" altLang="ko-KR" sz="1300" u="sng" dirty="0">
                <a:ea typeface="HY헤드라인M" panose="02030600000101010101" pitchFamily="18" charset="-127"/>
              </a:rPr>
              <a:t>.</a:t>
            </a:r>
            <a:r>
              <a:rPr lang="ko-KR" altLang="en-US" sz="1300" u="sng" dirty="0"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6" name="내용 개체 틀 27">
            <a:extLst>
              <a:ext uri="{FF2B5EF4-FFF2-40B4-BE49-F238E27FC236}">
                <a16:creationId xmlns:a16="http://schemas.microsoft.com/office/drawing/2014/main" id="{7DC9CAD8-17BD-4BE6-9341-B5D695B434FB}"/>
              </a:ext>
            </a:extLst>
          </p:cNvPr>
          <p:cNvSpPr txBox="1">
            <a:spLocks/>
          </p:cNvSpPr>
          <p:nvPr/>
        </p:nvSpPr>
        <p:spPr>
          <a:xfrm>
            <a:off x="4684001" y="5405546"/>
            <a:ext cx="4228307" cy="958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암모니아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이론당량조건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공기연료비가 약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6(air/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다른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연료비해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낮아 기존 화석연료와 동등한 수준에 해당됨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혼소엔진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97" y="6449387"/>
            <a:ext cx="3552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자료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ko-KR" altLang="en-US" sz="900" dirty="0" err="1" smtClean="0">
                <a:latin typeface="+mj-ea"/>
                <a:ea typeface="+mj-ea"/>
              </a:rPr>
              <a:t>한국에너지기술연구언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2161371" y="2401551"/>
            <a:ext cx="864096" cy="51025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 bwMode="auto">
          <a:xfrm>
            <a:off x="5462505" y="2395055"/>
            <a:ext cx="864096" cy="51025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4354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4355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9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4351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2.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국내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수소 </a:t>
              </a:r>
              <a:r>
                <a:rPr kumimoji="0" lang="en-US" altLang="ko-KR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&amp;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암모니아 선행연구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(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계속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]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4353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08DD1B77-BA3A-4E10-B378-D70D169F96F0}" type="slidenum">
              <a:rPr lang="en-US" altLang="ko-KR" sz="1400" smtClean="0"/>
              <a:pPr/>
              <a:t>10</a:t>
            </a:fld>
            <a:endParaRPr lang="en-US" altLang="ko-KR" sz="14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3.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부산항 중심</a:t>
            </a: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 대응 방안 선행연구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0B2B7E62-8328-4395-AC9D-61AD8CF999BE}"/>
              </a:ext>
            </a:extLst>
          </p:cNvPr>
          <p:cNvSpPr/>
          <p:nvPr/>
        </p:nvSpPr>
        <p:spPr>
          <a:xfrm>
            <a:off x="5984875" y="3048000"/>
            <a:ext cx="2187575" cy="199231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현재 기술이 개발되어 해수담수화도 필요가 없음</a:t>
            </a:r>
            <a:endParaRPr lang="en-US" altLang="ko-KR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6" name="사각형: 둥근 모서리 23">
            <a:extLst>
              <a:ext uri="{FF2B5EF4-FFF2-40B4-BE49-F238E27FC236}">
                <a16:creationId xmlns:a16="http://schemas.microsoft.com/office/drawing/2014/main" id="{132239CB-6474-4FE4-8DF1-BB474D21DB26}"/>
              </a:ext>
            </a:extLst>
          </p:cNvPr>
          <p:cNvSpPr/>
          <p:nvPr/>
        </p:nvSpPr>
        <p:spPr>
          <a:xfrm>
            <a:off x="901700" y="3133725"/>
            <a:ext cx="2071688" cy="19939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부산항에서 바로 바닷물로도 이용이 가능한 상황임</a:t>
            </a:r>
            <a:r>
              <a:rPr lang="en-US" altLang="ko-KR" sz="1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345" name="내용 개체 틀 27"/>
          <p:cNvSpPr txBox="1">
            <a:spLocks/>
          </p:cNvSpPr>
          <p:nvPr/>
        </p:nvSpPr>
        <p:spPr bwMode="auto">
          <a:xfrm>
            <a:off x="655639" y="2063750"/>
            <a:ext cx="6364634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HY헤드라인M" panose="02030600000101010101" pitchFamily="18" charset="-127"/>
              </a:rPr>
              <a:t>수소 차량은 연료 안의 전지가 수소에서 전기 동력에너지로 전환함</a:t>
            </a:r>
          </a:p>
        </p:txBody>
      </p:sp>
      <p:sp>
        <p:nvSpPr>
          <p:cNvPr id="14346" name="내용 개체 틀 27"/>
          <p:cNvSpPr txBox="1">
            <a:spLocks/>
          </p:cNvSpPr>
          <p:nvPr/>
        </p:nvSpPr>
        <p:spPr bwMode="auto">
          <a:xfrm>
            <a:off x="977901" y="2438400"/>
            <a:ext cx="69784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400" dirty="0"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ea typeface="HY헤드라인M" panose="02030600000101010101" pitchFamily="18" charset="-127"/>
              </a:rPr>
              <a:t>물과 전기를 이용하여 수소 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에너지를</a:t>
            </a:r>
            <a:r>
              <a:rPr lang="ko-KR" altLang="en-US" sz="1400" dirty="0">
                <a:ea typeface="HY헤드라인M" panose="02030600000101010101" pitchFamily="18" charset="-127"/>
              </a:rPr>
              <a:t> 추출하는 방식도 가능함</a:t>
            </a:r>
            <a:r>
              <a:rPr lang="en-US" altLang="ko-KR" sz="1400" dirty="0">
                <a:ea typeface="HY헤드라인M" panose="02030600000101010101" pitchFamily="18" charset="-127"/>
              </a:rPr>
              <a:t>.  (</a:t>
            </a:r>
            <a:r>
              <a:rPr lang="ko-KR" altLang="en-US" sz="1400" b="1" dirty="0">
                <a:ea typeface="HY헤드라인M" panose="02030600000101010101" pitchFamily="18" charset="-127"/>
              </a:rPr>
              <a:t>수전해 시스템</a:t>
            </a:r>
            <a:r>
              <a:rPr lang="en-US" altLang="ko-KR" sz="1400" b="1" dirty="0">
                <a:ea typeface="HY헤드라인M" panose="02030600000101010101" pitchFamily="18" charset="-127"/>
              </a:rPr>
              <a:t>)</a:t>
            </a:r>
            <a:endParaRPr lang="ko-KR" altLang="en-US" sz="1400" dirty="0">
              <a:ea typeface="HY헤드라인M" panose="02030600000101010101" pitchFamily="18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1400" dirty="0">
              <a:ea typeface="HY헤드라인M" panose="02030600000101010101" pitchFamily="18" charset="-127"/>
            </a:endParaRPr>
          </a:p>
        </p:txBody>
      </p:sp>
      <p:pic>
        <p:nvPicPr>
          <p:cNvPr id="14347" name="그래픽 29" descr="물 윤곽선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35020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E29132-23E7-43F0-98D7-D9724979528D}"/>
              </a:ext>
            </a:extLst>
          </p:cNvPr>
          <p:cNvCxnSpPr>
            <a:cxnSpLocks/>
          </p:cNvCxnSpPr>
          <p:nvPr/>
        </p:nvCxnSpPr>
        <p:spPr>
          <a:xfrm flipH="1">
            <a:off x="3179763" y="4025900"/>
            <a:ext cx="828675" cy="1588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8EA535-5041-40C3-B0E2-FA7DCB78D16A}"/>
              </a:ext>
            </a:extLst>
          </p:cNvPr>
          <p:cNvCxnSpPr>
            <a:cxnSpLocks/>
          </p:cNvCxnSpPr>
          <p:nvPr/>
        </p:nvCxnSpPr>
        <p:spPr>
          <a:xfrm>
            <a:off x="4872038" y="4019550"/>
            <a:ext cx="828675" cy="3175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50" name="내용 개체 틀 27"/>
          <p:cNvSpPr txBox="1">
            <a:spLocks/>
          </p:cNvSpPr>
          <p:nvPr/>
        </p:nvSpPr>
        <p:spPr bwMode="auto">
          <a:xfrm>
            <a:off x="260350" y="5695949"/>
            <a:ext cx="824706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부산항만내에서 </a:t>
            </a:r>
            <a:r>
              <a:rPr lang="ko-KR" altLang="en-US" sz="1400" dirty="0" err="1">
                <a:ea typeface="HY헤드라인M" panose="02030600000101010101" pitchFamily="18" charset="-127"/>
                <a:cs typeface="함초롬바탕" panose="02030604000101010101" pitchFamily="18" charset="-127"/>
              </a:rPr>
              <a:t>수소차량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(YT)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를 계획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 운영할 경우 수소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충전소 방식이 있는데 </a:t>
            </a:r>
            <a:r>
              <a:rPr lang="ko-KR" altLang="en-US" sz="1400" dirty="0" err="1">
                <a:ea typeface="HY헤드라인M" panose="02030600000101010101" pitchFamily="18" charset="-127"/>
                <a:cs typeface="함초롬바탕" panose="02030604000101010101" pitchFamily="18" charset="-127"/>
              </a:rPr>
              <a:t>액화수소와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err="1" smtClean="0">
                <a:ea typeface="HY헤드라인M" panose="02030600000101010101" pitchFamily="18" charset="-127"/>
                <a:cs typeface="함초롬바탕" panose="02030604000101010101" pitchFamily="18" charset="-127"/>
              </a:rPr>
              <a:t>기체수소로</a:t>
            </a:r>
            <a:r>
              <a:rPr lang="ko-KR" altLang="en-US" sz="1400" dirty="0" smtClean="0">
                <a:ea typeface="HY헤드라인M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나눠짐</a:t>
            </a:r>
            <a:r>
              <a:rPr lang="en-US" altLang="ko-KR" sz="14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dirty="0">
              <a:ea typeface="HY헤드라인M" panose="02030600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43663"/>
            <a:ext cx="604837" cy="414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81EAFB5D-4AC8-40D4-A0E5-4380864485E6}" type="slidenum">
              <a:rPr lang="en-US" altLang="ko-KR" sz="1400" smtClean="0"/>
              <a:pPr/>
              <a:t>11</a:t>
            </a:fld>
            <a:endParaRPr lang="en-US" altLang="ko-KR" sz="1400"/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3286125" y="579438"/>
            <a:ext cx="500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>
                <a:ea typeface="HY헤드라인M" panose="02030600000101010101" pitchFamily="18" charset="-127"/>
              </a:rPr>
              <a:t>수요</a:t>
            </a:r>
          </a:p>
        </p:txBody>
      </p:sp>
      <p:grpSp>
        <p:nvGrpSpPr>
          <p:cNvPr id="15400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5425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5426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401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5422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국제 정세와 선행연구를 통한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부산항만 예상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대응방안  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5424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0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정세에 따른 친환경 항만 대응 방안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657443" y="1992313"/>
            <a:ext cx="1460500" cy="576262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풍력   태양에너지   수력</a:t>
            </a:r>
            <a:endParaRPr lang="en-US" altLang="ko-KR" sz="10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태양광</a:t>
            </a: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태양열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1328" y="4859622"/>
            <a:ext cx="792163" cy="246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1000" dirty="0">
                <a:ea typeface="HY헤드라인M" panose="02030600000101010101" pitchFamily="18" charset="-127"/>
              </a:rPr>
              <a:t>수소 수입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889040" y="1839913"/>
            <a:ext cx="3363912" cy="708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557003" y="2068513"/>
            <a:ext cx="8509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>
                <a:ea typeface="HY헤드라인M" panose="02030600000101010101" pitchFamily="18" charset="-127"/>
              </a:rPr>
              <a:t>생산</a:t>
            </a:r>
            <a:r>
              <a:rPr lang="en-US" altLang="ko-KR" sz="1000">
                <a:ea typeface="HY헤드라인M" panose="02030600000101010101" pitchFamily="18" charset="-127"/>
              </a:rPr>
              <a:t>/</a:t>
            </a:r>
            <a:r>
              <a:rPr lang="ko-KR" altLang="en-US" sz="1000">
                <a:ea typeface="HY헤드라인M" panose="02030600000101010101" pitchFamily="18" charset="-127"/>
              </a:rPr>
              <a:t>공급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439528" y="4062413"/>
            <a:ext cx="1089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>
                <a:ea typeface="HY헤드라인M" panose="02030600000101010101" pitchFamily="18" charset="-127"/>
              </a:rPr>
              <a:t>저장</a:t>
            </a:r>
            <a:r>
              <a:rPr lang="en-US" altLang="ko-KR" sz="1000">
                <a:ea typeface="HY헤드라인M" panose="02030600000101010101" pitchFamily="18" charset="-127"/>
              </a:rPr>
              <a:t>/</a:t>
            </a:r>
            <a:r>
              <a:rPr lang="ko-KR" altLang="en-US" sz="1000">
                <a:ea typeface="HY헤드라인M" panose="02030600000101010101" pitchFamily="18" charset="-127"/>
              </a:rPr>
              <a:t>이동</a:t>
            </a:r>
            <a:r>
              <a:rPr lang="en-US" altLang="ko-KR" sz="1000">
                <a:ea typeface="HY헤드라인M" panose="02030600000101010101" pitchFamily="18" charset="-127"/>
              </a:rPr>
              <a:t>/</a:t>
            </a:r>
            <a:r>
              <a:rPr lang="ko-KR" altLang="en-US" sz="1000">
                <a:ea typeface="HY헤드라인M" panose="02030600000101010101" pitchFamily="18" charset="-127"/>
              </a:rPr>
              <a:t>전환</a:t>
            </a:r>
          </a:p>
        </p:txBody>
      </p:sp>
      <p:cxnSp>
        <p:nvCxnSpPr>
          <p:cNvPr id="15369" name="직선 화살표 연결선 8"/>
          <p:cNvCxnSpPr>
            <a:cxnSpLocks noChangeShapeType="1"/>
            <a:stCxn id="15367" idx="2"/>
            <a:endCxn id="15368" idx="0"/>
          </p:cNvCxnSpPr>
          <p:nvPr/>
        </p:nvCxnSpPr>
        <p:spPr bwMode="auto">
          <a:xfrm>
            <a:off x="982453" y="2314575"/>
            <a:ext cx="1588" cy="174783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직선 화살표 연결선 9"/>
          <p:cNvCxnSpPr>
            <a:cxnSpLocks noChangeShapeType="1"/>
            <a:stCxn id="15368" idx="2"/>
            <a:endCxn id="15371" idx="0"/>
          </p:cNvCxnSpPr>
          <p:nvPr/>
        </p:nvCxnSpPr>
        <p:spPr bwMode="auto">
          <a:xfrm flipH="1">
            <a:off x="976103" y="4308475"/>
            <a:ext cx="7938" cy="176053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690353" y="6069013"/>
            <a:ext cx="5699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>
                <a:ea typeface="HY헤드라인M" panose="02030600000101010101" pitchFamily="18" charset="-127"/>
              </a:rPr>
              <a:t>수요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454189" y="2733675"/>
            <a:ext cx="2233613" cy="430213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                </a:t>
            </a: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천연가스</a:t>
            </a: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석탄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9627" y="2832100"/>
            <a:ext cx="873125" cy="2460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dirty="0">
                <a:ea typeface="HY헤드라인M" panose="02030600000101010101" pitchFamily="18" charset="-127"/>
              </a:rPr>
              <a:t>화석에너지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6695543" y="1771650"/>
            <a:ext cx="984250" cy="2460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 dirty="0">
                <a:ea typeface="HY헤드라인M" panose="02030600000101010101" pitchFamily="18" charset="-127"/>
              </a:rPr>
              <a:t>재생에너지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4189203" y="3495675"/>
            <a:ext cx="663575" cy="5381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수소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에너지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7074162" y="2847377"/>
            <a:ext cx="627062" cy="631825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전기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에너지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492041" y="3505200"/>
            <a:ext cx="782637" cy="5318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암모니아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933716" y="3897313"/>
            <a:ext cx="687388" cy="576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수소 </a:t>
            </a:r>
            <a:endParaRPr lang="en-US" altLang="ko-KR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저장시설</a:t>
            </a:r>
          </a:p>
        </p:txBody>
      </p:sp>
      <p:sp>
        <p:nvSpPr>
          <p:cNvPr id="15379" name="TextBox 26"/>
          <p:cNvSpPr txBox="1">
            <a:spLocks noChangeArrowheads="1"/>
          </p:cNvSpPr>
          <p:nvPr/>
        </p:nvSpPr>
        <p:spPr bwMode="auto">
          <a:xfrm>
            <a:off x="5401989" y="3078163"/>
            <a:ext cx="59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>
                <a:ea typeface="HY헤드라인M" panose="02030600000101010101" pitchFamily="18" charset="-127"/>
              </a:rPr>
              <a:t>수전해</a:t>
            </a:r>
            <a:endParaRPr lang="en-US" altLang="ko-KR" sz="1000" dirty="0"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5380" name="직사각형 31"/>
          <p:cNvSpPr>
            <a:spLocks noChangeArrowheads="1"/>
          </p:cNvSpPr>
          <p:nvPr/>
        </p:nvSpPr>
        <p:spPr bwMode="auto">
          <a:xfrm>
            <a:off x="2239109" y="3548779"/>
            <a:ext cx="1738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>
                <a:ea typeface="HY헤드라인M" panose="02030600000101010101" pitchFamily="18" charset="-127"/>
              </a:rPr>
              <a:t>질소</a:t>
            </a:r>
            <a:r>
              <a:rPr lang="en-US" altLang="ko-KR" sz="900">
                <a:ea typeface="HY헤드라인M" panose="02030600000101010101" pitchFamily="18" charset="-127"/>
              </a:rPr>
              <a:t>(</a:t>
            </a:r>
            <a:r>
              <a:rPr lang="ko-KR" altLang="en-US" sz="900">
                <a:ea typeface="HY헤드라인M" panose="02030600000101010101" pitchFamily="18" charset="-127"/>
              </a:rPr>
              <a:t>공기분해</a:t>
            </a:r>
            <a:r>
              <a:rPr lang="en-US" altLang="ko-KR" sz="900">
                <a:ea typeface="HY헤드라인M" panose="02030600000101010101" pitchFamily="18" charset="-127"/>
              </a:rPr>
              <a:t>)+</a:t>
            </a:r>
            <a:r>
              <a:rPr lang="ko-KR" altLang="en-US" sz="900">
                <a:ea typeface="HY헤드라인M" panose="02030600000101010101" pitchFamily="18" charset="-127"/>
              </a:rPr>
              <a:t>전기합성</a:t>
            </a:r>
            <a:r>
              <a:rPr lang="en-US" altLang="ko-KR" sz="900">
                <a:ea typeface="HY헤드라인M" panose="02030600000101010101" pitchFamily="18" charset="-127"/>
              </a:rPr>
              <a:t>/</a:t>
            </a:r>
            <a:r>
              <a:rPr lang="ko-KR" altLang="en-US" sz="900">
                <a:ea typeface="HY헤드라인M" panose="02030600000101010101" pitchFamily="18" charset="-127"/>
              </a:rPr>
              <a:t>연소</a:t>
            </a:r>
          </a:p>
        </p:txBody>
      </p:sp>
      <p:sp>
        <p:nvSpPr>
          <p:cNvPr id="15381" name="TextBox 32"/>
          <p:cNvSpPr txBox="1">
            <a:spLocks noChangeArrowheads="1"/>
          </p:cNvSpPr>
          <p:nvPr/>
        </p:nvSpPr>
        <p:spPr bwMode="auto">
          <a:xfrm>
            <a:off x="2328690" y="4173226"/>
            <a:ext cx="4508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>
                <a:ea typeface="HY헤드라인M" panose="02030600000101010101" pitchFamily="18" charset="-127"/>
              </a:rPr>
              <a:t>저장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174170" y="3859213"/>
            <a:ext cx="782638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암모니아</a:t>
            </a:r>
            <a:endParaRPr lang="en-US" altLang="ko-KR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저장시설</a:t>
            </a:r>
            <a:endParaRPr lang="en-US" altLang="ko-KR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83" name="TextBox 36"/>
          <p:cNvSpPr txBox="1">
            <a:spLocks noChangeArrowheads="1"/>
          </p:cNvSpPr>
          <p:nvPr/>
        </p:nvSpPr>
        <p:spPr bwMode="auto">
          <a:xfrm>
            <a:off x="5227428" y="3744913"/>
            <a:ext cx="441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>
                <a:ea typeface="HY헤드라인M" panose="02030600000101010101" pitchFamily="18" charset="-127"/>
              </a:rPr>
              <a:t>저장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235241" y="5466557"/>
            <a:ext cx="4386262" cy="979487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latinLnBrk="1" hangingPunct="1">
              <a:defRPr/>
            </a:pPr>
            <a:endParaRPr lang="en-US" altLang="ko-KR" sz="10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295191" y="5373216"/>
            <a:ext cx="1166812" cy="995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기타 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요소  생산</a:t>
            </a:r>
            <a:r>
              <a:rPr lang="en-US" altLang="ko-KR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충전소  주유소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국내수요시설 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86" name="직사각형 42"/>
          <p:cNvSpPr>
            <a:spLocks noChangeArrowheads="1"/>
          </p:cNvSpPr>
          <p:nvPr/>
        </p:nvSpPr>
        <p:spPr bwMode="auto">
          <a:xfrm>
            <a:off x="4310535" y="4843464"/>
            <a:ext cx="1111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 dirty="0" err="1">
                <a:ea typeface="HY헤드라인M" panose="02030600000101010101" pitchFamily="18" charset="-127"/>
              </a:rPr>
              <a:t>수소터빈</a:t>
            </a:r>
            <a:r>
              <a:rPr lang="en-US" altLang="ko-KR" sz="800" dirty="0">
                <a:ea typeface="HY헤드라인M" panose="02030600000101010101" pitchFamily="18" charset="-127"/>
              </a:rPr>
              <a:t> /</a:t>
            </a:r>
            <a:r>
              <a:rPr lang="ko-KR" altLang="en-US" sz="800" dirty="0">
                <a:ea typeface="HY헤드라인M" panose="02030600000101010101" pitchFamily="18" charset="-127"/>
              </a:rPr>
              <a:t>연료전지</a:t>
            </a:r>
            <a:endParaRPr lang="en-US" altLang="ko-KR" sz="800" dirty="0">
              <a:ea typeface="HY헤드라인M" panose="02030600000101010101" pitchFamily="18" charset="-127"/>
            </a:endParaRPr>
          </a:p>
        </p:txBody>
      </p:sp>
      <p:sp>
        <p:nvSpPr>
          <p:cNvPr id="15387" name="TextBox 43"/>
          <p:cNvSpPr txBox="1">
            <a:spLocks noChangeArrowheads="1"/>
          </p:cNvSpPr>
          <p:nvPr/>
        </p:nvSpPr>
        <p:spPr bwMode="auto">
          <a:xfrm>
            <a:off x="6280538" y="4555581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인수</a:t>
            </a:r>
            <a:r>
              <a:rPr lang="en-US" altLang="ko-KR" sz="900" dirty="0">
                <a:ea typeface="HY헤드라인M" panose="02030600000101010101" pitchFamily="18" charset="-127"/>
              </a:rPr>
              <a:t>/</a:t>
            </a:r>
            <a:r>
              <a:rPr lang="ko-KR" altLang="en-US" sz="900" dirty="0">
                <a:ea typeface="HY헤드라인M" panose="02030600000101010101" pitchFamily="18" charset="-127"/>
              </a:rPr>
              <a:t>저장</a:t>
            </a: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2220778" y="1909763"/>
            <a:ext cx="1025525" cy="581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고정시설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냉난방시설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전력시설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조명시설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3919403" y="1909763"/>
            <a:ext cx="1147762" cy="581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76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이동시설</a:t>
            </a:r>
            <a:endParaRPr lang="en-US" altLang="ko-KR" sz="76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76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화물취급장비</a:t>
            </a:r>
            <a:endParaRPr lang="en-US" altLang="ko-KR" sz="76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76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화물운송장비</a:t>
            </a:r>
            <a:endParaRPr lang="en-US" altLang="ko-KR" sz="76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76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도선 및 예선</a:t>
            </a:r>
            <a:endParaRPr lang="en-US" altLang="ko-KR" sz="76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76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물류운송차량 등</a:t>
            </a:r>
            <a:endParaRPr lang="en-US" altLang="ko-KR" sz="76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52" name="직선 화살표 연결선 251"/>
          <p:cNvCxnSpPr>
            <a:stCxn id="24" idx="3"/>
            <a:endCxn id="18" idx="1"/>
          </p:cNvCxnSpPr>
          <p:nvPr/>
        </p:nvCxnSpPr>
        <p:spPr bwMode="auto">
          <a:xfrm flipV="1">
            <a:off x="2274678" y="3765550"/>
            <a:ext cx="1914525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18" idx="2"/>
          </p:cNvCxnSpPr>
          <p:nvPr/>
        </p:nvCxnSpPr>
        <p:spPr bwMode="auto">
          <a:xfrm>
            <a:off x="4520991" y="4033838"/>
            <a:ext cx="1487488" cy="14162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4" idx="0"/>
            <a:endCxn id="26" idx="2"/>
          </p:cNvCxnSpPr>
          <p:nvPr/>
        </p:nvCxnSpPr>
        <p:spPr bwMode="auto">
          <a:xfrm flipV="1">
            <a:off x="6277410" y="4473575"/>
            <a:ext cx="0" cy="3860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 bwMode="auto">
          <a:xfrm>
            <a:off x="4284453" y="5560219"/>
            <a:ext cx="1198563" cy="698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항만고정시설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조명 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냉난방시설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장치장</a:t>
            </a: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전력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5668753" y="5509420"/>
            <a:ext cx="1166813" cy="8921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항만이동시설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화물취급장비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화물운송장비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도선 및 예선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물류운송차량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선박 연료공급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76866" y="5498307"/>
            <a:ext cx="1431925" cy="8540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항만배후단지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산업단지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수소 관련 단지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판매시설 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주변 주거시설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지원시설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79" name="직선 화살표 연결선 278"/>
          <p:cNvCxnSpPr>
            <a:stCxn id="19" idx="2"/>
          </p:cNvCxnSpPr>
          <p:nvPr/>
        </p:nvCxnSpPr>
        <p:spPr bwMode="auto">
          <a:xfrm>
            <a:off x="7387693" y="3479202"/>
            <a:ext cx="0" cy="19708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>
            <a:stCxn id="24" idx="2"/>
            <a:endCxn id="39" idx="0"/>
          </p:cNvCxnSpPr>
          <p:nvPr/>
        </p:nvCxnSpPr>
        <p:spPr bwMode="auto">
          <a:xfrm flipH="1">
            <a:off x="1878597" y="4037013"/>
            <a:ext cx="4763" cy="13362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2" name="직선 화살표 연결선 521"/>
          <p:cNvCxnSpPr>
            <a:stCxn id="3" idx="2"/>
            <a:endCxn id="19" idx="0"/>
          </p:cNvCxnSpPr>
          <p:nvPr/>
        </p:nvCxnSpPr>
        <p:spPr bwMode="auto">
          <a:xfrm>
            <a:off x="7387693" y="2568575"/>
            <a:ext cx="0" cy="2788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0" name="꺾인 연결선 529"/>
          <p:cNvCxnSpPr>
            <a:stCxn id="19" idx="1"/>
          </p:cNvCxnSpPr>
          <p:nvPr/>
        </p:nvCxnSpPr>
        <p:spPr bwMode="auto">
          <a:xfrm rot="10800000" flipV="1">
            <a:off x="4869384" y="3163290"/>
            <a:ext cx="2204778" cy="46092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3" name="직선 화살표 연결선 542"/>
          <p:cNvCxnSpPr>
            <a:stCxn id="12" idx="3"/>
          </p:cNvCxnSpPr>
          <p:nvPr/>
        </p:nvCxnSpPr>
        <p:spPr bwMode="auto">
          <a:xfrm>
            <a:off x="4687802" y="2948782"/>
            <a:ext cx="2389064" cy="63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6" name="직선 화살표 연결선 545"/>
          <p:cNvCxnSpPr>
            <a:stCxn id="12" idx="2"/>
            <a:endCxn id="18" idx="0"/>
          </p:cNvCxnSpPr>
          <p:nvPr/>
        </p:nvCxnSpPr>
        <p:spPr bwMode="auto">
          <a:xfrm>
            <a:off x="3570996" y="3163888"/>
            <a:ext cx="949995" cy="3317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9" name="꺾인 연결선 568"/>
          <p:cNvCxnSpPr>
            <a:stCxn id="12" idx="1"/>
            <a:endCxn id="24" idx="0"/>
          </p:cNvCxnSpPr>
          <p:nvPr/>
        </p:nvCxnSpPr>
        <p:spPr bwMode="auto">
          <a:xfrm rot="10800000" flipV="1">
            <a:off x="1883361" y="2948782"/>
            <a:ext cx="570829" cy="556418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1" name="꺾인 연결선 600"/>
          <p:cNvCxnSpPr>
            <a:stCxn id="18" idx="3"/>
            <a:endCxn id="26" idx="0"/>
          </p:cNvCxnSpPr>
          <p:nvPr/>
        </p:nvCxnSpPr>
        <p:spPr bwMode="auto">
          <a:xfrm>
            <a:off x="4852778" y="3764757"/>
            <a:ext cx="1424632" cy="13255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9" name="직선 연결선 618"/>
          <p:cNvCxnSpPr>
            <a:stCxn id="35" idx="1"/>
          </p:cNvCxnSpPr>
          <p:nvPr/>
        </p:nvCxnSpPr>
        <p:spPr bwMode="auto">
          <a:xfrm flipH="1">
            <a:off x="1912245" y="4164013"/>
            <a:ext cx="1261925" cy="11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12" name="TextBox 654"/>
          <p:cNvSpPr txBox="1">
            <a:spLocks noChangeArrowheads="1"/>
          </p:cNvSpPr>
          <p:nvPr/>
        </p:nvSpPr>
        <p:spPr bwMode="auto">
          <a:xfrm>
            <a:off x="3349490" y="2093913"/>
            <a:ext cx="5699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>
                <a:ea typeface="HY헤드라인M" panose="02030600000101010101" pitchFamily="18" charset="-127"/>
              </a:rPr>
              <a:t>수요</a:t>
            </a:r>
          </a:p>
        </p:txBody>
      </p:sp>
      <p:sp>
        <p:nvSpPr>
          <p:cNvPr id="15413" name="직사각형 658"/>
          <p:cNvSpPr>
            <a:spLocks noChangeArrowheads="1"/>
          </p:cNvSpPr>
          <p:nvPr/>
        </p:nvSpPr>
        <p:spPr bwMode="auto">
          <a:xfrm>
            <a:off x="1985845" y="4634476"/>
            <a:ext cx="69687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 err="1">
                <a:ea typeface="HY헤드라인M" panose="02030600000101010101" pitchFamily="18" charset="-127"/>
              </a:rPr>
              <a:t>혼소</a:t>
            </a:r>
            <a:r>
              <a:rPr lang="ko-KR" altLang="en-US" sz="900" dirty="0">
                <a:ea typeface="HY헤드라인M" panose="02030600000101010101" pitchFamily="18" charset="-127"/>
              </a:rPr>
              <a:t> 엔진 </a:t>
            </a:r>
            <a:endParaRPr lang="en-US" altLang="ko-KR" sz="900" dirty="0">
              <a:ea typeface="HY헤드라인M" panose="02030600000101010101" pitchFamily="18" charset="-127"/>
            </a:endParaRPr>
          </a:p>
          <a:p>
            <a:pPr algn="ctr"/>
            <a:r>
              <a:rPr lang="en-US" altLang="ko-KR" sz="900" dirty="0">
                <a:ea typeface="HY헤드라인M" panose="02030600000101010101" pitchFamily="18" charset="-127"/>
              </a:rPr>
              <a:t>/</a:t>
            </a:r>
          </a:p>
          <a:p>
            <a:r>
              <a:rPr lang="ko-KR" altLang="en-US" sz="900" dirty="0">
                <a:ea typeface="HY헤드라인M" panose="02030600000101010101" pitchFamily="18" charset="-127"/>
              </a:rPr>
              <a:t>연료전지 </a:t>
            </a:r>
            <a:r>
              <a:rPr lang="en-US" altLang="ko-KR" sz="900" dirty="0"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26248" y="4806263"/>
            <a:ext cx="998537" cy="246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1000" dirty="0">
                <a:ea typeface="HY헤드라인M" panose="02030600000101010101" pitchFamily="18" charset="-127"/>
              </a:rPr>
              <a:t>암모니아 수입</a:t>
            </a:r>
          </a:p>
        </p:txBody>
      </p:sp>
      <p:sp>
        <p:nvSpPr>
          <p:cNvPr id="15417" name="TextBox 43"/>
          <p:cNvSpPr txBox="1">
            <a:spLocks noChangeArrowheads="1"/>
          </p:cNvSpPr>
          <p:nvPr/>
        </p:nvSpPr>
        <p:spPr bwMode="auto">
          <a:xfrm>
            <a:off x="2895242" y="4524932"/>
            <a:ext cx="7239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인수</a:t>
            </a:r>
            <a:r>
              <a:rPr lang="en-US" altLang="ko-KR" sz="900" dirty="0">
                <a:ea typeface="HY헤드라인M" panose="02030600000101010101" pitchFamily="18" charset="-127"/>
              </a:rPr>
              <a:t>/</a:t>
            </a:r>
            <a:r>
              <a:rPr lang="ko-KR" altLang="en-US" sz="900" dirty="0">
                <a:ea typeface="HY헤드라인M" panose="02030600000101010101" pitchFamily="18" charset="-127"/>
              </a:rPr>
              <a:t>저장</a:t>
            </a:r>
          </a:p>
        </p:txBody>
      </p:sp>
      <p:sp>
        <p:nvSpPr>
          <p:cNvPr id="15418" name="직사각형 31"/>
          <p:cNvSpPr>
            <a:spLocks noChangeArrowheads="1"/>
          </p:cNvSpPr>
          <p:nvPr/>
        </p:nvSpPr>
        <p:spPr bwMode="auto">
          <a:xfrm>
            <a:off x="5386575" y="2714400"/>
            <a:ext cx="1738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기존 화학 반응의 동력원</a:t>
            </a:r>
          </a:p>
        </p:txBody>
      </p:sp>
      <p:sp>
        <p:nvSpPr>
          <p:cNvPr id="15419" name="TextBox 36"/>
          <p:cNvSpPr txBox="1">
            <a:spLocks noChangeArrowheads="1"/>
          </p:cNvSpPr>
          <p:nvPr/>
        </p:nvSpPr>
        <p:spPr bwMode="auto">
          <a:xfrm>
            <a:off x="7387693" y="4033838"/>
            <a:ext cx="9326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배터리</a:t>
            </a:r>
            <a:r>
              <a:rPr lang="en-US" altLang="ko-KR" sz="900" dirty="0">
                <a:ea typeface="HY헤드라인M" panose="02030600000101010101" pitchFamily="18" charset="-127"/>
              </a:rPr>
              <a:t>/</a:t>
            </a:r>
            <a:r>
              <a:rPr lang="ko-KR" altLang="en-US" sz="900" dirty="0">
                <a:ea typeface="HY헤드라인M" panose="02030600000101010101" pitchFamily="18" charset="-127"/>
              </a:rPr>
              <a:t>전지</a:t>
            </a:r>
          </a:p>
        </p:txBody>
      </p:sp>
      <p:sp>
        <p:nvSpPr>
          <p:cNvPr id="15420" name="직사각형 31"/>
          <p:cNvSpPr>
            <a:spLocks noChangeArrowheads="1"/>
          </p:cNvSpPr>
          <p:nvPr/>
        </p:nvSpPr>
        <p:spPr bwMode="auto">
          <a:xfrm>
            <a:off x="1404245" y="2674039"/>
            <a:ext cx="1016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요소 정제 방식</a:t>
            </a:r>
          </a:p>
        </p:txBody>
      </p:sp>
      <p:cxnSp>
        <p:nvCxnSpPr>
          <p:cNvPr id="78" name="직선 화살표 연결선 77"/>
          <p:cNvCxnSpPr>
            <a:stCxn id="12" idx="0"/>
            <a:endCxn id="5" idx="2"/>
          </p:cNvCxnSpPr>
          <p:nvPr/>
        </p:nvCxnSpPr>
        <p:spPr bwMode="auto">
          <a:xfrm flipV="1">
            <a:off x="3570996" y="2547938"/>
            <a:ext cx="0" cy="1857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 bwMode="auto">
          <a:xfrm>
            <a:off x="1889040" y="4591087"/>
            <a:ext cx="2346201" cy="1204876"/>
          </a:xfrm>
          <a:prstGeom prst="bentConnector3">
            <a:avLst>
              <a:gd name="adj1" fmla="val 3492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/>
          <p:nvPr/>
        </p:nvCxnSpPr>
        <p:spPr bwMode="auto">
          <a:xfrm flipH="1" flipV="1">
            <a:off x="3534078" y="4463570"/>
            <a:ext cx="182" cy="333582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꺾인 연결선 65"/>
          <p:cNvCxnSpPr>
            <a:stCxn id="26" idx="1"/>
          </p:cNvCxnSpPr>
          <p:nvPr/>
        </p:nvCxnSpPr>
        <p:spPr bwMode="auto">
          <a:xfrm rot="10800000" flipV="1">
            <a:off x="2477212" y="4185444"/>
            <a:ext cx="3456505" cy="1401164"/>
          </a:xfrm>
          <a:prstGeom prst="bentConnector3">
            <a:avLst>
              <a:gd name="adj1" fmla="val 5302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031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메뉴바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049338"/>
            <a:ext cx="87137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920-E936-4F7B-A1A1-A4502EF643A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정세에 따른 친환경 항만 대응 방안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4675" y="1244600"/>
            <a:ext cx="3181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 1.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국제 정세와 선행연구를 통한</a:t>
            </a: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부산항만 예상 </a:t>
            </a:r>
            <a:r>
              <a:rPr kumimoji="0" lang="ko-KR" altLang="en-US" sz="2000" dirty="0">
                <a:solidFill>
                  <a:srgbClr val="000000"/>
                </a:solidFill>
                <a:ea typeface="HY헤드라인M" panose="02030600000101010101" pitchFamily="18" charset="-127"/>
              </a:rPr>
              <a:t>대응방안  </a:t>
            </a:r>
            <a:endParaRPr lang="ko-KR" altLang="en-US" sz="2000" dirty="0">
              <a:solidFill>
                <a:schemeClr val="accent4">
                  <a:lumMod val="10000"/>
                </a:schemeClr>
              </a:solidFill>
              <a:ea typeface="HY헤드라인M" pitchFamily="18" charset="-127"/>
              <a:cs typeface="굴림" pitchFamily="50" charset="-127"/>
            </a:endParaRPr>
          </a:p>
        </p:txBody>
      </p:sp>
      <p:pic>
        <p:nvPicPr>
          <p:cNvPr id="8" name="Picture 3" descr="C:\Users\KIET\Pictures\블릿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5" y="1246312"/>
            <a:ext cx="347443" cy="42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374587" y="3321337"/>
            <a:ext cx="2410578" cy="1344394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수소 또는</a:t>
            </a:r>
            <a:r>
              <a:rPr lang="en-US" altLang="ko-KR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암모니아 관련 </a:t>
            </a:r>
            <a:r>
              <a:rPr lang="ko-KR" altLang="en-US" sz="1200" kern="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추진선</a:t>
            </a:r>
            <a:r>
              <a:rPr lang="en-US" altLang="ko-KR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차량</a:t>
            </a:r>
            <a:r>
              <a:rPr lang="en-US" altLang="ko-KR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장비 등 각각의 다양한 서비스 활용 및 이용이 가능 </a:t>
            </a:r>
            <a:endParaRPr lang="en-US" altLang="ko-KR" sz="1200" kern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723391" y="3338934"/>
            <a:ext cx="1704155" cy="13092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부산항만 예상 </a:t>
            </a:r>
            <a:r>
              <a:rPr kumimoji="0" lang="ko-KR" altLang="en-US" sz="1600" dirty="0">
                <a:solidFill>
                  <a:srgbClr val="000000"/>
                </a:solidFill>
                <a:ea typeface="HY헤드라인M" panose="02030600000101010101" pitchFamily="18" charset="-127"/>
              </a:rPr>
              <a:t>대응방안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70179" y="1811338"/>
            <a:ext cx="2410578" cy="9836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kern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재생에너지의 단점인 에너지 변동성에 대해 수소 및 암모니아 활용으로 수요 및 공급 조절이 가능</a:t>
            </a:r>
            <a:endParaRPr lang="en-US" altLang="ko-KR" sz="1100" kern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69671" y="3285332"/>
            <a:ext cx="2410578" cy="1416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다른 연료인 암모니아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수소로 </a:t>
            </a:r>
            <a:r>
              <a:rPr lang="ko-KR" altLang="en-US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이동장비와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시설의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높일 수 있지만 비용측면에서도 커지는 상충관계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(trade-off)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70180" y="5367845"/>
            <a:ext cx="2410578" cy="9836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u="sng" dirty="0">
                <a:solidFill>
                  <a:srgbClr val="FF0000"/>
                </a:solidFill>
              </a:rPr>
              <a:t>친환경 항만 합리화 필요성 증대</a:t>
            </a:r>
          </a:p>
        </p:txBody>
      </p:sp>
      <p:cxnSp>
        <p:nvCxnSpPr>
          <p:cNvPr id="29" name="직선 연결선 28"/>
          <p:cNvCxnSpPr>
            <a:stCxn id="25" idx="2"/>
            <a:endCxn id="24" idx="3"/>
          </p:cNvCxnSpPr>
          <p:nvPr/>
        </p:nvCxnSpPr>
        <p:spPr>
          <a:xfrm flipH="1">
            <a:off x="2785165" y="3993534"/>
            <a:ext cx="93822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0"/>
            <a:endCxn id="26" idx="2"/>
          </p:cNvCxnSpPr>
          <p:nvPr/>
        </p:nvCxnSpPr>
        <p:spPr>
          <a:xfrm flipV="1">
            <a:off x="4575469" y="2794995"/>
            <a:ext cx="0" cy="5439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6"/>
            <a:endCxn id="27" idx="1"/>
          </p:cNvCxnSpPr>
          <p:nvPr/>
        </p:nvCxnSpPr>
        <p:spPr>
          <a:xfrm>
            <a:off x="5427546" y="3993534"/>
            <a:ext cx="94212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아래쪽 화살표 31"/>
          <p:cNvSpPr/>
          <p:nvPr/>
        </p:nvSpPr>
        <p:spPr>
          <a:xfrm>
            <a:off x="4071686" y="4823261"/>
            <a:ext cx="983166" cy="44206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TextBox 39"/>
          <p:cNvSpPr txBox="1"/>
          <p:nvPr/>
        </p:nvSpPr>
        <p:spPr>
          <a:xfrm>
            <a:off x="5427546" y="3735735"/>
            <a:ext cx="968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HY헤드라인M" panose="02030600000101010101" pitchFamily="18" charset="-127"/>
              </a:rPr>
              <a:t>문제점 도출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3269" y="2965671"/>
            <a:ext cx="121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HY헤드라인M" panose="02030600000101010101" pitchFamily="18" charset="-127"/>
              </a:rPr>
              <a:t>수요</a:t>
            </a:r>
            <a:r>
              <a:rPr lang="en-US" altLang="ko-KR" sz="1100" dirty="0">
                <a:ea typeface="HY헤드라인M" panose="02030600000101010101" pitchFamily="18" charset="-127"/>
              </a:rPr>
              <a:t>&amp;</a:t>
            </a:r>
            <a:r>
              <a:rPr lang="ko-KR" altLang="en-US" sz="1100" dirty="0">
                <a:ea typeface="HY헤드라인M" panose="02030600000101010101" pitchFamily="18" charset="-127"/>
              </a:rPr>
              <a:t>공급 측면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7592" y="3731019"/>
            <a:ext cx="968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HY헤드라인M" panose="02030600000101010101" pitchFamily="18" charset="-127"/>
              </a:rPr>
              <a:t>서비스 측면</a:t>
            </a:r>
          </a:p>
        </p:txBody>
      </p:sp>
    </p:spTree>
    <p:extLst>
      <p:ext uri="{BB962C8B-B14F-4D97-AF65-F5344CB8AC3E}">
        <p14:creationId xmlns:p14="http://schemas.microsoft.com/office/powerpoint/2010/main" val="305289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2"/>
          <p:cNvSpPr txBox="1">
            <a:spLocks/>
          </p:cNvSpPr>
          <p:nvPr/>
        </p:nvSpPr>
        <p:spPr bwMode="auto">
          <a:xfrm>
            <a:off x="460375" y="1882775"/>
            <a:ext cx="83581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ea typeface="HY헤드라인M" panose="02030600000101010101" pitchFamily="18" charset="-127"/>
              </a:rPr>
              <a:t>수소를 </a:t>
            </a:r>
            <a:r>
              <a:rPr lang="ko-KR" altLang="en-US" sz="1800" dirty="0" err="1">
                <a:ea typeface="HY헤드라인M" panose="02030600000101010101" pitchFamily="18" charset="-127"/>
              </a:rPr>
              <a:t>툴루엔에</a:t>
            </a:r>
            <a:r>
              <a:rPr lang="ko-KR" altLang="en-US" sz="1800" dirty="0">
                <a:ea typeface="HY헤드라인M" panose="02030600000101010101" pitchFamily="18" charset="-127"/>
              </a:rPr>
              <a:t> 결합해 </a:t>
            </a:r>
            <a:r>
              <a:rPr lang="ko-KR" altLang="en-US" sz="1800" dirty="0" err="1">
                <a:ea typeface="HY헤드라인M" panose="02030600000101010101" pitchFamily="18" charset="-127"/>
              </a:rPr>
              <a:t>메틸시클로핵산으로</a:t>
            </a:r>
            <a:r>
              <a:rPr lang="ko-KR" altLang="en-US" sz="1800" dirty="0">
                <a:ea typeface="HY헤드라인M" panose="02030600000101010101" pitchFamily="18" charset="-127"/>
              </a:rPr>
              <a:t> </a:t>
            </a:r>
            <a:endParaRPr lang="en-US" altLang="ko-KR" sz="1800" dirty="0">
              <a:ea typeface="HY헤드라인M" panose="02030600000101010101" pitchFamily="18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ea typeface="HY헤드라인M" panose="02030600000101010101" pitchFamily="18" charset="-127"/>
              </a:rPr>
              <a:t>전환해 운송한 후 역 반응을 통해 수소를 추출</a:t>
            </a:r>
          </a:p>
        </p:txBody>
      </p:sp>
      <p:sp>
        <p:nvSpPr>
          <p:cNvPr id="16387" name="내용 개체 틀 2"/>
          <p:cNvSpPr txBox="1">
            <a:spLocks/>
          </p:cNvSpPr>
          <p:nvPr/>
        </p:nvSpPr>
        <p:spPr bwMode="auto">
          <a:xfrm>
            <a:off x="5925230" y="5937250"/>
            <a:ext cx="194394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기존 </a:t>
            </a:r>
            <a:r>
              <a:rPr lang="ko-KR" altLang="en-US" sz="1200" b="1" dirty="0" err="1">
                <a:ea typeface="HY헤드라인M" panose="02030600000101010101" pitchFamily="18" charset="-127"/>
                <a:cs typeface="함초롬바탕" panose="02030604000101010101" pitchFamily="18" charset="-127"/>
              </a:rPr>
              <a:t>석유인프라</a:t>
            </a:r>
            <a:r>
              <a:rPr lang="ko-KR" altLang="en-US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b="1" dirty="0" err="1">
                <a:ea typeface="HY헤드라인M" panose="02030600000101010101" pitchFamily="18" charset="-127"/>
                <a:cs typeface="함초롬바탕" panose="02030604000101010101" pitchFamily="18" charset="-127"/>
              </a:rPr>
              <a:t>활용가능</a:t>
            </a:r>
            <a:endParaRPr lang="en-US" altLang="ko-KR" sz="1200" b="1" dirty="0"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파이프</a:t>
            </a:r>
            <a:r>
              <a:rPr lang="en-US" altLang="ko-KR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수송선</a:t>
            </a:r>
            <a:r>
              <a:rPr lang="en-US" altLang="ko-KR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200" b="1" dirty="0" err="1">
                <a:ea typeface="HY헤드라인M" panose="02030600000101010101" pitchFamily="18" charset="-127"/>
                <a:cs typeface="함초롬바탕" panose="02030604000101010101" pitchFamily="18" charset="-127"/>
              </a:rPr>
              <a:t>트럭등등</a:t>
            </a:r>
            <a:r>
              <a:rPr lang="en-US" altLang="ko-KR" sz="12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200" b="1" dirty="0">
              <a:ea typeface="HY헤드라인M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F7E225-BC22-454B-AF8D-51CCEA6492DC}"/>
              </a:ext>
            </a:extLst>
          </p:cNvPr>
          <p:cNvSpPr/>
          <p:nvPr/>
        </p:nvSpPr>
        <p:spPr>
          <a:xfrm>
            <a:off x="482600" y="3644900"/>
            <a:ext cx="2144713" cy="2671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보통 생산량의 대부분 석유 </a:t>
            </a:r>
            <a:r>
              <a:rPr lang="ko-KR" altLang="en-US" sz="14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화학업체가</a:t>
            </a:r>
            <a:r>
              <a: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자체소비</a:t>
            </a:r>
            <a:r>
              <a: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부생수소</a:t>
            </a:r>
            <a:r>
              <a: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 이용</a:t>
            </a:r>
            <a:r>
              <a:rPr lang="en-US" altLang="ko-KR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04ACC64-0A18-4D44-A16D-17F14340C870}"/>
              </a:ext>
            </a:extLst>
          </p:cNvPr>
          <p:cNvSpPr/>
          <p:nvPr/>
        </p:nvSpPr>
        <p:spPr>
          <a:xfrm>
            <a:off x="2895600" y="3644900"/>
            <a:ext cx="2108200" cy="2671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많은 양의 </a:t>
            </a:r>
            <a:r>
              <a:rPr lang="ko-KR" altLang="en-US" sz="12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수소를</a:t>
            </a:r>
            <a:r>
              <a:rPr lang="ko-KR" altLang="en-US" sz="14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 저장할 수 있고 수소에너지</a:t>
            </a:r>
            <a:endParaRPr lang="en-US" altLang="ko-KR" sz="1400" b="1" dirty="0"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활용하는데 국내에서 </a:t>
            </a:r>
            <a:endParaRPr lang="en-US" altLang="ko-KR" sz="1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가장 많이 쓰이는 방식</a:t>
            </a:r>
            <a:endParaRPr lang="en-US" altLang="ko-KR" sz="1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6390" name="내용 개체 틀 2"/>
          <p:cNvSpPr txBox="1">
            <a:spLocks/>
          </p:cNvSpPr>
          <p:nvPr/>
        </p:nvSpPr>
        <p:spPr bwMode="auto">
          <a:xfrm>
            <a:off x="482600" y="2689225"/>
            <a:ext cx="8358188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6858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ea typeface="HY헤드라인M" panose="02030600000101010101" pitchFamily="18" charset="-127"/>
              </a:rPr>
              <a:t>-&gt; </a:t>
            </a:r>
            <a:r>
              <a:rPr lang="ko-KR" altLang="en-US" sz="1800" dirty="0">
                <a:ea typeface="HY헤드라인M" panose="02030600000101010101" pitchFamily="18" charset="-127"/>
              </a:rPr>
              <a:t>이 액화시키는 방식을 액체유기수소운반체</a:t>
            </a:r>
            <a:r>
              <a:rPr lang="en-US" altLang="ko-KR" sz="1800" dirty="0">
                <a:ea typeface="HY헤드라인M" panose="02030600000101010101" pitchFamily="18" charset="-127"/>
              </a:rPr>
              <a:t>(LOHC)</a:t>
            </a:r>
            <a:r>
              <a:rPr lang="ko-KR" altLang="en-US" sz="1800" dirty="0">
                <a:ea typeface="HY헤드라인M" panose="02030600000101010101" pitchFamily="18" charset="-127"/>
              </a:rPr>
              <a:t>인데 </a:t>
            </a:r>
            <a:r>
              <a:rPr lang="ko-KR" altLang="en-US" sz="1800" dirty="0" err="1">
                <a:ea typeface="HY헤드라인M" panose="02030600000101010101" pitchFamily="18" charset="-127"/>
              </a:rPr>
              <a:t>수소화된</a:t>
            </a:r>
            <a:r>
              <a:rPr lang="ko-KR" altLang="en-US" sz="1800" dirty="0">
                <a:ea typeface="HY헤드라인M" panose="02030600000101010101" pitchFamily="18" charset="-127"/>
              </a:rPr>
              <a:t> 물질과 </a:t>
            </a:r>
            <a:r>
              <a:rPr lang="ko-KR" altLang="en-US" sz="1800" dirty="0" err="1">
                <a:ea typeface="HY헤드라인M" panose="02030600000101010101" pitchFamily="18" charset="-127"/>
              </a:rPr>
              <a:t>촉매반응을</a:t>
            </a:r>
            <a:r>
              <a:rPr lang="ko-KR" altLang="en-US" sz="1800" dirty="0">
                <a:ea typeface="HY헤드라인M" panose="02030600000101010101" pitchFamily="18" charset="-127"/>
              </a:rPr>
              <a:t> 통해 수소를 주고 받는 방식</a:t>
            </a:r>
          </a:p>
        </p:txBody>
      </p:sp>
      <p:pic>
        <p:nvPicPr>
          <p:cNvPr id="16391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3" b="10478"/>
          <a:stretch/>
        </p:blipFill>
        <p:spPr bwMode="auto">
          <a:xfrm>
            <a:off x="5112294" y="3217862"/>
            <a:ext cx="3810816" cy="258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6399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6400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3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6396" name="Picture 4" descr="메뉴바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2.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국내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수소 </a:t>
              </a:r>
              <a:r>
                <a:rPr kumimoji="0" lang="en-US" altLang="ko-KR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&amp; </a:t>
              </a:r>
              <a:r>
                <a:rPr kumimoji="0" lang="ko-KR" altLang="en-US" sz="2000" dirty="0">
                  <a:solidFill>
                    <a:srgbClr val="000000"/>
                  </a:solidFill>
                  <a:ea typeface="HY헤드라인M" panose="02030600000101010101" pitchFamily="18" charset="-127"/>
                </a:rPr>
                <a:t>부산과 가까운 지역의 추가 선행연구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6398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43663"/>
            <a:ext cx="604837" cy="414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FF1769FB-F1D2-4648-A101-CF8E614BB08C}" type="slidenum">
              <a:rPr lang="en-US" altLang="ko-KR" sz="1400" smtClean="0"/>
              <a:pPr/>
              <a:t>13</a:t>
            </a:fld>
            <a:endParaRPr lang="en-US" altLang="ko-KR" sz="140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정세에 따른 친환경 항만 대응 방안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6068" y="5689848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자료</a:t>
            </a:r>
            <a:r>
              <a:rPr lang="en-US" altLang="ko-KR" sz="900" dirty="0" smtClean="0">
                <a:latin typeface="+mj-ea"/>
                <a:ea typeface="+mj-ea"/>
              </a:rPr>
              <a:t>:</a:t>
            </a:r>
            <a:r>
              <a:rPr lang="ko-KR" altLang="en-US" sz="900" dirty="0" smtClean="0">
                <a:latin typeface="+mj-ea"/>
                <a:ea typeface="+mj-ea"/>
              </a:rPr>
              <a:t>한국과학기술기획평가원</a:t>
            </a:r>
            <a:endParaRPr lang="ko-KR" altLang="en-US" sz="9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" r="29855"/>
          <a:stretch>
            <a:fillRect/>
          </a:stretch>
        </p:blipFill>
        <p:spPr bwMode="auto">
          <a:xfrm>
            <a:off x="439738" y="1763713"/>
            <a:ext cx="41322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 descr="항구 일러스트 ai 무료다운로드 - harbor illustration - Urbanbru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59" y="4500564"/>
            <a:ext cx="24761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20EC78-36B2-4F68-8602-67115FE6FA4C}"/>
              </a:ext>
            </a:extLst>
          </p:cNvPr>
          <p:cNvCxnSpPr>
            <a:cxnSpLocks/>
            <a:endCxn id="17428" idx="1"/>
          </p:cNvCxnSpPr>
          <p:nvPr/>
        </p:nvCxnSpPr>
        <p:spPr>
          <a:xfrm>
            <a:off x="4211638" y="2220913"/>
            <a:ext cx="686262" cy="134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FC09E7-9DCC-4CC2-AE36-0754106B2AA1}"/>
              </a:ext>
            </a:extLst>
          </p:cNvPr>
          <p:cNvCxnSpPr>
            <a:cxnSpLocks/>
          </p:cNvCxnSpPr>
          <p:nvPr/>
        </p:nvCxnSpPr>
        <p:spPr>
          <a:xfrm>
            <a:off x="3780319" y="3237706"/>
            <a:ext cx="1117581" cy="11707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9" t="5235" r="4504" b="62143"/>
          <a:stretch>
            <a:fillRect/>
          </a:stretch>
        </p:blipFill>
        <p:spPr bwMode="auto">
          <a:xfrm>
            <a:off x="5640530" y="2875697"/>
            <a:ext cx="390525" cy="162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7120910" y="4518199"/>
            <a:ext cx="1583529" cy="1354137"/>
            <a:chOff x="4503738" y="5005388"/>
            <a:chExt cx="1583529" cy="1354137"/>
          </a:xfrm>
        </p:grpSpPr>
        <p:sp>
          <p:nvSpPr>
            <p:cNvPr id="8" name="사각형: 잘린 위쪽 모서리 7">
              <a:extLst>
                <a:ext uri="{FF2B5EF4-FFF2-40B4-BE49-F238E27FC236}">
                  <a16:creationId xmlns:a16="http://schemas.microsoft.com/office/drawing/2014/main" id="{824CD36B-7DB3-468A-A9F3-4E4E81D596BC}"/>
                </a:ext>
              </a:extLst>
            </p:cNvPr>
            <p:cNvSpPr/>
            <p:nvPr/>
          </p:nvSpPr>
          <p:spPr>
            <a:xfrm>
              <a:off x="4690441" y="5253247"/>
              <a:ext cx="1172818" cy="944143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0" b="1" dirty="0"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저장시설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BC1C63-895F-4E0E-8F59-D7CECEFD3B38}"/>
                </a:ext>
              </a:extLst>
            </p:cNvPr>
            <p:cNvSpPr/>
            <p:nvPr/>
          </p:nvSpPr>
          <p:spPr>
            <a:xfrm>
              <a:off x="4503738" y="5005388"/>
              <a:ext cx="79375" cy="13541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8723C5-0155-494E-AEF5-7CBF6EF5BD9D}"/>
                </a:ext>
              </a:extLst>
            </p:cNvPr>
            <p:cNvSpPr/>
            <p:nvPr/>
          </p:nvSpPr>
          <p:spPr>
            <a:xfrm rot="5400000">
              <a:off x="5263357" y="4333081"/>
              <a:ext cx="77788" cy="14382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561B133-9748-4D52-8B2C-0FD7980C5AAF}"/>
                </a:ext>
              </a:extLst>
            </p:cNvPr>
            <p:cNvSpPr/>
            <p:nvPr/>
          </p:nvSpPr>
          <p:spPr>
            <a:xfrm>
              <a:off x="6009480" y="5005388"/>
              <a:ext cx="77787" cy="13525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</p:grpSp>
      <p:sp>
        <p:nvSpPr>
          <p:cNvPr id="17423" name="TextBox 9"/>
          <p:cNvSpPr txBox="1">
            <a:spLocks noChangeArrowheads="1"/>
          </p:cNvSpPr>
          <p:nvPr/>
        </p:nvSpPr>
        <p:spPr bwMode="auto">
          <a:xfrm>
            <a:off x="7902752" y="3809587"/>
            <a:ext cx="801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방호벽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842E14-17E1-46D9-8690-A04A62359830}"/>
              </a:ext>
            </a:extLst>
          </p:cNvPr>
          <p:cNvCxnSpPr>
            <a:cxnSpLocks/>
          </p:cNvCxnSpPr>
          <p:nvPr/>
        </p:nvCxnSpPr>
        <p:spPr>
          <a:xfrm flipH="1">
            <a:off x="7601129" y="4140790"/>
            <a:ext cx="411976" cy="321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25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7434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7435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26" name="Picture 4" descr="메뉴바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049338"/>
            <a:ext cx="87137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43663"/>
            <a:ext cx="604837" cy="414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/>
              <a:t>14</a:t>
            </a:r>
          </a:p>
        </p:txBody>
      </p:sp>
      <p:pic>
        <p:nvPicPr>
          <p:cNvPr id="17428" name="그래픽 4" descr="공장 윤곽선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00" y="1633417"/>
            <a:ext cx="239384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9" name="직사각형 31"/>
          <p:cNvSpPr>
            <a:spLocks noChangeArrowheads="1"/>
          </p:cNvSpPr>
          <p:nvPr/>
        </p:nvSpPr>
        <p:spPr bwMode="auto">
          <a:xfrm>
            <a:off x="7322543" y="2627511"/>
            <a:ext cx="1381125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  <a:ea typeface="HY헤드라인M" panose="02030600000101010101" pitchFamily="18" charset="-127"/>
              </a:rPr>
              <a:t>약 </a:t>
            </a:r>
            <a:r>
              <a:rPr lang="en-US" altLang="ko-KR" sz="1600">
                <a:solidFill>
                  <a:schemeClr val="tx2"/>
                </a:solidFill>
                <a:ea typeface="HY헤드라인M" panose="02030600000101010101" pitchFamily="18" charset="-127"/>
              </a:rPr>
              <a:t>55KM </a:t>
            </a:r>
          </a:p>
          <a:p>
            <a:r>
              <a:rPr lang="ko-KR" altLang="en-US" sz="1600">
                <a:solidFill>
                  <a:schemeClr val="tx2"/>
                </a:solidFill>
                <a:ea typeface="HY헤드라인M" panose="02030600000101010101" pitchFamily="18" charset="-127"/>
              </a:rPr>
              <a:t>파이프 라인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74675" y="1244600"/>
            <a:ext cx="3181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 3. </a:t>
            </a:r>
            <a:r>
              <a:rPr lang="ko-KR" altLang="en-US" sz="2000" dirty="0" smtClean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지역 강점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연계 </a:t>
            </a:r>
            <a:r>
              <a:rPr lang="ko-KR" altLang="en-US" sz="2000" dirty="0" smtClean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및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파이프라인 수송 방안</a:t>
            </a:r>
          </a:p>
        </p:txBody>
      </p:sp>
      <p:pic>
        <p:nvPicPr>
          <p:cNvPr id="17431" name="Picture 3" descr="C:\Users\KIET\Pictures\블릿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246188"/>
            <a:ext cx="347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정세에 따른 친환경 항만 대응 방안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344488" y="4500563"/>
            <a:ext cx="3981450" cy="18158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600" dirty="0"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ea typeface="HY헤드라인M" panose="02030600000101010101" pitchFamily="18" charset="-127"/>
              </a:rPr>
              <a:t>울산화학공업단지에서 </a:t>
            </a:r>
            <a:r>
              <a:rPr lang="ko-KR" altLang="en-US" sz="1600" dirty="0" err="1">
                <a:ea typeface="HY헤드라인M" panose="02030600000101010101" pitchFamily="18" charset="-127"/>
              </a:rPr>
              <a:t>부생수소를</a:t>
            </a:r>
            <a:r>
              <a:rPr lang="ko-KR" altLang="en-US" sz="1600" dirty="0">
                <a:ea typeface="HY헤드라인M" panose="02030600000101010101" pitchFamily="18" charset="-127"/>
              </a:rPr>
              <a:t> 액상유기수소 운반체로 만들어 파이프관으로 운반</a:t>
            </a:r>
            <a:endParaRPr lang="en-US" altLang="ko-KR" sz="1600" dirty="0"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1600" dirty="0">
              <a:ea typeface="HY헤드라인M" panose="02030600000101010101" pitchFamily="18" charset="-127"/>
            </a:endParaRPr>
          </a:p>
          <a:p>
            <a:pPr>
              <a:defRPr/>
            </a:pPr>
            <a:r>
              <a:rPr lang="en-US" altLang="ko-KR" sz="1600" dirty="0"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ea typeface="HY헤드라인M" panose="02030600000101010101" pitchFamily="18" charset="-127"/>
              </a:rPr>
              <a:t>수소가 폭발 할 가능성이 있기 때문에 피해저감장치로 저장장치 뒤쪽에 방호벽을 설치하는 방식 </a:t>
            </a:r>
            <a:endParaRPr lang="en-US" altLang="ko-KR" sz="1600" dirty="0"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>
            <a:stCxn id="17414" idx="3"/>
            <a:endCxn id="17429" idx="1"/>
          </p:cNvCxnSpPr>
          <p:nvPr/>
        </p:nvCxnSpPr>
        <p:spPr bwMode="auto">
          <a:xfrm flipV="1">
            <a:off x="6031055" y="2919611"/>
            <a:ext cx="1291488" cy="768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메뉴바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049338"/>
            <a:ext cx="87137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3500438" y="6501981"/>
            <a:ext cx="21336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EB90EB47-E8BB-4796-99E4-354CB5B05B2E}" type="slidenum">
              <a:rPr lang="en-US" altLang="ko-KR" sz="1400" smtClean="0"/>
              <a:pPr/>
              <a:t>15</a:t>
            </a:fld>
            <a:endParaRPr lang="en-US" altLang="ko-KR" sz="1400" dirty="0"/>
          </a:p>
        </p:txBody>
      </p:sp>
      <p:grpSp>
        <p:nvGrpSpPr>
          <p:cNvPr id="18436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8475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8476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4675" y="1244600"/>
            <a:ext cx="3181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 4.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암모니아 </a:t>
            </a: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vs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수소 비교분석을 통한 연료 역할 확립</a:t>
            </a:r>
            <a:r>
              <a:rPr kumimoji="0" lang="ko-KR" altLang="en-US" sz="2000" dirty="0">
                <a:solidFill>
                  <a:srgbClr val="000000"/>
                </a:solidFill>
                <a:ea typeface="HY헤드라인M" panose="02030600000101010101" pitchFamily="18" charset="-127"/>
              </a:rPr>
              <a:t> </a:t>
            </a:r>
            <a:endParaRPr lang="ko-KR" altLang="en-US" sz="2000" dirty="0">
              <a:solidFill>
                <a:schemeClr val="accent4">
                  <a:lumMod val="10000"/>
                </a:schemeClr>
              </a:solidFill>
              <a:ea typeface="HY헤드라인M" pitchFamily="18" charset="-127"/>
              <a:cs typeface="굴림" pitchFamily="50" charset="-127"/>
            </a:endParaRPr>
          </a:p>
        </p:txBody>
      </p:sp>
      <p:pic>
        <p:nvPicPr>
          <p:cNvPr id="18438" name="Picture 3" descr="C:\Users\KIET\Pictures\블릿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246188"/>
            <a:ext cx="347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20801"/>
              </p:ext>
            </p:extLst>
          </p:nvPr>
        </p:nvGraphicFramePr>
        <p:xfrm>
          <a:off x="334565" y="1715661"/>
          <a:ext cx="8457407" cy="483963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14884">
                  <a:extLst>
                    <a:ext uri="{9D8B030D-6E8A-4147-A177-3AD203B41FA5}">
                      <a16:colId xmlns:a16="http://schemas.microsoft.com/office/drawing/2014/main" val="4213798145"/>
                    </a:ext>
                  </a:extLst>
                </a:gridCol>
                <a:gridCol w="3723388">
                  <a:extLst>
                    <a:ext uri="{9D8B030D-6E8A-4147-A177-3AD203B41FA5}">
                      <a16:colId xmlns:a16="http://schemas.microsoft.com/office/drawing/2014/main" val="77078654"/>
                    </a:ext>
                  </a:extLst>
                </a:gridCol>
                <a:gridCol w="2819135">
                  <a:extLst>
                    <a:ext uri="{9D8B030D-6E8A-4147-A177-3AD203B41FA5}">
                      <a16:colId xmlns:a16="http://schemas.microsoft.com/office/drawing/2014/main" val="2111813257"/>
                    </a:ext>
                  </a:extLst>
                </a:gridCol>
              </a:tblGrid>
              <a:tr h="3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암모니아</a:t>
                      </a:r>
                      <a:r>
                        <a:rPr lang="en-US" altLang="ko-KR" sz="1200" b="1" u="sng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200" b="1" u="sng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저장 및 이동 용이</a:t>
                      </a:r>
                      <a:r>
                        <a:rPr lang="en-US" altLang="ko-KR" sz="1200" b="1" u="sng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 b="1" u="sng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액화수소</a:t>
                      </a:r>
                      <a:r>
                        <a:rPr lang="en-US" altLang="ko-KR" sz="1200" b="1" u="sng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200" b="1" u="sng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연비사용</a:t>
                      </a:r>
                      <a:r>
                        <a:rPr lang="ko-KR" altLang="en-US" sz="1200" b="1" u="sng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효율적</a:t>
                      </a:r>
                      <a:r>
                        <a:rPr lang="en-US" altLang="ko-KR" sz="1200" b="1" u="sng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 b="1" u="sng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67539672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액화 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(-34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˚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 or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상온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기체 수소를 극저온</a:t>
                      </a:r>
                      <a:r>
                        <a:rPr lang="en-US" altLang="ko-KR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(-253</a:t>
                      </a:r>
                      <a:r>
                        <a:rPr lang="ko-KR" altLang="en-US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˚</a:t>
                      </a:r>
                      <a:r>
                        <a:rPr lang="en-US" altLang="ko-KR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C) </a:t>
                      </a:r>
                      <a:r>
                        <a:rPr lang="ko-KR" altLang="en-US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액화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1124751358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기술장벽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낮음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기반 시설 구축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상온 액체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높음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미상용화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기술 이전 필요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3950405897"/>
                  </a:ext>
                </a:extLst>
              </a:tr>
              <a:tr h="596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경제성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구입비용이 비싸지만  유통 유리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용이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endParaRPr lang="ko-KR" altLang="en-US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탄소중립 연료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수소포함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중에서는 저렴함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연료 생산비용은 합리적이나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운송 및 저장 비용이 과도함</a:t>
                      </a:r>
                      <a:endParaRPr lang="en-US" altLang="ko-KR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2382480008"/>
                  </a:ext>
                </a:extLst>
              </a:tr>
              <a:tr h="14586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●장거리 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운송가능</a:t>
                      </a:r>
                      <a:endParaRPr lang="en-US" altLang="ko-KR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●기존 인프라 설비 이용 가능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●높은 저장 밀도</a:t>
                      </a:r>
                      <a:endParaRPr lang="en-US" altLang="ko-KR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 안전성과 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보관방법이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수소보다 용이함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 화학적 특징이 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LPG(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액화석유가스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와 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비슷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●기체수소보다 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저장용기의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안전성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탈수소화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정제공정불필요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●다른 수소 성질보다 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 운송량 증가로 운송비용 절감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빠른충전가능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3573173368"/>
                  </a:ext>
                </a:extLst>
              </a:tr>
              <a:tr h="14586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●냄새가 강하고 유독물질로 분류</a:t>
                      </a:r>
                      <a:endParaRPr lang="en-US" altLang="ko-KR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</a:t>
                      </a: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탈수소화시</a:t>
                      </a: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정제 시 에너지 소모 많음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●대규모 연구개발 및 추가 시설 비용 필요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●극저온 온도 필요</a:t>
                      </a:r>
                      <a:endParaRPr lang="en-US" altLang="ko-KR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 장기간 유지 불가능</a:t>
                      </a:r>
                      <a:endParaRPr lang="en-US" altLang="ko-KR" sz="1200" kern="0" spc="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● 냉각 및 액화에 많은 에너지 소모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1637269108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기체수소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대비 부피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1400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배 ↓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800</a:t>
                      </a:r>
                      <a:r>
                        <a:rPr lang="ko-KR" altLang="en-US" sz="120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배 ↓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0785" marR="40785" marT="11279" marB="11279" anchor="ctr"/>
                </a:tc>
                <a:extLst>
                  <a:ext uri="{0D108BD9-81ED-4DB2-BD59-A6C34878D82A}">
                    <a16:rowId xmlns:a16="http://schemas.microsoft.com/office/drawing/2014/main" val="1332888924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정세에 따른 친환경 항만 대응 방안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43663"/>
            <a:ext cx="604837" cy="414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E84546CB-2859-4EAC-87D5-8C621F7F3237}" type="slidenum">
              <a:rPr lang="en-US" altLang="ko-KR" sz="1400" smtClean="0"/>
              <a:pPr/>
              <a:t>16</a:t>
            </a:fld>
            <a:endParaRPr lang="en-US" altLang="ko-KR" sz="140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027113" y="2317750"/>
            <a:ext cx="1460500" cy="576263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풍력   태양에너지   수력</a:t>
            </a:r>
            <a:endParaRPr lang="en-US" altLang="ko-KR" sz="10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태양광</a:t>
            </a: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태양열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3286125" y="579438"/>
            <a:ext cx="500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>
                <a:ea typeface="HY헤드라인M" panose="02030600000101010101" pitchFamily="18" charset="-127"/>
              </a:rPr>
              <a:t>수요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92075" y="2068513"/>
            <a:ext cx="8509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>
                <a:ea typeface="HY헤드라인M" panose="02030600000101010101" pitchFamily="18" charset="-127"/>
              </a:rPr>
              <a:t>생산</a:t>
            </a:r>
            <a:r>
              <a:rPr lang="en-US" altLang="ko-KR" sz="1000">
                <a:ea typeface="HY헤드라인M" panose="02030600000101010101" pitchFamily="18" charset="-127"/>
              </a:rPr>
              <a:t>/</a:t>
            </a:r>
            <a:r>
              <a:rPr lang="ko-KR" altLang="en-US" sz="1000">
                <a:ea typeface="HY헤드라인M" panose="02030600000101010101" pitchFamily="18" charset="-127"/>
              </a:rPr>
              <a:t>공급</a:t>
            </a: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-25400" y="4062413"/>
            <a:ext cx="1089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>
                <a:ea typeface="HY헤드라인M" panose="02030600000101010101" pitchFamily="18" charset="-127"/>
              </a:rPr>
              <a:t>저장</a:t>
            </a:r>
            <a:r>
              <a:rPr lang="en-US" altLang="ko-KR" sz="1000">
                <a:ea typeface="HY헤드라인M" panose="02030600000101010101" pitchFamily="18" charset="-127"/>
              </a:rPr>
              <a:t>/</a:t>
            </a:r>
            <a:r>
              <a:rPr lang="ko-KR" altLang="en-US" sz="1000">
                <a:ea typeface="HY헤드라인M" panose="02030600000101010101" pitchFamily="18" charset="-127"/>
              </a:rPr>
              <a:t>이동</a:t>
            </a:r>
            <a:r>
              <a:rPr lang="en-US" altLang="ko-KR" sz="1000">
                <a:ea typeface="HY헤드라인M" panose="02030600000101010101" pitchFamily="18" charset="-127"/>
              </a:rPr>
              <a:t>/</a:t>
            </a:r>
            <a:r>
              <a:rPr lang="ko-KR" altLang="en-US" sz="1000">
                <a:ea typeface="HY헤드라인M" panose="02030600000101010101" pitchFamily="18" charset="-127"/>
              </a:rPr>
              <a:t>전환</a:t>
            </a:r>
          </a:p>
        </p:txBody>
      </p:sp>
      <p:cxnSp>
        <p:nvCxnSpPr>
          <p:cNvPr id="19463" name="직선 화살표 연결선 8"/>
          <p:cNvCxnSpPr>
            <a:cxnSpLocks noChangeShapeType="1"/>
            <a:stCxn id="19461" idx="2"/>
            <a:endCxn id="19462" idx="0"/>
          </p:cNvCxnSpPr>
          <p:nvPr/>
        </p:nvCxnSpPr>
        <p:spPr bwMode="auto">
          <a:xfrm>
            <a:off x="517525" y="2314575"/>
            <a:ext cx="1588" cy="174783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직선 화살표 연결선 9"/>
          <p:cNvCxnSpPr>
            <a:cxnSpLocks noChangeShapeType="1"/>
            <a:stCxn id="19462" idx="2"/>
            <a:endCxn id="19465" idx="0"/>
          </p:cNvCxnSpPr>
          <p:nvPr/>
        </p:nvCxnSpPr>
        <p:spPr bwMode="auto">
          <a:xfrm flipH="1">
            <a:off x="511175" y="4308475"/>
            <a:ext cx="7938" cy="176053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Box 10"/>
          <p:cNvSpPr txBox="1">
            <a:spLocks noChangeArrowheads="1"/>
          </p:cNvSpPr>
          <p:nvPr/>
        </p:nvSpPr>
        <p:spPr bwMode="auto">
          <a:xfrm>
            <a:off x="225425" y="6069013"/>
            <a:ext cx="5699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>
                <a:ea typeface="HY헤드라인M" panose="02030600000101010101" pitchFamily="18" charset="-127"/>
              </a:rPr>
              <a:t>수요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310313" y="2109787"/>
            <a:ext cx="1914525" cy="409575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 </a:t>
            </a:r>
            <a:r>
              <a:rPr lang="en-US" altLang="ko-KR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부산물</a:t>
            </a:r>
            <a:r>
              <a:rPr lang="en-US" altLang="ko-KR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폐기물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6758" y="2194718"/>
            <a:ext cx="873125" cy="2460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dirty="0">
                <a:ea typeface="HY헤드라인M" panose="02030600000101010101" pitchFamily="18" charset="-127"/>
              </a:rPr>
              <a:t>화석에너지</a:t>
            </a:r>
          </a:p>
        </p:txBody>
      </p: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065213" y="2097088"/>
            <a:ext cx="984250" cy="2460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>
                <a:ea typeface="HY헤드라인M" panose="02030600000101010101" pitchFamily="18" charset="-127"/>
              </a:rPr>
              <a:t>재생에너지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829242" y="3017839"/>
            <a:ext cx="663575" cy="5381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수소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에너지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726942" y="2289176"/>
            <a:ext cx="627062" cy="631825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전기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에너지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418148" y="3078943"/>
            <a:ext cx="782637" cy="5318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암모니아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473" name="TextBox 32"/>
          <p:cNvSpPr txBox="1">
            <a:spLocks noChangeArrowheads="1"/>
          </p:cNvSpPr>
          <p:nvPr/>
        </p:nvSpPr>
        <p:spPr bwMode="auto">
          <a:xfrm>
            <a:off x="2046288" y="3773474"/>
            <a:ext cx="4413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저장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2781250" y="3714997"/>
            <a:ext cx="782638" cy="5381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암모니아</a:t>
            </a:r>
            <a:endParaRPr lang="en-US" altLang="ko-KR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저장시설</a:t>
            </a:r>
            <a:endParaRPr lang="en-US" altLang="ko-KR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491880" y="5185817"/>
            <a:ext cx="4386262" cy="979487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latinLnBrk="1" hangingPunct="1">
              <a:defRPr/>
            </a:pPr>
            <a:endParaRPr lang="en-US" altLang="ko-KR" sz="10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226060" y="5177879"/>
            <a:ext cx="1166812" cy="995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기타 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요소  생산</a:t>
            </a:r>
            <a:r>
              <a:rPr lang="en-US" altLang="ko-KR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충전소  주유소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국내수요시설 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477" name="직사각형 42"/>
          <p:cNvSpPr>
            <a:spLocks noChangeArrowheads="1"/>
          </p:cNvSpPr>
          <p:nvPr/>
        </p:nvSpPr>
        <p:spPr bwMode="auto">
          <a:xfrm>
            <a:off x="6158383" y="4509244"/>
            <a:ext cx="1077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 dirty="0" err="1">
                <a:ea typeface="HY헤드라인M" panose="02030600000101010101" pitchFamily="18" charset="-127"/>
              </a:rPr>
              <a:t>수소터빈</a:t>
            </a:r>
            <a:r>
              <a:rPr lang="en-US" altLang="ko-KR" sz="800" dirty="0">
                <a:ea typeface="HY헤드라인M" panose="02030600000101010101" pitchFamily="18" charset="-127"/>
              </a:rPr>
              <a:t> /</a:t>
            </a:r>
            <a:r>
              <a:rPr lang="ko-KR" altLang="en-US" sz="800" dirty="0">
                <a:ea typeface="HY헤드라인M" panose="02030600000101010101" pitchFamily="18" charset="-127"/>
              </a:rPr>
              <a:t>연료전지</a:t>
            </a:r>
            <a:endParaRPr lang="en-US" altLang="ko-KR" sz="800" dirty="0">
              <a:ea typeface="HY헤드라인M" panose="02030600000101010101" pitchFamily="18" charset="-127"/>
            </a:endParaRPr>
          </a:p>
        </p:txBody>
      </p:sp>
      <p:cxnSp>
        <p:nvCxnSpPr>
          <p:cNvPr id="262" name="직선 화살표 연결선 261"/>
          <p:cNvCxnSpPr>
            <a:stCxn id="18" idx="2"/>
          </p:cNvCxnSpPr>
          <p:nvPr/>
        </p:nvCxnSpPr>
        <p:spPr bwMode="auto">
          <a:xfrm>
            <a:off x="6161030" y="3556001"/>
            <a:ext cx="18256" cy="1600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 bwMode="auto">
          <a:xfrm>
            <a:off x="3541092" y="5279479"/>
            <a:ext cx="1198563" cy="698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항만고정시설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조명 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냉난방시설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장치장</a:t>
            </a: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전력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4925392" y="5185817"/>
            <a:ext cx="1166813" cy="935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항만이동시설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화물취급장비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화물운송장비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도선 및 예선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물류운송차량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선박 연료공급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6333505" y="5217567"/>
            <a:ext cx="1431925" cy="8540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1" latinLnBrk="1" hangingPunct="1"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항만배후단지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산업단지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수소 관련 단지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판매시설 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주변 주거시설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71450" indent="-171450" algn="dist" eaLnBrk="1" latin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지원시설</a:t>
            </a:r>
            <a:endParaRPr lang="en-US" altLang="ko-KR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88" name="직선 화살표 연결선 287"/>
          <p:cNvCxnSpPr>
            <a:stCxn id="24" idx="2"/>
            <a:endCxn id="39" idx="0"/>
          </p:cNvCxnSpPr>
          <p:nvPr/>
        </p:nvCxnSpPr>
        <p:spPr bwMode="auto">
          <a:xfrm flipH="1">
            <a:off x="1809466" y="3610755"/>
            <a:ext cx="1" cy="1567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endCxn id="272" idx="0"/>
          </p:cNvCxnSpPr>
          <p:nvPr/>
        </p:nvCxnSpPr>
        <p:spPr bwMode="auto">
          <a:xfrm>
            <a:off x="1809466" y="4003662"/>
            <a:ext cx="3699333" cy="11821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485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9510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9511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6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9507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5.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재생 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&amp;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수소 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&amp;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암모니아를 통한 </a:t>
              </a:r>
              <a:r>
                <a:rPr lang="ko-KR" altLang="en-US" sz="2000" dirty="0" err="1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합리화된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접근방식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(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최종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)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9509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2" name="직선 화살표 연결선 521"/>
          <p:cNvCxnSpPr>
            <a:stCxn id="3" idx="3"/>
            <a:endCxn id="19" idx="1"/>
          </p:cNvCxnSpPr>
          <p:nvPr/>
        </p:nvCxnSpPr>
        <p:spPr bwMode="auto">
          <a:xfrm flipV="1">
            <a:off x="2487613" y="2605089"/>
            <a:ext cx="1239329" cy="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6" name="직선 화살표 연결선 545"/>
          <p:cNvCxnSpPr>
            <a:stCxn id="12" idx="2"/>
            <a:endCxn id="18" idx="0"/>
          </p:cNvCxnSpPr>
          <p:nvPr/>
        </p:nvCxnSpPr>
        <p:spPr bwMode="auto">
          <a:xfrm flipH="1">
            <a:off x="6161030" y="2519362"/>
            <a:ext cx="1106546" cy="4984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9" name="직선 연결선 618"/>
          <p:cNvCxnSpPr>
            <a:stCxn id="35" idx="1"/>
          </p:cNvCxnSpPr>
          <p:nvPr/>
        </p:nvCxnSpPr>
        <p:spPr bwMode="auto">
          <a:xfrm flipH="1">
            <a:off x="1809467" y="3984079"/>
            <a:ext cx="971783" cy="19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91" name="직사각형 658"/>
          <p:cNvSpPr>
            <a:spLocks noChangeArrowheads="1"/>
          </p:cNvSpPr>
          <p:nvPr/>
        </p:nvSpPr>
        <p:spPr bwMode="auto">
          <a:xfrm>
            <a:off x="3664565" y="4899786"/>
            <a:ext cx="1265973" cy="2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50" dirty="0" err="1">
                <a:ea typeface="HY헤드라인M" panose="02030600000101010101" pitchFamily="18" charset="-127"/>
              </a:rPr>
              <a:t>혼소</a:t>
            </a:r>
            <a:r>
              <a:rPr lang="ko-KR" altLang="en-US" sz="850" dirty="0">
                <a:ea typeface="HY헤드라인M" panose="02030600000101010101" pitchFamily="18" charset="-127"/>
              </a:rPr>
              <a:t> 엔진 </a:t>
            </a:r>
            <a:r>
              <a:rPr lang="en-US" altLang="ko-KR" sz="850" dirty="0">
                <a:ea typeface="HY헤드라인M" panose="02030600000101010101" pitchFamily="18" charset="-127"/>
              </a:rPr>
              <a:t>/ </a:t>
            </a:r>
            <a:r>
              <a:rPr lang="ko-KR" altLang="en-US" sz="850" dirty="0">
                <a:ea typeface="HY헤드라인M" panose="02030600000101010101" pitchFamily="18" charset="-127"/>
              </a:rPr>
              <a:t>연료전지 </a:t>
            </a:r>
            <a:r>
              <a:rPr lang="en-US" altLang="ko-KR" sz="850" dirty="0"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83968" y="3861048"/>
            <a:ext cx="998538" cy="246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1000" dirty="0">
                <a:ea typeface="HY헤드라인M" panose="02030600000101010101" pitchFamily="18" charset="-127"/>
              </a:rPr>
              <a:t>암모니아 수입</a:t>
            </a:r>
          </a:p>
        </p:txBody>
      </p:sp>
      <p:sp>
        <p:nvSpPr>
          <p:cNvPr id="19494" name="TextBox 43"/>
          <p:cNvSpPr txBox="1">
            <a:spLocks noChangeArrowheads="1"/>
          </p:cNvSpPr>
          <p:nvPr/>
        </p:nvSpPr>
        <p:spPr bwMode="auto">
          <a:xfrm>
            <a:off x="3613428" y="3758667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 dirty="0">
                <a:ea typeface="HY헤드라인M" panose="02030600000101010101" pitchFamily="18" charset="-127"/>
              </a:rPr>
              <a:t>인수</a:t>
            </a:r>
            <a:r>
              <a:rPr lang="en-US" altLang="ko-KR" sz="900" dirty="0">
                <a:ea typeface="HY헤드라인M" panose="02030600000101010101" pitchFamily="18" charset="-127"/>
              </a:rPr>
              <a:t>/</a:t>
            </a:r>
            <a:r>
              <a:rPr lang="ko-KR" altLang="en-US" sz="900" dirty="0">
                <a:ea typeface="HY헤드라인M" panose="02030600000101010101" pitchFamily="18" charset="-127"/>
              </a:rPr>
              <a:t>저장</a:t>
            </a:r>
          </a:p>
        </p:txBody>
      </p:sp>
      <p:cxnSp>
        <p:nvCxnSpPr>
          <p:cNvPr id="62" name="직선 화살표 연결선 61"/>
          <p:cNvCxnSpPr>
            <a:stCxn id="19" idx="2"/>
            <a:endCxn id="19499" idx="0"/>
          </p:cNvCxnSpPr>
          <p:nvPr/>
        </p:nvCxnSpPr>
        <p:spPr bwMode="auto">
          <a:xfrm>
            <a:off x="4040473" y="2921001"/>
            <a:ext cx="7162" cy="4508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97675" y="3163888"/>
            <a:ext cx="792162" cy="2460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1000" dirty="0">
                <a:ea typeface="HY헤드라인M" panose="02030600000101010101" pitchFamily="18" charset="-127"/>
              </a:rPr>
              <a:t>수소 수입</a:t>
            </a:r>
          </a:p>
        </p:txBody>
      </p:sp>
      <p:cxnSp>
        <p:nvCxnSpPr>
          <p:cNvPr id="67" name="직선 화살표 연결선 66"/>
          <p:cNvCxnSpPr>
            <a:stCxn id="66" idx="1"/>
            <a:endCxn id="18" idx="3"/>
          </p:cNvCxnSpPr>
          <p:nvPr/>
        </p:nvCxnSpPr>
        <p:spPr bwMode="auto">
          <a:xfrm flipH="1">
            <a:off x="6492817" y="3286920"/>
            <a:ext cx="3048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 bwMode="auto">
          <a:xfrm flipH="1">
            <a:off x="3552342" y="3974615"/>
            <a:ext cx="7316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99" name="직사각형 75"/>
          <p:cNvSpPr>
            <a:spLocks noChangeArrowheads="1"/>
          </p:cNvSpPr>
          <p:nvPr/>
        </p:nvSpPr>
        <p:spPr bwMode="auto">
          <a:xfrm>
            <a:off x="3049353" y="3371866"/>
            <a:ext cx="19965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>
                <a:ea typeface="HY헤드라인M" panose="02030600000101010101" pitchFamily="18" charset="-127"/>
              </a:rPr>
              <a:t>질소</a:t>
            </a:r>
            <a:r>
              <a:rPr lang="en-US" altLang="ko-KR" sz="1000" dirty="0">
                <a:ea typeface="HY헤드라인M" panose="02030600000101010101" pitchFamily="18" charset="-127"/>
              </a:rPr>
              <a:t>(</a:t>
            </a:r>
            <a:r>
              <a:rPr lang="ko-KR" altLang="en-US" sz="1000" dirty="0" err="1">
                <a:ea typeface="HY헤드라인M" panose="02030600000101010101" pitchFamily="18" charset="-127"/>
              </a:rPr>
              <a:t>공기분해</a:t>
            </a:r>
            <a:r>
              <a:rPr lang="en-US" altLang="ko-KR" sz="1000" dirty="0">
                <a:ea typeface="HY헤드라인M" panose="02030600000101010101" pitchFamily="18" charset="-127"/>
              </a:rPr>
              <a:t>) +</a:t>
            </a:r>
            <a:r>
              <a:rPr lang="ko-KR" altLang="en-US" sz="1000" dirty="0"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ea typeface="HY헤드라인M" panose="02030600000101010101" pitchFamily="18" charset="-127"/>
              </a:rPr>
              <a:t>전기합성</a:t>
            </a:r>
            <a:r>
              <a:rPr lang="en-US" altLang="ko-KR" sz="1000" dirty="0">
                <a:ea typeface="HY헤드라인M" panose="02030600000101010101" pitchFamily="18" charset="-127"/>
              </a:rPr>
              <a:t>/</a:t>
            </a:r>
            <a:r>
              <a:rPr lang="ko-KR" altLang="en-US" sz="1000" dirty="0">
                <a:ea typeface="HY헤드라인M" panose="02030600000101010101" pitchFamily="18" charset="-127"/>
              </a:rPr>
              <a:t>연소</a:t>
            </a:r>
          </a:p>
        </p:txBody>
      </p:sp>
      <p:sp>
        <p:nvSpPr>
          <p:cNvPr id="19500" name="TextBox 26"/>
          <p:cNvSpPr txBox="1">
            <a:spLocks noChangeArrowheads="1"/>
          </p:cNvSpPr>
          <p:nvPr/>
        </p:nvSpPr>
        <p:spPr bwMode="auto">
          <a:xfrm>
            <a:off x="4930538" y="2350294"/>
            <a:ext cx="59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>
                <a:ea typeface="HY헤드라인M" panose="02030600000101010101" pitchFamily="18" charset="-127"/>
              </a:rPr>
              <a:t>수전해</a:t>
            </a:r>
            <a:endParaRPr lang="en-US" altLang="ko-KR" sz="1000" dirty="0"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ea typeface="HY헤드라인M" panose="02030600000101010101" pitchFamily="18" charset="-127"/>
              </a:rPr>
              <a:t>시스템</a:t>
            </a:r>
          </a:p>
        </p:txBody>
      </p:sp>
      <p:cxnSp>
        <p:nvCxnSpPr>
          <p:cNvPr id="153" name="직선 화살표 연결선 152"/>
          <p:cNvCxnSpPr>
            <a:stCxn id="19" idx="3"/>
            <a:endCxn id="18" idx="0"/>
          </p:cNvCxnSpPr>
          <p:nvPr/>
        </p:nvCxnSpPr>
        <p:spPr bwMode="auto">
          <a:xfrm>
            <a:off x="4354004" y="2605089"/>
            <a:ext cx="1807026" cy="412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502" name="사각형 설명선 7"/>
          <p:cNvSpPr>
            <a:spLocks noChangeArrowheads="1"/>
          </p:cNvSpPr>
          <p:nvPr/>
        </p:nvSpPr>
        <p:spPr bwMode="auto">
          <a:xfrm>
            <a:off x="2582507" y="2897448"/>
            <a:ext cx="695414" cy="257175"/>
          </a:xfrm>
          <a:prstGeom prst="wedgeRectCallout">
            <a:avLst>
              <a:gd name="adj1" fmla="val 159481"/>
              <a:gd name="adj2" fmla="val 754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100">
                <a:ea typeface="HY헤드라인M" panose="02030600000101010101" pitchFamily="18" charset="-127"/>
              </a:rPr>
              <a:t>방안</a:t>
            </a:r>
            <a:r>
              <a:rPr lang="en-US" altLang="ko-KR" sz="1100">
                <a:ea typeface="HY헤드라인M" panose="02030600000101010101" pitchFamily="18" charset="-127"/>
              </a:rPr>
              <a:t>3</a:t>
            </a:r>
            <a:endParaRPr lang="ko-KR" altLang="en-US" sz="1100">
              <a:ea typeface="HY헤드라인M" panose="02030600000101010101" pitchFamily="18" charset="-127"/>
            </a:endParaRPr>
          </a:p>
        </p:txBody>
      </p:sp>
      <p:sp>
        <p:nvSpPr>
          <p:cNvPr id="19503" name="사각형 설명선 63"/>
          <p:cNvSpPr>
            <a:spLocks noChangeArrowheads="1"/>
          </p:cNvSpPr>
          <p:nvPr/>
        </p:nvSpPr>
        <p:spPr bwMode="auto">
          <a:xfrm>
            <a:off x="6913399" y="2772866"/>
            <a:ext cx="701675" cy="257175"/>
          </a:xfrm>
          <a:prstGeom prst="wedgeRectCallout">
            <a:avLst>
              <a:gd name="adj1" fmla="val -69167"/>
              <a:gd name="adj2" fmla="val -28125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100">
                <a:ea typeface="HY헤드라인M" panose="02030600000101010101" pitchFamily="18" charset="-127"/>
              </a:rPr>
              <a:t>방안</a:t>
            </a:r>
            <a:r>
              <a:rPr lang="en-US" altLang="ko-KR" sz="1100">
                <a:ea typeface="HY헤드라인M" panose="02030600000101010101" pitchFamily="18" charset="-127"/>
              </a:rPr>
              <a:t>1</a:t>
            </a:r>
            <a:endParaRPr lang="ko-KR" altLang="en-US" sz="1100">
              <a:ea typeface="HY헤드라인M" panose="02030600000101010101" pitchFamily="18" charset="-127"/>
            </a:endParaRPr>
          </a:p>
        </p:txBody>
      </p:sp>
      <p:sp>
        <p:nvSpPr>
          <p:cNvPr id="19504" name="사각형 설명선 64"/>
          <p:cNvSpPr>
            <a:spLocks noChangeArrowheads="1"/>
          </p:cNvSpPr>
          <p:nvPr/>
        </p:nvSpPr>
        <p:spPr bwMode="auto">
          <a:xfrm>
            <a:off x="6487544" y="3789363"/>
            <a:ext cx="703263" cy="255588"/>
          </a:xfrm>
          <a:prstGeom prst="wedgeRectCallout">
            <a:avLst>
              <a:gd name="adj1" fmla="val -56153"/>
              <a:gd name="adj2" fmla="val -124931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100">
                <a:ea typeface="HY헤드라인M" panose="02030600000101010101" pitchFamily="18" charset="-127"/>
              </a:rPr>
              <a:t>방안</a:t>
            </a:r>
            <a:r>
              <a:rPr lang="en-US" altLang="ko-KR" sz="1100">
                <a:ea typeface="HY헤드라인M" panose="02030600000101010101" pitchFamily="18" charset="-127"/>
              </a:rPr>
              <a:t>2</a:t>
            </a:r>
            <a:endParaRPr lang="ko-KR" altLang="en-US" sz="1100"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/>
          <p:cNvCxnSpPr>
            <a:stCxn id="18" idx="1"/>
            <a:endCxn id="24" idx="3"/>
          </p:cNvCxnSpPr>
          <p:nvPr/>
        </p:nvCxnSpPr>
        <p:spPr bwMode="auto">
          <a:xfrm flipH="1">
            <a:off x="2200785" y="3286920"/>
            <a:ext cx="3628457" cy="5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정세에 따른 친환경 항만 대응 방안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cxnSp>
        <p:nvCxnSpPr>
          <p:cNvPr id="514" name="직선 연결선 513"/>
          <p:cNvCxnSpPr>
            <a:stCxn id="18" idx="2"/>
          </p:cNvCxnSpPr>
          <p:nvPr/>
        </p:nvCxnSpPr>
        <p:spPr bwMode="auto">
          <a:xfrm flipH="1">
            <a:off x="4783237" y="3556001"/>
            <a:ext cx="1377793" cy="103873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6" name="꺾인 연결선 515"/>
          <p:cNvCxnSpPr>
            <a:endCxn id="39" idx="3"/>
          </p:cNvCxnSpPr>
          <p:nvPr/>
        </p:nvCxnSpPr>
        <p:spPr bwMode="auto">
          <a:xfrm rot="10800000" flipV="1">
            <a:off x="2392873" y="4593282"/>
            <a:ext cx="2390367" cy="1082278"/>
          </a:xfrm>
          <a:prstGeom prst="bentConnector3">
            <a:avLst>
              <a:gd name="adj1" fmla="val 8428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96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20490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20491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3850" y="2606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5.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결론</a:t>
            </a:r>
          </a:p>
        </p:txBody>
      </p:sp>
      <p:sp>
        <p:nvSpPr>
          <p:cNvPr id="2048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86E7B3F9-9BC1-4AD9-B0AB-2525E98963C5}" type="slidenum">
              <a:rPr lang="en-US" altLang="ko-KR" sz="1400" smtClean="0"/>
              <a:pPr/>
              <a:t>17</a:t>
            </a:fld>
            <a:endParaRPr lang="en-US" altLang="ko-KR" sz="1400"/>
          </a:p>
        </p:txBody>
      </p:sp>
      <p:grpSp>
        <p:nvGrpSpPr>
          <p:cNvPr id="20485" name="그룹 63"/>
          <p:cNvGrpSpPr>
            <a:grpSpLocks/>
          </p:cNvGrpSpPr>
          <p:nvPr/>
        </p:nvGrpSpPr>
        <p:grpSpPr bwMode="auto">
          <a:xfrm>
            <a:off x="-36513" y="836712"/>
            <a:ext cx="8713788" cy="723900"/>
            <a:chOff x="0" y="1052736"/>
            <a:chExt cx="8713787" cy="723900"/>
          </a:xfrm>
        </p:grpSpPr>
        <p:pic>
          <p:nvPicPr>
            <p:cNvPr id="20487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요약 및 연구 한계점</a:t>
              </a:r>
            </a:p>
          </p:txBody>
        </p:sp>
        <p:pic>
          <p:nvPicPr>
            <p:cNvPr id="20489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15119" y="1560612"/>
            <a:ext cx="8496300" cy="4617791"/>
          </a:xfrm>
          <a:prstGeom prst="roundRect">
            <a:avLst>
              <a:gd name="adj" fmla="val 26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latin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요약</a:t>
            </a:r>
            <a:endParaRPr kumimoji="0" lang="en-US" altLang="ko-KR" sz="1300" b="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러시아 우크라이나 전쟁으로 인한 유가상승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호주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중국 갈등의 </a:t>
            </a:r>
            <a:r>
              <a:rPr kumimoji="0" lang="ko-KR" altLang="en-US" sz="1300" b="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요소수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대란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국가별 탄소중립 선포의 예시 사례들로 하여 국제 정세를 파악함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부산항의 현황 파악을 위해 부산항의 기술 현황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미세먼지 현황으로 부산항 중심의 대응 선행연구를 파악함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국제 정세와 선행연구를 토대로 부산항의 예상 접근방식을 작성하고 상충관계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(trade-off)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에 대한 문제점을 발견함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해결방안으로 지역 강점을 연계한 방안과 연료의 비교분석을 통한 역할 확립 방안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마지막으로 부산 내 재생에너지에 대한 활용 방안을 제시하여 이를 다소 해결함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endParaRPr kumimoji="0" lang="en-US" altLang="ko-KR" sz="1300" b="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최종적으로 친환경 항만 합리화 접근방안을 작성하여 국제 정세에 따른 부산항의 </a:t>
            </a:r>
            <a:r>
              <a:rPr lang="ko-KR" altLang="en-US" sz="1300" b="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친환경 대응 전략 방안으로</a:t>
            </a: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제안함</a:t>
            </a: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just" eaLnBrk="1" latin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ko-KR" altLang="en-US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연구 한계점 및 향후 방향</a:t>
            </a:r>
            <a:endParaRPr kumimoji="0" lang="en-US" altLang="ko-KR" sz="1300" b="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kumimoji="0" lang="en-US" altLang="ko-KR" sz="13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연구를 통해 국제 정세가 민감하게 변화하고 있는 현 상황에 부산항은 어떠한 방식 및 관점으로 변화해야 하는지를 제시함</a:t>
            </a:r>
            <a:r>
              <a:rPr lang="en-US" altLang="ko-KR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altLang="ko-KR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 시점에도 친환경 기술은 끊임없이 개발이 되어지고 있으며</a:t>
            </a:r>
            <a:r>
              <a:rPr lang="en-US" altLang="ko-KR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차후의 기술의 발전 및 연구</a:t>
            </a:r>
            <a:r>
              <a:rPr lang="en-US" altLang="ko-KR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국제 정세변화 등에 따른 미래의 불확실성으로 다양한 형태의 항만과 대응방안이 존재할 수 있음</a:t>
            </a:r>
            <a:r>
              <a:rPr lang="en-US" altLang="ko-KR" sz="13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3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93700" y="2133600"/>
            <a:ext cx="8321675" cy="185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69875" indent="-269875" algn="ctr" eaLnBrk="1" latinLnBrk="1" hangingPunct="1">
              <a:defRPr/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감사합니다</a:t>
            </a:r>
            <a:endParaRPr lang="en-US" altLang="ko-KR" sz="6000" dirty="0">
              <a:solidFill>
                <a:schemeClr val="tx1">
                  <a:lumMod val="75000"/>
                  <a:lumOff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269875" indent="-269875" algn="ctr" eaLnBrk="1" latinLnBrk="1" hangingPunct="1">
              <a:defRPr/>
            </a:pPr>
            <a:r>
              <a:rPr lang="en-US" altLang="ko-KR" sz="6000" dirty="0">
                <a:solidFill>
                  <a:srgbClr val="0000CC"/>
                </a:solidFill>
                <a:latin typeface="휴먼모음T" pitchFamily="18" charset="-127"/>
                <a:ea typeface="휴먼모음T" pitchFamily="18" charset="-127"/>
              </a:rPr>
              <a:t>Q</a:t>
            </a:r>
            <a:r>
              <a:rPr lang="en-US" altLang="ko-KR" sz="4000" dirty="0">
                <a:solidFill>
                  <a:srgbClr val="0000CC"/>
                </a:solidFill>
                <a:latin typeface="휴먼모음T" pitchFamily="18" charset="-127"/>
                <a:ea typeface="휴먼모음T" pitchFamily="18" charset="-127"/>
              </a:rPr>
              <a:t>&amp;</a:t>
            </a:r>
            <a:r>
              <a:rPr lang="en-US" altLang="ko-KR" sz="6000" dirty="0">
                <a:solidFill>
                  <a:srgbClr val="0000CC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lang="ko-KR" altLang="en-US" sz="6000" dirty="0">
              <a:solidFill>
                <a:srgbClr val="0000CC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 eaLnBrk="1" latinLnBrk="1" hangingPunct="1">
              <a:defRPr/>
            </a:pPr>
            <a:endParaRPr lang="ko-KR" altLang="en-US" sz="6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4314" y="214290"/>
            <a:ext cx="8715404" cy="6429396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20000"/>
                <a:lumOff val="80000"/>
                <a:alpha val="5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4" descr="목차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49275"/>
            <a:ext cx="131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2243112" y="865369"/>
            <a:ext cx="6900888" cy="71438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400">
              <a:ea typeface="HY헤드라인M" pitchFamily="18" charset="-127"/>
            </a:endParaRPr>
          </a:p>
        </p:txBody>
      </p:sp>
      <p:sp>
        <p:nvSpPr>
          <p:cNvPr id="615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582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l"/>
            <a:fld id="{60BDD089-693F-4596-89D2-4A0260CAAD47}" type="slidenum">
              <a:rPr lang="en-US" altLang="ko-KR" sz="1400" smtClean="0"/>
              <a:pPr algn="l"/>
              <a:t>1</a:t>
            </a:fld>
            <a:endParaRPr lang="en-US" altLang="ko-KR" sz="1400"/>
          </a:p>
        </p:txBody>
      </p:sp>
      <p:grpSp>
        <p:nvGrpSpPr>
          <p:cNvPr id="6151" name="Group 65"/>
          <p:cNvGrpSpPr>
            <a:grpSpLocks/>
          </p:cNvGrpSpPr>
          <p:nvPr/>
        </p:nvGrpSpPr>
        <p:grpSpPr bwMode="auto">
          <a:xfrm>
            <a:off x="912813" y="3511550"/>
            <a:ext cx="7259637" cy="609600"/>
            <a:chOff x="1604" y="1328"/>
            <a:chExt cx="3453" cy="646"/>
          </a:xfrm>
        </p:grpSpPr>
        <p:pic>
          <p:nvPicPr>
            <p:cNvPr id="6168" name="Picture 7" descr="na_b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1328"/>
              <a:ext cx="3453" cy="6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182" y="1339"/>
              <a:ext cx="2474" cy="5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lvl="1" eaLnBrk="1" latinLnBrk="1" hangingPunct="1">
                <a:lnSpc>
                  <a:spcPct val="150000"/>
                </a:lnSpc>
                <a:spcBef>
                  <a:spcPct val="80000"/>
                </a:spcBef>
                <a:defRPr/>
              </a:pP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부산항 중심</a:t>
              </a:r>
              <a:r>
                <a:rPr lang="en-US" altLang="ko-KR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대응 방안 선행연구</a:t>
              </a:r>
              <a:endPara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0" name="Text Box 42"/>
            <p:cNvSpPr txBox="1">
              <a:spLocks noChangeArrowheads="1"/>
            </p:cNvSpPr>
            <p:nvPr/>
          </p:nvSpPr>
          <p:spPr bwMode="auto">
            <a:xfrm>
              <a:off x="1809" y="1462"/>
              <a:ext cx="168" cy="3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</a:p>
          </p:txBody>
        </p:sp>
      </p:grpSp>
      <p:grpSp>
        <p:nvGrpSpPr>
          <p:cNvPr id="6152" name="Group 65"/>
          <p:cNvGrpSpPr>
            <a:grpSpLocks/>
          </p:cNvGrpSpPr>
          <p:nvPr/>
        </p:nvGrpSpPr>
        <p:grpSpPr bwMode="auto">
          <a:xfrm>
            <a:off x="896938" y="1701800"/>
            <a:ext cx="7259637" cy="606425"/>
            <a:chOff x="1604" y="1298"/>
            <a:chExt cx="3453" cy="646"/>
          </a:xfrm>
        </p:grpSpPr>
        <p:pic>
          <p:nvPicPr>
            <p:cNvPr id="6165" name="Picture 7" descr="na_b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1298"/>
              <a:ext cx="3453" cy="6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400" y="1424"/>
              <a:ext cx="2649" cy="3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marL="0" lvl="1" eaLnBrk="1" latinLnBrk="1" hangingPunct="1">
                <a:lnSpc>
                  <a:spcPct val="90000"/>
                </a:lnSpc>
                <a:defRPr/>
              </a:pP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개요 </a:t>
              </a:r>
            </a:p>
          </p:txBody>
        </p:sp>
        <p:sp>
          <p:nvSpPr>
            <p:cNvPr id="6167" name="Text Box 42"/>
            <p:cNvSpPr txBox="1">
              <a:spLocks noChangeArrowheads="1"/>
            </p:cNvSpPr>
            <p:nvPr/>
          </p:nvSpPr>
          <p:spPr bwMode="auto">
            <a:xfrm>
              <a:off x="1809" y="1443"/>
              <a:ext cx="168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</a:p>
          </p:txBody>
        </p:sp>
      </p:grpSp>
      <p:grpSp>
        <p:nvGrpSpPr>
          <p:cNvPr id="6153" name="Group 65"/>
          <p:cNvGrpSpPr>
            <a:grpSpLocks/>
          </p:cNvGrpSpPr>
          <p:nvPr/>
        </p:nvGrpSpPr>
        <p:grpSpPr bwMode="auto">
          <a:xfrm>
            <a:off x="896938" y="4346575"/>
            <a:ext cx="7259637" cy="609600"/>
            <a:chOff x="1604" y="1328"/>
            <a:chExt cx="3453" cy="646"/>
          </a:xfrm>
        </p:grpSpPr>
        <p:pic>
          <p:nvPicPr>
            <p:cNvPr id="6162" name="Picture 7" descr="na_b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1328"/>
              <a:ext cx="3453" cy="6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2200" y="1353"/>
              <a:ext cx="2733" cy="5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lvl="1" eaLnBrk="1" latinLnBrk="1" hangingPunct="1">
                <a:lnSpc>
                  <a:spcPct val="150000"/>
                </a:lnSpc>
                <a:spcBef>
                  <a:spcPct val="80000"/>
                </a:spcBef>
                <a:defRPr/>
              </a:pP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국제 정세에 따른 친환경 항만 대응 방안</a:t>
              </a:r>
              <a:endPara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4" name="Text Box 42"/>
            <p:cNvSpPr txBox="1">
              <a:spLocks noChangeArrowheads="1"/>
            </p:cNvSpPr>
            <p:nvPr/>
          </p:nvSpPr>
          <p:spPr bwMode="auto">
            <a:xfrm>
              <a:off x="1809" y="1462"/>
              <a:ext cx="168" cy="3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4</a:t>
              </a:r>
            </a:p>
          </p:txBody>
        </p:sp>
      </p:grpSp>
      <p:grpSp>
        <p:nvGrpSpPr>
          <p:cNvPr id="6154" name="Group 65"/>
          <p:cNvGrpSpPr>
            <a:grpSpLocks/>
          </p:cNvGrpSpPr>
          <p:nvPr/>
        </p:nvGrpSpPr>
        <p:grpSpPr bwMode="auto">
          <a:xfrm>
            <a:off x="887413" y="2627313"/>
            <a:ext cx="7259637" cy="608012"/>
            <a:chOff x="1604" y="1298"/>
            <a:chExt cx="3453" cy="646"/>
          </a:xfrm>
        </p:grpSpPr>
        <p:pic>
          <p:nvPicPr>
            <p:cNvPr id="6159" name="Picture 7" descr="na_b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1298"/>
              <a:ext cx="3453" cy="6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402" y="1461"/>
              <a:ext cx="2649" cy="3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marL="0" lvl="1" eaLnBrk="1" latinLnBrk="1" hangingPunct="1">
                <a:lnSpc>
                  <a:spcPct val="90000"/>
                </a:lnSpc>
                <a:defRPr/>
              </a:pP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국제 정세와 국가별 탄소 중립 항만 동향</a:t>
              </a:r>
            </a:p>
          </p:txBody>
        </p:sp>
        <p:sp>
          <p:nvSpPr>
            <p:cNvPr id="6161" name="Text Box 42"/>
            <p:cNvSpPr txBox="1">
              <a:spLocks noChangeArrowheads="1"/>
            </p:cNvSpPr>
            <p:nvPr/>
          </p:nvSpPr>
          <p:spPr bwMode="auto">
            <a:xfrm>
              <a:off x="1809" y="1443"/>
              <a:ext cx="168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</a:p>
          </p:txBody>
        </p:sp>
      </p:grpSp>
      <p:grpSp>
        <p:nvGrpSpPr>
          <p:cNvPr id="6155" name="Group 65"/>
          <p:cNvGrpSpPr>
            <a:grpSpLocks/>
          </p:cNvGrpSpPr>
          <p:nvPr/>
        </p:nvGrpSpPr>
        <p:grpSpPr bwMode="auto">
          <a:xfrm>
            <a:off x="896938" y="5254625"/>
            <a:ext cx="7259637" cy="608013"/>
            <a:chOff x="1604" y="1298"/>
            <a:chExt cx="3453" cy="646"/>
          </a:xfrm>
        </p:grpSpPr>
        <p:pic>
          <p:nvPicPr>
            <p:cNvPr id="6156" name="Picture 7" descr="na_b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1298"/>
              <a:ext cx="3453" cy="6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2400" y="1424"/>
              <a:ext cx="2409" cy="3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marL="0" lvl="1" eaLnBrk="1" latinLnBrk="1" hangingPunct="1">
                <a:lnSpc>
                  <a:spcPct val="90000"/>
                </a:lnSpc>
                <a:defRPr/>
              </a:pP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sp>
          <p:nvSpPr>
            <p:cNvPr id="6158" name="Text Box 42"/>
            <p:cNvSpPr txBox="1">
              <a:spLocks noChangeArrowheads="1"/>
            </p:cNvSpPr>
            <p:nvPr/>
          </p:nvSpPr>
          <p:spPr bwMode="auto">
            <a:xfrm>
              <a:off x="1809" y="1443"/>
              <a:ext cx="168" cy="3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7178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7179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3850" y="2606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itchFamily="18" charset="-127"/>
                <a:cs typeface="Arial" pitchFamily="34" charset="0"/>
              </a:rPr>
              <a:t>1. </a:t>
            </a:r>
            <a:r>
              <a:rPr lang="ko-KR" altLang="en-US" sz="3200" dirty="0">
                <a:solidFill>
                  <a:srgbClr val="0070C0"/>
                </a:solidFill>
                <a:ea typeface="HY헤드라인M" pitchFamily="18" charset="-127"/>
                <a:cs typeface="Arial" pitchFamily="34" charset="0"/>
              </a:rPr>
              <a:t>연구 개요</a:t>
            </a:r>
          </a:p>
        </p:txBody>
      </p:sp>
      <p:grpSp>
        <p:nvGrpSpPr>
          <p:cNvPr id="7172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7175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연구 개요</a:t>
              </a:r>
            </a:p>
          </p:txBody>
        </p:sp>
        <p:pic>
          <p:nvPicPr>
            <p:cNvPr id="7177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3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43E0AB8B-D3FC-41BA-A848-E3EACD25CADA}" type="slidenum">
              <a:rPr lang="en-US" altLang="ko-KR" sz="1400" smtClean="0"/>
              <a:pPr/>
              <a:t>2</a:t>
            </a:fld>
            <a:endParaRPr lang="en-US" altLang="ko-KR" sz="1400"/>
          </a:p>
        </p:txBody>
      </p:sp>
      <p:sp>
        <p:nvSpPr>
          <p:cNvPr id="7174" name="직사각형 15"/>
          <p:cNvSpPr>
            <a:spLocks noChangeArrowheads="1"/>
          </p:cNvSpPr>
          <p:nvPr/>
        </p:nvSpPr>
        <p:spPr bwMode="auto">
          <a:xfrm>
            <a:off x="283242" y="1773238"/>
            <a:ext cx="8532812" cy="459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HY헤드라인M" panose="02030600000101010101" pitchFamily="18" charset="-127"/>
              </a:rPr>
              <a:t>세계적인 추세는 친환경</a:t>
            </a:r>
            <a:r>
              <a:rPr lang="en-US" altLang="ko-KR" sz="1500" dirty="0"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ea typeface="HY헤드라인M" panose="02030600000101010101" pitchFamily="18" charset="-127"/>
              </a:rPr>
              <a:t>암모니아</a:t>
            </a:r>
            <a:r>
              <a:rPr lang="en-US" altLang="ko-KR" sz="1500" dirty="0"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ea typeface="HY헤드라인M" panose="02030600000101010101" pitchFamily="18" charset="-127"/>
              </a:rPr>
              <a:t>수소 등</a:t>
            </a:r>
            <a:r>
              <a:rPr lang="en-US" altLang="ko-KR" sz="1500" dirty="0">
                <a:ea typeface="HY헤드라인M" panose="02030600000101010101" pitchFamily="18" charset="-127"/>
              </a:rPr>
              <a:t>) </a:t>
            </a:r>
            <a:r>
              <a:rPr lang="ko-KR" altLang="en-US" sz="1500" dirty="0">
                <a:ea typeface="HY헤드라인M" panose="02030600000101010101" pitchFamily="18" charset="-127"/>
              </a:rPr>
              <a:t>에너지를 찾고 있으나 국제적인 정세가 민감하게 변함에 따라 이에 따른 국내 항만의 능동적인 대처가 필요함</a:t>
            </a:r>
            <a:r>
              <a:rPr lang="en-US" altLang="ko-KR" sz="1500" dirty="0"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HY헤드라인M" panose="02030600000101010101" pitchFamily="18" charset="-127"/>
              </a:rPr>
              <a:t>세계적으로 탄소중립 </a:t>
            </a:r>
            <a:r>
              <a:rPr lang="en-US" altLang="ko-KR" sz="1500" dirty="0">
                <a:ea typeface="HY헤드라인M" panose="02030600000101010101" pitchFamily="18" charset="-127"/>
              </a:rPr>
              <a:t>2050</a:t>
            </a:r>
            <a:r>
              <a:rPr lang="ko-KR" altLang="en-US" sz="1500" dirty="0">
                <a:ea typeface="HY헤드라인M" panose="02030600000101010101" pitchFamily="18" charset="-127"/>
              </a:rPr>
              <a:t>을</a:t>
            </a:r>
            <a:r>
              <a:rPr lang="en-US" altLang="ko-KR" sz="1500" dirty="0"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ea typeface="HY헤드라인M" panose="02030600000101010101" pitchFamily="18" charset="-127"/>
              </a:rPr>
              <a:t>통한 에너지 체제 전환이 </a:t>
            </a:r>
            <a:r>
              <a:rPr lang="ko-KR" altLang="en-US" sz="1500" dirty="0" smtClean="0">
                <a:ea typeface="HY헤드라인M" panose="02030600000101010101" pitchFamily="18" charset="-127"/>
              </a:rPr>
              <a:t>기후 위기</a:t>
            </a:r>
            <a:r>
              <a:rPr lang="en-US" altLang="ko-KR" sz="1500" dirty="0">
                <a:ea typeface="HY헤드라인M" panose="02030600000101010101" pitchFamily="18" charset="-127"/>
              </a:rPr>
              <a:t>(Climate Crisis)</a:t>
            </a:r>
            <a:r>
              <a:rPr lang="ko-KR" altLang="en-US" sz="1500" dirty="0">
                <a:ea typeface="HY헤드라인M" panose="02030600000101010101" pitchFamily="18" charset="-127"/>
              </a:rPr>
              <a:t>의 핵심 대응 방안으로 자리 잡고 있으며</a:t>
            </a:r>
            <a:r>
              <a:rPr lang="en-US" altLang="ko-KR" sz="1500" dirty="0">
                <a:ea typeface="HY헤드라인M" panose="02030600000101010101" pitchFamily="18" charset="-127"/>
              </a:rPr>
              <a:t>,</a:t>
            </a:r>
            <a:r>
              <a:rPr lang="ko-KR" altLang="en-US" sz="1500" dirty="0">
                <a:ea typeface="HY헤드라인M" panose="02030600000101010101" pitchFamily="18" charset="-127"/>
              </a:rPr>
              <a:t> 국가별로 친환경 에너지 생산과 보급 확대를 위한 다양한 정책이 추진되고 있음</a:t>
            </a:r>
            <a:r>
              <a:rPr lang="en-US" altLang="ko-KR" sz="1500" dirty="0"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HY헤드라인M" panose="02030600000101010101" pitchFamily="18" charset="-127"/>
              </a:rPr>
              <a:t>항만은 하역장비 및 선박이 다량의 대기오염 물질을 배출함에 따라 친환경에너지 활용 필요성이 큰 지역이라고 평가됨</a:t>
            </a:r>
            <a:r>
              <a:rPr lang="en-US" altLang="ko-KR" sz="1500" dirty="0">
                <a:ea typeface="HY헤드라인M" panose="02030600000101010101" pitchFamily="18" charset="-127"/>
              </a:rPr>
              <a:t>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HY헤드라인M" panose="02030600000101010101" pitchFamily="18" charset="-127"/>
              </a:rPr>
              <a:t>국내 항만은 지리적</a:t>
            </a:r>
            <a:r>
              <a:rPr lang="en-US" altLang="ko-KR" sz="1500" dirty="0"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ea typeface="HY헤드라인M" panose="02030600000101010101" pitchFamily="18" charset="-127"/>
              </a:rPr>
              <a:t>입지적 특징이 다르기에 구체적으로 친환경 항만에 관한 방향성을 생각해야 함</a:t>
            </a:r>
            <a:r>
              <a:rPr lang="en-US" altLang="ko-KR" sz="1500" dirty="0">
                <a:ea typeface="HY헤드라인M" panose="02030600000101010101" pitchFamily="18" charset="-127"/>
              </a:rPr>
              <a:t>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HY헤드라인M" panose="02030600000101010101" pitchFamily="18" charset="-127"/>
              </a:rPr>
              <a:t>특히 부산항은 우리나라의 최대 물동량과 스마트 항만의 개발 중에 있어 친환경 항만에 관한 대응 전략이 더욱 중요함</a:t>
            </a:r>
            <a:r>
              <a:rPr lang="en-US" altLang="ko-KR" sz="1500" dirty="0"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500" dirty="0">
                <a:solidFill>
                  <a:srgbClr val="000000"/>
                </a:solidFill>
                <a:ea typeface="HY헤드라인M" panose="02030600000101010101" pitchFamily="18" charset="-127"/>
              </a:rPr>
              <a:t>본 연구에서는 </a:t>
            </a:r>
            <a:r>
              <a:rPr lang="ko-KR" altLang="en-US" sz="15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국제 정세 변화와 관련하여 암모니아와 수소 에너지를 비교 분석하여 부산항의 친환경 대응 전략 방안을 연구하고자 함</a:t>
            </a:r>
            <a:r>
              <a:rPr lang="en-US" altLang="ko-KR" sz="1500" dirty="0">
                <a:ea typeface="HY헤드라인M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8204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3850" y="2606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lvl="1" eaLnBrk="1" latinLnBrk="1" hangingPunct="1">
              <a:lnSpc>
                <a:spcPct val="90000"/>
              </a:lnSpc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2.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정세와 국가별 탄소 중립 항만 동향</a:t>
            </a:r>
          </a:p>
        </p:txBody>
      </p:sp>
      <p:grpSp>
        <p:nvGrpSpPr>
          <p:cNvPr id="8196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8200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러시아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-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우크라이나 전쟁에 관한 유가상승</a:t>
              </a:r>
            </a:p>
          </p:txBody>
        </p:sp>
        <p:pic>
          <p:nvPicPr>
            <p:cNvPr id="8202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EF584691-F163-4C5D-B4AA-0521698F4EAE}" type="slidenum">
              <a:rPr lang="en-US" altLang="ko-KR" sz="1400" smtClean="0"/>
              <a:pPr/>
              <a:t>3</a:t>
            </a:fld>
            <a:endParaRPr lang="en-US" altLang="ko-KR" sz="1400"/>
          </a:p>
        </p:txBody>
      </p:sp>
      <p:pic>
        <p:nvPicPr>
          <p:cNvPr id="8198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790700"/>
            <a:ext cx="48609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1773238"/>
            <a:ext cx="3432175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87015" y="5373214"/>
            <a:ext cx="5310510" cy="1128165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9218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9230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9231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19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9227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2.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중국과 호주 갈등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, </a:t>
              </a:r>
              <a:r>
                <a:rPr lang="ko-KR" altLang="en-US" sz="2000" dirty="0" err="1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요소수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대란</a:t>
              </a:r>
            </a:p>
          </p:txBody>
        </p:sp>
        <p:pic>
          <p:nvPicPr>
            <p:cNvPr id="9229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23E67E40-3FAF-433E-9E39-7674E72040C3}" type="slidenum">
              <a:rPr lang="en-US" altLang="ko-KR" sz="1400" smtClean="0"/>
              <a:pPr/>
              <a:t>4</a:t>
            </a:fld>
            <a:endParaRPr lang="en-US" altLang="ko-KR" sz="14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lvl="1" eaLnBrk="1" latinLnBrk="1" hangingPunct="1">
              <a:lnSpc>
                <a:spcPct val="90000"/>
              </a:lnSpc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2.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정세와 국가별 탄소 중립 항만 동향</a:t>
            </a:r>
          </a:p>
        </p:txBody>
      </p:sp>
      <p:pic>
        <p:nvPicPr>
          <p:cNvPr id="9222" name="_x120425696" descr="EMB00002ca412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790824"/>
            <a:ext cx="2481262" cy="250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6" descr="요소수 대란, 소 잃고 외양간 고치기의 비극 : 네이버 포스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1811338"/>
            <a:ext cx="27670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063" y="1912938"/>
            <a:ext cx="5097462" cy="768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100" dirty="0">
                <a:ea typeface="HY헤드라인M" pitchFamily="18" charset="-127"/>
              </a:rPr>
              <a:t> </a:t>
            </a:r>
            <a:r>
              <a:rPr lang="ko-KR" altLang="en-US" sz="1100" dirty="0" err="1">
                <a:ea typeface="HY헤드라인M" pitchFamily="18" charset="-127"/>
              </a:rPr>
              <a:t>요소수란</a:t>
            </a:r>
            <a:r>
              <a:rPr lang="en-US" altLang="ko-KR" sz="1100" dirty="0">
                <a:ea typeface="HY헤드라인M" pitchFamily="18" charset="-127"/>
              </a:rPr>
              <a:t>?: 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v"/>
              <a:defRPr/>
            </a:pPr>
            <a:r>
              <a:rPr lang="ko-KR" altLang="en-US" sz="1100" dirty="0">
                <a:ea typeface="HY헤드라인M" pitchFamily="18" charset="-127"/>
              </a:rPr>
              <a:t>요소 비료의 원료인 요소와 순수한 물을 혼합해 </a:t>
            </a:r>
            <a:r>
              <a:rPr lang="ko-KR" altLang="en-US" sz="1100" dirty="0" err="1">
                <a:ea typeface="HY헤드라인M" pitchFamily="18" charset="-127"/>
              </a:rPr>
              <a:t>만든화학물질로</a:t>
            </a:r>
            <a:r>
              <a:rPr lang="en-US" altLang="ko-KR" sz="1100" dirty="0">
                <a:ea typeface="HY헤드라인M" pitchFamily="18" charset="-127"/>
              </a:rPr>
              <a:t>, </a:t>
            </a:r>
          </a:p>
          <a:p>
            <a:pPr eaLnBrk="1" latinLnBrk="1" hangingPunct="1">
              <a:defRPr/>
            </a:pPr>
            <a:r>
              <a:rPr lang="ko-KR" altLang="en-US" sz="1100" dirty="0">
                <a:ea typeface="HY헤드라인M" pitchFamily="18" charset="-127"/>
              </a:rPr>
              <a:t>배기가스 중 많은 환경 문제를 일으키는 질소 산화물을 획기적으로 줄여주는 촉매환원제로 널리 쓰이고 있음</a:t>
            </a:r>
          </a:p>
        </p:txBody>
      </p:sp>
      <p:pic>
        <p:nvPicPr>
          <p:cNvPr id="9226" name="그림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2" b="8522"/>
          <a:stretch/>
        </p:blipFill>
        <p:spPr bwMode="auto">
          <a:xfrm>
            <a:off x="2998193" y="2735169"/>
            <a:ext cx="2599332" cy="25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1014869" y="5434014"/>
            <a:ext cx="1368674" cy="1020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차량을 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석유가 아닌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친환경 에너지의 대체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1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요소수</a:t>
            </a:r>
            <a:r>
              <a:rPr lang="ko-KR" altLang="en-US" sz="11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불필요</a:t>
            </a:r>
            <a:r>
              <a:rPr lang="en-US" altLang="ko-KR" sz="11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507455" y="5427070"/>
            <a:ext cx="1477045" cy="10204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요소의 주 구성요소</a:t>
            </a:r>
            <a:endParaRPr lang="en-US" altLang="ko-KR" sz="10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암모니아</a:t>
            </a: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{</a:t>
            </a:r>
            <a:r>
              <a:rPr lang="ko-KR" altLang="en-US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수소 등</a:t>
            </a: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}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국내 생산량 증가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]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4108412" y="5434014"/>
            <a:ext cx="1361728" cy="10204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요소의 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대체에너지 마련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87015" y="5392421"/>
            <a:ext cx="614362" cy="11089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해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결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방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0261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0262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3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0258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3.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유럽 항만 탄소 중립 </a:t>
              </a:r>
            </a:p>
          </p:txBody>
        </p:sp>
        <p:pic>
          <p:nvPicPr>
            <p:cNvPr id="10260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C2CFC252-BFB4-444A-B85B-EEDEC4AA0F42}" type="slidenum">
              <a:rPr lang="en-US" altLang="ko-KR" sz="1400" smtClean="0"/>
              <a:pPr/>
              <a:t>5</a:t>
            </a:fld>
            <a:endParaRPr lang="en-US" altLang="ko-KR" sz="14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lvl="1" eaLnBrk="1" latinLnBrk="1" hangingPunct="1">
              <a:lnSpc>
                <a:spcPct val="90000"/>
              </a:lnSpc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2.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정세와 국가별 탄소 중립 항만 동향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294D1D-7913-46C6-9758-2D0462C24DFA}"/>
              </a:ext>
            </a:extLst>
          </p:cNvPr>
          <p:cNvSpPr txBox="1"/>
          <p:nvPr/>
        </p:nvSpPr>
        <p:spPr>
          <a:xfrm>
            <a:off x="173038" y="3725863"/>
            <a:ext cx="21336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030A0"/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영국 </a:t>
            </a:r>
            <a:r>
              <a:rPr lang="ko-KR" altLang="en-US" sz="1200" dirty="0" err="1">
                <a:solidFill>
                  <a:srgbClr val="7030A0"/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런던항</a:t>
            </a:r>
            <a:endParaRPr lang="en-US" altLang="ko-KR" sz="1200" dirty="0">
              <a:solidFill>
                <a:srgbClr val="7030A0"/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2040</a:t>
            </a: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 탄소중립 달성</a:t>
            </a:r>
            <a:endParaRPr lang="en-US" altLang="ko-KR" sz="1100" dirty="0"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및 </a:t>
            </a:r>
            <a:r>
              <a:rPr lang="en-US" altLang="ko-KR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2025</a:t>
            </a: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년 탄소배출량</a:t>
            </a:r>
            <a:endParaRPr lang="en-US" altLang="ko-KR" sz="1100" dirty="0"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50% </a:t>
            </a: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감축 </a:t>
            </a:r>
            <a:r>
              <a:rPr lang="ko-KR" altLang="en-US" sz="1100" dirty="0" err="1">
                <a:ea typeface="HY헤드라인M" panose="02030600000101010101" pitchFamily="18" charset="-127"/>
                <a:cs typeface="함초롬바탕" panose="02030504000101010101" pitchFamily="18" charset="-127"/>
              </a:rPr>
              <a:t>계획물</a:t>
            </a: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 추진</a:t>
            </a:r>
            <a:endParaRPr lang="en-US" altLang="ko-KR" sz="1100" dirty="0"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A8072-91F7-46A8-83AC-6D31360F0824}"/>
              </a:ext>
            </a:extLst>
          </p:cNvPr>
          <p:cNvSpPr txBox="1"/>
          <p:nvPr/>
        </p:nvSpPr>
        <p:spPr>
          <a:xfrm>
            <a:off x="2312988" y="3725863"/>
            <a:ext cx="2028825" cy="214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00B0F0"/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네덜란드 </a:t>
            </a:r>
            <a:r>
              <a:rPr lang="ko-KR" altLang="en-US" sz="1200" dirty="0" err="1">
                <a:solidFill>
                  <a:srgbClr val="00B0F0"/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로테르담항</a:t>
            </a:r>
            <a:endParaRPr lang="en-US" altLang="ko-KR" sz="1200" dirty="0">
              <a:solidFill>
                <a:srgbClr val="00B0F0"/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4">
                  <a:lumMod val="60000"/>
                  <a:lumOff val="40000"/>
                </a:schemeClr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특성 </a:t>
            </a:r>
            <a:r>
              <a:rPr lang="en-US" altLang="ko-KR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AMP </a:t>
            </a: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시스템 도입</a:t>
            </a:r>
            <a:endParaRPr lang="en-US" altLang="ko-KR" sz="1100" dirty="0"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항만배후 수송용 철도 및 내륙 바지선의 </a:t>
            </a:r>
            <a:r>
              <a:rPr lang="ko-KR" altLang="en-US" sz="1100" dirty="0" err="1">
                <a:ea typeface="HY헤드라인M" panose="02030600000101010101" pitchFamily="18" charset="-127"/>
                <a:cs typeface="함초롬바탕" panose="02030504000101010101" pitchFamily="18" charset="-127"/>
              </a:rPr>
              <a:t>친환경화</a:t>
            </a: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 전환</a:t>
            </a:r>
            <a:endParaRPr lang="en-US" altLang="ko-KR" sz="1100" dirty="0"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  <a:cs typeface="함초롬바탕" panose="02030504000101010101" pitchFamily="18" charset="-127"/>
              </a:rPr>
              <a:t>친환경 고효율 선박에 대한 인센티브 제공 추진</a:t>
            </a:r>
            <a:endParaRPr lang="en-US" altLang="ko-KR" sz="1100" dirty="0"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53807A-D557-4F47-9465-9A3AE7640A9D}"/>
              </a:ext>
            </a:extLst>
          </p:cNvPr>
          <p:cNvSpPr txBox="1"/>
          <p:nvPr/>
        </p:nvSpPr>
        <p:spPr>
          <a:xfrm>
            <a:off x="4575175" y="3725863"/>
            <a:ext cx="19177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accent5">
                    <a:lumMod val="25000"/>
                  </a:schemeClr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벨기에 </a:t>
            </a:r>
            <a:r>
              <a:rPr lang="ko-KR" altLang="en-US" sz="1200" dirty="0" err="1">
                <a:solidFill>
                  <a:schemeClr val="accent5">
                    <a:lumMod val="25000"/>
                  </a:schemeClr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앤트워프항</a:t>
            </a:r>
            <a:endParaRPr lang="en-US" altLang="ko-KR" sz="1200" dirty="0">
              <a:solidFill>
                <a:schemeClr val="accent5">
                  <a:lumMod val="25000"/>
                </a:schemeClr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4">
                  <a:lumMod val="60000"/>
                  <a:lumOff val="40000"/>
                </a:schemeClr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</a:rPr>
              <a:t>재생에너지 확대</a:t>
            </a:r>
            <a:endParaRPr lang="en-US" altLang="ko-KR" sz="11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dirty="0">
                <a:ea typeface="HY헤드라인M" panose="02030600000101010101" pitchFamily="18" charset="-127"/>
              </a:rPr>
              <a:t>CO2 50% </a:t>
            </a:r>
            <a:r>
              <a:rPr lang="ko-KR" altLang="en-US" sz="1100" dirty="0" err="1">
                <a:ea typeface="HY헤드라인M" panose="02030600000101010101" pitchFamily="18" charset="-127"/>
              </a:rPr>
              <a:t>포집</a:t>
            </a:r>
            <a:endParaRPr lang="en-US" altLang="ko-KR" sz="11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</a:rPr>
              <a:t>수소 적극 활용</a:t>
            </a:r>
            <a:endParaRPr lang="en-US" altLang="ko-KR" sz="1100" dirty="0">
              <a:ea typeface="HY헤드라인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9C290-39E1-40F2-B37E-B27DE4770064}"/>
              </a:ext>
            </a:extLst>
          </p:cNvPr>
          <p:cNvSpPr txBox="1"/>
          <p:nvPr/>
        </p:nvSpPr>
        <p:spPr>
          <a:xfrm>
            <a:off x="6253163" y="3729038"/>
            <a:ext cx="2528887" cy="237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92D050"/>
                </a:solidFill>
                <a:ea typeface="HY헤드라인M" panose="02030600000101010101" pitchFamily="18" charset="-127"/>
                <a:cs typeface="함초롬바탕" panose="02030504000101010101" pitchFamily="18" charset="-127"/>
              </a:rPr>
              <a:t>독일 함부르크항</a:t>
            </a:r>
            <a:endParaRPr lang="en-US" altLang="ko-KR" sz="1200" dirty="0">
              <a:solidFill>
                <a:srgbClr val="92D050"/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4">
                  <a:lumMod val="60000"/>
                  <a:lumOff val="40000"/>
                </a:schemeClr>
              </a:solidFill>
              <a:ea typeface="HY헤드라인M" panose="02030600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</a:rPr>
              <a:t>스마트 포트 프로젝트</a:t>
            </a:r>
            <a:r>
              <a:rPr lang="en-US" altLang="ko-KR" sz="1100" dirty="0"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ea typeface="HY헤드라인M" panose="02030600000101010101" pitchFamily="18" charset="-127"/>
              </a:rPr>
              <a:t>통한 재생 에너지 확대</a:t>
            </a:r>
            <a:r>
              <a:rPr lang="en-US" altLang="ko-KR" sz="1100" dirty="0">
                <a:ea typeface="HY헤드라인M" panose="02030600000101010101" pitchFamily="18" charset="-127"/>
              </a:rPr>
              <a:t>, </a:t>
            </a:r>
            <a:r>
              <a:rPr lang="ko-KR" altLang="en-US" sz="1100" dirty="0">
                <a:ea typeface="HY헤드라인M" panose="02030600000101010101" pitchFamily="18" charset="-127"/>
              </a:rPr>
              <a:t>에너지 전환</a:t>
            </a:r>
            <a:r>
              <a:rPr lang="en-US" altLang="ko-KR" sz="1100" dirty="0">
                <a:ea typeface="HY헤드라인M" panose="02030600000101010101" pitchFamily="18" charset="-127"/>
              </a:rPr>
              <a:t>,AMP </a:t>
            </a:r>
            <a:r>
              <a:rPr lang="ko-KR" altLang="en-US" sz="1100" dirty="0">
                <a:ea typeface="HY헤드라인M" panose="02030600000101010101" pitchFamily="18" charset="-127"/>
              </a:rPr>
              <a:t>확충</a:t>
            </a:r>
            <a:r>
              <a:rPr lang="en-US" altLang="ko-KR" sz="1100" dirty="0">
                <a:ea typeface="HY헤드라인M" panose="02030600000101010101" pitchFamily="18" charset="-127"/>
              </a:rPr>
              <a:t>, </a:t>
            </a:r>
            <a:r>
              <a:rPr lang="ko-KR" altLang="en-US" sz="1100" dirty="0">
                <a:ea typeface="HY헤드라인M" panose="02030600000101010101" pitchFamily="18" charset="-127"/>
              </a:rPr>
              <a:t>친환경 운송수단 개발</a:t>
            </a:r>
            <a:r>
              <a:rPr lang="en-US" altLang="ko-KR" sz="1100" dirty="0">
                <a:ea typeface="HY헤드라인M" panose="02030600000101010101" pitchFamily="18" charset="-127"/>
              </a:rPr>
              <a:t>, </a:t>
            </a:r>
            <a:r>
              <a:rPr lang="ko-KR" altLang="en-US" sz="1100" dirty="0" err="1">
                <a:ea typeface="HY헤드라인M" panose="02030600000101010101" pitchFamily="18" charset="-127"/>
              </a:rPr>
              <a:t>그린수소</a:t>
            </a:r>
            <a:r>
              <a:rPr lang="ko-KR" altLang="en-US" sz="1100" dirty="0">
                <a:ea typeface="HY헤드라인M" panose="02030600000101010101" pitchFamily="18" charset="-127"/>
              </a:rPr>
              <a:t> 활용 추진</a:t>
            </a:r>
            <a:endParaRPr lang="en-US" altLang="ko-KR" sz="11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</a:rPr>
              <a:t>항만 내 에너지 재활용</a:t>
            </a:r>
            <a:endParaRPr lang="en-US" altLang="ko-KR" sz="11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dirty="0">
                <a:ea typeface="HY헤드라인M" panose="02030600000101010101" pitchFamily="18" charset="-127"/>
              </a:rPr>
              <a:t>수전해 시스템 구축 </a:t>
            </a:r>
            <a:r>
              <a:rPr lang="ko-KR" altLang="en-US" sz="1100" dirty="0" err="1">
                <a:ea typeface="HY헤드라인M" panose="02030600000101010101" pitchFamily="18" charset="-127"/>
              </a:rPr>
              <a:t>블록체인</a:t>
            </a:r>
            <a:r>
              <a:rPr lang="ko-KR" altLang="en-US" sz="1100" dirty="0">
                <a:ea typeface="HY헤드라인M" panose="02030600000101010101" pitchFamily="18" charset="-127"/>
              </a:rPr>
              <a:t> 기반 에너지 플랫폼 개발</a:t>
            </a:r>
            <a:endParaRPr lang="en-US" altLang="ko-KR" sz="1100" dirty="0">
              <a:ea typeface="HY헤드라인M" panose="02030600000101010101" pitchFamily="18" charset="-127"/>
            </a:endParaRPr>
          </a:p>
        </p:txBody>
      </p:sp>
      <p:grpSp>
        <p:nvGrpSpPr>
          <p:cNvPr id="23" name="그룹 1009"/>
          <p:cNvGrpSpPr>
            <a:grpSpLocks/>
          </p:cNvGrpSpPr>
          <p:nvPr/>
        </p:nvGrpSpPr>
        <p:grpSpPr bwMode="auto">
          <a:xfrm>
            <a:off x="296863" y="2243138"/>
            <a:ext cx="1841500" cy="1447800"/>
            <a:chOff x="890589" y="2438615"/>
            <a:chExt cx="2702470" cy="1414606"/>
          </a:xfrm>
        </p:grpSpPr>
        <p:pic>
          <p:nvPicPr>
            <p:cNvPr id="24" name="Object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89" y="2438615"/>
              <a:ext cx="2702470" cy="141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그룹 1010"/>
          <p:cNvGrpSpPr>
            <a:grpSpLocks/>
          </p:cNvGrpSpPr>
          <p:nvPr/>
        </p:nvGrpSpPr>
        <p:grpSpPr bwMode="auto">
          <a:xfrm>
            <a:off x="2306638" y="2243138"/>
            <a:ext cx="2025650" cy="1447800"/>
            <a:chOff x="5558117" y="2870357"/>
            <a:chExt cx="2702470" cy="1449379"/>
          </a:xfrm>
        </p:grpSpPr>
        <p:pic>
          <p:nvPicPr>
            <p:cNvPr id="26" name="Object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117" y="2870357"/>
              <a:ext cx="2702470" cy="144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그룹 1017"/>
          <p:cNvGrpSpPr>
            <a:grpSpLocks/>
          </p:cNvGrpSpPr>
          <p:nvPr/>
        </p:nvGrpSpPr>
        <p:grpSpPr bwMode="auto">
          <a:xfrm>
            <a:off x="4500563" y="2243138"/>
            <a:ext cx="1881187" cy="1447800"/>
            <a:chOff x="10025128" y="2920901"/>
            <a:chExt cx="2702470" cy="1374649"/>
          </a:xfrm>
        </p:grpSpPr>
        <p:pic>
          <p:nvPicPr>
            <p:cNvPr id="28" name="Object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5128" y="2920901"/>
              <a:ext cx="2702470" cy="137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그룹 1018"/>
          <p:cNvGrpSpPr>
            <a:grpSpLocks/>
          </p:cNvGrpSpPr>
          <p:nvPr/>
        </p:nvGrpSpPr>
        <p:grpSpPr bwMode="auto">
          <a:xfrm>
            <a:off x="6550025" y="2243138"/>
            <a:ext cx="1830388" cy="1447800"/>
            <a:chOff x="14574051" y="3045825"/>
            <a:chExt cx="2702470" cy="1124802"/>
          </a:xfrm>
        </p:grpSpPr>
        <p:pic>
          <p:nvPicPr>
            <p:cNvPr id="30" name="Object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4051" y="3045825"/>
              <a:ext cx="2702470" cy="112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1282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1283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7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1279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4.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미국 항만 탄소 중립</a:t>
              </a:r>
            </a:p>
          </p:txBody>
        </p:sp>
        <p:pic>
          <p:nvPicPr>
            <p:cNvPr id="11281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A3C480C7-DB80-45AE-BEBC-F1B417A74BBE}" type="slidenum">
              <a:rPr lang="en-US" altLang="ko-KR" sz="1400" smtClean="0"/>
              <a:pPr/>
              <a:t>6</a:t>
            </a:fld>
            <a:endParaRPr lang="en-US" altLang="ko-KR" sz="14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lvl="1" eaLnBrk="1" latinLnBrk="1" hangingPunct="1">
              <a:lnSpc>
                <a:spcPct val="90000"/>
              </a:lnSpc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2.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국제 정세와 국가별 탄소 중립 항만 동향</a:t>
            </a:r>
          </a:p>
        </p:txBody>
      </p:sp>
      <p:sp>
        <p:nvSpPr>
          <p:cNvPr id="11273" name="TextBox 29"/>
          <p:cNvSpPr txBox="1">
            <a:spLocks noChangeArrowheads="1"/>
          </p:cNvSpPr>
          <p:nvPr/>
        </p:nvSpPr>
        <p:spPr bwMode="auto">
          <a:xfrm>
            <a:off x="368300" y="3967163"/>
            <a:ext cx="269557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>
                <a:solidFill>
                  <a:srgbClr val="00B050"/>
                </a:solidFill>
                <a:ea typeface="HY헤드라인M" panose="02030600000101010101" pitchFamily="18" charset="-127"/>
                <a:cs typeface="함초롬바탕" panose="02030604000101010101" pitchFamily="18" charset="-127"/>
              </a:rPr>
              <a:t>샌디에이고 항</a:t>
            </a:r>
            <a:endParaRPr lang="en-US" altLang="ko-KR" sz="1600">
              <a:solidFill>
                <a:srgbClr val="00B050"/>
              </a:solidFill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400" b="1">
              <a:solidFill>
                <a:srgbClr val="666666"/>
              </a:solidFill>
              <a:latin typeface="함초롬바탕" panose="02030604000101010101" pitchFamily="18" charset="-127"/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신재생에너지 활용 확대 추진</a:t>
            </a:r>
            <a:endParaRPr lang="en-US" altLang="ko-KR" sz="1200"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AMP </a:t>
            </a:r>
            <a:r>
              <a:rPr lang="ko-KR" altLang="en-US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시스템 적극 활용</a:t>
            </a:r>
            <a:endParaRPr lang="en-US" altLang="ko-KR" sz="1200"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자가 전력 충전 </a:t>
            </a:r>
            <a:r>
              <a:rPr lang="en-US" altLang="ko-KR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C/C </a:t>
            </a:r>
            <a:r>
              <a:rPr lang="ko-KR" altLang="en-US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도입</a:t>
            </a:r>
            <a:endParaRPr lang="en-US" altLang="ko-KR" sz="1200"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마이크로 그리드</a:t>
            </a:r>
            <a:r>
              <a:rPr lang="en-US" altLang="ko-KR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(Micro Grid) </a:t>
            </a:r>
            <a:r>
              <a:rPr lang="ko-KR" altLang="en-US" sz="1200">
                <a:ea typeface="HY헤드라인M" panose="02030600000101010101" pitchFamily="18" charset="-127"/>
                <a:cs typeface="함초롬바탕" panose="02030604000101010101" pitchFamily="18" charset="-127"/>
              </a:rPr>
              <a:t>도입</a:t>
            </a:r>
            <a:endParaRPr lang="en-US" altLang="ko-KR" sz="1200">
              <a:ea typeface="HY헤드라인M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3F1071-85A9-4D2D-8276-42F0F2F61D69}"/>
              </a:ext>
            </a:extLst>
          </p:cNvPr>
          <p:cNvSpPr txBox="1"/>
          <p:nvPr/>
        </p:nvSpPr>
        <p:spPr>
          <a:xfrm>
            <a:off x="3062288" y="3967163"/>
            <a:ext cx="2768600" cy="249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HY헤드라인M" panose="02030600000101010101" pitchFamily="18" charset="-127"/>
              </a:rPr>
              <a:t>LA/LB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HY헤드라인M" panose="02030600000101010101" pitchFamily="18" charset="-127"/>
              </a:rPr>
              <a:t>항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ea typeface="HY헤드라인M" panose="02030600000101010101" pitchFamily="18" charset="-127"/>
            </a:endParaRPr>
          </a:p>
          <a:p>
            <a:pPr algn="ctr">
              <a:defRPr/>
            </a:pP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200" dirty="0">
                <a:ea typeface="HY헤드라인M" panose="02030600000101010101" pitchFamily="18" charset="-127"/>
              </a:rPr>
              <a:t>AMP</a:t>
            </a:r>
            <a:r>
              <a:rPr lang="ko-KR" altLang="en-US" sz="1200" dirty="0">
                <a:ea typeface="HY헤드라인M" panose="02030600000101010101" pitchFamily="18" charset="-127"/>
              </a:rPr>
              <a:t> 시스템 의무화 확대 시행</a:t>
            </a:r>
            <a:endParaRPr lang="en-US" altLang="ko-KR" sz="12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200" dirty="0">
                <a:ea typeface="HY헤드라인M" panose="02030600000101010101" pitchFamily="18" charset="-127"/>
              </a:rPr>
              <a:t>LNG </a:t>
            </a:r>
            <a:r>
              <a:rPr lang="ko-KR" altLang="en-US" sz="1200" dirty="0">
                <a:ea typeface="HY헤드라인M" panose="02030600000101010101" pitchFamily="18" charset="-127"/>
              </a:rPr>
              <a:t>추진선박 도입</a:t>
            </a:r>
            <a:endParaRPr lang="en-US" altLang="ko-KR" sz="12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dirty="0">
                <a:ea typeface="HY헤드라인M" panose="02030600000101010101" pitchFamily="18" charset="-127"/>
              </a:rPr>
              <a:t>전력 사용 효율화를 위한 마이크로 그리드</a:t>
            </a:r>
            <a:r>
              <a:rPr lang="en-US" altLang="ko-KR" sz="1200" dirty="0">
                <a:ea typeface="HY헤드라인M" panose="02030600000101010101" pitchFamily="18" charset="-127"/>
              </a:rPr>
              <a:t>(Micro Grid) </a:t>
            </a:r>
            <a:r>
              <a:rPr lang="ko-KR" altLang="en-US" sz="1200" dirty="0">
                <a:ea typeface="HY헤드라인M" panose="02030600000101010101" pitchFamily="18" charset="-127"/>
              </a:rPr>
              <a:t>도입</a:t>
            </a:r>
            <a:endParaRPr lang="en-US" altLang="ko-KR" sz="1200" dirty="0"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dirty="0">
                <a:ea typeface="HY헤드라인M" panose="02030600000101010101" pitchFamily="18" charset="-127"/>
              </a:rPr>
              <a:t>선박 운항속도 감소 프로그램을 통해 인센티브 제공</a:t>
            </a:r>
            <a:endParaRPr lang="en-US" altLang="ko-KR" sz="1200" dirty="0">
              <a:ea typeface="HY헤드라인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BE6B2-3500-4CEF-A67C-946AB88018D7}"/>
              </a:ext>
            </a:extLst>
          </p:cNvPr>
          <p:cNvSpPr txBox="1"/>
          <p:nvPr/>
        </p:nvSpPr>
        <p:spPr>
          <a:xfrm>
            <a:off x="5713413" y="3967163"/>
            <a:ext cx="2784475" cy="249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dirty="0" err="1">
                <a:solidFill>
                  <a:srgbClr val="002060"/>
                </a:solidFill>
                <a:ea typeface="HY헤드라인M" panose="02030600000101010101" pitchFamily="18" charset="-127"/>
              </a:rPr>
              <a:t>벤쿠버항</a:t>
            </a:r>
            <a:endParaRPr lang="en-US" altLang="ko-KR" sz="1600" dirty="0">
              <a:solidFill>
                <a:srgbClr val="002060"/>
              </a:solidFill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dirty="0">
                <a:ea typeface="HY헤드라인M" panose="02030600000101010101" pitchFamily="18" charset="-127"/>
              </a:rPr>
              <a:t>북서항만 </a:t>
            </a:r>
            <a:r>
              <a:rPr lang="ko-KR" altLang="en-US" sz="1200" dirty="0" err="1">
                <a:ea typeface="HY헤드라인M" panose="02030600000101010101" pitchFamily="18" charset="-127"/>
              </a:rPr>
              <a:t>공기클린</a:t>
            </a:r>
            <a:r>
              <a:rPr lang="en-US" altLang="ko-KR" sz="1200" dirty="0">
                <a:ea typeface="HY헤드라인M" panose="02030600000101010101" pitchFamily="18" charset="-127"/>
              </a:rPr>
              <a:t>(Clean Air) </a:t>
            </a:r>
            <a:r>
              <a:rPr lang="ko-KR" altLang="en-US" sz="1200" dirty="0">
                <a:ea typeface="HY헤드라인M" panose="02030600000101010101" pitchFamily="18" charset="-127"/>
              </a:rPr>
              <a:t>전략을 위해 </a:t>
            </a:r>
            <a:r>
              <a:rPr lang="ko-KR" altLang="en-US" sz="1200" dirty="0" err="1">
                <a:ea typeface="HY헤드라인M" panose="02030600000101010101" pitchFamily="18" charset="-127"/>
              </a:rPr>
              <a:t>타코마항</a:t>
            </a:r>
            <a:r>
              <a:rPr lang="en-US" altLang="ko-KR" sz="1200" dirty="0">
                <a:ea typeface="HY헤드라인M" panose="02030600000101010101" pitchFamily="18" charset="-127"/>
              </a:rPr>
              <a:t>, </a:t>
            </a:r>
            <a:r>
              <a:rPr lang="ko-KR" altLang="en-US" sz="1200" dirty="0" err="1">
                <a:ea typeface="HY헤드라인M" panose="02030600000101010101" pitchFamily="18" charset="-127"/>
              </a:rPr>
              <a:t>시애틀항과</a:t>
            </a:r>
            <a:r>
              <a:rPr lang="ko-KR" altLang="en-US" sz="1200" dirty="0">
                <a:ea typeface="HY헤드라인M" panose="02030600000101010101" pitchFamily="18" charset="-127"/>
              </a:rPr>
              <a:t> 파트너쉽 추진</a:t>
            </a:r>
            <a:endParaRPr lang="en-US" altLang="ko-KR" sz="1200" dirty="0"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HY헤드라인M" panose="02030600000101010101" pitchFamily="18" charset="-127"/>
              </a:rPr>
              <a:t>-&gt; </a:t>
            </a:r>
            <a:r>
              <a:rPr lang="ko-KR" altLang="en-US" sz="1200" dirty="0">
                <a:ea typeface="HY헤드라인M" panose="02030600000101010101" pitchFamily="18" charset="-127"/>
              </a:rPr>
              <a:t>선박 </a:t>
            </a:r>
            <a:r>
              <a:rPr lang="ko-KR" altLang="en-US" sz="1200" dirty="0" err="1">
                <a:ea typeface="HY헤드라인M" panose="02030600000101010101" pitchFamily="18" charset="-127"/>
              </a:rPr>
              <a:t>주엔진</a:t>
            </a:r>
            <a:r>
              <a:rPr lang="ko-KR" altLang="en-US" sz="1200" dirty="0">
                <a:ea typeface="HY헤드라인M" panose="02030600000101010101" pitchFamily="18" charset="-127"/>
              </a:rPr>
              <a:t> 연료 인센티브제 시행</a:t>
            </a:r>
            <a:r>
              <a:rPr lang="en-US" altLang="ko-KR" sz="1200" dirty="0"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ea typeface="HY헤드라인M" panose="02030600000101010101" pitchFamily="18" charset="-127"/>
              </a:rPr>
              <a:t>노후 하역 장비 엔진 교체</a:t>
            </a:r>
            <a:r>
              <a:rPr lang="en-US" altLang="ko-KR" sz="1200" dirty="0"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ea typeface="HY헤드라인M" panose="02030600000101010101" pitchFamily="18" charset="-127"/>
              </a:rPr>
              <a:t>유휴시간 감소 등을 통해 장비 효율성 극대화를 기반으로 탄소중립 항만 구축</a:t>
            </a:r>
            <a:endParaRPr lang="en-US" altLang="ko-KR" sz="1200" dirty="0">
              <a:ea typeface="HY헤드라인M" panose="02030600000101010101" pitchFamily="18" charset="-127"/>
            </a:endParaRPr>
          </a:p>
        </p:txBody>
      </p:sp>
      <p:grpSp>
        <p:nvGrpSpPr>
          <p:cNvPr id="20" name="그룹 1009"/>
          <p:cNvGrpSpPr>
            <a:grpSpLocks/>
          </p:cNvGrpSpPr>
          <p:nvPr/>
        </p:nvGrpSpPr>
        <p:grpSpPr bwMode="auto">
          <a:xfrm>
            <a:off x="531813" y="2220913"/>
            <a:ext cx="2354262" cy="1606550"/>
            <a:chOff x="2560478" y="2642946"/>
            <a:chExt cx="3036024" cy="1522122"/>
          </a:xfrm>
        </p:grpSpPr>
        <p:pic>
          <p:nvPicPr>
            <p:cNvPr id="21" name="Object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478" y="2642946"/>
              <a:ext cx="3036024" cy="152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1010"/>
          <p:cNvGrpSpPr>
            <a:grpSpLocks/>
          </p:cNvGrpSpPr>
          <p:nvPr/>
        </p:nvGrpSpPr>
        <p:grpSpPr bwMode="auto">
          <a:xfrm>
            <a:off x="3062288" y="2220913"/>
            <a:ext cx="2589212" cy="1606550"/>
            <a:chOff x="7670856" y="2762223"/>
            <a:chExt cx="3036024" cy="1283569"/>
          </a:xfrm>
        </p:grpSpPr>
        <p:pic>
          <p:nvPicPr>
            <p:cNvPr id="23" name="Object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856" y="2762223"/>
              <a:ext cx="3036024" cy="128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그룹 1014"/>
          <p:cNvGrpSpPr>
            <a:grpSpLocks/>
          </p:cNvGrpSpPr>
          <p:nvPr/>
        </p:nvGrpSpPr>
        <p:grpSpPr bwMode="auto">
          <a:xfrm>
            <a:off x="5827713" y="2220913"/>
            <a:ext cx="2670175" cy="1606550"/>
            <a:chOff x="12689212" y="2611720"/>
            <a:chExt cx="3036024" cy="1614184"/>
          </a:xfrm>
        </p:grpSpPr>
        <p:pic>
          <p:nvPicPr>
            <p:cNvPr id="25" name="Object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12" y="2611720"/>
              <a:ext cx="3036024" cy="161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12304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12305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1" name="그룹 63"/>
          <p:cNvGrpSpPr>
            <a:grpSpLocks/>
          </p:cNvGrpSpPr>
          <p:nvPr/>
        </p:nvGrpSpPr>
        <p:grpSpPr bwMode="auto">
          <a:xfrm>
            <a:off x="-36513" y="1049338"/>
            <a:ext cx="8713788" cy="723900"/>
            <a:chOff x="0" y="1052736"/>
            <a:chExt cx="8713787" cy="723900"/>
          </a:xfrm>
        </p:grpSpPr>
        <p:pic>
          <p:nvPicPr>
            <p:cNvPr id="12301" name="Picture 4" descr="메뉴바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8713787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188" y="1247998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부산항 현황 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(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기술현황 선행연구</a:t>
              </a: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]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2303" name="Picture 3" descr="C:\Users\KIET\Pictures\블릿2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249710"/>
              <a:ext cx="347443" cy="42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8532813" y="6429375"/>
            <a:ext cx="512762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fld id="{69436A84-7B41-4CB0-A6EC-F281E442D113}" type="slidenum">
              <a:rPr lang="en-US" altLang="ko-KR" sz="1400" smtClean="0"/>
              <a:pPr/>
              <a:t>7</a:t>
            </a:fld>
            <a:endParaRPr lang="en-US" altLang="ko-KR" sz="14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3.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부산항 중심</a:t>
            </a: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 대응 방안 선행연구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BE6B2-3500-4CEF-A67C-946AB88018D7}"/>
              </a:ext>
            </a:extLst>
          </p:cNvPr>
          <p:cNvSpPr txBox="1"/>
          <p:nvPr/>
        </p:nvSpPr>
        <p:spPr>
          <a:xfrm>
            <a:off x="393567" y="4559389"/>
            <a:ext cx="4079726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부산항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2030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년까지 공공부문 온실가스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50%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감축 목표 이행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웅동배후단지 태양광 발전설비 구축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해수열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냉난방 시스템 설치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자원순환 네트워크 구축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1" y="1672997"/>
            <a:ext cx="8407964" cy="238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3813234"/>
            <a:ext cx="386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자료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ko-KR" altLang="en-US" sz="900" dirty="0" err="1">
                <a:latin typeface="+mj-ea"/>
                <a:ea typeface="+mj-ea"/>
              </a:rPr>
              <a:t>그린항만</a:t>
            </a:r>
            <a:r>
              <a:rPr lang="ko-KR" altLang="en-US" sz="900" dirty="0">
                <a:latin typeface="+mj-ea"/>
                <a:ea typeface="+mj-ea"/>
              </a:rPr>
              <a:t> 전환 제시 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해양수산부 </a:t>
            </a:r>
            <a:r>
              <a:rPr lang="en-US" altLang="ko-KR" sz="900" dirty="0">
                <a:latin typeface="+mj-ea"/>
                <a:ea typeface="+mj-ea"/>
              </a:rPr>
              <a:t>&amp; </a:t>
            </a:r>
            <a:r>
              <a:rPr lang="ko-KR" altLang="en-US" sz="900" dirty="0" err="1">
                <a:latin typeface="+mj-ea"/>
                <a:ea typeface="+mj-ea"/>
              </a:rPr>
              <a:t>부산산업과학혁신원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r>
              <a:rPr lang="ko-KR" altLang="en-US" sz="900" dirty="0">
                <a:latin typeface="+mj-ea"/>
                <a:ea typeface="+mj-ea"/>
              </a:rPr>
              <a:t>  </a:t>
            </a: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685719" y="4439294"/>
            <a:ext cx="4232439" cy="13285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부산은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2030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온실가스 감축 목표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수소 활용한 지역적 강점을 선보이려 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배후단지 연결 및 전략적 요충지이기에 항만 중심의 수소경제화가 필요함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			</a:t>
            </a:r>
          </a:p>
          <a:p>
            <a:pPr marL="0" indent="0" algn="r">
              <a:buNone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부산산업과학혁신원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부산항은 국내 최대의 항으로서 </a:t>
            </a:r>
            <a:r>
              <a:rPr lang="en-US" altLang="ko-KR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2030</a:t>
            </a:r>
            <a:r>
              <a:rPr lang="ko-KR" altLang="en-US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년까지 부산항</a:t>
            </a:r>
            <a:r>
              <a:rPr lang="en-US" altLang="ko-KR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sz="1100" kern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울산항</a:t>
            </a:r>
            <a:r>
              <a:rPr lang="ko-KR" altLang="en-US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 전국 주요 항만에 친환경항만으로 전환을 제시함</a:t>
            </a:r>
            <a:r>
              <a:rPr lang="en-US" altLang="ko-KR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  </a:t>
            </a:r>
            <a:endParaRPr lang="ko-KR" altLang="en-US" sz="110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7919467" y="6005311"/>
            <a:ext cx="998691" cy="2972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1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해양수산부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920-E936-4F7B-A1A1-A4502EF643A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80963" y="12700"/>
            <a:ext cx="8964612" cy="998538"/>
            <a:chOff x="0" y="0"/>
            <a:chExt cx="6240" cy="468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 flipV="1">
              <a:off x="0" y="0"/>
              <a:ext cx="6240" cy="164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50" charset="-127"/>
              </a:endParaRPr>
            </a:p>
          </p:txBody>
        </p:sp>
        <p:pic>
          <p:nvPicPr>
            <p:cNvPr id="5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"/>
              <a:ext cx="62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6250" y="413048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vl="1" eaLnBrk="1" latinLnBrk="1" hangingPunct="1">
              <a:lnSpc>
                <a:spcPct val="150000"/>
              </a:lnSpc>
              <a:spcBef>
                <a:spcPct val="80000"/>
              </a:spcBef>
              <a:defRPr/>
            </a:pP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3. 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부산항 중심</a:t>
            </a:r>
            <a:r>
              <a:rPr lang="en-US" altLang="ko-KR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3200" dirty="0">
                <a:solidFill>
                  <a:srgbClr val="0070C0"/>
                </a:solidFill>
                <a:ea typeface="HY헤드라인M" panose="02030600000101010101" pitchFamily="18" charset="-127"/>
              </a:rPr>
              <a:t> 대응 방안 선행연구</a:t>
            </a:r>
            <a:endParaRPr lang="en-US" altLang="ko-KR" sz="3200" dirty="0">
              <a:solidFill>
                <a:srgbClr val="0070C0"/>
              </a:solidFill>
              <a:ea typeface="HY헤드라인M" panose="02030600000101010101" pitchFamily="18" charset="-127"/>
            </a:endParaRPr>
          </a:p>
        </p:txBody>
      </p:sp>
      <p:pic>
        <p:nvPicPr>
          <p:cNvPr id="7" name="Picture 4" descr="메뉴바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049338"/>
            <a:ext cx="87137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4675" y="1244600"/>
            <a:ext cx="3181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 1. 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부산항 현황 </a:t>
            </a: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(</a:t>
            </a:r>
            <a:r>
              <a: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미세먼지 선행연구</a:t>
            </a:r>
            <a:r>
              <a:rPr lang="en-US" altLang="ko-KR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rPr>
              <a:t>]</a:t>
            </a:r>
            <a:endParaRPr lang="ko-KR" altLang="en-US" sz="2000" dirty="0">
              <a:solidFill>
                <a:schemeClr val="accent4">
                  <a:lumMod val="10000"/>
                </a:schemeClr>
              </a:solidFill>
              <a:ea typeface="HY헤드라인M" pitchFamily="18" charset="-127"/>
              <a:cs typeface="굴림" pitchFamily="50" charset="-127"/>
            </a:endParaRPr>
          </a:p>
        </p:txBody>
      </p:sp>
      <p:pic>
        <p:nvPicPr>
          <p:cNvPr id="9" name="Picture 3" descr="C:\Users\KIET\Pictures\블릿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5" y="1246312"/>
            <a:ext cx="347443" cy="42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95536" y="1733551"/>
            <a:ext cx="8515102" cy="9033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부산항은 지게차</a:t>
            </a:r>
            <a:r>
              <a:rPr lang="en-US" altLang="ko-KR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야드트랙터</a:t>
            </a:r>
            <a:r>
              <a:rPr lang="ko-KR" altLang="en-US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 경유 기반의 </a:t>
            </a:r>
            <a:r>
              <a:rPr lang="ko-KR" altLang="en-US" sz="1400" kern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하역장비를</a:t>
            </a:r>
            <a:r>
              <a:rPr lang="ko-KR" altLang="en-US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전국에서 가장 많이 이용하고 있어 컨테이너 화물 </a:t>
            </a:r>
            <a:r>
              <a:rPr lang="ko-KR" altLang="en-US" sz="1400" kern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처리실적의</a:t>
            </a:r>
            <a:r>
              <a:rPr lang="ko-KR" altLang="en-US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증가는 대기오염물질 배출을 심화시킬 것으로 예상됨</a:t>
            </a:r>
            <a:r>
              <a:rPr lang="en-US" altLang="ko-KR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 					 - </a:t>
            </a:r>
            <a:r>
              <a:rPr lang="ko-KR" altLang="en-US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부산항만공사</a:t>
            </a:r>
            <a:endParaRPr lang="en-US" altLang="ko-KR" sz="140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66208" y="5904497"/>
            <a:ext cx="8163963" cy="3073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탄소중립의 전환의 태동기인만큼 본 연구에서 부산항의 친환경적 구축 또는 방안 제시가 목적</a:t>
            </a:r>
            <a:r>
              <a:rPr lang="en-US" altLang="ko-KR" sz="140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ko-KR" altLang="en-US" sz="140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r="2599" b="5641"/>
          <a:stretch/>
        </p:blipFill>
        <p:spPr bwMode="auto">
          <a:xfrm>
            <a:off x="456285" y="2697466"/>
            <a:ext cx="8073886" cy="277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9218" y="5459777"/>
            <a:ext cx="3552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자료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ko-KR" altLang="en-US" sz="900" dirty="0">
                <a:latin typeface="+mj-ea"/>
                <a:ea typeface="+mj-ea"/>
              </a:rPr>
              <a:t>부산항만공사 보도자료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해양수산부 보도자료</a:t>
            </a:r>
            <a:r>
              <a:rPr lang="en-US" altLang="ko-KR" sz="900" dirty="0">
                <a:latin typeface="+mj-ea"/>
                <a:ea typeface="+mj-ea"/>
              </a:rPr>
              <a:t>(2021.08.05))</a:t>
            </a:r>
            <a:endParaRPr lang="ko-KR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971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20007</TotalTime>
  <Words>1662</Words>
  <Application>Microsoft Office PowerPoint</Application>
  <PresentationFormat>화면 슬라이드 쇼(4:3)</PresentationFormat>
  <Paragraphs>334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맑은 고딕</vt:lpstr>
      <vt:lpstr>HY헤드라인M</vt:lpstr>
      <vt:lpstr>산돌고딕B</vt:lpstr>
      <vt:lpstr>Wingdings</vt:lpstr>
      <vt:lpstr>Arial</vt:lpstr>
      <vt:lpstr>HY견명조</vt:lpstr>
      <vt:lpstr>휴먼모음T</vt:lpstr>
      <vt:lpstr>함초롬바탕</vt:lpstr>
      <vt:lpstr>굴림</vt:lpstr>
      <vt:lpstr>2_기본 디자인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BIZPPT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</dc:creator>
  <cp:lastModifiedBy>admin</cp:lastModifiedBy>
  <cp:revision>1708</cp:revision>
  <cp:lastPrinted>2016-11-24T07:51:30Z</cp:lastPrinted>
  <dcterms:created xsi:type="dcterms:W3CDTF">2005-12-19T07:50:26Z</dcterms:created>
  <dcterms:modified xsi:type="dcterms:W3CDTF">2022-05-06T07:43:17Z</dcterms:modified>
</cp:coreProperties>
</file>