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461" r:id="rId3"/>
    <p:sldId id="445" r:id="rId4"/>
    <p:sldId id="542" r:id="rId5"/>
    <p:sldId id="524" r:id="rId6"/>
    <p:sldId id="544" r:id="rId7"/>
    <p:sldId id="545" r:id="rId8"/>
    <p:sldId id="546" r:id="rId9"/>
    <p:sldId id="547" r:id="rId10"/>
    <p:sldId id="548" r:id="rId11"/>
    <p:sldId id="549" r:id="rId12"/>
    <p:sldId id="552" r:id="rId13"/>
    <p:sldId id="541" r:id="rId14"/>
    <p:sldId id="553" r:id="rId15"/>
    <p:sldId id="543" r:id="rId16"/>
    <p:sldId id="554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pos="260">
          <p15:clr>
            <a:srgbClr val="A4A3A4"/>
          </p15:clr>
        </p15:guide>
        <p15:guide id="5" pos="5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A4F2"/>
    <a:srgbClr val="70AD47"/>
    <a:srgbClr val="7F7F7F"/>
    <a:srgbClr val="AFABAB"/>
    <a:srgbClr val="E1DFDF"/>
    <a:srgbClr val="767171"/>
    <a:srgbClr val="CEEFFD"/>
    <a:srgbClr val="FFFFFF"/>
    <a:srgbClr val="D0CECE"/>
    <a:srgbClr val="748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3664" autoAdjust="0"/>
  </p:normalViewPr>
  <p:slideViewPr>
    <p:cSldViewPr snapToGrid="0">
      <p:cViewPr varScale="1">
        <p:scale>
          <a:sx n="90" d="100"/>
          <a:sy n="90" d="100"/>
        </p:scale>
        <p:origin x="606" y="96"/>
      </p:cViewPr>
      <p:guideLst>
        <p:guide orient="horz" pos="2160"/>
        <p:guide pos="2880"/>
        <p:guide orient="horz" pos="3952"/>
        <p:guide pos="260"/>
        <p:guide pos="5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316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316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r">
              <a:defRPr sz="1200"/>
            </a:lvl1pPr>
          </a:lstStyle>
          <a:p>
            <a:fld id="{3B63FD84-C689-4E81-941F-3099CD41981D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6400" cy="498316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323"/>
            <a:ext cx="2946400" cy="498316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r">
              <a:defRPr sz="1200"/>
            </a:lvl1pPr>
          </a:lstStyle>
          <a:p>
            <a:fld id="{9C22B9A9-A745-473B-A981-4F9DC14DD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16" tIns="45707" rIns="91416" bIns="45707" rtlCol="0"/>
          <a:lstStyle>
            <a:lvl1pPr algn="r">
              <a:defRPr sz="1200"/>
            </a:lvl1pPr>
          </a:lstStyle>
          <a:p>
            <a:fld id="{D5484280-F1EC-4E4E-92AB-EDED8118DBC8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6" tIns="45707" rIns="91416" bIns="457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6" tIns="45707" rIns="91416" bIns="457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16" tIns="45707" rIns="91416" bIns="45707" rtlCol="0" anchor="b"/>
          <a:lstStyle>
            <a:lvl1pPr algn="r">
              <a:defRPr sz="1200"/>
            </a:lvl1pPr>
          </a:lstStyle>
          <a:p>
            <a:fld id="{277B211E-1A2B-40ED-937C-5922B6BF87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9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5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9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2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5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6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06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5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924-EAB9-40F9-99A8-1F6BC49CC711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4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BCA-43A9-44FF-913A-594E23BB6802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2D7F-3D34-4692-B5BB-2562BBD20829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DC19-E9F5-47D2-9E10-17AF9899BEF2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0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DEBC-CD46-4D88-8EB5-91D7360E4677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6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BA2-2A70-4728-91BA-B789841FAD1D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4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7F7-773F-409B-A11C-BB7009CFBAA5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AB0-7CAF-4496-B14B-2EF0728A0503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3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3EF6-33DB-421B-9E8F-F7452C4B849B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9359-E26F-4591-8794-6D4BF0824AB2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6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D79-97F1-44D8-97D6-13B28AAD4BF8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9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386A-8C0D-43A0-97CE-76E08473ECCF}" type="datetime1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0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5246703" cy="64633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reflection stA="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한국해운물류학회 </a:t>
            </a:r>
            <a:endParaRPr lang="en-US" altLang="ko-KR" b="1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 춘계 정기학술대회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3068" y="5773104"/>
            <a:ext cx="2366798" cy="8236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한국해양대학교  성지혜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한국해양대학교  신영란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1A9B7A34-9171-4CEB-9586-D71C4D156409}"/>
              </a:ext>
            </a:extLst>
          </p:cNvPr>
          <p:cNvCxnSpPr>
            <a:cxnSpLocks/>
          </p:cNvCxnSpPr>
          <p:nvPr/>
        </p:nvCxnSpPr>
        <p:spPr>
          <a:xfrm>
            <a:off x="412748" y="24003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8ECE88F7-7FB4-48D9-8467-75726DCF8B89}"/>
              </a:ext>
            </a:extLst>
          </p:cNvPr>
          <p:cNvCxnSpPr>
            <a:cxnSpLocks/>
          </p:cNvCxnSpPr>
          <p:nvPr/>
        </p:nvCxnSpPr>
        <p:spPr>
          <a:xfrm>
            <a:off x="265603" y="2148009"/>
            <a:ext cx="85879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2ACB9A13-CE1F-4890-99F3-ADA92338D34D}"/>
              </a:ext>
            </a:extLst>
          </p:cNvPr>
          <p:cNvCxnSpPr>
            <a:cxnSpLocks/>
          </p:cNvCxnSpPr>
          <p:nvPr/>
        </p:nvCxnSpPr>
        <p:spPr>
          <a:xfrm>
            <a:off x="265603" y="3902335"/>
            <a:ext cx="85879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9285" y="2148009"/>
            <a:ext cx="8680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accent6"/>
                </a:solidFill>
                <a:latin typeface="+mj-ea"/>
                <a:ea typeface="+mj-ea"/>
              </a:rPr>
              <a:t>우리나라 해양교통사고 원인분석을 통한 </a:t>
            </a:r>
            <a:endParaRPr lang="en-US" altLang="ko-KR" sz="3600" b="1" dirty="0" smtClean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accent6"/>
                </a:solidFill>
                <a:latin typeface="+mj-ea"/>
                <a:ea typeface="+mj-ea"/>
              </a:rPr>
              <a:t>환경 </a:t>
            </a:r>
            <a:r>
              <a:rPr lang="ko-KR" altLang="en-US" sz="3600" b="1" dirty="0">
                <a:solidFill>
                  <a:schemeClr val="accent6"/>
                </a:solidFill>
                <a:latin typeface="+mj-ea"/>
                <a:ea typeface="+mj-ea"/>
              </a:rPr>
              <a:t>변화 및 전망</a:t>
            </a:r>
            <a:endParaRPr lang="ko-KR" altLang="en-US" sz="36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8827" y="4270891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2022.05.20.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11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843277" y="1086670"/>
            <a:ext cx="4450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최근</a:t>
            </a:r>
            <a:r>
              <a:rPr lang="en-US" altLang="ko-KR" sz="2000" b="1" dirty="0" smtClean="0"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atin typeface="+mj-ea"/>
                <a:ea typeface="+mj-ea"/>
              </a:rPr>
              <a:t>년 </a:t>
            </a:r>
            <a:r>
              <a:rPr lang="ko-KR" altLang="en-US" sz="2000" b="1" dirty="0" err="1" smtClean="0">
                <a:latin typeface="+mj-ea"/>
                <a:ea typeface="+mj-ea"/>
              </a:rPr>
              <a:t>선박총톤수별</a:t>
            </a:r>
            <a:r>
              <a:rPr lang="ko-KR" altLang="en-US" sz="2000" b="1" dirty="0" smtClean="0">
                <a:latin typeface="+mj-ea"/>
                <a:ea typeface="+mj-ea"/>
              </a:rPr>
              <a:t> 해양사고 현황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7" y="1514810"/>
            <a:ext cx="5944342" cy="5077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72" y="6516588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자료 </a:t>
            </a:r>
            <a:r>
              <a:rPr lang="en-US" altLang="ko-KR" sz="1100" dirty="0" smtClean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중앙해양안전심판원 해양사고통계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각 년도 자료 </a:t>
            </a:r>
            <a:r>
              <a:rPr lang="ko-KR" altLang="en-US" sz="1100" dirty="0" err="1" smtClean="0">
                <a:latin typeface="+mj-ea"/>
                <a:ea typeface="+mj-ea"/>
              </a:rPr>
              <a:t>재작성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275" y="386060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해양교통사고 현황 및 원인분석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2286" y="1328792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척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2737" y="4053495"/>
            <a:ext cx="29551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최근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(‘17-‘21)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동안 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선박총톤수별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사고현황은 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5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~10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톤미만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3,462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척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(22.0%),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 </a:t>
            </a:r>
          </a:p>
          <a:p>
            <a:pPr fontAlgn="base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3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~5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톤미만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2,325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척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(14.8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%),</a:t>
            </a:r>
          </a:p>
          <a:p>
            <a:pPr fontAlgn="base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~2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톤미만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2,175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척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(13.8%) 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   순으로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높이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나타남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endParaRPr lang="en-US" altLang="ko-KR" sz="7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/>
            <a:endParaRPr lang="ko-KR" altLang="en-US" sz="7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전체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현황 중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10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톤 미만인 소형선박의 비율이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65.9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%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로 가장 높음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7483" y="1800447"/>
            <a:ext cx="5869913" cy="11128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8240233" y="5936509"/>
            <a:ext cx="627320" cy="2622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874744" y="1122092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최근</a:t>
            </a:r>
            <a:r>
              <a:rPr lang="en-US" altLang="ko-KR" sz="2000" b="1" dirty="0" smtClean="0"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atin typeface="+mj-ea"/>
                <a:ea typeface="+mj-ea"/>
              </a:rPr>
              <a:t>년 월별 해양사고 현황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57" y="1516569"/>
            <a:ext cx="7717908" cy="33995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6058" y="4840984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자료 </a:t>
            </a:r>
            <a:r>
              <a:rPr lang="en-US" altLang="ko-KR" sz="1100" dirty="0" smtClean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중앙해양안전심판원 해양사고통계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각 년도 자료 </a:t>
            </a:r>
            <a:r>
              <a:rPr lang="ko-KR" altLang="en-US" sz="1100" dirty="0" err="1" smtClean="0">
                <a:latin typeface="+mj-ea"/>
                <a:ea typeface="+mj-ea"/>
              </a:rPr>
              <a:t>재작성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275" y="386060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해양교통사고 현황 및 원인분석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5414" y="1361998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275" y="5304923"/>
            <a:ext cx="8942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최근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(‘17-‘21)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동안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월별 해양사고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현황은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1,617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건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(11.5%), 10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1,572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건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(11.1%), 8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1,318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건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(9.3%)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순으로 높음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휴가철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및 수중 레포츠 성수기인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~10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월의 사고율이 상대적으로 높음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35526" y="1569376"/>
            <a:ext cx="1573618" cy="33148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162577" y="981233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최근</a:t>
            </a:r>
            <a:r>
              <a:rPr lang="en-US" altLang="ko-KR" sz="2000" b="1" dirty="0" smtClean="0"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atin typeface="+mj-ea"/>
                <a:ea typeface="+mj-ea"/>
              </a:rPr>
              <a:t>년 해양사고 원인 분석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5" y="1341559"/>
            <a:ext cx="5242595" cy="53737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9731" y="6635240"/>
            <a:ext cx="4727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+mj-ea"/>
                <a:ea typeface="+mj-ea"/>
              </a:rPr>
              <a:t>자료 </a:t>
            </a:r>
            <a:r>
              <a:rPr lang="en-US" altLang="ko-KR" sz="1050" dirty="0" smtClean="0">
                <a:latin typeface="+mj-ea"/>
                <a:ea typeface="+mj-ea"/>
              </a:rPr>
              <a:t>: </a:t>
            </a:r>
            <a:r>
              <a:rPr lang="ko-KR" altLang="en-US" sz="1050" dirty="0">
                <a:latin typeface="+mj-ea"/>
                <a:ea typeface="+mj-ea"/>
              </a:rPr>
              <a:t>중앙해양안전심판원 </a:t>
            </a:r>
            <a:r>
              <a:rPr lang="ko-KR" altLang="en-US" sz="1050" dirty="0" smtClean="0">
                <a:latin typeface="+mj-ea"/>
                <a:ea typeface="+mj-ea"/>
              </a:rPr>
              <a:t>해양사고통계</a:t>
            </a:r>
            <a:r>
              <a:rPr lang="en-US" altLang="ko-KR" sz="1050" dirty="0" smtClean="0">
                <a:latin typeface="+mj-ea"/>
                <a:ea typeface="+mj-ea"/>
              </a:rPr>
              <a:t>(</a:t>
            </a:r>
            <a:r>
              <a:rPr lang="ko-KR" altLang="en-US" sz="1050" dirty="0" smtClean="0">
                <a:latin typeface="+mj-ea"/>
                <a:ea typeface="+mj-ea"/>
              </a:rPr>
              <a:t>재결기준</a:t>
            </a:r>
            <a:r>
              <a:rPr lang="en-US" altLang="ko-KR" sz="1050" dirty="0" smtClean="0">
                <a:latin typeface="+mj-ea"/>
                <a:ea typeface="+mj-ea"/>
              </a:rPr>
              <a:t>), </a:t>
            </a:r>
            <a:r>
              <a:rPr lang="ko-KR" altLang="en-US" sz="1050" dirty="0">
                <a:latin typeface="+mj-ea"/>
                <a:ea typeface="+mj-ea"/>
              </a:rPr>
              <a:t>각 년도 자료 </a:t>
            </a:r>
            <a:r>
              <a:rPr lang="ko-KR" altLang="en-US" sz="1050" dirty="0" err="1" smtClean="0">
                <a:latin typeface="+mj-ea"/>
                <a:ea typeface="+mj-ea"/>
              </a:rPr>
              <a:t>재작성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275" y="386060"/>
            <a:ext cx="5734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국내 해양교통사고 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현황 및 원인분석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4963" y="117065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5414" y="1755194"/>
            <a:ext cx="3562803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사고원인은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운항과실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75.8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%,    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취급불량 및 결함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12.4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%,         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11.7%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순임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운항과실의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세부 원인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중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      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경계소홀이 전체의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35.9%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로 가장 많은 사고원인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이며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선내작업 안전수칙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미준수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11.0%,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항행법규 위반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10.3%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순임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</a:pPr>
            <a:endParaRPr lang="en-US" altLang="ko-KR" sz="7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주요원인은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경계소홀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항행법규 위반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선내작업 안전수칙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미준수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등으로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인적요인에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의한 사고가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전체 사고의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대부분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차지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76037" y="4114800"/>
            <a:ext cx="457200" cy="2126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86670" y="4906348"/>
            <a:ext cx="457200" cy="2126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86670" y="6255488"/>
            <a:ext cx="457200" cy="21265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9599" y="2576625"/>
            <a:ext cx="4823638" cy="209106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0232" y="3740107"/>
            <a:ext cx="4823638" cy="209106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4" name="직사각형 3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01275" y="324505"/>
            <a:ext cx="38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해양교통 환경 변화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4985" y="1246530"/>
            <a:ext cx="7437528" cy="2308324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◈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b="1" dirty="0"/>
              <a:t>해양수산 분야의 </a:t>
            </a:r>
            <a:r>
              <a:rPr lang="en-US" altLang="ko-KR" sz="1600" b="1" dirty="0"/>
              <a:t>2050 </a:t>
            </a:r>
            <a:r>
              <a:rPr lang="ko-KR" altLang="en-US" sz="1600" b="1" dirty="0"/>
              <a:t>탄소 중립 </a:t>
            </a:r>
            <a:r>
              <a:rPr lang="ko-KR" altLang="en-US" sz="1600" b="1" dirty="0" err="1"/>
              <a:t>로드맵</a:t>
            </a:r>
            <a:r>
              <a:rPr lang="ko-KR" altLang="en-US" sz="1600" b="1" dirty="0"/>
              <a:t> 수립</a:t>
            </a:r>
            <a:r>
              <a:rPr lang="en-US" altLang="ko-KR" sz="1600" b="1" dirty="0"/>
              <a:t>(`21.12)</a:t>
            </a:r>
            <a:endParaRPr lang="ko-KR" altLang="en-US" sz="1600" b="1" dirty="0"/>
          </a:p>
          <a:p>
            <a:pPr algn="just">
              <a:lnSpc>
                <a:spcPct val="20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◈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/>
              <a:t>재해예방을 위한 대책 실행 </a:t>
            </a:r>
            <a:r>
              <a:rPr lang="ko-KR" altLang="en-US" sz="1600" dirty="0" smtClean="0"/>
              <a:t>본격화</a:t>
            </a: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▷ </a:t>
            </a:r>
            <a:r>
              <a:rPr lang="ko-KR" altLang="en-US" sz="1600" dirty="0" smtClean="0"/>
              <a:t>경제사회노동위원회의 </a:t>
            </a:r>
            <a:r>
              <a:rPr lang="ko-KR" altLang="en-US" sz="1600" b="1" dirty="0" err="1"/>
              <a:t>어선원</a:t>
            </a:r>
            <a:r>
              <a:rPr lang="ko-KR" altLang="en-US" sz="1600" b="1" dirty="0"/>
              <a:t> 안전관리 </a:t>
            </a:r>
            <a:r>
              <a:rPr lang="ko-KR" altLang="en-US" sz="1600" b="1" dirty="0" smtClean="0"/>
              <a:t>개편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합의</a:t>
            </a:r>
            <a:r>
              <a:rPr lang="en-US" altLang="ko-KR" sz="1600" dirty="0"/>
              <a:t>(`21.11)</a:t>
            </a:r>
            <a:endParaRPr lang="ko-KR" altLang="en-US" sz="1600" dirty="0"/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    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▷ </a:t>
            </a:r>
            <a:r>
              <a:rPr lang="en-US" altLang="ko-KR" sz="1600" b="1" dirty="0" smtClean="0"/>
              <a:t> ｢</a:t>
            </a:r>
            <a:r>
              <a:rPr lang="ko-KR" altLang="en-US" sz="1600" b="1" dirty="0"/>
              <a:t>중대재해처벌법</a:t>
            </a:r>
            <a:r>
              <a:rPr lang="en-US" altLang="ko-KR" sz="1600" b="1" dirty="0"/>
              <a:t>｣ </a:t>
            </a:r>
            <a:r>
              <a:rPr lang="ko-KR" altLang="en-US" sz="1600" b="1" dirty="0"/>
              <a:t>시행</a:t>
            </a:r>
            <a:r>
              <a:rPr lang="en-US" altLang="ko-KR" sz="1600" b="1" dirty="0"/>
              <a:t>(`22.1) </a:t>
            </a:r>
            <a:r>
              <a:rPr lang="ko-KR" altLang="en-US" sz="1600" b="1" dirty="0"/>
              <a:t>및 </a:t>
            </a:r>
            <a:r>
              <a:rPr lang="en-US" altLang="ko-KR" sz="1600" b="1" dirty="0"/>
              <a:t>｢</a:t>
            </a:r>
            <a:r>
              <a:rPr lang="ko-KR" altLang="en-US" sz="1600" b="1" dirty="0"/>
              <a:t>항만안전특별법</a:t>
            </a:r>
            <a:r>
              <a:rPr lang="en-US" altLang="ko-KR" sz="1600" b="1" dirty="0"/>
              <a:t>｣ </a:t>
            </a:r>
            <a:r>
              <a:rPr lang="ko-KR" altLang="en-US" sz="1600" b="1" dirty="0"/>
              <a:t>시행</a:t>
            </a:r>
            <a:r>
              <a:rPr lang="en-US" altLang="ko-KR" sz="1600" b="1" dirty="0"/>
              <a:t>(’22.8)</a:t>
            </a:r>
            <a:endParaRPr lang="ko-KR" altLang="en-US" sz="1600" dirty="0"/>
          </a:p>
          <a:p>
            <a:pPr algn="just" fontAlgn="base">
              <a:lnSpc>
                <a:spcPct val="200000"/>
              </a:lnSpc>
            </a:pPr>
            <a:r>
              <a:rPr lang="en-US" altLang="ko-KR" sz="1600" dirty="0" smtClean="0">
                <a:latin typeface="+mj-ea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</a:rPr>
              <a:t>◈</a:t>
            </a:r>
            <a:r>
              <a:rPr lang="en-US" altLang="ko-KR" sz="1600" dirty="0">
                <a:latin typeface="+mj-ea"/>
              </a:rPr>
              <a:t> </a:t>
            </a:r>
            <a:r>
              <a:rPr lang="ko-KR" altLang="en-US" sz="1600" b="1" dirty="0"/>
              <a:t>자율운항선박 도입에 따른 규제혁신 </a:t>
            </a:r>
            <a:r>
              <a:rPr lang="ko-KR" altLang="en-US" sz="1600" b="1" dirty="0" err="1"/>
              <a:t>로드맵</a:t>
            </a:r>
            <a:r>
              <a:rPr lang="ko-KR" altLang="en-US" sz="1600" b="1" dirty="0"/>
              <a:t> 수립</a:t>
            </a:r>
            <a:r>
              <a:rPr lang="en-US" altLang="ko-KR" sz="1600" b="1" dirty="0"/>
              <a:t>(`21.10</a:t>
            </a:r>
            <a:r>
              <a:rPr lang="en-US" altLang="ko-KR" sz="1600" b="1" dirty="0" smtClean="0"/>
              <a:t>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01275" y="1318443"/>
            <a:ext cx="1319542" cy="2349790"/>
            <a:chOff x="201275" y="1190849"/>
            <a:chExt cx="1319542" cy="2349790"/>
          </a:xfrm>
        </p:grpSpPr>
        <p:sp>
          <p:nvSpPr>
            <p:cNvPr id="12" name="TextBox 11"/>
            <p:cNvSpPr txBox="1"/>
            <p:nvPr/>
          </p:nvSpPr>
          <p:spPr>
            <a:xfrm>
              <a:off x="201275" y="1190849"/>
              <a:ext cx="13195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2"/>
                  </a:solidFill>
                </a:rPr>
                <a:t>정책환경</a:t>
              </a:r>
              <a:endParaRPr lang="ko-KR" altLang="en-US" sz="20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1422033" y="1242047"/>
              <a:ext cx="18627" cy="229859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226046" y="2390059"/>
            <a:ext cx="1842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 err="1"/>
              <a:t>고용부</a:t>
            </a:r>
            <a:r>
              <a:rPr lang="ko-KR" altLang="en-US" sz="1100" dirty="0"/>
              <a:t> 관리→</a:t>
            </a:r>
            <a:r>
              <a:rPr lang="ko-KR" altLang="en-US" sz="1100" dirty="0" err="1"/>
              <a:t>해수부관리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82648" y="4264153"/>
            <a:ext cx="1239385" cy="2020182"/>
            <a:chOff x="201275" y="1190849"/>
            <a:chExt cx="1239385" cy="2020182"/>
          </a:xfrm>
        </p:grpSpPr>
        <p:sp>
          <p:nvSpPr>
            <p:cNvPr id="21" name="TextBox 20"/>
            <p:cNvSpPr txBox="1"/>
            <p:nvPr/>
          </p:nvSpPr>
          <p:spPr>
            <a:xfrm>
              <a:off x="201275" y="1190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경제환경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440660" y="1242047"/>
              <a:ext cx="0" cy="196898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54984" y="4223017"/>
            <a:ext cx="7437529" cy="212365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◈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/>
              <a:t>불안정한 국제정세 및 해운경기 </a:t>
            </a:r>
            <a:r>
              <a:rPr lang="ko-KR" altLang="en-US" sz="1600" dirty="0" smtClean="0"/>
              <a:t>불황 장기화에 따른 </a:t>
            </a:r>
            <a:r>
              <a:rPr lang="ko-KR" altLang="en-US" sz="1600" b="1" dirty="0" smtClean="0"/>
              <a:t>선사 </a:t>
            </a:r>
            <a:r>
              <a:rPr lang="ko-KR" altLang="en-US" sz="1600" b="1" dirty="0"/>
              <a:t>안전경영 여건 위축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▷ </a:t>
            </a:r>
            <a:r>
              <a:rPr lang="ko-KR" altLang="en-US" sz="1600" dirty="0" smtClean="0"/>
              <a:t>긴축경영으로 </a:t>
            </a:r>
            <a:r>
              <a:rPr lang="ko-KR" altLang="en-US" sz="1600" dirty="0"/>
              <a:t>안전관리 이행 및 투자소홀 </a:t>
            </a:r>
            <a:r>
              <a:rPr lang="ko-KR" altLang="en-US" sz="1600" dirty="0" smtClean="0"/>
              <a:t>우려</a:t>
            </a:r>
            <a:endParaRPr lang="en-US" altLang="ko-KR" sz="1600" dirty="0" smtClean="0"/>
          </a:p>
          <a:p>
            <a:pPr fontAlgn="base">
              <a:lnSpc>
                <a:spcPct val="150000"/>
              </a:lnSpc>
            </a:pPr>
            <a:endParaRPr lang="ko-KR" altLang="en-US" sz="700" dirty="0"/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j-ea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</a:rPr>
              <a:t>◈</a:t>
            </a:r>
            <a:r>
              <a:rPr lang="en-US" altLang="ko-KR" sz="1600" dirty="0">
                <a:latin typeface="+mj-ea"/>
              </a:rPr>
              <a:t>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전 </a:t>
            </a:r>
            <a:r>
              <a:rPr lang="ko-KR" altLang="en-US" sz="1600" dirty="0" smtClean="0"/>
              <a:t>세계적 </a:t>
            </a:r>
            <a:r>
              <a:rPr lang="ko-KR" altLang="en-US" sz="1600" dirty="0"/>
              <a:t>디지털 </a:t>
            </a:r>
            <a:r>
              <a:rPr lang="ko-KR" altLang="en-US" sz="1600" dirty="0" smtClean="0"/>
              <a:t>전환 가속화에 </a:t>
            </a:r>
            <a:r>
              <a:rPr lang="ko-KR" altLang="en-US" sz="1600" dirty="0"/>
              <a:t>따라 </a:t>
            </a:r>
            <a:r>
              <a:rPr lang="ko-KR" altLang="en-US" sz="1600" b="1" dirty="0" smtClean="0"/>
              <a:t>통신 및 기술분야의 </a:t>
            </a:r>
            <a:r>
              <a:rPr lang="ko-KR" altLang="en-US" sz="1600" b="1" dirty="0"/>
              <a:t>국가적 </a:t>
            </a:r>
            <a:r>
              <a:rPr lang="ko-KR" altLang="en-US" sz="1600" b="1" dirty="0" smtClean="0"/>
              <a:t>경쟁 </a:t>
            </a:r>
            <a:r>
              <a:rPr lang="ko-KR" altLang="en-US" sz="1600" b="1" dirty="0"/>
              <a:t>치열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▷ </a:t>
            </a:r>
            <a:r>
              <a:rPr lang="en-US" altLang="ko-KR" sz="1600" dirty="0" smtClean="0"/>
              <a:t>2030</a:t>
            </a:r>
            <a:r>
              <a:rPr lang="ko-KR" altLang="en-US" sz="1600" dirty="0" smtClean="0"/>
              <a:t>년 </a:t>
            </a:r>
            <a:r>
              <a:rPr lang="ko-KR" altLang="en-US" sz="1600" dirty="0"/>
              <a:t>선박운항 및 해운</a:t>
            </a:r>
            <a:r>
              <a:rPr lang="en-US" altLang="ko-KR" sz="1600" dirty="0"/>
              <a:t>·</a:t>
            </a:r>
            <a:r>
              <a:rPr lang="ko-KR" altLang="en-US" sz="1600" dirty="0"/>
              <a:t>조선분야에 약 </a:t>
            </a:r>
            <a:r>
              <a:rPr lang="en-US" altLang="ko-KR" sz="1600" dirty="0"/>
              <a:t>290</a:t>
            </a:r>
            <a:r>
              <a:rPr lang="ko-KR" altLang="en-US" sz="1600" dirty="0"/>
              <a:t>조원의 </a:t>
            </a:r>
            <a:r>
              <a:rPr lang="ko-KR" altLang="en-US" sz="1600" b="1" dirty="0"/>
              <a:t>디지털 해상교통정보 </a:t>
            </a:r>
            <a:r>
              <a:rPr lang="ko-KR" altLang="en-US" sz="1600" b="1" dirty="0" smtClean="0"/>
              <a:t>     </a:t>
            </a:r>
            <a:endParaRPr lang="en-US" altLang="ko-KR" sz="16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</a:t>
            </a:r>
            <a:r>
              <a:rPr lang="ko-KR" altLang="en-US" sz="1600" b="1" dirty="0" smtClean="0"/>
              <a:t>신규시장 형성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전망</a:t>
            </a:r>
            <a:r>
              <a:rPr lang="en-US" altLang="ko-KR" sz="1600" dirty="0"/>
              <a:t>(Research &amp; Markets, 2021)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7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4" name="직사각형 3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01275" y="324505"/>
            <a:ext cx="38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해양교통 환경 변화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4984" y="932047"/>
            <a:ext cx="7789015" cy="3046988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◈ </a:t>
            </a:r>
            <a:r>
              <a:rPr lang="en-US" altLang="ko-KR" sz="1600" b="1" dirty="0" smtClean="0">
                <a:latin typeface="+mj-ea"/>
                <a:ea typeface="+mj-ea"/>
              </a:rPr>
              <a:t>4</a:t>
            </a:r>
            <a:r>
              <a:rPr lang="ko-KR" altLang="en-US" sz="1600" b="1" dirty="0" smtClean="0">
                <a:latin typeface="+mj-ea"/>
                <a:ea typeface="+mj-ea"/>
              </a:rPr>
              <a:t>차 산업혁명 기술 환경</a:t>
            </a:r>
            <a:endParaRPr lang="ko-KR" altLang="en-US" sz="1600" b="1" dirty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▷ </a:t>
            </a:r>
            <a:r>
              <a:rPr lang="ko-KR" altLang="en-US" sz="1600" b="1" dirty="0" err="1">
                <a:latin typeface="+mj-ea"/>
                <a:ea typeface="+mj-ea"/>
              </a:rPr>
              <a:t>친환경선박ㆍ</a:t>
            </a:r>
            <a:r>
              <a:rPr lang="en-US" altLang="ko-KR" sz="1600" b="1" dirty="0">
                <a:latin typeface="+mj-ea"/>
                <a:ea typeface="+mj-ea"/>
              </a:rPr>
              <a:t>ICT </a:t>
            </a:r>
            <a:r>
              <a:rPr lang="ko-KR" altLang="en-US" sz="1600" b="1" dirty="0" err="1">
                <a:latin typeface="+mj-ea"/>
                <a:ea typeface="+mj-ea"/>
              </a:rPr>
              <a:t>융복합</a:t>
            </a:r>
            <a:r>
              <a:rPr lang="ko-KR" altLang="en-US" sz="1600" b="1" dirty="0">
                <a:latin typeface="+mj-ea"/>
                <a:ea typeface="+mj-ea"/>
              </a:rPr>
              <a:t> 기술 </a:t>
            </a:r>
            <a:r>
              <a:rPr lang="ko-KR" altLang="en-US" sz="1600" dirty="0">
                <a:latin typeface="+mj-ea"/>
                <a:ea typeface="+mj-ea"/>
              </a:rPr>
              <a:t>등</a:t>
            </a:r>
            <a:r>
              <a:rPr lang="ko-KR" altLang="en-US" sz="1600" b="1" dirty="0">
                <a:latin typeface="+mj-ea"/>
                <a:ea typeface="+mj-ea"/>
              </a:rPr>
              <a:t> 첨단 해사기술 개발</a:t>
            </a:r>
            <a:r>
              <a:rPr lang="ko-KR" altLang="en-US" sz="1600" dirty="0">
                <a:latin typeface="+mj-ea"/>
                <a:ea typeface="+mj-ea"/>
              </a:rPr>
              <a:t>에 </a:t>
            </a:r>
            <a:r>
              <a:rPr lang="ko-KR" altLang="en-US" sz="1600" dirty="0" smtClean="0">
                <a:latin typeface="+mj-ea"/>
                <a:ea typeface="+mj-ea"/>
              </a:rPr>
              <a:t>따른 </a:t>
            </a:r>
            <a:r>
              <a:rPr lang="en-US" altLang="ko-KR" sz="1600" b="1" dirty="0">
                <a:latin typeface="+mj-ea"/>
                <a:ea typeface="+mj-ea"/>
              </a:rPr>
              <a:t>IMO </a:t>
            </a:r>
            <a:r>
              <a:rPr lang="ko-KR" altLang="en-US" sz="1600" b="1" dirty="0">
                <a:latin typeface="+mj-ea"/>
                <a:ea typeface="+mj-ea"/>
              </a:rPr>
              <a:t>기술기준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   </a:t>
            </a:r>
            <a:endParaRPr lang="en-US" altLang="ko-KR" sz="1600" dirty="0" smtClean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     </a:t>
            </a:r>
            <a:r>
              <a:rPr lang="ko-KR" altLang="en-US" sz="1600" dirty="0" smtClean="0">
                <a:latin typeface="+mj-ea"/>
                <a:ea typeface="+mj-ea"/>
              </a:rPr>
              <a:t>및 </a:t>
            </a:r>
            <a:r>
              <a:rPr lang="ko-KR" altLang="en-US" sz="1600" b="1" dirty="0">
                <a:latin typeface="+mj-ea"/>
                <a:ea typeface="+mj-ea"/>
              </a:rPr>
              <a:t>법제화를 위한 국제적 </a:t>
            </a:r>
            <a:r>
              <a:rPr lang="ko-KR" altLang="en-US" sz="1600" b="1" dirty="0" smtClean="0">
                <a:latin typeface="+mj-ea"/>
                <a:ea typeface="+mj-ea"/>
              </a:rPr>
              <a:t>논의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활발</a:t>
            </a:r>
            <a:endParaRPr lang="ko-KR" altLang="en-US" sz="1600" dirty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◈ </a:t>
            </a:r>
            <a:r>
              <a:rPr lang="ko-KR" altLang="en-US" sz="1600" dirty="0" smtClean="0">
                <a:latin typeface="+mj-ea"/>
                <a:ea typeface="+mj-ea"/>
              </a:rPr>
              <a:t>첨단 </a:t>
            </a:r>
            <a:r>
              <a:rPr lang="ko-KR" altLang="en-US" sz="1600" dirty="0">
                <a:latin typeface="+mj-ea"/>
                <a:ea typeface="+mj-ea"/>
              </a:rPr>
              <a:t>해상통신기술 기반 선박사고 </a:t>
            </a:r>
            <a:r>
              <a:rPr lang="ko-KR" altLang="en-US" sz="1600" dirty="0" smtClean="0">
                <a:latin typeface="+mj-ea"/>
                <a:ea typeface="+mj-ea"/>
              </a:rPr>
              <a:t>방지</a:t>
            </a:r>
            <a:endParaRPr lang="en-US" altLang="ko-KR" sz="1600" dirty="0" smtClean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▷ </a:t>
            </a:r>
            <a:r>
              <a:rPr lang="ko-KR" altLang="en-US" sz="1600" dirty="0">
                <a:latin typeface="+mj-ea"/>
                <a:ea typeface="+mj-ea"/>
              </a:rPr>
              <a:t>바다 </a:t>
            </a:r>
            <a:r>
              <a:rPr lang="ko-KR" altLang="en-US" sz="1600" dirty="0" err="1">
                <a:latin typeface="+mj-ea"/>
                <a:ea typeface="+mj-ea"/>
              </a:rPr>
              <a:t>내비게이션</a:t>
            </a:r>
            <a:r>
              <a:rPr lang="ko-KR" altLang="en-US" sz="1600" dirty="0">
                <a:latin typeface="+mj-ea"/>
                <a:ea typeface="+mj-ea"/>
              </a:rPr>
              <a:t> 서비스 본격 운영 및 활성화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▷ </a:t>
            </a:r>
            <a:r>
              <a:rPr lang="ko-KR" altLang="en-US" sz="1600" b="1" dirty="0">
                <a:latin typeface="+mj-ea"/>
                <a:ea typeface="+mj-ea"/>
              </a:rPr>
              <a:t>스마트 해양교통체계 서비스 고도화</a:t>
            </a:r>
            <a:r>
              <a:rPr lang="en-US" altLang="ko-KR" sz="1600" dirty="0">
                <a:latin typeface="+mj-ea"/>
                <a:ea typeface="+mj-ea"/>
              </a:rPr>
              <a:t>(`21~`25)</a:t>
            </a:r>
            <a:endParaRPr lang="ko-KR" altLang="en-US" sz="1600" dirty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◈ </a:t>
            </a:r>
            <a:r>
              <a:rPr lang="ko-KR" altLang="en-US" sz="1600" b="1" dirty="0" smtClean="0">
                <a:latin typeface="+mj-ea"/>
                <a:ea typeface="+mj-ea"/>
              </a:rPr>
              <a:t>자율운항선박 도입 </a:t>
            </a:r>
            <a:r>
              <a:rPr lang="ko-KR" altLang="en-US" sz="1600" dirty="0" smtClean="0">
                <a:latin typeface="+mj-ea"/>
                <a:ea typeface="+mj-ea"/>
              </a:rPr>
              <a:t>및 </a:t>
            </a:r>
            <a:r>
              <a:rPr lang="ko-KR" altLang="en-US" sz="1600" b="1" dirty="0" smtClean="0">
                <a:latin typeface="+mj-ea"/>
                <a:ea typeface="+mj-ea"/>
              </a:rPr>
              <a:t>선박 안전장비 보급∙관리 시스템 도입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2648" y="1123217"/>
            <a:ext cx="1239385" cy="2757667"/>
            <a:chOff x="201275" y="1190849"/>
            <a:chExt cx="1239385" cy="2757667"/>
          </a:xfrm>
        </p:grpSpPr>
        <p:sp>
          <p:nvSpPr>
            <p:cNvPr id="12" name="TextBox 11"/>
            <p:cNvSpPr txBox="1"/>
            <p:nvPr/>
          </p:nvSpPr>
          <p:spPr>
            <a:xfrm>
              <a:off x="201275" y="1190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2"/>
                  </a:solidFill>
                </a:rPr>
                <a:t>기술환경</a:t>
              </a:r>
              <a:endParaRPr lang="ko-KR" altLang="en-US" sz="20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440660" y="1242047"/>
              <a:ext cx="0" cy="270646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182648" y="4306685"/>
            <a:ext cx="1239385" cy="2251407"/>
            <a:chOff x="201275" y="1190849"/>
            <a:chExt cx="1239385" cy="2251407"/>
          </a:xfrm>
        </p:grpSpPr>
        <p:sp>
          <p:nvSpPr>
            <p:cNvPr id="21" name="TextBox 20"/>
            <p:cNvSpPr txBox="1"/>
            <p:nvPr/>
          </p:nvSpPr>
          <p:spPr>
            <a:xfrm>
              <a:off x="201275" y="119084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교통환경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440660" y="1242047"/>
              <a:ext cx="0" cy="2200209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354984" y="4158556"/>
            <a:ext cx="7437529" cy="243143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◈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b="1" dirty="0"/>
              <a:t>선박의 초대형화 및 대형선박 비중 </a:t>
            </a:r>
            <a:r>
              <a:rPr lang="ko-KR" altLang="en-US" sz="1600" b="1" dirty="0" smtClean="0"/>
              <a:t>증가</a:t>
            </a:r>
            <a:endParaRPr lang="ko-KR" altLang="en-US" sz="700" b="1" dirty="0"/>
          </a:p>
          <a:p>
            <a:pPr fontAlgn="base">
              <a:lnSpc>
                <a:spcPct val="200000"/>
              </a:lnSpc>
            </a:pPr>
            <a:r>
              <a:rPr lang="en-US" altLang="ko-KR" sz="1600" dirty="0" smtClean="0">
                <a:latin typeface="+mj-ea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</a:rPr>
              <a:t>◈</a:t>
            </a:r>
            <a:r>
              <a:rPr lang="en-US" altLang="ko-KR" sz="1600" dirty="0">
                <a:latin typeface="+mj-ea"/>
              </a:rPr>
              <a:t>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코로나</a:t>
            </a:r>
            <a:r>
              <a:rPr lang="en-US" altLang="ko-KR" sz="1600" dirty="0"/>
              <a:t>19 </a:t>
            </a:r>
            <a:r>
              <a:rPr lang="ko-KR" altLang="en-US" sz="1600" dirty="0"/>
              <a:t>영향으로 인한 국내여행 수요 증가에 따른 여객</a:t>
            </a:r>
            <a:r>
              <a:rPr lang="en-US" altLang="ko-KR" sz="1600" dirty="0"/>
              <a:t>·</a:t>
            </a:r>
            <a:r>
              <a:rPr lang="ko-KR" altLang="en-US" sz="1600" dirty="0"/>
              <a:t>화물 </a:t>
            </a:r>
            <a:r>
              <a:rPr lang="ko-KR" altLang="en-US" sz="1600" dirty="0" smtClean="0"/>
              <a:t>증가</a:t>
            </a:r>
            <a:endParaRPr lang="en-US" altLang="ko-KR" sz="1600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◈</a:t>
            </a:r>
            <a:r>
              <a:rPr lang="en-US" altLang="ko-KR" sz="1600" dirty="0" smtClean="0">
                <a:latin typeface="+mj-ea"/>
              </a:rPr>
              <a:t> </a:t>
            </a:r>
            <a:r>
              <a:rPr lang="ko-KR" altLang="en-US" sz="1600" dirty="0" smtClean="0"/>
              <a:t>해양환경 </a:t>
            </a:r>
            <a:r>
              <a:rPr lang="ko-KR" altLang="en-US" sz="1600" dirty="0"/>
              <a:t>및 연안환경 다변화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/>
              <a:t>        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▷ </a:t>
            </a:r>
            <a:r>
              <a:rPr lang="ko-KR" altLang="en-US" sz="1600" dirty="0"/>
              <a:t>연안 </a:t>
            </a:r>
            <a:r>
              <a:rPr lang="ko-KR" altLang="en-US" sz="1600" dirty="0" smtClean="0"/>
              <a:t>해역 </a:t>
            </a:r>
            <a:r>
              <a:rPr lang="ko-KR" altLang="en-US" sz="1600" b="1" dirty="0" smtClean="0"/>
              <a:t>해상풍력단지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해상교량 </a:t>
            </a:r>
            <a:r>
              <a:rPr lang="ko-KR" altLang="en-US" sz="1600" b="1" dirty="0"/>
              <a:t>건설 </a:t>
            </a:r>
            <a:r>
              <a:rPr lang="ko-KR" altLang="en-US" sz="1600" b="1" dirty="0" smtClean="0"/>
              <a:t>등 교통환경 혼잡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밀집 증가</a:t>
            </a:r>
            <a:endParaRPr lang="en-US" altLang="ko-KR" sz="16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</a:rPr>
              <a:t>   ◈ </a:t>
            </a:r>
            <a:r>
              <a:rPr lang="ko-KR" altLang="en-US" sz="1600" dirty="0"/>
              <a:t>낚시어선 및 레저선박 등의 증가로 인한 연안 수역 </a:t>
            </a:r>
            <a:r>
              <a:rPr lang="ko-KR" altLang="en-US" sz="1600" b="1" dirty="0" smtClean="0"/>
              <a:t>해양 </a:t>
            </a:r>
            <a:r>
              <a:rPr lang="ko-KR" altLang="en-US" sz="1600" b="1" dirty="0"/>
              <a:t>이용객 </a:t>
            </a:r>
            <a:r>
              <a:rPr lang="ko-KR" altLang="en-US" sz="1600" b="1" dirty="0" smtClean="0"/>
              <a:t>증가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26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1275" y="407313"/>
            <a:ext cx="8914568" cy="461665"/>
            <a:chOff x="314325" y="112038"/>
            <a:chExt cx="8914568" cy="461665"/>
          </a:xfrm>
        </p:grpSpPr>
        <p:sp>
          <p:nvSpPr>
            <p:cNvPr id="4" name="직사각형 3"/>
            <p:cNvSpPr/>
            <p:nvPr/>
          </p:nvSpPr>
          <p:spPr>
            <a:xfrm>
              <a:off x="7656851" y="112038"/>
              <a:ext cx="15720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2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2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2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01275" y="324505"/>
            <a:ext cx="38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Ⅴ.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해양교통 안전 전망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712" y="994856"/>
            <a:ext cx="8628400" cy="570156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00" dirty="0" smtClean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◈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해양교통 안전에 대한 국가 책임 강화 및 </a:t>
            </a:r>
            <a:r>
              <a:rPr lang="ko-KR" altLang="en-US" b="1" dirty="0" smtClean="0">
                <a:latin typeface="+mj-ea"/>
                <a:ea typeface="+mj-ea"/>
              </a:rPr>
              <a:t>확대</a:t>
            </a:r>
            <a:endParaRPr lang="en-US" altLang="ko-KR" b="1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</a:rPr>
              <a:t>    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▷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해양교통안전 교육 강화 및 사고 예방을 위한 국민 참여 확대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      ▷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디지털 기술을 활용한 해양안전 플랫폼 고도화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latin typeface="맑은 고딕" panose="020B0503020000020004" pitchFamily="50" charset="-127"/>
              </a:rPr>
              <a:t>◈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해양교통분야 환경 및 안전 규제 </a:t>
            </a:r>
            <a:r>
              <a:rPr lang="ko-KR" altLang="en-US" b="1" dirty="0" smtClean="0">
                <a:latin typeface="+mj-ea"/>
                <a:ea typeface="+mj-ea"/>
              </a:rPr>
              <a:t>강화</a:t>
            </a:r>
            <a:endParaRPr lang="en-US" altLang="ko-KR" b="1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</a:rPr>
              <a:t>       ▷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안전관리 제도 개선 및 관리 고도화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      ▷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해양교통안전 관리 체계 마련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◈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해양교통환경의 밀집화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 smtClean="0">
                <a:latin typeface="+mj-ea"/>
                <a:ea typeface="+mj-ea"/>
              </a:rPr>
              <a:t>복잡화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 smtClean="0">
                <a:latin typeface="+mj-ea"/>
                <a:ea typeface="+mj-ea"/>
              </a:rPr>
              <a:t>대형화 </a:t>
            </a:r>
            <a:endParaRPr lang="en-US" altLang="ko-KR" b="1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</a:rPr>
              <a:t>       ▷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자율운항선박 관련 안전기술 개발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</a:rPr>
              <a:t>       ▷ </a:t>
            </a:r>
            <a:r>
              <a:rPr lang="ko-KR" altLang="en-US" sz="1600" dirty="0">
                <a:latin typeface="맑은 고딕" panose="020B0503020000020004" pitchFamily="50" charset="-127"/>
              </a:rPr>
              <a:t>선박의 안전운항 환경 조성을 위한 정보통신 기술 개발 및 정보서비스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강화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</a:rPr>
              <a:t>       ▷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해양교통 인프라 고도화 및 해상교통로 사각지대 개선을 통한 안전 도모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</a:rPr>
              <a:t>◈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b="1" dirty="0" smtClean="0">
                <a:latin typeface="+mj-ea"/>
              </a:rPr>
              <a:t>해양안전 </a:t>
            </a:r>
            <a:r>
              <a:rPr lang="ko-KR" altLang="en-US" b="1" dirty="0" err="1" smtClean="0">
                <a:latin typeface="+mj-ea"/>
              </a:rPr>
              <a:t>거버넌스</a:t>
            </a:r>
            <a:r>
              <a:rPr lang="ko-KR" altLang="en-US" b="1" dirty="0">
                <a:latin typeface="+mj-ea"/>
              </a:rPr>
              <a:t> </a:t>
            </a:r>
            <a:r>
              <a:rPr lang="ko-KR" altLang="en-US" b="1" dirty="0" smtClean="0">
                <a:latin typeface="+mj-ea"/>
              </a:rPr>
              <a:t>구축을 통한 대응 체계 마련</a:t>
            </a:r>
            <a:endParaRPr lang="en-US" altLang="ko-KR" b="1" dirty="0" smtClean="0">
              <a:latin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</a:rPr>
              <a:t>       ▷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위기대응 협업 체계 및 원격 의료 확대</a:t>
            </a:r>
            <a:endParaRPr lang="en-US" altLang="ko-KR" sz="1600" dirty="0" smtClean="0">
              <a:latin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</a:rPr>
              <a:t>       </a:t>
            </a:r>
            <a:r>
              <a:rPr lang="en-US" altLang="ko-KR" sz="1600" dirty="0">
                <a:latin typeface="맑은 고딕" panose="020B0503020000020004" pitchFamily="50" charset="-127"/>
              </a:rPr>
              <a:t>▷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해양교통분야 국제협약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</a:rPr>
              <a:t>교육 및 훈련 사업 강화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82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597D699-133C-40A7-833A-0F1EDEB58E90}"/>
              </a:ext>
            </a:extLst>
          </p:cNvPr>
          <p:cNvSpPr/>
          <p:nvPr/>
        </p:nvSpPr>
        <p:spPr>
          <a:xfrm>
            <a:off x="0" y="-15079"/>
            <a:ext cx="368374" cy="18864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374" y="668342"/>
            <a:ext cx="7551000" cy="99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한국해운물류학회 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2022 </a:t>
            </a: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춘계학술대회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7154" y="4848446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6"/>
                </a:solidFill>
                <a:latin typeface="+mj-ea"/>
                <a:ea typeface="+mj-ea"/>
              </a:rPr>
              <a:t>감사합니다</a:t>
            </a:r>
            <a:r>
              <a:rPr lang="en-US" altLang="ko-KR" sz="2800" b="1" dirty="0">
                <a:solidFill>
                  <a:schemeClr val="accent6"/>
                </a:solidFill>
                <a:latin typeface="+mj-ea"/>
                <a:ea typeface="+mj-ea"/>
              </a:rPr>
              <a:t>.</a:t>
            </a:r>
            <a:endParaRPr lang="ko-KR" altLang="en-US" sz="28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597D699-133C-40A7-833A-0F1EDEB58E90}"/>
              </a:ext>
            </a:extLst>
          </p:cNvPr>
          <p:cNvSpPr/>
          <p:nvPr/>
        </p:nvSpPr>
        <p:spPr>
          <a:xfrm>
            <a:off x="0" y="-15079"/>
            <a:ext cx="123825" cy="8960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912" y="262169"/>
            <a:ext cx="3752861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한국해운물류학회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2022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춘계학술대회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92760" y="1150301"/>
            <a:ext cx="5180080" cy="4708981"/>
            <a:chOff x="1564110" y="1455101"/>
            <a:chExt cx="5180080" cy="4708981"/>
          </a:xfrm>
        </p:grpSpPr>
        <p:sp>
          <p:nvSpPr>
            <p:cNvPr id="10" name="TextBox 9"/>
            <p:cNvSpPr txBox="1"/>
            <p:nvPr/>
          </p:nvSpPr>
          <p:spPr>
            <a:xfrm>
              <a:off x="1596627" y="1455101"/>
              <a:ext cx="5147563" cy="47089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 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연구 배경 및 필요성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 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선행연구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 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+mj-ea"/>
                </a:rPr>
                <a:t>해양교통사고 현황 및 원인분석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Ⅳ 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해양교통 </a:t>
              </a:r>
              <a:r>
                <a:rPr lang="ko-KR" altLang="en-US" sz="24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환경변화 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24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  </a:t>
              </a:r>
              <a:r>
                <a:rPr lang="ko-KR" altLang="en-US" sz="2400" b="1" dirty="0" smtClean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해양교통 안전 전망</a:t>
              </a:r>
              <a:endParaRPr lang="en-US" altLang="ko-KR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1575607" y="1839310"/>
              <a:ext cx="510363" cy="47296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74622" y="2737541"/>
              <a:ext cx="510363" cy="47296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569858" y="3660797"/>
              <a:ext cx="510363" cy="47296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564110" y="4570221"/>
              <a:ext cx="510363" cy="47296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569858" y="5482284"/>
              <a:ext cx="510363" cy="47296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5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712" y="1896140"/>
            <a:ext cx="8628400" cy="358559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endParaRPr lang="en-US" altLang="ko-KR" sz="100" dirty="0" smtClean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◈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중대재해처벌법 시행과 안전에 대한 관심 증가에 따른 해양안전 인식 전환을 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ko-KR" altLang="en-US" dirty="0" smtClean="0">
                <a:latin typeface="+mj-ea"/>
                <a:ea typeface="+mj-ea"/>
              </a:rPr>
              <a:t>위한 다양한 교육 및 정책에 대한 요구 증대</a:t>
            </a:r>
            <a:endParaRPr lang="en-US" altLang="ko-KR" dirty="0" smtClean="0">
              <a:latin typeface="+mj-ea"/>
              <a:ea typeface="+mj-ea"/>
            </a:endParaRPr>
          </a:p>
          <a:p>
            <a:pPr algn="just">
              <a:lnSpc>
                <a:spcPct val="300000"/>
              </a:lnSpc>
            </a:pP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 smtClean="0">
                <a:latin typeface="맑은 고딕" panose="020B0503020000020004" pitchFamily="50" charset="-127"/>
              </a:rPr>
              <a:t>◈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해양관광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해양레저 및 낚시 등 해양이용 증가에 따른 해양안전 관심 증대</a:t>
            </a:r>
            <a:endParaRPr lang="en-US" altLang="ko-KR" dirty="0">
              <a:latin typeface="+mj-ea"/>
              <a:ea typeface="+mj-ea"/>
            </a:endParaRPr>
          </a:p>
          <a:p>
            <a:pPr algn="just" fontAlgn="base">
              <a:lnSpc>
                <a:spcPct val="300000"/>
              </a:lnSpc>
            </a:pPr>
            <a:r>
              <a:rPr lang="en-US" altLang="ko-KR" dirty="0" smtClean="0">
                <a:latin typeface="+mj-ea"/>
              </a:rPr>
              <a:t>   </a:t>
            </a:r>
            <a:r>
              <a:rPr lang="en-US" altLang="ko-KR" dirty="0">
                <a:latin typeface="맑은 고딕" panose="020B0503020000020004" pitchFamily="50" charset="-127"/>
              </a:rPr>
              <a:t>◈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기술 발전에 따른 산업구조 변화 대응을 위한 해양안전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기반 마련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필요                          </a:t>
            </a:r>
            <a:endParaRPr lang="en-US" altLang="ko-KR" dirty="0" smtClean="0">
              <a:latin typeface="+mj-ea"/>
              <a:ea typeface="+mj-ea"/>
            </a:endParaRPr>
          </a:p>
          <a:p>
            <a:pPr algn="just" fontAlgn="base">
              <a:lnSpc>
                <a:spcPct val="300000"/>
              </a:lnSpc>
            </a:pP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  </a:t>
            </a:r>
            <a:r>
              <a:rPr lang="en-US" altLang="ko-KR" dirty="0" smtClean="0">
                <a:latin typeface="맑은 고딕" panose="020B0503020000020004" pitchFamily="50" charset="-127"/>
              </a:rPr>
              <a:t>◈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급변하는 해상교통 환경 변화에 대비한 안전관리 체계 선진화 필요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1275" y="407313"/>
            <a:ext cx="8914568" cy="461665"/>
            <a:chOff x="314325" y="112038"/>
            <a:chExt cx="8914568" cy="461665"/>
          </a:xfrm>
        </p:grpSpPr>
        <p:sp>
          <p:nvSpPr>
            <p:cNvPr id="4" name="직사각형 3"/>
            <p:cNvSpPr/>
            <p:nvPr/>
          </p:nvSpPr>
          <p:spPr>
            <a:xfrm>
              <a:off x="7656851" y="112038"/>
              <a:ext cx="15720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2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2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2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01275" y="37767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연구 배경 및 필요성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6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1275" y="407313"/>
            <a:ext cx="8914568" cy="461665"/>
            <a:chOff x="314325" y="112038"/>
            <a:chExt cx="8914568" cy="461665"/>
          </a:xfrm>
        </p:grpSpPr>
        <p:sp>
          <p:nvSpPr>
            <p:cNvPr id="4" name="직사각형 3"/>
            <p:cNvSpPr/>
            <p:nvPr/>
          </p:nvSpPr>
          <p:spPr>
            <a:xfrm>
              <a:off x="7656851" y="112038"/>
              <a:ext cx="15720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2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2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2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47934" y="389828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Ⅱ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선행연구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1833"/>
              </p:ext>
            </p:extLst>
          </p:nvPr>
        </p:nvGraphicFramePr>
        <p:xfrm>
          <a:off x="343783" y="1118016"/>
          <a:ext cx="8545035" cy="5468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270"/>
                <a:gridCol w="7250765"/>
              </a:tblGrid>
              <a:tr h="3492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accent2"/>
                          </a:solidFill>
                        </a:rPr>
                        <a:t>분 야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0000"/>
                        </a:lnSpc>
                      </a:pPr>
                      <a:r>
                        <a:rPr lang="ko-KR" altLang="en-US" sz="14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참고 문헌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193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accent2"/>
                          </a:solidFill>
                        </a:rPr>
                        <a:t>안전 관리</a:t>
                      </a:r>
                      <a:endParaRPr lang="en-US" altLang="ko-KR" sz="1400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accent2"/>
                          </a:solidFill>
                        </a:rPr>
                        <a:t>체계 및</a:t>
                      </a:r>
                      <a:r>
                        <a:rPr lang="en-US" altLang="ko-KR" sz="1400" b="1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accent2"/>
                          </a:solidFill>
                        </a:rPr>
                        <a:t>제도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해양사고조사관 교육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설계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(2022,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강석용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｢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연안사고 예방에 관한 법률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｣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개정 방안에 관한 연구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김은기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연안사고 예방을 위한 효율적 안전관리 방안 연구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(2020,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윤병두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연안사고예방을 위한 안전관리 개선방안 연구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연안사고 예방에 관한 법률을 중심으로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(2022,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이아영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해양레저 안전관리 기반 체계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선진국의 해양레저 안전관리 자세히 분석해 부산에 적합한 안전관리 기반체계 모색해야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이재형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중대재해처벌법과 해양사고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(I), (II)(2021,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한국해사문제연구소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 국가해사안전기본계획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(2022,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해양수산부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93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accent2"/>
                          </a:solidFill>
                        </a:rPr>
                        <a:t>해양사고</a:t>
                      </a:r>
                      <a:endParaRPr lang="en-US" altLang="ko-KR" sz="1400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accent2"/>
                          </a:solidFill>
                        </a:rPr>
                        <a:t>분석 및 예방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순서형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프로빗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모형을 이용한 해양 교통사고 심각도 영향요인 분석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김은아 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E-Navigation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핵심 서비스 분석을 통한 한국형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E-Navigation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개선방안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유해정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사고 데이터의 불확실성을 고려한 해양사고 위험도 분석 및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인적오류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중심의 사고원인 분석에 관한 연구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원유경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김동진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여객선 해양사고 분석을 통한 안전한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항내조선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개선방안에 관한 연구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(2022,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정대율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선박의 해양사고 원인분석 및 해양사고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예방에 관한 연구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최진이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연안해역 내 해양사고 유형별 사고요인분석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최철원 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년 해양사고 통계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(2022,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해양수산부 중앙해양안전심판원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2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accent2"/>
                          </a:solidFill>
                        </a:rPr>
                        <a:t>해양사고 </a:t>
                      </a:r>
                      <a:endParaRPr lang="en-US" altLang="ko-KR" sz="1400" b="1" dirty="0" smtClean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accent2"/>
                          </a:solidFill>
                        </a:rPr>
                        <a:t>대응 및 구조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군 해양재난대응 협력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거버넌스에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관한 연구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방호삼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정초영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해양선박사고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어선사고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수습지원체계의 현황과 기능 분석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신희영 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국내 해양 구난산업의 현황과 육성방안에 관한 연구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(2020,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안광 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해사환경 변화에 따른 해양사고 대응전략 연구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하창우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임형준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accent2"/>
                          </a:solidFill>
                        </a:rPr>
                        <a:t>선박 안전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낚시어선의 안전에 관한 소고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해양안전심판원의 재결을 중심으로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이창희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자율운항선박을 둘러싼 현황과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법적과제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(2022,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한성훈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송영조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예부선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사고의 형태와 사고 저감을 위한 제언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해양안전심판원의 재결 사례를 중심으로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(2021,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황태민 외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01275" y="386060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해양교통사고 현황 및 원인분석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0247" y="1097851"/>
            <a:ext cx="333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최근</a:t>
            </a:r>
            <a:r>
              <a:rPr lang="en-US" altLang="ko-KR" sz="2000" b="1" dirty="0" smtClean="0"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atin typeface="+mj-ea"/>
                <a:ea typeface="+mj-ea"/>
              </a:rPr>
              <a:t>년 해양사고 발생현황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87524" y="1497961"/>
            <a:ext cx="7595327" cy="3667400"/>
            <a:chOff x="677008" y="1747231"/>
            <a:chExt cx="7938912" cy="403143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b="6133"/>
            <a:stretch/>
          </p:blipFill>
          <p:spPr>
            <a:xfrm>
              <a:off x="677008" y="1747231"/>
              <a:ext cx="7938912" cy="380296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2178" y="5517055"/>
              <a:ext cx="4120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+mj-ea"/>
                  <a:ea typeface="+mj-ea"/>
                </a:rPr>
                <a:t>자료 </a:t>
              </a:r>
              <a:r>
                <a:rPr lang="en-US" altLang="ko-KR" sz="1100" dirty="0" smtClean="0">
                  <a:latin typeface="+mj-ea"/>
                  <a:ea typeface="+mj-ea"/>
                </a:rPr>
                <a:t>: </a:t>
              </a:r>
              <a:r>
                <a:rPr lang="ko-KR" altLang="en-US" sz="1100" dirty="0">
                  <a:latin typeface="+mj-ea"/>
                  <a:ea typeface="+mj-ea"/>
                </a:rPr>
                <a:t>중앙해양안전심판원 해양사고통계</a:t>
              </a:r>
              <a:r>
                <a:rPr lang="en-US" altLang="ko-KR" sz="1100" dirty="0">
                  <a:latin typeface="+mj-ea"/>
                  <a:ea typeface="+mj-ea"/>
                </a:rPr>
                <a:t>, </a:t>
              </a:r>
              <a:r>
                <a:rPr lang="ko-KR" altLang="en-US" sz="1100" dirty="0">
                  <a:latin typeface="+mj-ea"/>
                  <a:ea typeface="+mj-ea"/>
                </a:rPr>
                <a:t>각 년도 자료 </a:t>
              </a:r>
              <a:r>
                <a:rPr lang="ko-KR" altLang="en-US" sz="1100" dirty="0" err="1" smtClean="0">
                  <a:latin typeface="+mj-ea"/>
                  <a:ea typeface="+mj-ea"/>
                </a:rPr>
                <a:t>재작성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5246" y="5184384"/>
            <a:ext cx="8319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해양사고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건수는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총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14,100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건으로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`17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 이후 매년 증가하였으나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`21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년에 전년대비 연평균증감률이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–13.8%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로 대폭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감소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최근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년간 </a:t>
            </a:r>
            <a:r>
              <a:rPr lang="ko-KR" altLang="en-US" sz="1600" dirty="0" err="1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증감율은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해양사고 건수에서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1.31%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증가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부상자수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0.91%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증가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사망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실종자수는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4.62%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감소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치사율은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5.85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%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감소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1172" y="4465674"/>
            <a:ext cx="7482855" cy="4918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616540" y="1201973"/>
            <a:ext cx="3937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최근</a:t>
            </a:r>
            <a:r>
              <a:rPr lang="en-US" altLang="ko-KR" sz="2000" b="1" dirty="0" smtClean="0"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atin typeface="+mj-ea"/>
                <a:ea typeface="+mj-ea"/>
              </a:rPr>
              <a:t>년 해양사고 인명피해 현황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7258"/>
          <a:stretch/>
        </p:blipFill>
        <p:spPr>
          <a:xfrm>
            <a:off x="573797" y="1602083"/>
            <a:ext cx="8068757" cy="3117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797" y="4615642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자료 </a:t>
            </a:r>
            <a:r>
              <a:rPr lang="en-US" altLang="ko-KR" sz="1100" dirty="0" smtClean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중앙해양안전심판원 해양사고통계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각 년도 자료 </a:t>
            </a:r>
            <a:r>
              <a:rPr lang="ko-KR" altLang="en-US" sz="1100" dirty="0" err="1" smtClean="0">
                <a:latin typeface="+mj-ea"/>
                <a:ea typeface="+mj-ea"/>
              </a:rPr>
              <a:t>재작성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275" y="386060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해양교통사고 현황 및 원인분석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825" y="5120181"/>
            <a:ext cx="8942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최근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(‘17-‘21)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동안 해양사고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인명피해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현황은 사망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406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명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실종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185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명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부상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1,999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명으로 총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2,590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명의 사상자가 발생하여 사망비중이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15.7%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임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`17-`19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년까지는 사망비중이 점차 감소했으나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이후 계속적 증가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특히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`21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년의 경우 사망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∙실종자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의 수는 감소하였으나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사망비중이 증가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6128" y="1444902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490023" y="1068447"/>
            <a:ext cx="4193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최근</a:t>
            </a:r>
            <a:r>
              <a:rPr lang="en-US" altLang="ko-KR" sz="2000" b="1" dirty="0" smtClean="0"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atin typeface="+mj-ea"/>
                <a:ea typeface="+mj-ea"/>
              </a:rPr>
              <a:t>년 선박용도별 해양사고 현황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4" y="1424446"/>
            <a:ext cx="7922294" cy="34524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598" y="4816140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자료 </a:t>
            </a:r>
            <a:r>
              <a:rPr lang="en-US" altLang="ko-KR" sz="1100" dirty="0" smtClean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중앙해양안전심판원 해양사고통계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각 년도 자료 </a:t>
            </a:r>
            <a:r>
              <a:rPr lang="ko-KR" altLang="en-US" sz="1100" dirty="0" err="1" smtClean="0">
                <a:latin typeface="+mj-ea"/>
                <a:ea typeface="+mj-ea"/>
              </a:rPr>
              <a:t>재작성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275" y="386060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해양교통사고 현황 및 원인분석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49" y="5477260"/>
            <a:ext cx="904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최근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년간 선박용도별 사고는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어선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10,388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척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(66.1%),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수상레저선박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2,771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척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(17.6%)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순으로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높음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수상레저선박은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`17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472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척에서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`20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647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척으로 매년 상승하다가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`21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 소폭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감소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607" y="124723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척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02428" y="1709065"/>
            <a:ext cx="800660" cy="31412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44545" y="1468557"/>
            <a:ext cx="798925" cy="33817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763863" y="1109335"/>
            <a:ext cx="564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최근</a:t>
            </a:r>
            <a:r>
              <a:rPr lang="en-US" altLang="ko-KR" sz="2000" b="1" dirty="0" smtClean="0"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atin typeface="+mj-ea"/>
                <a:ea typeface="+mj-ea"/>
              </a:rPr>
              <a:t>년 선박용도별 해양사고 사망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∙실종자</a:t>
            </a:r>
            <a:r>
              <a:rPr lang="ko-KR" altLang="en-US" sz="2000" b="1" dirty="0" smtClean="0">
                <a:latin typeface="+mj-ea"/>
                <a:ea typeface="+mj-ea"/>
              </a:rPr>
              <a:t> 현황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6" y="1509445"/>
            <a:ext cx="7620179" cy="33388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5399" y="4760049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자료 </a:t>
            </a:r>
            <a:r>
              <a:rPr lang="en-US" altLang="ko-KR" sz="1100" dirty="0" smtClean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중앙해양안전심판원 해양사고통계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각 년도 자료 </a:t>
            </a:r>
            <a:r>
              <a:rPr lang="ko-KR" altLang="en-US" sz="1100" dirty="0" err="1" smtClean="0">
                <a:latin typeface="+mj-ea"/>
                <a:ea typeface="+mj-ea"/>
              </a:rPr>
              <a:t>재작성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275" y="386060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해양교통사고 현황 및 원인분석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0836" y="1336108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548" y="5021659"/>
            <a:ext cx="8942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최근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년간 해양사고로 인한 선박용도별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인명피해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사망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실종자수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현황은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`17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년부터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`19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년까지 감소하다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`20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 대폭 상승하였고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, `21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 다시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감소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선박용도별 인명피해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구성비는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어선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77.2%,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화물선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8.8%,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기타선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4.1%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순으로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어선의 비율이 가장 높음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26782" y="1792320"/>
            <a:ext cx="648585" cy="29889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1275" y="416838"/>
            <a:ext cx="8866942" cy="430887"/>
            <a:chOff x="314325" y="121563"/>
            <a:chExt cx="8866942" cy="430887"/>
          </a:xfrm>
        </p:grpSpPr>
        <p:sp>
          <p:nvSpPr>
            <p:cNvPr id="17" name="직사각형 16"/>
            <p:cNvSpPr/>
            <p:nvPr/>
          </p:nvSpPr>
          <p:spPr>
            <a:xfrm>
              <a:off x="7783886" y="121563"/>
              <a:ext cx="13973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한국해운물류학회 </a:t>
              </a:r>
              <a:endParaRPr lang="en-US" altLang="ko-KR" sz="1100" b="1" dirty="0" smtClean="0">
                <a:solidFill>
                  <a:srgbClr val="70AD47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2022 </a:t>
              </a:r>
              <a:r>
                <a:rPr lang="ko-KR" altLang="en-US" sz="1100" b="1" dirty="0" smtClean="0">
                  <a:solidFill>
                    <a:srgbClr val="70AD47"/>
                  </a:solidFill>
                  <a:latin typeface="+mj-ea"/>
                  <a:ea typeface="+mj-ea"/>
                </a:rPr>
                <a:t>춘계학술대회</a:t>
              </a:r>
              <a:endParaRPr lang="en-US" altLang="ko-KR" sz="1100" b="1" dirty="0">
                <a:solidFill>
                  <a:srgbClr val="70AD47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14325" y="552450"/>
              <a:ext cx="877127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447493" y="1233565"/>
            <a:ext cx="4193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최근</a:t>
            </a:r>
            <a:r>
              <a:rPr lang="en-US" altLang="ko-KR" sz="2000" b="1" dirty="0" smtClean="0">
                <a:latin typeface="+mj-ea"/>
                <a:ea typeface="+mj-ea"/>
              </a:rPr>
              <a:t>5</a:t>
            </a:r>
            <a:r>
              <a:rPr lang="ko-KR" altLang="en-US" sz="2000" b="1" dirty="0" smtClean="0">
                <a:latin typeface="+mj-ea"/>
                <a:ea typeface="+mj-ea"/>
              </a:rPr>
              <a:t>년 사고유형별 해양사고 현황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1633676"/>
            <a:ext cx="8856335" cy="35591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650" y="5093937"/>
            <a:ext cx="4120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j-ea"/>
                <a:ea typeface="+mj-ea"/>
              </a:rPr>
              <a:t>자료 </a:t>
            </a:r>
            <a:r>
              <a:rPr lang="en-US" altLang="ko-KR" sz="1100" dirty="0" smtClean="0">
                <a:latin typeface="+mj-ea"/>
                <a:ea typeface="+mj-ea"/>
              </a:rPr>
              <a:t>: </a:t>
            </a:r>
            <a:r>
              <a:rPr lang="ko-KR" altLang="en-US" sz="1100" dirty="0">
                <a:latin typeface="+mj-ea"/>
                <a:ea typeface="+mj-ea"/>
              </a:rPr>
              <a:t>중앙해양안전심판원 해양사고통계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각 년도 자료 </a:t>
            </a:r>
            <a:r>
              <a:rPr lang="ko-KR" altLang="en-US" sz="1100" dirty="0" err="1" smtClean="0">
                <a:latin typeface="+mj-ea"/>
                <a:ea typeface="+mj-ea"/>
              </a:rPr>
              <a:t>재작성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275" y="386060"/>
            <a:ext cx="5734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Ⅲ. </a:t>
            </a:r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  <a:latin typeface="+mj-ea"/>
              </a:rPr>
              <a:t>국내 해양교통사고 </a:t>
            </a:r>
            <a:r>
              <a:rPr lang="ko-KR" altLang="en-US" sz="24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현황 및 원인분석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8036" y="142863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018" y="5478860"/>
            <a:ext cx="894272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최근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년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(‘17-‘21)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동안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해양사고의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사고유형별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현황은 기관손상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4,273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건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(30.3%),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부유물감김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1,629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건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(11.6%),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충돌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1,275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건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(9.0%)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순으로 높이 나타남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05647" y="1647708"/>
            <a:ext cx="531627" cy="35026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0178" y="1647708"/>
            <a:ext cx="531627" cy="34743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7444" y="1647708"/>
            <a:ext cx="531627" cy="34743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18345</TotalTime>
  <Words>1470</Words>
  <Application>Microsoft Office PowerPoint</Application>
  <PresentationFormat>화면 슬라이드 쇼(4:3)</PresentationFormat>
  <Paragraphs>191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CJK KR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990</cp:revision>
  <cp:lastPrinted>2021-09-08T05:46:41Z</cp:lastPrinted>
  <dcterms:created xsi:type="dcterms:W3CDTF">2015-10-06T02:25:37Z</dcterms:created>
  <dcterms:modified xsi:type="dcterms:W3CDTF">2022-04-28T07:43:57Z</dcterms:modified>
</cp:coreProperties>
</file>