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4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5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17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8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3" r:id="rId2"/>
    <p:sldMasterId id="2147483711" r:id="rId3"/>
    <p:sldMasterId id="2147483886" r:id="rId4"/>
    <p:sldMasterId id="2147483899" r:id="rId5"/>
    <p:sldMasterId id="2147483912" r:id="rId6"/>
    <p:sldMasterId id="2147483925" r:id="rId7"/>
    <p:sldMasterId id="2147483938" r:id="rId8"/>
    <p:sldMasterId id="2147483951" r:id="rId9"/>
    <p:sldMasterId id="2147483976" r:id="rId10"/>
    <p:sldMasterId id="2147483989" r:id="rId11"/>
    <p:sldMasterId id="2147484610" r:id="rId12"/>
    <p:sldMasterId id="2147484787" r:id="rId13"/>
    <p:sldMasterId id="2147485144" r:id="rId14"/>
    <p:sldMasterId id="2147485346" r:id="rId15"/>
    <p:sldMasterId id="2147485546" r:id="rId16"/>
    <p:sldMasterId id="2147485559" r:id="rId17"/>
    <p:sldMasterId id="2147486385" r:id="rId18"/>
    <p:sldMasterId id="2147486476" r:id="rId19"/>
  </p:sldMasterIdLst>
  <p:notesMasterIdLst>
    <p:notesMasterId r:id="rId35"/>
  </p:notesMasterIdLst>
  <p:handoutMasterIdLst>
    <p:handoutMasterId r:id="rId36"/>
  </p:handoutMasterIdLst>
  <p:sldIdLst>
    <p:sldId id="2674" r:id="rId20"/>
    <p:sldId id="2675" r:id="rId21"/>
    <p:sldId id="2678" r:id="rId22"/>
    <p:sldId id="2775" r:id="rId23"/>
    <p:sldId id="2776" r:id="rId24"/>
    <p:sldId id="2765" r:id="rId25"/>
    <p:sldId id="2784" r:id="rId26"/>
    <p:sldId id="2772" r:id="rId27"/>
    <p:sldId id="2783" r:id="rId28"/>
    <p:sldId id="2785" r:id="rId29"/>
    <p:sldId id="2786" r:id="rId30"/>
    <p:sldId id="2787" r:id="rId31"/>
    <p:sldId id="2756" r:id="rId32"/>
    <p:sldId id="2759" r:id="rId33"/>
    <p:sldId id="2763" r:id="rId34"/>
  </p:sldIdLst>
  <p:sldSz cx="9906000" cy="6858000" type="A4"/>
  <p:notesSz cx="6797675" cy="9928225"/>
  <p:custShowLst>
    <p:custShow name="재구성한 쇼 1" id="0">
      <p:sldLst/>
    </p:custShow>
  </p:custShowLst>
  <p:defaultTextStyle>
    <a:defPPr>
      <a:defRPr lang="ko-KR"/>
    </a:defPPr>
    <a:lvl1pPr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1pPr>
    <a:lvl2pPr marL="457200"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2pPr>
    <a:lvl3pPr marL="914400"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3pPr>
    <a:lvl4pPr marL="1371600"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4pPr>
    <a:lvl5pPr marL="1828800" algn="ctr" rtl="0" eaLnBrk="0" fontAlgn="t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pitchFamily="34" charset="0"/>
        <a:ea typeface="HY수평선B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pos="6023">
          <p15:clr>
            <a:srgbClr val="A4A3A4"/>
          </p15:clr>
        </p15:guide>
        <p15:guide id="6" pos="217">
          <p15:clr>
            <a:srgbClr val="A4A3A4"/>
          </p15:clr>
        </p15:guide>
        <p15:guide id="7" pos="3120">
          <p15:clr>
            <a:srgbClr val="A4A3A4"/>
          </p15:clr>
        </p15:guide>
        <p15:guide id="8" pos="30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99CC00"/>
    <a:srgbClr val="F1E7AD"/>
    <a:srgbClr val="EEBBF3"/>
    <a:srgbClr val="E59DED"/>
    <a:srgbClr val="ADADE5"/>
    <a:srgbClr val="C6FDC3"/>
    <a:srgbClr val="E2E2F6"/>
    <a:srgbClr val="E3FECE"/>
    <a:srgbClr val="DF8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2" autoAdjust="0"/>
    <p:restoredTop sz="87156" autoAdjust="0"/>
  </p:normalViewPr>
  <p:slideViewPr>
    <p:cSldViewPr showGuides="1">
      <p:cViewPr varScale="1">
        <p:scale>
          <a:sx n="86" d="100"/>
          <a:sy n="86" d="100"/>
        </p:scale>
        <p:origin x="1908" y="84"/>
      </p:cViewPr>
      <p:guideLst>
        <p:guide orient="horz" pos="164"/>
        <p:guide orient="horz" pos="1706"/>
        <p:guide orient="horz" pos="935"/>
        <p:guide orient="horz" pos="4156"/>
        <p:guide pos="6023"/>
        <p:guide pos="217"/>
        <p:guide pos="3120"/>
        <p:guide pos="3029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930" y="-9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theme" Target="theme/theme1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92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>
            <a:lvl1pPr algn="l" defTabSz="959268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751" y="1"/>
            <a:ext cx="294692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>
            <a:lvl1pPr algn="r" defTabSz="959268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4"/>
            <a:ext cx="294692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b" anchorCtr="0" compatLnSpc="1">
            <a:prstTxWarp prst="textNoShape">
              <a:avLst/>
            </a:prstTxWarp>
          </a:bodyPr>
          <a:lstStyle>
            <a:lvl1pPr algn="l" defTabSz="959268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751" y="9432354"/>
            <a:ext cx="294692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b" anchorCtr="0" compatLnSpc="1">
            <a:prstTxWarp prst="textNoShape">
              <a:avLst/>
            </a:prstTxWarp>
          </a:bodyPr>
          <a:lstStyle>
            <a:lvl1pPr algn="r" defTabSz="959268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F1A3E7A-EEF0-4A11-AB42-5003F8C4AF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8559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92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>
            <a:lvl1pPr algn="l" defTabSz="959268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751" y="1"/>
            <a:ext cx="294692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>
            <a:lvl1pPr algn="r" defTabSz="959268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826" y="4716947"/>
            <a:ext cx="4990024" cy="446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4"/>
            <a:ext cx="294692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b" anchorCtr="0" compatLnSpc="1">
            <a:prstTxWarp prst="textNoShape">
              <a:avLst/>
            </a:prstTxWarp>
          </a:bodyPr>
          <a:lstStyle>
            <a:lvl1pPr algn="l" defTabSz="959268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751" y="9432354"/>
            <a:ext cx="294692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3" tIns="47946" rIns="95893" bIns="47946" numCol="1" anchor="b" anchorCtr="0" compatLnSpc="1">
            <a:prstTxWarp prst="textNoShape">
              <a:avLst/>
            </a:prstTxWarp>
          </a:bodyPr>
          <a:lstStyle>
            <a:lvl1pPr algn="r" defTabSz="959268" eaLnBrk="1" fontAlgn="base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417BA0C-8DBD-4C76-B327-F652783CE1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9512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안녕하십니까 브레이크 </a:t>
            </a:r>
            <a:r>
              <a:rPr lang="ko-KR" altLang="en-US" dirty="0" err="1"/>
              <a:t>벌크</a:t>
            </a:r>
            <a:r>
              <a:rPr lang="ko-KR" altLang="en-US" dirty="0"/>
              <a:t> 화물 운송을 위한 선사 선택 모형 연구의 발표를 맡은 한국해양대학교</a:t>
            </a:r>
            <a:r>
              <a:rPr lang="en-US" altLang="ko-KR" dirty="0"/>
              <a:t> KMI</a:t>
            </a:r>
            <a:r>
              <a:rPr lang="ko-KR" altLang="en-US" dirty="0"/>
              <a:t>학연협동과정 남정우입니다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6965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6965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6965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6965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6965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0006408A-5D00-4FC0-8AFB-37123BD2CAB5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56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9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2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10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469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11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28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12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749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13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500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14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22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발표는 서론</a:t>
            </a:r>
            <a:r>
              <a:rPr lang="en-US" altLang="ko-KR" dirty="0"/>
              <a:t>, BREAK BULK </a:t>
            </a:r>
            <a:r>
              <a:rPr lang="ko-KR" altLang="en-US" dirty="0"/>
              <a:t>화물시장의 정의 및 현황</a:t>
            </a:r>
            <a:r>
              <a:rPr lang="en-US" altLang="ko-KR" dirty="0"/>
              <a:t>~ </a:t>
            </a:r>
            <a:r>
              <a:rPr lang="ko-KR" altLang="en-US" dirty="0"/>
              <a:t>순으로 진행하겠습니다</a:t>
            </a:r>
            <a:r>
              <a:rPr lang="en-US" altLang="ko-KR" dirty="0"/>
              <a:t>.</a:t>
            </a:r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9A443204-2CAA-414B-B325-EAAD24F06595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41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미중</a:t>
            </a:r>
            <a:r>
              <a:rPr lang="ko-KR" altLang="en-US" dirty="0"/>
              <a:t> 무역분쟁으로 인한 무역갈등의 심화와 </a:t>
            </a:r>
            <a:r>
              <a:rPr lang="en-US" altLang="ko-KR" dirty="0"/>
              <a:t>COVID-19</a:t>
            </a:r>
            <a:r>
              <a:rPr lang="ko-KR" altLang="en-US" dirty="0"/>
              <a:t>으로 인한 </a:t>
            </a:r>
            <a:r>
              <a:rPr lang="en-US" altLang="ko-KR" dirty="0"/>
              <a:t>SCM</a:t>
            </a:r>
            <a:r>
              <a:rPr lang="ko-KR" altLang="en-US" dirty="0"/>
              <a:t>구조의 개편으로 공장의 탈 중국화가 심화되고 있습니다</a:t>
            </a:r>
            <a:r>
              <a:rPr lang="en-US" altLang="ko-KR" dirty="0"/>
              <a:t>. </a:t>
            </a:r>
            <a:r>
              <a:rPr lang="ko-KR" altLang="en-US" dirty="0"/>
              <a:t>그리고 친환경 트렌드 대두로 인한 기기 수입의 증가로 대규모 </a:t>
            </a:r>
            <a:r>
              <a:rPr lang="en-US" altLang="ko-KR" dirty="0"/>
              <a:t>BREAK BULK </a:t>
            </a:r>
            <a:r>
              <a:rPr lang="ko-KR" altLang="en-US" dirty="0"/>
              <a:t>화물 운송이 전망되고 있습니다</a:t>
            </a:r>
            <a:r>
              <a:rPr lang="en-US" altLang="ko-KR" dirty="0"/>
              <a:t>. </a:t>
            </a:r>
            <a:r>
              <a:rPr lang="ko-KR" altLang="en-US" dirty="0"/>
              <a:t>우리나라의 경우 뛰어난 기술력과 화물 운송을 위한 경쟁력 있는 항만을 확보하고 있지만 높은 진입장벽을 가진 </a:t>
            </a:r>
            <a:r>
              <a:rPr lang="en-US" altLang="ko-KR" dirty="0"/>
              <a:t>BREAK BULK </a:t>
            </a:r>
            <a:r>
              <a:rPr lang="ko-KR" altLang="en-US" dirty="0"/>
              <a:t>화물 시장의 특성상 선사가 화물 운송을 위해 고려해야하는 </a:t>
            </a:r>
            <a:r>
              <a:rPr lang="ko-KR" altLang="en-US" dirty="0" err="1"/>
              <a:t>요인에대해</a:t>
            </a:r>
            <a:r>
              <a:rPr lang="ko-KR" altLang="en-US" dirty="0"/>
              <a:t> 알기 어려운 측면이 있어 타국가 대비 경쟁력이 떨어집니다</a:t>
            </a:r>
            <a:r>
              <a:rPr lang="en-US" altLang="ko-KR" dirty="0"/>
              <a:t>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08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따라서 본 연구에서는 연구의 배경 및 목적 </a:t>
            </a:r>
            <a:r>
              <a:rPr lang="en-US" altLang="ko-KR" dirty="0"/>
              <a:t>BREAK BULK </a:t>
            </a:r>
            <a:r>
              <a:rPr lang="ko-KR" altLang="en-US" dirty="0"/>
              <a:t>화물 현황검토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44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004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161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6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7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811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16575" indent="-275606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02424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543392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1984361" indent="-220485" defTabSz="958496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425331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86629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307269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748238" indent="-220485" algn="ctr" defTabSz="958496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fld id="{1D54708C-9E6F-4E99-A7E0-9E8113F59F56}" type="slidenum">
              <a:rPr lang="en-US" altLang="ko-KR" sz="13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8</a:t>
            </a:fld>
            <a:endParaRPr lang="en-US" altLang="ko-KR" sz="1300" b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811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31A0064-4D6D-4171-A150-7DAFE7B2EA2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52991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49D0762-72EB-4642-98EC-6026781FF78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8103133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7AF387AB-3046-42FB-A761-842E8722F13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5742890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A3EBB81-AE57-4123-AEF8-248C72E482E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1110318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FDF7D1C-DD6C-4853-BE5E-630468EAE6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6952297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ABFCFDE-7609-4560-8EC8-7BD7CA110C7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7696550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5572E86-9929-4C68-B73C-E0AABB86B0E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6793800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B6049C-CFA6-4E45-AD4B-849E3179101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935840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B5A3B73-E7A7-45DC-9403-6EC40149E45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08791582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1F11DF-9F3A-4E55-B480-1468F237627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2568658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A5E3B5F-1A87-4925-9E95-3534B81392C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68615359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4C6276F-322B-4778-B1A3-EC723569208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960711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8EE129A-D32A-4964-8F17-1324D628BCA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90026566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88F167-E449-40F3-9116-4D6E19A563B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608940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84E939F-1198-4295-9B0F-DC1162EE39A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7861653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74B83CD-857D-448F-9999-0F4499A7E8E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783374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5492249-5E37-41C2-9A9E-78886C524A9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186539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F29F651-25DE-4C32-B87C-BB4FCC4E966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4303442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4722990-7B2E-424F-AFF4-2249BF819E5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32395165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1C7703A-5E97-4C92-AFBA-1EDE5425CDA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1188140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476E919-6D1B-4C3E-B1FA-0146AF2C73F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9130356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C1BD57D-9F2E-41E9-84E7-C564CA130A9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55818294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335B787-CA81-4797-86F8-67E20D7022A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14329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63D0306-6B4C-43D3-BA81-B83AF23FE6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7504032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531805D-F171-4922-85BA-C0F33FCCB93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2020217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C0204DC-D8D6-4110-B9D7-5A4E17B46FB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59465138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5C51293-C697-4348-A252-D2523283476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2808553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50756D4-C77E-4E7B-912C-E8CC2028099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1799077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EF12C83-3490-489A-9278-B3F6ADE459A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681782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3DE4A4-36FB-4636-A0D5-D668E2D8959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8045081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7C39239-B0F2-427B-80E6-FF2CF5B9B77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12714141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CA7A103-4F63-447C-B121-B11650AE503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6299717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88ED409-6EEE-48DF-8791-F7B89CD2CDE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75820272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3EA67E1-723F-4B3F-9F01-8D166CE03E7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522982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7C5EB95-A6C7-42D7-ACFA-7475339B13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75804273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346690D-91AD-47B7-B95A-C1455B51FF5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32962284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47C089A-ABF6-4AE4-993D-6ED5E1CE7E6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51521656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6C82783-9A0B-40ED-B178-69D419FD9FA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24534051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C311D9E-2335-4D81-BEE0-5C39AB550A2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2290254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0566D0E-1595-4E32-8E15-49437339CBC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1986827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7E5B445-8AC2-4897-8011-07856DEC521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659092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65FC7B1-2321-40A7-8974-D8D50AA929B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05399503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AEA0AA6-D301-4360-A612-8EE0E137DAB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12840903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786D70D-91F3-40CF-9C89-1EDCB725450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1032691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29D35AA-4BE8-4C70-923C-DAC0374CBC8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13419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E07AA2D-79EF-40BD-BB8A-ED5C7C318FE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43778813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8E09B30-BA70-4BEC-8BC6-1930DA5A43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61821169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3C3D3C5-7122-4BE6-B575-C24EE3CC64C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1050401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BC45634-2874-4AF0-887E-406DEFB8D60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43654950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62AEC76-CB43-40DD-AF9D-66621540838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4903690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CEC444E-D0A8-4683-81AC-8614C6890B4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598252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A40CDD1-F61B-4013-989C-3624841A499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4887979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DBDEA40-0B8C-4631-9935-F3D6AFA513E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26367284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0C5D598-9013-426F-B3D2-09617F596E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1760398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25FEC27-C50B-4C94-948E-27247E4683A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5546727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4935E2C-83AC-4289-898B-3848E736FBF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48445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1EBD9ED-A623-4139-9CBD-A5A96E9702E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449465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C599EF2-CD1F-4650-BBC1-1A92244439A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83793028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4FC0E8D-6E68-4213-9F9D-27C40A14914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4342735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D2BD227-27F2-4073-91DA-7EED27C6B2A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5143825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9761E90-0E2D-4EDA-9FA3-B2B98E7FE5C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1080395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D853291-607E-4E5F-9D93-806579BFADB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9153157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D6C4B89-2868-4A64-8F1E-66DEA55F40A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3186908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5902CFB-1250-47F6-86A3-8B5A56406E1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7492288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37038E3-E164-4876-A7C1-4EBCE0A578C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0119724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2F29485-7EF1-4EA0-A6B4-93854DB723D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017212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EAC5675-ED0D-40F1-8096-44E3B6DECC4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93213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07E2B08-C84A-4F19-B42F-8531D6A4019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2270387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7078667-188C-48E8-923E-371D84DAB62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3621363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46B404A-7E5D-4485-BDCE-7CC27CDE95D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09875214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63703136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90442324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9064361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25566020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15999933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843908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18932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8973383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8635432-113D-49D5-9F80-772278A4589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76267742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3240386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57099240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2478634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7924BB5-7066-49F0-90BC-9AA91E34BB9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94060300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A83410F-2BDF-4018-AB5F-4213775091F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3777160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C6B34CD-00AB-43E0-9CBE-7F5E31EC9CE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85188221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0E175C0-AC74-414B-AF68-7918597516B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61976386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7AA0FB9-F5EC-4B50-AD23-3D62D74D748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0388158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D9706C7-20A6-4432-9944-881F77B5B7D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8303292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A9926AB-048F-4D13-84F2-7018BF41907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174649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791750D-871F-4B9F-BB66-047401B5587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37256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2D2C0D5-BBE1-4219-9F57-636A6F94432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7272192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55D9F72-56A4-4A36-8C67-A4080458FFF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15102792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2F2F675-6E9C-40CC-9523-6082393FB80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82141406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53BBA99-489F-4FE7-A359-A7BB9E898DC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8923079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A42EC88-8C57-4793-9658-751362EEF6F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69730487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1F15B49-90F0-4AF4-AC00-EF387AEEFF1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6791822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8D03C9F-0E8A-4D9D-8514-58B97FCF488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2337268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506EA3-3CF9-45A3-BFA2-6A7D03D2343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77258627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A475A03-CE0E-47C7-8458-23E62A5AE9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11323742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8E7EACF-45A4-46E8-A812-BBFF48BA8E3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181946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ADFF2F2-C058-4BEC-8237-0FB291C9EE3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83529517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43EEF90-694E-4A71-B328-8D45539D3E2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0129977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C141F46-7A6F-41B3-8D32-A0E7F2A1C1D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82083931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B8E337E-4CA6-41AD-AFEF-7F11282119D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77841771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FD926D5-28D9-4A34-A17C-156BA32B8E9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90223823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F6A48A5-6F57-4389-8EA8-69E079F9AA9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096545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7431900-4B1F-4CEC-8F30-B81B93A12FE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86094867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9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C9C17E4-462D-4D61-8849-ACDF5DA000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08813650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02190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331A0064-4D6D-4171-A150-7DAFE7B2EA2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3032653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934F624A-1498-4BAB-9182-94C6ED2BC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336996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34F624A-1498-4BAB-9182-94C6ED2BCAE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6057546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65B515A-6C1A-4A9A-B6DD-77CAED22C40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57085059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01B5C3DD-01DB-4079-BB0F-20D5613946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4790856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60610C1B-8319-40C4-B49C-7423FE39B4B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4078644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4BABEB82-406B-4A57-9A1A-FD055A32C78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95818299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2358CCF6-DCCC-448D-90DC-BC4F70D1D54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13425680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02C4C562-7627-4186-AFCB-00DAEDB7420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7813783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5B7BA0CC-5229-4CD8-9501-DA8515BB46B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47909803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2DC3DB01-9B26-4B8C-AB22-CF8B68C4A6A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84610437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549D0762-72EB-4642-98EC-6026781FF78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087085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98EE129A-D32A-4964-8F17-1324D628BCA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26614459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A63D0306-6B4C-43D3-BA81-B83AF23FE6F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214385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F408743-33AB-4BA5-97B5-5B35B41691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46107064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CCC00-68EC-4962-A59E-538D9705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FCC79-27E3-4720-A25C-18DAE0C6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ABDA2-D3A8-416C-9C49-6C244F0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4CAF5-8882-43A8-AFAA-71156C3D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1B02D-7D33-4F41-8ABA-47CE1F0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331A0064-4D6D-4171-A150-7DAFE7B2EA2D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7943802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EFB80-DAD0-4571-9CC7-CDD378ED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CFEBD-62DF-4ACF-A7F0-42B610DC2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DB1E8-A09B-4230-9179-3D9CB827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A622A-BB61-49DA-8BCF-DA950706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98151-0677-4318-AD0D-F3A2E527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934F624A-1498-4BAB-9182-94C6ED2BCAEA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7799499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F0553-D8A9-4545-806D-905F4434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068FE-4BD1-494A-AA7E-0B685F50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A1A69-2728-419B-83FD-679474EE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C3C1C-2684-48A9-8DE4-26BBCA00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E9821-5404-4487-9599-314CA746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01B5C3DD-01DB-4079-BB0F-20D56139461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1712665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FA6D5-82CF-4864-9984-38A737D9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9614B-23E7-4CC5-8C4E-A55E0038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2F5D1-7268-42A4-A711-ABC4087E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98234-9652-4D54-B2AA-D292E9A6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D1A8C-90F2-4201-97B1-4C1AF6B8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FF391-B897-40F0-A3C3-95B24099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60610C1B-8319-40C4-B49C-7423FE39B4B3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848925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A6F3D-BF23-453D-85BC-EF4D454D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C3FCA-B0F0-4531-9845-A5881003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64214-6311-40BD-BC61-166BDB885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83AF9-133A-4D6D-9178-258A5C929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609514-3C46-4ECB-9EC4-5776E46BE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BAE5B0-2395-4F4A-AB25-9FCB5F39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E7B9C-89E8-430C-ACD8-A7491BE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6289DD-FD8D-439B-9247-7F41555C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4BABEB82-406B-4A57-9A1A-FD055A32C78D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5342031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2E676-D12E-4476-8B67-A01E7535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9AFFCA-DBE6-4025-BDB8-AAECA16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291D3A-F726-4C6A-93EE-6AFEFED3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95611-DF5B-49B1-976E-2CAD02BE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2358CCF6-DCCC-448D-90DC-BC4F70D1D547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8364776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18B52-BABF-4216-BADA-582FCB83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71E9-2D53-47F9-9543-FF6F10FE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9A542-AE4B-4310-8B95-1D3CAEF1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02C4C562-7627-4186-AFCB-00DAEDB74209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1518392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A392F-B8D5-40A8-BE8B-28E18B84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6B05C-6B3B-4E0F-9373-4FFAB035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0D6A59-9AA8-4360-8039-204D25E2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63253-1022-4396-9EEC-BFE38CE0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60409-2F68-49D4-B434-7CED4C65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145106-3EEF-4CBF-9BEE-7DEC93AC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5B7BA0CC-5229-4CD8-9501-DA8515BB46B1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8335115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BF373-15AA-4B80-92F1-5BB17CEF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E6E60F-21C2-411B-AE1A-541CBBC1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47DF4D-0D45-410D-8DAA-E6AEABD89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EA14-3716-4C8E-8267-09F5E99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874F7-C3CD-46C5-9CA3-08CD4837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FDA88-4C78-4180-AFD5-4CB77196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2DC3DB01-9B26-4B8C-AB22-CF8B68C4A6AD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0793670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9E172-B057-4330-862E-92B473A6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A338E-4B75-4808-B2C1-9A54043A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970CE-9194-4087-92AF-24FCF60A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D2800-B10D-47BD-8EC8-1CF4F7D2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F0CF5-9625-4ECF-8E25-C4022B4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549D0762-72EB-4642-98EC-6026781FF78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09869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2AE69C2-49F1-4068-B436-84F74DA420D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68796119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A789BF-671B-406F-B388-D1AE39B98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5C757-F504-474A-B66C-A6B01D49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576F8-33D9-445D-B2C7-05A14CCA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6491B-DC01-44F2-9547-BA04DF83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A2231-FD1D-432D-9E6C-C40883A8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</a:t>
            </a:r>
            <a:fld id="{98EE129A-D32A-4964-8F17-1324D628BCA4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700883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63D0306-6B4C-43D3-BA81-B83AF23FE6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2010066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492AC84-489D-43BC-8014-CDCCAAD67C1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848908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4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466725" y="1597025"/>
            <a:ext cx="9034463" cy="357188"/>
          </a:xfrm>
          <a:ln w="12700" algn="ctr"/>
        </p:spPr>
        <p:txBody>
          <a:bodyPr lIns="90488" tIns="44450" rIns="90488" bIns="44450">
            <a:spAutoFit/>
          </a:bodyPr>
          <a:lstStyle>
            <a:lvl1pPr algn="r" latinLnBrk="1">
              <a:lnSpc>
                <a:spcPct val="100000"/>
              </a:lnSpc>
              <a:defRPr sz="30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466725" y="2203450"/>
            <a:ext cx="9034463" cy="301625"/>
          </a:xfrm>
          <a:ln w="12700"/>
        </p:spPr>
        <p:txBody>
          <a:bodyPr lIns="90488" tIns="44450" rIns="90488" bIns="44450"/>
          <a:lstStyle>
            <a:lvl1pPr algn="r" eaLnBrk="0" latinLnBrk="1" hangingPunct="0">
              <a:spcAft>
                <a:spcPct val="0"/>
              </a:spcAft>
              <a:defRPr sz="2500">
                <a:solidFill>
                  <a:schemeClr val="bg1"/>
                </a:solidFill>
                <a:latin typeface="산돌고딕B" pitchFamily="18" charset="-127"/>
                <a:ea typeface="산돌고딕B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3749421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2595563" y="2357438"/>
            <a:ext cx="4643437" cy="7858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 eaLnBrk="1" fontAlgn="base" latinLnBrk="1" hangingPunct="1">
              <a:spcBef>
                <a:spcPct val="50000"/>
              </a:spcBef>
              <a:defRPr/>
            </a:pPr>
            <a:endParaRPr lang="ko-KR" altLang="en-US" sz="1300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5546" y="2357430"/>
            <a:ext cx="4643470" cy="785818"/>
          </a:xfrm>
        </p:spPr>
        <p:txBody>
          <a:bodyPr anchor="ctr"/>
          <a:lstStyle>
            <a:lvl1pPr algn="ctr">
              <a:defRPr sz="2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571769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4"/>
          <p:cNvCxnSpPr>
            <a:cxnSpLocks noChangeShapeType="1"/>
          </p:cNvCxnSpPr>
          <p:nvPr userDrawn="1"/>
        </p:nvCxnSpPr>
        <p:spPr bwMode="auto">
          <a:xfrm rot="10800000" flipH="1">
            <a:off x="631825" y="962025"/>
            <a:ext cx="8634413" cy="1588"/>
          </a:xfrm>
          <a:prstGeom prst="line">
            <a:avLst/>
          </a:prstGeom>
          <a:noFill/>
          <a:ln w="158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1824" y="1036638"/>
            <a:ext cx="8633645" cy="215444"/>
          </a:xfrm>
        </p:spPr>
        <p:txBody>
          <a:bodyPr/>
          <a:lstStyle>
            <a:lvl1pPr marL="0" indent="0"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13"/>
          <p:cNvSpPr>
            <a:spLocks noGrp="1"/>
          </p:cNvSpPr>
          <p:nvPr>
            <p:ph type="sldNum" sz="quarter" idx="10"/>
          </p:nvPr>
        </p:nvSpPr>
        <p:spPr>
          <a:xfrm>
            <a:off x="4862513" y="6611938"/>
            <a:ext cx="533400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base" latinLnBrk="1" hangingPunct="1">
              <a:spcBef>
                <a:spcPct val="50000"/>
              </a:spcBef>
              <a:defRPr sz="900">
                <a:solidFill>
                  <a:srgbClr val="000000">
                    <a:tint val="75000"/>
                  </a:srgb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BF40573-C0BC-456B-B871-03CB94678A1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9841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13"/>
          <p:cNvCxnSpPr>
            <a:cxnSpLocks noChangeShapeType="1"/>
          </p:cNvCxnSpPr>
          <p:nvPr userDrawn="1"/>
        </p:nvCxnSpPr>
        <p:spPr bwMode="auto">
          <a:xfrm rot="10800000" flipH="1">
            <a:off x="631825" y="962025"/>
            <a:ext cx="8634413" cy="1588"/>
          </a:xfrm>
          <a:prstGeom prst="line">
            <a:avLst/>
          </a:prstGeom>
          <a:noFill/>
          <a:ln w="158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631825" y="661988"/>
            <a:ext cx="8633644" cy="27463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3"/>
          <p:cNvSpPr>
            <a:spLocks noGrp="1"/>
          </p:cNvSpPr>
          <p:nvPr>
            <p:ph type="sldNum" sz="quarter" idx="10"/>
          </p:nvPr>
        </p:nvSpPr>
        <p:spPr>
          <a:xfrm>
            <a:off x="4862513" y="6611938"/>
            <a:ext cx="533400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base" latinLnBrk="1" hangingPunct="1">
              <a:spcBef>
                <a:spcPct val="50000"/>
              </a:spcBef>
              <a:defRPr sz="900">
                <a:solidFill>
                  <a:srgbClr val="000000">
                    <a:tint val="75000"/>
                  </a:srgb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D7567C9-0ACD-49CE-8F78-2458DF086E4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88065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50885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마스터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06"/>
          <a:stretch>
            <a:fillRect/>
          </a:stretch>
        </p:blipFill>
        <p:spPr bwMode="auto">
          <a:xfrm>
            <a:off x="0" y="0"/>
            <a:ext cx="99060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615950" y="928688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282" y="527021"/>
            <a:ext cx="8642350" cy="4873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13"/>
          <p:cNvSpPr>
            <a:spLocks noGrp="1"/>
          </p:cNvSpPr>
          <p:nvPr>
            <p:ph type="sldNum" sz="quarter" idx="10"/>
          </p:nvPr>
        </p:nvSpPr>
        <p:spPr>
          <a:xfrm>
            <a:off x="4862513" y="6611938"/>
            <a:ext cx="533400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base" latinLnBrk="1" hangingPunct="1">
              <a:spcBef>
                <a:spcPct val="50000"/>
              </a:spcBef>
              <a:defRPr sz="900">
                <a:solidFill>
                  <a:srgbClr val="000000">
                    <a:tint val="75000"/>
                  </a:srgb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F535814-6461-4819-855F-1B1F3F20F11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0231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1B5C3DD-01DB-4079-BB0F-20D56139461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041007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538DC1F-5188-40BE-A8F3-9AE34D0F6C9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037879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2491C03-370F-46D1-B8B9-77DA440AC26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3074835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745AE16B-376D-401E-9517-53122319E7E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1258076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5A7955-5577-49F5-8F72-0250B5E96DB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7131240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D19FB86-31EF-4708-AB2A-190184B1504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785798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08A4314-AEFE-472F-843E-A44E45DFA66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8409410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99ECE47-EBC6-423D-A09A-CCE0E81BFE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9751915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44420E9-DB53-4204-BBD2-F5ACF0B2E9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2071525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53E8332-A0C5-438E-B5AF-B893D68C644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04748406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16F3D02-E5AC-49DE-98D7-6E9A6E0182E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287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0610C1B-8319-40C4-B49C-7423FE39B4B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9690120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BBAD1D0-F90A-4FD0-AF28-5F6D1C2C22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0352948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5B3B450-2E63-4349-B5B6-A96B6762B6F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5908732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91FB4D6-256A-4C5B-A2BC-94DB1A95179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9363787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A8848D0-C74D-4D71-A04C-180D123EBD8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0229122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2B73419-0448-41BE-9C1A-8CCFADD86A5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5224659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3986929-95C8-47AE-85BE-101718F302E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723351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7ED3078-3C61-464D-B39E-EA24EF42D59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5131823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5481F6F-F9D6-4B68-AACD-3D27ED78964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4568902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E2AD2BD-5FA6-461B-B380-7E32A184DC8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6378969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9A1D54E-965C-4E06-B3BE-D7AC7C628CF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57061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BABEB82-406B-4A57-9A1A-FD055A32C7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908939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3B1E385E-8226-4D40-8F60-5B321CAA106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36998858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ABAF500-C52E-459B-AEC0-6FFC0C03705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1478179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BB80C6D-B9A4-41BE-97F3-54227B8945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82356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C24B0B8-7F90-40C3-AF89-CDB2B64DAB3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9038974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D39F09C-5E48-4AC0-A157-64F4DD7FD45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4480918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36CA377-C3D0-423B-9BC6-A599DFE7222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0282715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0EDBF4C-55D2-459C-ADEE-CD7EB3687FA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2508959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1515799-E17E-4AD2-B940-411EA980A29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0952151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D2264E3-C490-4E4B-BEF8-D1FB8165DAF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2760383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FB04CA2-7E67-4AA5-94B6-3A87140117D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571563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358CCF6-DCCC-448D-90DC-BC4F70D1D54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6199945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6208758-51C0-4833-AA4F-A946738C83E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41692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3433B24-2F58-4708-82D3-2B806B07495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3692542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BB7AA98-888C-4750-8391-CC8B7774BDA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0123768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EEEAB95-9C65-4521-B790-E97EB248E55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8658929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F2DE719-2373-4460-B461-48F95F88F53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1393910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2D9F5AD-5252-448E-8797-39F8C8F7BF6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251415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D471BC1-CA5F-4C44-A03A-6F10D6BE966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2283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EC8561C-9A1C-4204-B665-C7A15C6CAD1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5904507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5FC1990-EE46-48DD-93DB-463F0384A69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9553027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0C789C2-2FF1-45FF-BCBB-DA50AC157F8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9382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2C4C562-7627-4186-AFCB-00DAEDB7420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4767010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3D16ACD-28FE-4AE3-A604-3053DB4FB9F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66156231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DA35B59-D97A-4B83-99AE-7450E02925B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4669861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927EBDE-BBE5-4784-A12E-AA7850FA0FA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3710489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6EDF64E-3BE7-4B7F-A8ED-FC08DAEE182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3541769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DC235AA-EC8C-42A7-B868-FD5AF3D6A5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686439963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DAB1B96-9665-4DD2-A866-2FD4CFFD946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83858504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518AFCA-CAF0-4583-9C42-08012C35124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0937110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8834AED-3073-408A-885A-2536781958F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5766570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50BEF43-C84B-4AC4-A265-F0EA0CFBDB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3898010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8EDE42C-72D9-4A25-83EF-159474C6D2A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914822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B7BA0CC-5229-4CD8-9501-DA8515BB46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6643235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645FC480-3407-498F-A60E-44CFC466BF4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4643981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AEE719B2-99A3-449A-B04D-4131441B150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35115999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5F410F4-A599-470F-B4AE-17C566B272D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0813666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12E15EF-16DD-44B3-B171-525F30D2F0F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85446973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DA552D1-ECB7-4B82-A7D7-1CD0C5A4861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086621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F1ACE8E-58DA-4E5F-9454-C8D9F5FE063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44003451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B5E97727-E0E7-4D92-93E7-965A2FAE25A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9078696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2CDEF7E-25A6-4375-946B-C96891BB868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233483356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0C37008D-C593-4090-BDC7-D42DDF58EA8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4721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881C956-3381-4ED6-84A6-ED856C7F529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909667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2DC3DB01-9B26-4B8C-AB22-CF8B68C4A6A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4328917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DCA44C04-1CA6-4841-B3A5-35733B6AD00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0112168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537019E0-4EFC-4D23-B637-17FC7F68037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96668336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C45B7349-3F58-46C8-ADA8-FE2FBE6EE79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2638440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9D467C24-7CD2-4552-A2F9-CA8571A74D4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0281286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E0D3C996-BCF2-4280-803E-6999069398C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8956823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2E5714E-525D-4899-B279-F10F8C2E332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39915127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132E9692-5B14-442E-BF8D-B9C4AAEEA31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61979147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8DDB8532-3D47-4E26-B6E8-38EBB76C3B1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4998216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F318D92F-E268-45B6-84BC-C868A1A501D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681144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</a:t>
            </a:r>
            <a:fld id="{4F219669-25EB-419D-80E1-416697D30ED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34501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8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5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7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EF1C18D8-D516-4EBB-866B-B050CBD2202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88" r:id="rId1"/>
    <p:sldLayoutId id="2147486189" r:id="rId2"/>
    <p:sldLayoutId id="2147486190" r:id="rId3"/>
    <p:sldLayoutId id="2147486191" r:id="rId4"/>
    <p:sldLayoutId id="2147486192" r:id="rId5"/>
    <p:sldLayoutId id="2147486193" r:id="rId6"/>
    <p:sldLayoutId id="2147486194" r:id="rId7"/>
    <p:sldLayoutId id="2147486195" r:id="rId8"/>
    <p:sldLayoutId id="2147486196" r:id="rId9"/>
    <p:sldLayoutId id="2147486197" r:id="rId10"/>
    <p:sldLayoutId id="2147486198" r:id="rId11"/>
    <p:sldLayoutId id="214748619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43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E69519D1-80E2-4BA0-880A-326F481385F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grpSp>
        <p:nvGrpSpPr>
          <p:cNvPr id="10245" name="그룹 4"/>
          <p:cNvGrpSpPr>
            <a:grpSpLocks/>
          </p:cNvGrpSpPr>
          <p:nvPr userDrawn="1"/>
        </p:nvGrpSpPr>
        <p:grpSpPr bwMode="auto">
          <a:xfrm>
            <a:off x="0" y="0"/>
            <a:ext cx="9906000" cy="504825"/>
            <a:chOff x="0" y="1628775"/>
            <a:chExt cx="9288462" cy="504825"/>
          </a:xfrm>
        </p:grpSpPr>
        <p:sp>
          <p:nvSpPr>
            <p:cNvPr id="10246" name="Rectangle 3"/>
            <p:cNvSpPr>
              <a:spLocks noChangeArrowheads="1"/>
            </p:cNvSpPr>
            <p:nvPr/>
          </p:nvSpPr>
          <p:spPr bwMode="auto">
            <a:xfrm>
              <a:off x="0" y="1628775"/>
              <a:ext cx="9288462" cy="504825"/>
            </a:xfrm>
            <a:prstGeom prst="rect">
              <a:avLst/>
            </a:prstGeom>
            <a:gradFill rotWithShape="1">
              <a:gsLst>
                <a:gs pos="0">
                  <a:srgbClr val="000066">
                    <a:alpha val="89998"/>
                  </a:srgbClr>
                </a:gs>
                <a:gs pos="100000">
                  <a:srgbClr val="3366FF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10247" name="Group 4"/>
            <p:cNvGrpSpPr>
              <a:grpSpLocks/>
            </p:cNvGrpSpPr>
            <p:nvPr/>
          </p:nvGrpSpPr>
          <p:grpSpPr bwMode="auto">
            <a:xfrm>
              <a:off x="71437" y="1700213"/>
              <a:ext cx="73025" cy="360363"/>
              <a:chOff x="2844" y="1533"/>
              <a:chExt cx="290" cy="278"/>
            </a:xfrm>
          </p:grpSpPr>
          <p:sp>
            <p:nvSpPr>
              <p:cNvPr id="10248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4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0" name="AutoShape 7"/>
              <p:cNvSpPr>
                <a:spLocks noChangeArrowheads="1"/>
              </p:cNvSpPr>
              <p:nvPr/>
            </p:nvSpPr>
            <p:spPr bwMode="auto">
              <a:xfrm flipV="1">
                <a:off x="2850" y="1771"/>
                <a:ext cx="284" cy="40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84" r:id="rId1"/>
    <p:sldLayoutId id="2147486285" r:id="rId2"/>
    <p:sldLayoutId id="2147486286" r:id="rId3"/>
    <p:sldLayoutId id="2147486287" r:id="rId4"/>
    <p:sldLayoutId id="2147486288" r:id="rId5"/>
    <p:sldLayoutId id="2147486289" r:id="rId6"/>
    <p:sldLayoutId id="2147486290" r:id="rId7"/>
    <p:sldLayoutId id="2147486291" r:id="rId8"/>
    <p:sldLayoutId id="2147486292" r:id="rId9"/>
    <p:sldLayoutId id="2147486293" r:id="rId10"/>
    <p:sldLayoutId id="2147486294" r:id="rId11"/>
    <p:sldLayoutId id="214748629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6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5206A638-4A8D-42CB-87C6-44BD7DD1FA3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96" r:id="rId1"/>
    <p:sldLayoutId id="2147486297" r:id="rId2"/>
    <p:sldLayoutId id="2147486298" r:id="rId3"/>
    <p:sldLayoutId id="2147486299" r:id="rId4"/>
    <p:sldLayoutId id="2147486300" r:id="rId5"/>
    <p:sldLayoutId id="2147486301" r:id="rId6"/>
    <p:sldLayoutId id="2147486302" r:id="rId7"/>
    <p:sldLayoutId id="2147486303" r:id="rId8"/>
    <p:sldLayoutId id="2147486304" r:id="rId9"/>
    <p:sldLayoutId id="2147486305" r:id="rId10"/>
    <p:sldLayoutId id="2147486306" r:id="rId11"/>
    <p:sldLayoutId id="2147486307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291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2306C08F-BF60-433D-A789-AEC29636062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08" r:id="rId1"/>
    <p:sldLayoutId id="2147486309" r:id="rId2"/>
    <p:sldLayoutId id="2147486310" r:id="rId3"/>
    <p:sldLayoutId id="2147486311" r:id="rId4"/>
    <p:sldLayoutId id="2147486312" r:id="rId5"/>
    <p:sldLayoutId id="2147486313" r:id="rId6"/>
    <p:sldLayoutId id="2147486314" r:id="rId7"/>
    <p:sldLayoutId id="2147486315" r:id="rId8"/>
    <p:sldLayoutId id="2147486316" r:id="rId9"/>
    <p:sldLayoutId id="2147486317" r:id="rId10"/>
    <p:sldLayoutId id="2147486318" r:id="rId11"/>
    <p:sldLayoutId id="214748631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15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B8D92461-CA18-4FF4-8476-B2D2601BE52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20" r:id="rId1"/>
    <p:sldLayoutId id="2147486321" r:id="rId2"/>
    <p:sldLayoutId id="2147486322" r:id="rId3"/>
    <p:sldLayoutId id="2147486323" r:id="rId4"/>
    <p:sldLayoutId id="2147486324" r:id="rId5"/>
    <p:sldLayoutId id="2147486325" r:id="rId6"/>
    <p:sldLayoutId id="2147486326" r:id="rId7"/>
    <p:sldLayoutId id="2147486327" r:id="rId8"/>
    <p:sldLayoutId id="2147486328" r:id="rId9"/>
    <p:sldLayoutId id="2147486329" r:id="rId10"/>
    <p:sldLayoutId id="2147486330" r:id="rId11"/>
    <p:sldLayoutId id="214748633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39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13DF7E73-6F2B-40EF-BAAC-6B67BF55C78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32" r:id="rId1"/>
    <p:sldLayoutId id="2147486333" r:id="rId2"/>
    <p:sldLayoutId id="2147486334" r:id="rId3"/>
    <p:sldLayoutId id="2147486335" r:id="rId4"/>
    <p:sldLayoutId id="2147486336" r:id="rId5"/>
    <p:sldLayoutId id="2147486337" r:id="rId6"/>
    <p:sldLayoutId id="2147486338" r:id="rId7"/>
    <p:sldLayoutId id="2147486339" r:id="rId8"/>
    <p:sldLayoutId id="2147486340" r:id="rId9"/>
    <p:sldLayoutId id="2147486341" r:id="rId10"/>
    <p:sldLayoutId id="2147486342" r:id="rId11"/>
    <p:sldLayoutId id="214748634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0"/>
            <a:ext cx="9906000" cy="508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6807200"/>
            <a:ext cx="9906000" cy="5080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44" r:id="rId1"/>
    <p:sldLayoutId id="2147486345" r:id="rId2"/>
    <p:sldLayoutId id="2147486346" r:id="rId3"/>
    <p:sldLayoutId id="2147486347" r:id="rId4"/>
    <p:sldLayoutId id="2147486348" r:id="rId5"/>
    <p:sldLayoutId id="2147486349" r:id="rId6"/>
    <p:sldLayoutId id="2147486350" r:id="rId7"/>
    <p:sldLayoutId id="2147486351" r:id="rId8"/>
    <p:sldLayoutId id="2147486352" r:id="rId9"/>
    <p:sldLayoutId id="2147486353" r:id="rId10"/>
    <p:sldLayoutId id="2147486354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38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6928933F-8065-41BB-83D0-95BA85129C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55" r:id="rId1"/>
    <p:sldLayoutId id="2147486356" r:id="rId2"/>
    <p:sldLayoutId id="2147486357" r:id="rId3"/>
    <p:sldLayoutId id="2147486358" r:id="rId4"/>
    <p:sldLayoutId id="2147486359" r:id="rId5"/>
    <p:sldLayoutId id="2147486360" r:id="rId6"/>
    <p:sldLayoutId id="2147486361" r:id="rId7"/>
    <p:sldLayoutId id="2147486362" r:id="rId8"/>
    <p:sldLayoutId id="2147486363" r:id="rId9"/>
    <p:sldLayoutId id="2147486364" r:id="rId10"/>
    <p:sldLayoutId id="2147486365" r:id="rId11"/>
    <p:sldLayoutId id="2147486366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1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D4D2B039-F8E5-4BF7-8632-9C18F0BB8FF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  <p:sldLayoutId id="2147486384" r:id="rId13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</a:t>
            </a:r>
            <a:fld id="{EF1C18D8-D516-4EBB-866B-B050CBD2202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0295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86" r:id="rId1"/>
    <p:sldLayoutId id="2147486387" r:id="rId2"/>
    <p:sldLayoutId id="2147486388" r:id="rId3"/>
    <p:sldLayoutId id="2147486389" r:id="rId4"/>
    <p:sldLayoutId id="2147486390" r:id="rId5"/>
    <p:sldLayoutId id="2147486391" r:id="rId6"/>
    <p:sldLayoutId id="2147486392" r:id="rId7"/>
    <p:sldLayoutId id="2147486393" r:id="rId8"/>
    <p:sldLayoutId id="2147486394" r:id="rId9"/>
    <p:sldLayoutId id="2147486395" r:id="rId10"/>
    <p:sldLayoutId id="2147486396" r:id="rId11"/>
    <p:sldLayoutId id="2147486397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1E770-055D-498B-8EE2-D21EBD67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6BB12-7E56-4749-A828-29571046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622D7-6CFB-4C36-883C-D5C3ABF0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246E-C7BC-4DB7-954B-1DEAD9C0DD62}" type="datetimeFigureOut">
              <a:rPr lang="ko-KR" altLang="en-US" smtClean="0"/>
              <a:pPr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ADBB-BEAB-480A-BBA6-E10EB81D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4FFE1-47BD-4F25-9FC0-6B1E84070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EF1C18D8-D516-4EBB-866B-B050CBD2202C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054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7" r:id="rId1"/>
    <p:sldLayoutId id="2147486478" r:id="rId2"/>
    <p:sldLayoutId id="2147486479" r:id="rId3"/>
    <p:sldLayoutId id="2147486480" r:id="rId4"/>
    <p:sldLayoutId id="2147486481" r:id="rId5"/>
    <p:sldLayoutId id="2147486482" r:id="rId6"/>
    <p:sldLayoutId id="2147486483" r:id="rId7"/>
    <p:sldLayoutId id="2147486484" r:id="rId8"/>
    <p:sldLayoutId id="2147486485" r:id="rId9"/>
    <p:sldLayoutId id="2147486486" r:id="rId10"/>
    <p:sldLayoutId id="2147486487" r:id="rId11"/>
    <p:sldLayoutId id="2147486488" r:id="rId1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74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CF7703DF-AAE2-4A91-BA29-2C17907D96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0" r:id="rId1"/>
    <p:sldLayoutId id="2147486201" r:id="rId2"/>
    <p:sldLayoutId id="2147486202" r:id="rId3"/>
    <p:sldLayoutId id="2147486203" r:id="rId4"/>
    <p:sldLayoutId id="2147486204" r:id="rId5"/>
    <p:sldLayoutId id="2147486205" r:id="rId6"/>
    <p:sldLayoutId id="2147486206" r:id="rId7"/>
    <p:sldLayoutId id="2147486207" r:id="rId8"/>
    <p:sldLayoutId id="2147486208" r:id="rId9"/>
    <p:sldLayoutId id="2147486209" r:id="rId10"/>
    <p:sldLayoutId id="2147486210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마스터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8996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2"/>
          <p:cNvSpPr>
            <a:spLocks noChangeArrowheads="1"/>
          </p:cNvSpPr>
          <p:nvPr/>
        </p:nvSpPr>
        <p:spPr bwMode="auto">
          <a:xfrm>
            <a:off x="0" y="527050"/>
            <a:ext cx="1800225" cy="28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 eaLnBrk="1" fontAlgn="base" latinLnBrk="1" hangingPunct="1">
              <a:spcBef>
                <a:spcPct val="50000"/>
              </a:spcBef>
            </a:pPr>
            <a:endParaRPr lang="ko-KR" altLang="en-US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661988"/>
            <a:ext cx="8634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036638"/>
            <a:ext cx="8634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79" r:id="rId1"/>
    <p:sldLayoutId id="2147486380" r:id="rId2"/>
    <p:sldLayoutId id="2147486381" r:id="rId3"/>
    <p:sldLayoutId id="2147486382" r:id="rId4"/>
    <p:sldLayoutId id="2147486211" r:id="rId5"/>
    <p:sldLayoutId id="2147486383" r:id="rId6"/>
  </p:sldLayoutIdLst>
  <p:transition/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산돌고딕B" pitchFamily="18" charset="-127"/>
          <a:ea typeface="산돌고딕B" pitchFamily="18" charset="-127"/>
        </a:defRPr>
      </a:lvl6pPr>
      <a:lvl7pPr marL="914400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산돌고딕B" pitchFamily="18" charset="-127"/>
          <a:ea typeface="산돌고딕B" pitchFamily="18" charset="-127"/>
        </a:defRPr>
      </a:lvl7pPr>
      <a:lvl8pPr marL="1371600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산돌고딕B" pitchFamily="18" charset="-127"/>
          <a:ea typeface="산돌고딕B" pitchFamily="18" charset="-127"/>
        </a:defRPr>
      </a:lvl8pPr>
      <a:lvl9pPr marL="1828800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산돌고딕B" pitchFamily="18" charset="-127"/>
          <a:ea typeface="산돌고딕B" pitchFamily="18" charset="-127"/>
        </a:defRPr>
      </a:lvl9pPr>
    </p:titleStyle>
    <p:bodyStyle>
      <a:lvl1pPr marL="342900" indent="-342900" algn="just" rtl="0" eaLnBrk="0" fontAlgn="base" hangingPunct="0">
        <a:spcBef>
          <a:spcPct val="0"/>
        </a:spcBef>
        <a:spcAft>
          <a:spcPct val="30000"/>
        </a:spcAft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00025" indent="-198438" algn="just" rtl="0" eaLnBrk="0" fontAlgn="ctr" hangingPunct="0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defRPr kumimoji="1" sz="13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379413" indent="-177800" algn="just" rtl="0" eaLnBrk="0" fontAlgn="ctr" hangingPunct="0">
        <a:lnSpc>
          <a:spcPct val="110000"/>
        </a:lnSpc>
        <a:spcBef>
          <a:spcPct val="0"/>
        </a:spcBef>
        <a:spcAft>
          <a:spcPct val="20000"/>
        </a:spcAft>
        <a:buClr>
          <a:srgbClr val="006699"/>
        </a:buClr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542925" indent="-161925" algn="just" rtl="0" eaLnBrk="0" fontAlgn="ctr" hangingPunct="0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just" rtl="0" eaLnBrk="0" fontAlgn="ctr" hangingPunct="0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2514600" indent="-228600" algn="just" rtl="0" fontAlgn="ctr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2971800" indent="-228600" algn="just" rtl="0" fontAlgn="ctr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3429000" indent="-228600" algn="just" rtl="0" fontAlgn="ctr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3886200" indent="-228600" algn="just" rtl="0" fontAlgn="ctr">
        <a:lnSpc>
          <a:spcPct val="110000"/>
        </a:lnSpc>
        <a:spcBef>
          <a:spcPct val="0"/>
        </a:spcBef>
        <a:spcAft>
          <a:spcPct val="40000"/>
        </a:spcAft>
        <a:buClr>
          <a:srgbClr val="006699"/>
        </a:buClr>
        <a:buSzPct val="9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99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2978B3B7-9820-4D5F-9E05-3F48D45395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12" r:id="rId1"/>
    <p:sldLayoutId id="2147486213" r:id="rId2"/>
    <p:sldLayoutId id="2147486214" r:id="rId3"/>
    <p:sldLayoutId id="2147486215" r:id="rId4"/>
    <p:sldLayoutId id="2147486216" r:id="rId5"/>
    <p:sldLayoutId id="2147486217" r:id="rId6"/>
    <p:sldLayoutId id="2147486218" r:id="rId7"/>
    <p:sldLayoutId id="2147486219" r:id="rId8"/>
    <p:sldLayoutId id="2147486220" r:id="rId9"/>
    <p:sldLayoutId id="2147486221" r:id="rId10"/>
    <p:sldLayoutId id="2147486222" r:id="rId11"/>
    <p:sldLayoutId id="214748622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23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707F489F-7FEF-4246-9DFE-76A7C9119DF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4" r:id="rId1"/>
    <p:sldLayoutId id="2147486225" r:id="rId2"/>
    <p:sldLayoutId id="2147486226" r:id="rId3"/>
    <p:sldLayoutId id="2147486227" r:id="rId4"/>
    <p:sldLayoutId id="2147486228" r:id="rId5"/>
    <p:sldLayoutId id="2147486229" r:id="rId6"/>
    <p:sldLayoutId id="2147486230" r:id="rId7"/>
    <p:sldLayoutId id="2147486231" r:id="rId8"/>
    <p:sldLayoutId id="2147486232" r:id="rId9"/>
    <p:sldLayoutId id="2147486233" r:id="rId10"/>
    <p:sldLayoutId id="2147486234" r:id="rId11"/>
    <p:sldLayoutId id="214748623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47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D84A75C1-6128-487F-A925-82455AA5481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6" r:id="rId1"/>
    <p:sldLayoutId id="2147486237" r:id="rId2"/>
    <p:sldLayoutId id="2147486238" r:id="rId3"/>
    <p:sldLayoutId id="2147486239" r:id="rId4"/>
    <p:sldLayoutId id="2147486240" r:id="rId5"/>
    <p:sldLayoutId id="2147486241" r:id="rId6"/>
    <p:sldLayoutId id="2147486242" r:id="rId7"/>
    <p:sldLayoutId id="2147486243" r:id="rId8"/>
    <p:sldLayoutId id="2147486244" r:id="rId9"/>
    <p:sldLayoutId id="2147486245" r:id="rId10"/>
    <p:sldLayoutId id="2147486246" r:id="rId11"/>
    <p:sldLayoutId id="2147486247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71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3AA4CDBF-FFA8-4EAF-8ADA-DC3B3810A20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grpSp>
        <p:nvGrpSpPr>
          <p:cNvPr id="7173" name="그룹 4"/>
          <p:cNvGrpSpPr>
            <a:grpSpLocks/>
          </p:cNvGrpSpPr>
          <p:nvPr userDrawn="1"/>
        </p:nvGrpSpPr>
        <p:grpSpPr bwMode="auto">
          <a:xfrm>
            <a:off x="0" y="0"/>
            <a:ext cx="9906000" cy="504825"/>
            <a:chOff x="0" y="1628775"/>
            <a:chExt cx="9288462" cy="504825"/>
          </a:xfrm>
        </p:grpSpPr>
        <p:sp>
          <p:nvSpPr>
            <p:cNvPr id="7174" name="Rectangle 3"/>
            <p:cNvSpPr>
              <a:spLocks noChangeArrowheads="1"/>
            </p:cNvSpPr>
            <p:nvPr/>
          </p:nvSpPr>
          <p:spPr bwMode="auto">
            <a:xfrm>
              <a:off x="0" y="1628775"/>
              <a:ext cx="9288462" cy="504825"/>
            </a:xfrm>
            <a:prstGeom prst="rect">
              <a:avLst/>
            </a:prstGeom>
            <a:gradFill rotWithShape="1">
              <a:gsLst>
                <a:gs pos="0">
                  <a:srgbClr val="000066">
                    <a:alpha val="89998"/>
                  </a:srgbClr>
                </a:gs>
                <a:gs pos="100000">
                  <a:srgbClr val="3366FF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7175" name="Group 4"/>
            <p:cNvGrpSpPr>
              <a:grpSpLocks/>
            </p:cNvGrpSpPr>
            <p:nvPr/>
          </p:nvGrpSpPr>
          <p:grpSpPr bwMode="auto">
            <a:xfrm>
              <a:off x="71437" y="1700213"/>
              <a:ext cx="73025" cy="360363"/>
              <a:chOff x="2844" y="1533"/>
              <a:chExt cx="290" cy="278"/>
            </a:xfrm>
          </p:grpSpPr>
          <p:sp>
            <p:nvSpPr>
              <p:cNvPr id="7176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4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78" name="AutoShape 7"/>
              <p:cNvSpPr>
                <a:spLocks noChangeArrowheads="1"/>
              </p:cNvSpPr>
              <p:nvPr/>
            </p:nvSpPr>
            <p:spPr bwMode="auto">
              <a:xfrm flipV="1">
                <a:off x="2850" y="1771"/>
                <a:ext cx="284" cy="40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48" r:id="rId1"/>
    <p:sldLayoutId id="2147486249" r:id="rId2"/>
    <p:sldLayoutId id="2147486250" r:id="rId3"/>
    <p:sldLayoutId id="2147486251" r:id="rId4"/>
    <p:sldLayoutId id="2147486252" r:id="rId5"/>
    <p:sldLayoutId id="2147486253" r:id="rId6"/>
    <p:sldLayoutId id="2147486254" r:id="rId7"/>
    <p:sldLayoutId id="2147486255" r:id="rId8"/>
    <p:sldLayoutId id="2147486256" r:id="rId9"/>
    <p:sldLayoutId id="2147486257" r:id="rId10"/>
    <p:sldLayoutId id="2147486258" r:id="rId11"/>
    <p:sldLayoutId id="214748625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5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0DD6783C-E394-4440-8DF5-112B055AC50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60" r:id="rId1"/>
    <p:sldLayoutId id="2147486261" r:id="rId2"/>
    <p:sldLayoutId id="2147486262" r:id="rId3"/>
    <p:sldLayoutId id="2147486263" r:id="rId4"/>
    <p:sldLayoutId id="2147486264" r:id="rId5"/>
    <p:sldLayoutId id="2147486265" r:id="rId6"/>
    <p:sldLayoutId id="2147486266" r:id="rId7"/>
    <p:sldLayoutId id="2147486267" r:id="rId8"/>
    <p:sldLayoutId id="2147486268" r:id="rId9"/>
    <p:sldLayoutId id="2147486269" r:id="rId10"/>
    <p:sldLayoutId id="2147486270" r:id="rId11"/>
    <p:sldLayoutId id="214748627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9"/>
          <p:cNvSpPr>
            <a:spLocks noChangeArrowheads="1"/>
          </p:cNvSpPr>
          <p:nvPr/>
        </p:nvSpPr>
        <p:spPr bwMode="auto">
          <a:xfrm>
            <a:off x="7545388" y="115888"/>
            <a:ext cx="2282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012" tIns="49212" rIns="100012" bIns="49212"/>
          <a:lstStyle/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  <a:p>
            <a:pPr marL="282575" indent="-282575" algn="r" defTabSz="1073150" eaLnBrk="1" fontAlgn="base" hangingPunct="1">
              <a:lnSpc>
                <a:spcPct val="120000"/>
              </a:lnSpc>
            </a:pPr>
            <a:endParaRPr lang="en-US" altLang="ko-KR" sz="130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19" name="Line 42"/>
          <p:cNvSpPr>
            <a:spLocks noChangeShapeType="1"/>
          </p:cNvSpPr>
          <p:nvPr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42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73500" y="66294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012" tIns="49212" rIns="100012" bIns="49212" numCol="1" anchor="ctr" anchorCtr="0" compatLnSpc="1">
            <a:prstTxWarp prst="textNoShape">
              <a:avLst/>
            </a:prstTxWarp>
          </a:bodyPr>
          <a:lstStyle>
            <a:lvl1pPr fontAlgn="base">
              <a:defRPr sz="1200" b="0">
                <a:solidFill>
                  <a:srgbClr val="000000"/>
                </a:solidFill>
                <a:latin typeface="HY수평선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</a:t>
            </a:r>
            <a:fld id="{DE255F23-AF0E-496A-813C-E5FAE03D3FA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-</a:t>
            </a:r>
          </a:p>
        </p:txBody>
      </p:sp>
      <p:grpSp>
        <p:nvGrpSpPr>
          <p:cNvPr id="9221" name="그룹 4"/>
          <p:cNvGrpSpPr>
            <a:grpSpLocks/>
          </p:cNvGrpSpPr>
          <p:nvPr userDrawn="1"/>
        </p:nvGrpSpPr>
        <p:grpSpPr bwMode="auto">
          <a:xfrm>
            <a:off x="0" y="0"/>
            <a:ext cx="9906000" cy="504825"/>
            <a:chOff x="0" y="1628775"/>
            <a:chExt cx="9288462" cy="504825"/>
          </a:xfrm>
        </p:grpSpPr>
        <p:sp>
          <p:nvSpPr>
            <p:cNvPr id="9222" name="Rectangle 3"/>
            <p:cNvSpPr>
              <a:spLocks noChangeArrowheads="1"/>
            </p:cNvSpPr>
            <p:nvPr/>
          </p:nvSpPr>
          <p:spPr bwMode="auto">
            <a:xfrm>
              <a:off x="0" y="1628775"/>
              <a:ext cx="9288462" cy="504825"/>
            </a:xfrm>
            <a:prstGeom prst="rect">
              <a:avLst/>
            </a:prstGeom>
            <a:gradFill rotWithShape="1">
              <a:gsLst>
                <a:gs pos="0">
                  <a:srgbClr val="000066">
                    <a:alpha val="89998"/>
                  </a:srgbClr>
                </a:gs>
                <a:gs pos="100000">
                  <a:srgbClr val="3366FF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ko-KR" sz="2000">
                <a:solidFill>
                  <a:srgbClr val="FFFF66"/>
                </a:solidFill>
                <a:latin typeface="HY수평선B" pitchFamily="18" charset="-127"/>
              </a:endParaRPr>
            </a:p>
          </p:txBody>
        </p:sp>
        <p:grpSp>
          <p:nvGrpSpPr>
            <p:cNvPr id="9223" name="Group 4"/>
            <p:cNvGrpSpPr>
              <a:grpSpLocks/>
            </p:cNvGrpSpPr>
            <p:nvPr/>
          </p:nvGrpSpPr>
          <p:grpSpPr bwMode="auto">
            <a:xfrm>
              <a:off x="71437" y="1700213"/>
              <a:ext cx="73025" cy="360363"/>
              <a:chOff x="2844" y="1533"/>
              <a:chExt cx="290" cy="278"/>
            </a:xfrm>
          </p:grpSpPr>
          <p:sp>
            <p:nvSpPr>
              <p:cNvPr id="9224" name="AutoShape 5"/>
              <p:cNvSpPr>
                <a:spLocks noChangeArrowheads="1"/>
              </p:cNvSpPr>
              <p:nvPr/>
            </p:nvSpPr>
            <p:spPr bwMode="auto">
              <a:xfrm>
                <a:off x="2844" y="1533"/>
                <a:ext cx="284" cy="274"/>
              </a:xfrm>
              <a:prstGeom prst="roundRect">
                <a:avLst>
                  <a:gd name="adj" fmla="val 6264"/>
                </a:avLst>
              </a:prstGeom>
              <a:gradFill rotWithShape="1">
                <a:gsLst>
                  <a:gs pos="0">
                    <a:srgbClr val="F4D13E"/>
                  </a:gs>
                  <a:gs pos="100000">
                    <a:srgbClr val="CEAB64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2850" y="1539"/>
                <a:ext cx="284" cy="49"/>
              </a:xfrm>
              <a:prstGeom prst="roundRect">
                <a:avLst>
                  <a:gd name="adj" fmla="val 32991"/>
                </a:avLst>
              </a:prstGeom>
              <a:gradFill rotWithShape="1">
                <a:gsLst>
                  <a:gs pos="0">
                    <a:schemeClr val="bg1">
                      <a:alpha val="78999"/>
                    </a:schemeClr>
                  </a:gs>
                  <a:gs pos="100000">
                    <a:schemeClr val="bg1">
                      <a:gamma/>
                      <a:tint val="38039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26" name="AutoShape 7"/>
              <p:cNvSpPr>
                <a:spLocks noChangeArrowheads="1"/>
              </p:cNvSpPr>
              <p:nvPr/>
            </p:nvSpPr>
            <p:spPr bwMode="auto">
              <a:xfrm flipV="1">
                <a:off x="2850" y="1771"/>
                <a:ext cx="284" cy="40"/>
              </a:xfrm>
              <a:prstGeom prst="roundRect">
                <a:avLst>
                  <a:gd name="adj" fmla="val 31324"/>
                </a:avLst>
              </a:prstGeom>
              <a:gradFill rotWithShape="1">
                <a:gsLst>
                  <a:gs pos="0">
                    <a:srgbClr val="580808">
                      <a:alpha val="35001"/>
                    </a:srgbClr>
                  </a:gs>
                  <a:gs pos="100000">
                    <a:srgbClr val="740A0A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72" r:id="rId1"/>
    <p:sldLayoutId id="2147486273" r:id="rId2"/>
    <p:sldLayoutId id="2147486274" r:id="rId3"/>
    <p:sldLayoutId id="2147486275" r:id="rId4"/>
    <p:sldLayoutId id="2147486276" r:id="rId5"/>
    <p:sldLayoutId id="2147486277" r:id="rId6"/>
    <p:sldLayoutId id="2147486278" r:id="rId7"/>
    <p:sldLayoutId id="2147486279" r:id="rId8"/>
    <p:sldLayoutId id="2147486280" r:id="rId9"/>
    <p:sldLayoutId id="2147486281" r:id="rId10"/>
    <p:sldLayoutId id="2147486282" r:id="rId11"/>
    <p:sldLayoutId id="214748628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2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9"/>
          <p:cNvSpPr>
            <a:spLocks noChangeArrowheads="1" noChangeShapeType="1" noTextEdit="1"/>
          </p:cNvSpPr>
          <p:nvPr/>
        </p:nvSpPr>
        <p:spPr bwMode="auto">
          <a:xfrm>
            <a:off x="1773238" y="1911350"/>
            <a:ext cx="6061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24579" name="그룹 32"/>
          <p:cNvGrpSpPr>
            <a:grpSpLocks/>
          </p:cNvGrpSpPr>
          <p:nvPr/>
        </p:nvGrpSpPr>
        <p:grpSpPr bwMode="auto">
          <a:xfrm>
            <a:off x="1712913" y="1846263"/>
            <a:ext cx="6108700" cy="1785937"/>
            <a:chOff x="3845711" y="962008"/>
            <a:chExt cx="2214578" cy="415925"/>
          </a:xfrm>
        </p:grpSpPr>
        <p:sp>
          <p:nvSpPr>
            <p:cNvPr id="24590" name="Line 10"/>
            <p:cNvSpPr>
              <a:spLocks noChangeShapeType="1"/>
            </p:cNvSpPr>
            <p:nvPr/>
          </p:nvSpPr>
          <p:spPr bwMode="auto">
            <a:xfrm>
              <a:off x="3845711" y="962008"/>
              <a:ext cx="2214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tIns="0" rIns="45720" bIns="0" anchor="ctr"/>
            <a:lstStyle/>
            <a:p>
              <a:endParaRPr lang="ko-KR" altLang="en-US"/>
            </a:p>
          </p:txBody>
        </p:sp>
        <p:sp>
          <p:nvSpPr>
            <p:cNvPr id="24591" name="Line 11"/>
            <p:cNvSpPr>
              <a:spLocks noChangeShapeType="1"/>
            </p:cNvSpPr>
            <p:nvPr/>
          </p:nvSpPr>
          <p:spPr bwMode="auto">
            <a:xfrm>
              <a:off x="3845711" y="1377933"/>
              <a:ext cx="2214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tIns="0" rIns="45720" bIns="0" anchor="ctr"/>
            <a:lstStyle/>
            <a:p>
              <a:endParaRPr lang="ko-KR" altLang="en-US"/>
            </a:p>
          </p:txBody>
        </p:sp>
      </p:grpSp>
      <p:grpSp>
        <p:nvGrpSpPr>
          <p:cNvPr id="24580" name="그룹 33"/>
          <p:cNvGrpSpPr>
            <a:grpSpLocks/>
          </p:cNvGrpSpPr>
          <p:nvPr/>
        </p:nvGrpSpPr>
        <p:grpSpPr bwMode="auto">
          <a:xfrm>
            <a:off x="1712913" y="1768475"/>
            <a:ext cx="6108700" cy="1785938"/>
            <a:chOff x="3845711" y="962008"/>
            <a:chExt cx="2214578" cy="415925"/>
          </a:xfrm>
        </p:grpSpPr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>
              <a:off x="3845711" y="962008"/>
              <a:ext cx="2214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tIns="0" rIns="45720" bIns="0" anchor="ctr"/>
            <a:lstStyle/>
            <a:p>
              <a:endParaRPr lang="ko-KR" altLang="en-US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845711" y="1377933"/>
              <a:ext cx="2214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20" tIns="0" rIns="45720" bIns="0" anchor="ctr"/>
            <a:lstStyle/>
            <a:p>
              <a:endParaRPr lang="ko-KR" altLang="en-US"/>
            </a:p>
          </p:txBody>
        </p:sp>
      </p:grp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784648" y="2218218"/>
            <a:ext cx="5930175" cy="9541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eaLnBrk="1" fontAlgn="ctr" hangingPunct="1">
              <a:spcBef>
                <a:spcPct val="50000"/>
              </a:spcBef>
              <a:defRPr/>
            </a:pP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컨테이너 정기선사의 정보제공 서비스 중요도 평가 연구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4" name="Rectangle 24"/>
          <p:cNvSpPr>
            <a:spLocks noChangeArrowheads="1"/>
          </p:cNvSpPr>
          <p:nvPr/>
        </p:nvSpPr>
        <p:spPr bwMode="auto">
          <a:xfrm>
            <a:off x="5453707" y="5507823"/>
            <a:ext cx="445229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800" dirty="0">
                <a:latin typeface="+mn-ea"/>
                <a:ea typeface="+mn-ea"/>
              </a:rPr>
              <a:t>해운항만물류학과  김 희 정</a:t>
            </a:r>
            <a:endParaRPr lang="en-US" altLang="ko-KR" sz="1800" dirty="0">
              <a:latin typeface="+mn-ea"/>
              <a:ea typeface="+mn-ea"/>
            </a:endParaRPr>
          </a:p>
          <a:p>
            <a:pPr algn="r">
              <a:lnSpc>
                <a:spcPct val="120000"/>
              </a:lnSpc>
            </a:pPr>
            <a:r>
              <a:rPr lang="ko-KR" altLang="en-US" sz="1800" dirty="0">
                <a:latin typeface="+mn-ea"/>
                <a:ea typeface="+mn-ea"/>
              </a:rPr>
              <a:t>물류시스템공학과 남 정 우</a:t>
            </a:r>
            <a:endParaRPr lang="en-US" altLang="ko-KR" sz="1800" dirty="0">
              <a:latin typeface="+mn-ea"/>
              <a:ea typeface="+mn-ea"/>
            </a:endParaRPr>
          </a:p>
          <a:p>
            <a:pPr algn="r">
              <a:lnSpc>
                <a:spcPct val="120000"/>
              </a:lnSpc>
            </a:pPr>
            <a:r>
              <a:rPr lang="ko-KR" altLang="en-US" sz="1800" dirty="0">
                <a:latin typeface="+mn-ea"/>
                <a:ea typeface="+mn-ea"/>
              </a:rPr>
              <a:t>물류시스템공학과 교수 김 율 성 </a:t>
            </a:r>
            <a:endParaRPr lang="en-US" altLang="ko-KR" sz="1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586" name="McK Dat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26855" y="4221212"/>
            <a:ext cx="154622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algn="l"/>
            <a:r>
              <a:rPr lang="en-US" altLang="ko-KR" dirty="0">
                <a:ea typeface="HY울릉도M" pitchFamily="18" charset="-127"/>
              </a:rPr>
              <a:t>2022</a:t>
            </a:r>
            <a:r>
              <a:rPr lang="ko-KR" altLang="en-US" dirty="0">
                <a:ea typeface="HY울릉도M" pitchFamily="18" charset="-127"/>
              </a:rPr>
              <a:t>년 </a:t>
            </a:r>
            <a:r>
              <a:rPr lang="en-US" altLang="ko-KR" dirty="0">
                <a:ea typeface="HY울릉도M" pitchFamily="18" charset="-127"/>
              </a:rPr>
              <a:t> 05</a:t>
            </a:r>
            <a:r>
              <a:rPr lang="ko-KR" altLang="en-US" dirty="0">
                <a:ea typeface="HY울릉도M" pitchFamily="18" charset="-127"/>
              </a:rPr>
              <a:t>월  </a:t>
            </a:r>
            <a:r>
              <a:rPr lang="en-US" altLang="ko-KR">
                <a:ea typeface="HY울릉도M" pitchFamily="18" charset="-127"/>
              </a:rPr>
              <a:t>20</a:t>
            </a:r>
            <a:r>
              <a:rPr lang="ko-KR" altLang="en-US">
                <a:ea typeface="HY울릉도M" pitchFamily="18" charset="-127"/>
              </a:rPr>
              <a:t>일 </a:t>
            </a:r>
            <a:endParaRPr lang="ko-KR" altLang="en-US" dirty="0">
              <a:ea typeface="HY울릉도M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Ⅳ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실증분석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4488" y="548680"/>
            <a:ext cx="3250620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Borcih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695C9E-675C-42C5-A76D-AE19633D3959}"/>
              </a:ext>
            </a:extLst>
          </p:cNvPr>
          <p:cNvSpPr/>
          <p:nvPr/>
        </p:nvSpPr>
        <p:spPr>
          <a:xfrm>
            <a:off x="533019" y="1283067"/>
            <a:ext cx="9257962" cy="69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컨테이너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DAMG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(B6),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위험물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(B2)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가 상위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2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개 요소로 나타남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선박제원정보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(A1),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선석배정정보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(A5),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부두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반출입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(B7)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가 하위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3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개 요소로 나타남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DE46D5-0945-4BC1-904C-511C5B9CD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1063"/>
              </p:ext>
            </p:extLst>
          </p:nvPr>
        </p:nvGraphicFramePr>
        <p:xfrm>
          <a:off x="1640632" y="2857872"/>
          <a:ext cx="6836892" cy="3907008"/>
        </p:xfrm>
        <a:graphic>
          <a:graphicData uri="http://schemas.openxmlformats.org/drawingml/2006/table">
            <a:tbl>
              <a:tblPr/>
              <a:tblGrid>
                <a:gridCol w="773683">
                  <a:extLst>
                    <a:ext uri="{9D8B030D-6E8A-4147-A177-3AD203B41FA5}">
                      <a16:colId xmlns:a16="http://schemas.microsoft.com/office/drawing/2014/main" val="1619032018"/>
                    </a:ext>
                  </a:extLst>
                </a:gridCol>
                <a:gridCol w="1655394">
                  <a:extLst>
                    <a:ext uri="{9D8B030D-6E8A-4147-A177-3AD203B41FA5}">
                      <a16:colId xmlns:a16="http://schemas.microsoft.com/office/drawing/2014/main" val="2114339275"/>
                    </a:ext>
                  </a:extLst>
                </a:gridCol>
                <a:gridCol w="881563">
                  <a:extLst>
                    <a:ext uri="{9D8B030D-6E8A-4147-A177-3AD203B41FA5}">
                      <a16:colId xmlns:a16="http://schemas.microsoft.com/office/drawing/2014/main" val="619681826"/>
                    </a:ext>
                  </a:extLst>
                </a:gridCol>
                <a:gridCol w="881563">
                  <a:extLst>
                    <a:ext uri="{9D8B030D-6E8A-4147-A177-3AD203B41FA5}">
                      <a16:colId xmlns:a16="http://schemas.microsoft.com/office/drawing/2014/main" val="1778223414"/>
                    </a:ext>
                  </a:extLst>
                </a:gridCol>
                <a:gridCol w="881563">
                  <a:extLst>
                    <a:ext uri="{9D8B030D-6E8A-4147-A177-3AD203B41FA5}">
                      <a16:colId xmlns:a16="http://schemas.microsoft.com/office/drawing/2014/main" val="139540557"/>
                    </a:ext>
                  </a:extLst>
                </a:gridCol>
                <a:gridCol w="881563">
                  <a:extLst>
                    <a:ext uri="{9D8B030D-6E8A-4147-A177-3AD203B41FA5}">
                      <a16:colId xmlns:a16="http://schemas.microsoft.com/office/drawing/2014/main" val="3949945855"/>
                    </a:ext>
                  </a:extLst>
                </a:gridCol>
                <a:gridCol w="881563">
                  <a:extLst>
                    <a:ext uri="{9D8B030D-6E8A-4147-A177-3AD203B41FA5}">
                      <a16:colId xmlns:a16="http://schemas.microsoft.com/office/drawing/2014/main" val="4113421405"/>
                    </a:ext>
                  </a:extLst>
                </a:gridCol>
              </a:tblGrid>
              <a:tr h="19008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구분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만족도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중요도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중요도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만족도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Borich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순위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23854"/>
                  </a:ext>
                </a:extLst>
              </a:tr>
              <a:tr h="190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역량군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세부 역량</a:t>
                      </a:r>
                      <a:endParaRPr lang="ko-KR" altLang="en-US" dirty="0"/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33069"/>
                  </a:ext>
                </a:extLst>
              </a:tr>
              <a:tr h="19008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A1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3.5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3.3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-0.1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-0.4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17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6563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3.6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4.1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8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621891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A3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3.9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4.5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2.8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349997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3.6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4.2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2.3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9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1197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A5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3.7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3.8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0.1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858990"/>
                  </a:ext>
                </a:extLst>
              </a:tr>
              <a:tr h="19008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B1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3.5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4.2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0.7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2.9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5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974030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3.7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4.4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0.7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131099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B3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3.3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3.7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1.3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135733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3.6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4.1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2.3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10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18377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B5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3.3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3.7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1.5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13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58619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3.3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4.1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0.8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92021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B7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3.8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4.0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0.9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15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307148"/>
                  </a:ext>
                </a:extLst>
              </a:tr>
              <a:tr h="19008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서비스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C1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3.4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4.2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0.7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3.0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91999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3.3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4.0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0.8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3.0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551182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C3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2.9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3.5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2.1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862083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C4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2.9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3.6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0.8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2.7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7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640558"/>
                  </a:ext>
                </a:extLst>
              </a:tr>
              <a:tr h="1900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C5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2.9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3.5 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0.6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2.2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11</a:t>
                      </a:r>
                    </a:p>
                  </a:txBody>
                  <a:tcPr marL="57225" marR="57225" marT="15821" marB="15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570160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E838F5-B2A2-42A6-9D99-9A66E3553046}"/>
              </a:ext>
            </a:extLst>
          </p:cNvPr>
          <p:cNvSpPr/>
          <p:nvPr/>
        </p:nvSpPr>
        <p:spPr>
          <a:xfrm>
            <a:off x="3457450" y="2492896"/>
            <a:ext cx="3203257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&lt;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정보제공서비스 역량요소의 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Borich 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요구도 분석결과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&gt;</a:t>
            </a:r>
            <a:endParaRPr lang="ko-KR" altLang="en-US" sz="1000" b="0" dirty="0">
              <a:solidFill>
                <a:sysClr val="windowText" lastClr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5601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Ⅳ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실증분석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4488" y="548680"/>
            <a:ext cx="3250620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Locus for Focus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695C9E-675C-42C5-A76D-AE19633D3959}"/>
              </a:ext>
            </a:extLst>
          </p:cNvPr>
          <p:cNvSpPr/>
          <p:nvPr/>
        </p:nvSpPr>
        <p:spPr>
          <a:xfrm>
            <a:off x="533019" y="1283067"/>
            <a:ext cx="9257962" cy="14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HH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요소로는  위험물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컨테이너 화물상태정보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컨테이너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DAMG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정보 등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9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개 항목 포함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LH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요소로는 클레임 정책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유가 운임 변동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클레임 진행 정보가 포함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LL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요소로는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선박제원정보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선석배정정보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공컨테이너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장기체화 컨테이너 정보가 포함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HL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요소로는 부두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반출입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정보가 포함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571E67-4DF1-4721-9C1D-A63B11EB8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7" y="2828426"/>
            <a:ext cx="6853547" cy="39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0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Ⅳ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실증분석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4488" y="548680"/>
            <a:ext cx="3250620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종합분석결과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695C9E-675C-42C5-A76D-AE19633D3959}"/>
              </a:ext>
            </a:extLst>
          </p:cNvPr>
          <p:cNvSpPr/>
          <p:nvPr/>
        </p:nvSpPr>
        <p:spPr>
          <a:xfrm>
            <a:off x="533019" y="1283067"/>
            <a:ext cx="9257962" cy="69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컨테이너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DAMG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(B6),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위험물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(B2)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가 상위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2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개 요소로 나타남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선박제원정보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(A1),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선석배정정보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(A5),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부두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반출입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(B7)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가 하위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3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개 요소로 나타남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E838F5-B2A2-42A6-9D99-9A66E3553046}"/>
              </a:ext>
            </a:extLst>
          </p:cNvPr>
          <p:cNvSpPr/>
          <p:nvPr/>
        </p:nvSpPr>
        <p:spPr>
          <a:xfrm>
            <a:off x="3252086" y="2348880"/>
            <a:ext cx="3401828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&lt;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컨테이너 정기선사 정보제공서비스 필요역량 종합분석결과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&gt;</a:t>
            </a:r>
            <a:endParaRPr lang="ko-KR" altLang="en-US" sz="1000" b="0" dirty="0">
              <a:solidFill>
                <a:sysClr val="windowText" lastClr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ED6658-BC2D-4102-9FB0-F3FAAF518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02390"/>
              </p:ext>
            </p:extLst>
          </p:nvPr>
        </p:nvGraphicFramePr>
        <p:xfrm>
          <a:off x="1244588" y="2672914"/>
          <a:ext cx="7416824" cy="4140462"/>
        </p:xfrm>
        <a:graphic>
          <a:graphicData uri="http://schemas.openxmlformats.org/drawingml/2006/table">
            <a:tbl>
              <a:tblPr/>
              <a:tblGrid>
                <a:gridCol w="1205445">
                  <a:extLst>
                    <a:ext uri="{9D8B030D-6E8A-4147-A177-3AD203B41FA5}">
                      <a16:colId xmlns:a16="http://schemas.microsoft.com/office/drawing/2014/main" val="1670719901"/>
                    </a:ext>
                  </a:extLst>
                </a:gridCol>
                <a:gridCol w="967613">
                  <a:extLst>
                    <a:ext uri="{9D8B030D-6E8A-4147-A177-3AD203B41FA5}">
                      <a16:colId xmlns:a16="http://schemas.microsoft.com/office/drawing/2014/main" val="1227994133"/>
                    </a:ext>
                  </a:extLst>
                </a:gridCol>
                <a:gridCol w="2329453">
                  <a:extLst>
                    <a:ext uri="{9D8B030D-6E8A-4147-A177-3AD203B41FA5}">
                      <a16:colId xmlns:a16="http://schemas.microsoft.com/office/drawing/2014/main" val="2424634199"/>
                    </a:ext>
                  </a:extLst>
                </a:gridCol>
                <a:gridCol w="1363135">
                  <a:extLst>
                    <a:ext uri="{9D8B030D-6E8A-4147-A177-3AD203B41FA5}">
                      <a16:colId xmlns:a16="http://schemas.microsoft.com/office/drawing/2014/main" val="514892499"/>
                    </a:ext>
                  </a:extLst>
                </a:gridCol>
                <a:gridCol w="804739">
                  <a:extLst>
                    <a:ext uri="{9D8B030D-6E8A-4147-A177-3AD203B41FA5}">
                      <a16:colId xmlns:a16="http://schemas.microsoft.com/office/drawing/2014/main" val="2201667032"/>
                    </a:ext>
                  </a:extLst>
                </a:gridCol>
                <a:gridCol w="746439">
                  <a:extLst>
                    <a:ext uri="{9D8B030D-6E8A-4147-A177-3AD203B41FA5}">
                      <a16:colId xmlns:a16="http://schemas.microsoft.com/office/drawing/2014/main" val="3921383506"/>
                    </a:ext>
                  </a:extLst>
                </a:gridCol>
              </a:tblGrid>
              <a:tr h="2602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구분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Code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역량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IPA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Borich 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순위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Locus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491318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B6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컨테이너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DAMG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우선개발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901639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B2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위험물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지속개발유지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019374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서비스정보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C2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타사와 운임 비교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우선개발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45588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서비스정보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C1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노선별 운임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지속개발유지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30936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B1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컨테이너 화물상태정보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지속개발유지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5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031480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A3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선박입출항정보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지속개발유지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6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5287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서비스정보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C4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클레임 진행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낮은개발순위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7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LH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624870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A2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선박위치정보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지속개발유지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8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6283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A4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Transit time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지속개발유지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9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121756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B4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냉동 컨테이너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지속개발유지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10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943995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서비스정보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C5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유가 운임 변동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낮은개발순위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11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LH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328779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서비스정보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C3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클레임 정책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낮은개발순위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12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LH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75081"/>
                  </a:ext>
                </a:extLst>
              </a:tr>
              <a:tr h="194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B5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장기체화 컨테이너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낮은개발순위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13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LL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616517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B3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공컨테이너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낮은개발순위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14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LL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858897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B7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부두 반출입 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지속개발유지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15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HL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542780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A5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선석배정정보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과잉개발지양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16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LL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846161"/>
                  </a:ext>
                </a:extLst>
              </a:tr>
              <a:tr h="133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A1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선박제원정보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과잉개발지양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17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LL</a:t>
                      </a:r>
                    </a:p>
                  </a:txBody>
                  <a:tcPr marL="58736" marR="58736" marT="16239" marB="16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69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536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0" y="1196752"/>
            <a:ext cx="9921875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수평선B" pitchFamily="18" charset="-127"/>
            </a:endParaRPr>
          </a:p>
        </p:txBody>
      </p:sp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Ⅴ.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결론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4488" y="548680"/>
            <a:ext cx="2232248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요약 및 결론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38092" y="2928934"/>
            <a:ext cx="355600" cy="355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38092" y="4048788"/>
            <a:ext cx="355600" cy="355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8092" y="5190666"/>
            <a:ext cx="355600" cy="355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6720" y="2928934"/>
            <a:ext cx="923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>
                <a:latin typeface="+mj-ea"/>
                <a:ea typeface="+mj-ea"/>
              </a:rPr>
              <a:t>추후작성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6720" y="4048788"/>
            <a:ext cx="923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>
                <a:latin typeface="+mj-ea"/>
                <a:ea typeface="+mj-ea"/>
              </a:rPr>
              <a:t>추후작성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720" y="5190666"/>
            <a:ext cx="923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>
                <a:latin typeface="+mj-ea"/>
                <a:ea typeface="+mj-ea"/>
              </a:rPr>
              <a:t>추후작성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504A86F-750B-479D-B109-43D4B8FB161E}"/>
              </a:ext>
            </a:extLst>
          </p:cNvPr>
          <p:cNvSpPr/>
          <p:nvPr/>
        </p:nvSpPr>
        <p:spPr>
          <a:xfrm>
            <a:off x="238092" y="6237312"/>
            <a:ext cx="355600" cy="355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902DB-30E9-41E2-9334-41AD612E56C1}"/>
              </a:ext>
            </a:extLst>
          </p:cNvPr>
          <p:cNvSpPr txBox="1"/>
          <p:nvPr/>
        </p:nvSpPr>
        <p:spPr>
          <a:xfrm>
            <a:off x="666720" y="6237312"/>
            <a:ext cx="923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dirty="0">
                <a:latin typeface="+mj-ea"/>
                <a:ea typeface="+mj-ea"/>
              </a:rPr>
              <a:t>추후작성</a:t>
            </a:r>
          </a:p>
        </p:txBody>
      </p:sp>
    </p:spTree>
    <p:extLst>
      <p:ext uri="{BB962C8B-B14F-4D97-AF65-F5344CB8AC3E}">
        <p14:creationId xmlns:p14="http://schemas.microsoft.com/office/powerpoint/2010/main" val="16035225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6496" y="548680"/>
            <a:ext cx="3024336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한계 및 향후 연구방안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74750" y="2047413"/>
            <a:ext cx="5080210" cy="936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추후작성</a:t>
            </a: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74750" y="3363751"/>
            <a:ext cx="5080210" cy="936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추후작성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674750" y="4680089"/>
            <a:ext cx="5080210" cy="936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</a:rPr>
              <a:t>추후작성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6577" y="1837166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720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6577" y="3114288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720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6576" y="4460919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ko-KR" altLang="en-US" sz="720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46050" y="2248724"/>
            <a:ext cx="533400" cy="533400"/>
            <a:chOff x="2819400" y="1905000"/>
            <a:chExt cx="533400" cy="533400"/>
          </a:xfrm>
          <a:solidFill>
            <a:schemeClr val="bg2"/>
          </a:solidFill>
        </p:grpSpPr>
        <p:sp>
          <p:nvSpPr>
            <p:cNvPr id="20" name="갈매기형 수장 19"/>
            <p:cNvSpPr/>
            <p:nvPr/>
          </p:nvSpPr>
          <p:spPr>
            <a:xfrm>
              <a:off x="2819400" y="1905000"/>
              <a:ext cx="292100" cy="533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3060700" y="1905000"/>
              <a:ext cx="292100" cy="533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646050" y="3565062"/>
            <a:ext cx="533400" cy="533400"/>
            <a:chOff x="2819400" y="1905000"/>
            <a:chExt cx="533400" cy="533400"/>
          </a:xfrm>
          <a:solidFill>
            <a:schemeClr val="bg2"/>
          </a:solidFill>
        </p:grpSpPr>
        <p:sp>
          <p:nvSpPr>
            <p:cNvPr id="24" name="갈매기형 수장 23"/>
            <p:cNvSpPr/>
            <p:nvPr/>
          </p:nvSpPr>
          <p:spPr>
            <a:xfrm>
              <a:off x="2819400" y="1905000"/>
              <a:ext cx="292100" cy="533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3060700" y="1905000"/>
              <a:ext cx="292100" cy="533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646050" y="4881400"/>
            <a:ext cx="533400" cy="533400"/>
            <a:chOff x="2819400" y="1905000"/>
            <a:chExt cx="533400" cy="533400"/>
          </a:xfrm>
          <a:solidFill>
            <a:schemeClr val="bg2"/>
          </a:solidFill>
        </p:grpSpPr>
        <p:sp>
          <p:nvSpPr>
            <p:cNvPr id="27" name="갈매기형 수장 26"/>
            <p:cNvSpPr/>
            <p:nvPr/>
          </p:nvSpPr>
          <p:spPr>
            <a:xfrm>
              <a:off x="2819400" y="1905000"/>
              <a:ext cx="292100" cy="533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갈매기형 수장 27"/>
            <p:cNvSpPr/>
            <p:nvPr/>
          </p:nvSpPr>
          <p:spPr>
            <a:xfrm>
              <a:off x="3060700" y="1905000"/>
              <a:ext cx="292100" cy="53340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Ⅴ.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결론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801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9283700" y="6365875"/>
            <a:ext cx="638175" cy="515938"/>
            <a:chOff x="5370" y="4002"/>
            <a:chExt cx="402" cy="325"/>
          </a:xfrm>
        </p:grpSpPr>
        <p:sp>
          <p:nvSpPr>
            <p:cNvPr id="27659" name="Freeform 19"/>
            <p:cNvSpPr>
              <a:spLocks/>
            </p:cNvSpPr>
            <p:nvPr/>
          </p:nvSpPr>
          <p:spPr bwMode="auto">
            <a:xfrm>
              <a:off x="5370" y="4002"/>
              <a:ext cx="402" cy="318"/>
            </a:xfrm>
            <a:custGeom>
              <a:avLst/>
              <a:gdLst>
                <a:gd name="T0" fmla="*/ 7 w 516"/>
                <a:gd name="T1" fmla="*/ 0 h 378"/>
                <a:gd name="T2" fmla="*/ 0 w 516"/>
                <a:gd name="T3" fmla="*/ 20 h 378"/>
                <a:gd name="T4" fmla="*/ 7 w 516"/>
                <a:gd name="T5" fmla="*/ 20 h 378"/>
                <a:gd name="T6" fmla="*/ 7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0C0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7660" name="Freeform 20"/>
            <p:cNvSpPr>
              <a:spLocks/>
            </p:cNvSpPr>
            <p:nvPr/>
          </p:nvSpPr>
          <p:spPr bwMode="auto">
            <a:xfrm>
              <a:off x="5446" y="4031"/>
              <a:ext cx="319" cy="252"/>
            </a:xfrm>
            <a:custGeom>
              <a:avLst/>
              <a:gdLst>
                <a:gd name="T0" fmla="*/ 1 w 516"/>
                <a:gd name="T1" fmla="*/ 0 h 378"/>
                <a:gd name="T2" fmla="*/ 0 w 516"/>
                <a:gd name="T3" fmla="*/ 1 h 378"/>
                <a:gd name="T4" fmla="*/ 1 w 516"/>
                <a:gd name="T5" fmla="*/ 1 h 378"/>
                <a:gd name="T6" fmla="*/ 1 w 516"/>
                <a:gd name="T7" fmla="*/ 0 h 3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6"/>
                <a:gd name="T13" fmla="*/ 0 h 378"/>
                <a:gd name="T14" fmla="*/ 516 w 516"/>
                <a:gd name="T15" fmla="*/ 378 h 3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6" h="378">
                  <a:moveTo>
                    <a:pt x="516" y="0"/>
                  </a:moveTo>
                  <a:lnTo>
                    <a:pt x="0" y="378"/>
                  </a:lnTo>
                  <a:lnTo>
                    <a:pt x="510" y="378"/>
                  </a:lnTo>
                  <a:lnTo>
                    <a:pt x="51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998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7661" name="Text Box 21"/>
            <p:cNvSpPr txBox="1">
              <a:spLocks noChangeArrowheads="1"/>
            </p:cNvSpPr>
            <p:nvPr/>
          </p:nvSpPr>
          <p:spPr bwMode="auto">
            <a:xfrm>
              <a:off x="5577" y="4114"/>
              <a:ext cx="180" cy="213"/>
            </a:xfrm>
            <a:prstGeom prst="rect">
              <a:avLst/>
            </a:prstGeom>
            <a:noFill/>
            <a:ln>
              <a:noFill/>
            </a:ln>
            <a:effectLst>
              <a:outerShdw dist="17961" dir="135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1pPr>
              <a:lvl2pPr marL="742950" indent="-28575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2pPr>
              <a:lvl3pPr marL="11430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3pPr>
              <a:lvl4pPr marL="16002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4pPr>
              <a:lvl5pPr marL="2057400" indent="-228600"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5pPr>
              <a:lvl6pPr marL="25146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6pPr>
              <a:lvl7pPr marL="29718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7pPr>
              <a:lvl8pPr marL="34290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8pPr>
              <a:lvl9pPr marL="3886200" indent="-228600" algn="ctr" eaLnBrk="0" fontAlgn="t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itchFamily="34" charset="0"/>
                  <a:ea typeface="HY수평선B" pitchFamily="18" charset="-127"/>
                </a:defRPr>
              </a:lvl9pPr>
            </a:lstStyle>
            <a:p>
              <a:pPr eaLnBrk="1" fontAlgn="base" latinLnBrk="1" hangingPunct="1"/>
              <a:fld id="{26BD2F1D-CE58-4504-8EB2-CE55BE5B765E}" type="slidenum">
                <a:rPr lang="en-US" altLang="ko-KR" sz="1600">
                  <a:solidFill>
                    <a:srgbClr val="FFFFFF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pPr eaLnBrk="1" fontAlgn="base" latinLnBrk="1" hangingPunct="1"/>
                <a:t>14</a:t>
              </a:fld>
              <a:endParaRPr lang="en-US" altLang="ko-KR" sz="1600">
                <a:solidFill>
                  <a:srgbClr val="FFFFFF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6536" y="306896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 사 합 </a:t>
            </a:r>
            <a:r>
              <a:rPr lang="ko-KR" altLang="en-US" sz="4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니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38214547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1708150" y="1184275"/>
            <a:ext cx="6643688" cy="4630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801812" y="1303337"/>
            <a:ext cx="6442075" cy="4392613"/>
          </a:xfrm>
          <a:prstGeom prst="rect">
            <a:avLst/>
          </a:prstGeom>
          <a:solidFill>
            <a:srgbClr val="D0D0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2828504" y="2241076"/>
            <a:ext cx="4572768" cy="583014"/>
            <a:chOff x="2548" y="1303"/>
            <a:chExt cx="3115" cy="492"/>
          </a:xfrm>
        </p:grpSpPr>
        <p:pic>
          <p:nvPicPr>
            <p:cNvPr id="25618" name="Picture 8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303"/>
              <a:ext cx="3115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9" name="Rectangle 22"/>
            <p:cNvSpPr>
              <a:spLocks noChangeArrowheads="1"/>
            </p:cNvSpPr>
            <p:nvPr/>
          </p:nvSpPr>
          <p:spPr bwMode="auto">
            <a:xfrm>
              <a:off x="2609" y="1379"/>
              <a:ext cx="29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5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2987" y="1410"/>
              <a:ext cx="438" cy="2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500" dirty="0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  <a:endParaRPr lang="en-SG" altLang="ko-KR" sz="1500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605" name="Group 11"/>
          <p:cNvGrpSpPr>
            <a:grpSpLocks/>
          </p:cNvGrpSpPr>
          <p:nvPr/>
        </p:nvGrpSpPr>
        <p:grpSpPr bwMode="auto">
          <a:xfrm>
            <a:off x="2828503" y="2960267"/>
            <a:ext cx="4572769" cy="584199"/>
            <a:chOff x="2548" y="1801"/>
            <a:chExt cx="3115" cy="493"/>
          </a:xfrm>
        </p:grpSpPr>
        <p:pic>
          <p:nvPicPr>
            <p:cNvPr id="25615" name="Picture 12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801"/>
              <a:ext cx="311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6" name="Rectangle 22"/>
            <p:cNvSpPr>
              <a:spLocks noChangeArrowheads="1"/>
            </p:cNvSpPr>
            <p:nvPr/>
          </p:nvSpPr>
          <p:spPr bwMode="auto">
            <a:xfrm>
              <a:off x="2616" y="1880"/>
              <a:ext cx="29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5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</a:p>
          </p:txBody>
        </p:sp>
        <p:sp>
          <p:nvSpPr>
            <p:cNvPr id="25617" name="Rectangle 22"/>
            <p:cNvSpPr>
              <a:spLocks noChangeArrowheads="1"/>
            </p:cNvSpPr>
            <p:nvPr/>
          </p:nvSpPr>
          <p:spPr bwMode="auto">
            <a:xfrm>
              <a:off x="2987" y="1920"/>
              <a:ext cx="245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이론적 고찰</a:t>
              </a:r>
            </a:p>
          </p:txBody>
        </p:sp>
      </p:grp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3527425" y="1539875"/>
            <a:ext cx="2967038" cy="50800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85457" tIns="84111" rIns="85457" bIns="8411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2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kumimoji="0" lang="en-SG" altLang="ko-KR" sz="22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25608" name="Group 6"/>
          <p:cNvGrpSpPr>
            <a:grpSpLocks/>
          </p:cNvGrpSpPr>
          <p:nvPr/>
        </p:nvGrpSpPr>
        <p:grpSpPr bwMode="auto">
          <a:xfrm>
            <a:off x="2408238" y="2078038"/>
            <a:ext cx="5229225" cy="42862"/>
            <a:chOff x="660" y="1084"/>
            <a:chExt cx="4454" cy="23"/>
          </a:xfrm>
        </p:grpSpPr>
        <p:sp>
          <p:nvSpPr>
            <p:cNvPr id="25613" name="Line 7"/>
            <p:cNvSpPr>
              <a:spLocks noChangeShapeType="1"/>
            </p:cNvSpPr>
            <p:nvPr/>
          </p:nvSpPr>
          <p:spPr bwMode="auto">
            <a:xfrm>
              <a:off x="660" y="1084"/>
              <a:ext cx="4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614" name="Line 8"/>
            <p:cNvSpPr>
              <a:spLocks noChangeShapeType="1"/>
            </p:cNvSpPr>
            <p:nvPr/>
          </p:nvSpPr>
          <p:spPr bwMode="auto">
            <a:xfrm>
              <a:off x="660" y="1107"/>
              <a:ext cx="4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609" name="Group 11"/>
          <p:cNvGrpSpPr>
            <a:grpSpLocks/>
          </p:cNvGrpSpPr>
          <p:nvPr/>
        </p:nvGrpSpPr>
        <p:grpSpPr bwMode="auto">
          <a:xfrm>
            <a:off x="2828503" y="3680643"/>
            <a:ext cx="4572769" cy="584199"/>
            <a:chOff x="2548" y="1801"/>
            <a:chExt cx="3115" cy="493"/>
          </a:xfrm>
        </p:grpSpPr>
        <p:pic>
          <p:nvPicPr>
            <p:cNvPr id="25610" name="Picture 12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801"/>
              <a:ext cx="311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1" name="Rectangle 22"/>
            <p:cNvSpPr>
              <a:spLocks noChangeArrowheads="1"/>
            </p:cNvSpPr>
            <p:nvPr/>
          </p:nvSpPr>
          <p:spPr bwMode="auto">
            <a:xfrm>
              <a:off x="2623" y="1888"/>
              <a:ext cx="29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5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</a:p>
          </p:txBody>
        </p:sp>
        <p:sp>
          <p:nvSpPr>
            <p:cNvPr id="25612" name="Rectangle 22"/>
            <p:cNvSpPr>
              <a:spLocks noChangeArrowheads="1"/>
            </p:cNvSpPr>
            <p:nvPr/>
          </p:nvSpPr>
          <p:spPr bwMode="auto">
            <a:xfrm>
              <a:off x="2987" y="1917"/>
              <a:ext cx="65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연구설계</a:t>
              </a:r>
            </a:p>
          </p:txBody>
        </p:sp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2828503" y="4401019"/>
            <a:ext cx="4572769" cy="584199"/>
            <a:chOff x="2548" y="1801"/>
            <a:chExt cx="3115" cy="493"/>
          </a:xfrm>
        </p:grpSpPr>
        <p:pic>
          <p:nvPicPr>
            <p:cNvPr id="23" name="Picture 12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801"/>
              <a:ext cx="311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628" y="1888"/>
              <a:ext cx="29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5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987" y="1917"/>
              <a:ext cx="73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실증분석</a:t>
              </a:r>
            </a:p>
          </p:txBody>
        </p:sp>
      </p:grp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2828503" y="5058840"/>
            <a:ext cx="4572769" cy="584199"/>
            <a:chOff x="2548" y="1801"/>
            <a:chExt cx="3115" cy="493"/>
          </a:xfrm>
        </p:grpSpPr>
        <p:pic>
          <p:nvPicPr>
            <p:cNvPr id="32" name="Picture 12" descr="Untitled-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1801"/>
              <a:ext cx="3115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2612" y="1904"/>
              <a:ext cx="29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50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987" y="1917"/>
              <a:ext cx="43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 eaLnBrk="1" fontAlgn="ctr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65093" y="33327"/>
            <a:ext cx="892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서론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연구 배경 및 목적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44488" y="548680"/>
            <a:ext cx="1732305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796FC8-BA46-440F-8A34-29EFC15A95CB}"/>
              </a:ext>
            </a:extLst>
          </p:cNvPr>
          <p:cNvSpPr/>
          <p:nvPr/>
        </p:nvSpPr>
        <p:spPr>
          <a:xfrm>
            <a:off x="533019" y="1283067"/>
            <a:ext cx="9257962" cy="168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4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차 산업혁명 이후 산업전반에 걸쳐 다양한 정보제공시스템을 이용하여 업무와 작업이 수행되어지고 있음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정보제공시스템에서 제공하는 정보제공서비스는 고객에게 편의성을 주는 차원을 넘어 고객이 기업을 선택하는데 중요한 요소로 변화함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해운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·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물류 산업 역시 정보제공시스템의 중요성을 인지하고 이를 강화하기 위해 노력하고 있으며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COVID-19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로 인한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글로벌적인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변화는 이러한 흐름을 가속화하고 있음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하지만 해운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·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물류 산업의 핵심이라 할 수 있는 선사의 정보제공 서비스에 대한 연구는 부족한 실정임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A95F31-1650-4EE6-A29C-88E6522FB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5" y="3501008"/>
            <a:ext cx="1732305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목적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E111B0-1A1A-4B34-A31A-3D98B88575B6}"/>
              </a:ext>
            </a:extLst>
          </p:cNvPr>
          <p:cNvSpPr/>
          <p:nvPr/>
        </p:nvSpPr>
        <p:spPr>
          <a:xfrm>
            <a:off x="533019" y="4149080"/>
            <a:ext cx="9257962" cy="132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선사는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COVID-19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로 인해 항만적체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컨테이너 부족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정시성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약화 등 다양한 악재로 인해 서비스가 악화됨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선사와 화주는 서로 간의 운송수요와 운송공급에 의존하는 상호 공생관계로 관계 유지를 위해 선사는 적절한 서비스를 제공할 필요가 있음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이에 본 연구에서는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IPA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분석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Borich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요구도 분석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The Locus for Focus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분석 등을 통해 컨테이너 정기선사의 정보제공 서비스 역량을 강화하고자 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65093" y="33327"/>
            <a:ext cx="892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서론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연구 배경 및 목적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44488" y="548680"/>
            <a:ext cx="1732305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순서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6496" y="1340768"/>
            <a:ext cx="9217024" cy="52565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4208F8-E581-4844-86CD-540025E30A24}"/>
              </a:ext>
            </a:extLst>
          </p:cNvPr>
          <p:cNvGrpSpPr/>
          <p:nvPr/>
        </p:nvGrpSpPr>
        <p:grpSpPr>
          <a:xfrm>
            <a:off x="344488" y="1340768"/>
            <a:ext cx="9217025" cy="3919499"/>
            <a:chOff x="130135" y="1758017"/>
            <a:chExt cx="9591108" cy="391949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5B06F4-D7AC-49B0-A2D4-F16B888171BF}"/>
                </a:ext>
              </a:extLst>
            </p:cNvPr>
            <p:cNvGrpSpPr/>
            <p:nvPr/>
          </p:nvGrpSpPr>
          <p:grpSpPr>
            <a:xfrm>
              <a:off x="130135" y="1758017"/>
              <a:ext cx="9591108" cy="2693235"/>
              <a:chOff x="130135" y="1758017"/>
              <a:chExt cx="9591108" cy="2693235"/>
            </a:xfrm>
          </p:grpSpPr>
          <p:sp>
            <p:nvSpPr>
              <p:cNvPr id="18" name="순서도: 처리 17">
                <a:extLst>
                  <a:ext uri="{FF2B5EF4-FFF2-40B4-BE49-F238E27FC236}">
                    <a16:creationId xmlns:a16="http://schemas.microsoft.com/office/drawing/2014/main" id="{46B8F6F8-79B0-45CD-BE31-590A65AE7359}"/>
                  </a:ext>
                </a:extLst>
              </p:cNvPr>
              <p:cNvSpPr/>
              <p:nvPr/>
            </p:nvSpPr>
            <p:spPr>
              <a:xfrm>
                <a:off x="130135" y="1758017"/>
                <a:ext cx="1501441" cy="218879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연구의 배경 및 목적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19" name="순서도: 처리 18">
                <a:extLst>
                  <a:ext uri="{FF2B5EF4-FFF2-40B4-BE49-F238E27FC236}">
                    <a16:creationId xmlns:a16="http://schemas.microsoft.com/office/drawing/2014/main" id="{A687D048-C95D-4FBC-BACD-04064BF376A2}"/>
                  </a:ext>
                </a:extLst>
              </p:cNvPr>
              <p:cNvSpPr/>
              <p:nvPr/>
            </p:nvSpPr>
            <p:spPr>
              <a:xfrm>
                <a:off x="2147437" y="1758017"/>
                <a:ext cx="1537200" cy="2188801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정보제공서비스 현</a:t>
                </a:r>
                <a:r>
                  <a:rPr kumimoji="0" lang="ko-KR" altLang="en-US" sz="1200" b="0" dirty="0">
                    <a:solidFill>
                      <a:prstClr val="black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황</a:t>
                </a:r>
                <a:endParaRPr kumimoji="0" lang="en-US" altLang="ko-KR" sz="1200" b="0" dirty="0">
                  <a:solidFill>
                    <a:prstClr val="black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dirty="0">
                    <a:solidFill>
                      <a:prstClr val="black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 검토</a:t>
                </a:r>
                <a:endParaRPr kumimoji="0" lang="en-US" altLang="ko-KR" sz="1200" b="0" dirty="0">
                  <a:solidFill>
                    <a:prstClr val="black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선행연구 고찰</a:t>
                </a:r>
              </a:p>
            </p:txBody>
          </p:sp>
          <p:sp>
            <p:nvSpPr>
              <p:cNvPr id="20" name="순서도: 처리 19">
                <a:extLst>
                  <a:ext uri="{FF2B5EF4-FFF2-40B4-BE49-F238E27FC236}">
                    <a16:creationId xmlns:a16="http://schemas.microsoft.com/office/drawing/2014/main" id="{EE700893-D3F3-48B6-A6F4-6F8F618FFF6E}"/>
                  </a:ext>
                </a:extLst>
              </p:cNvPr>
              <p:cNvSpPr/>
              <p:nvPr/>
            </p:nvSpPr>
            <p:spPr>
              <a:xfrm>
                <a:off x="4157369" y="1758017"/>
                <a:ext cx="1537200" cy="2188801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연구설계</a:t>
                </a:r>
              </a:p>
            </p:txBody>
          </p:sp>
          <p:sp>
            <p:nvSpPr>
              <p:cNvPr id="21" name="순서도: 처리 20">
                <a:extLst>
                  <a:ext uri="{FF2B5EF4-FFF2-40B4-BE49-F238E27FC236}">
                    <a16:creationId xmlns:a16="http://schemas.microsoft.com/office/drawing/2014/main" id="{19D2827A-4B01-45D0-AE89-21C4B26DE1F4}"/>
                  </a:ext>
                </a:extLst>
              </p:cNvPr>
              <p:cNvSpPr/>
              <p:nvPr/>
            </p:nvSpPr>
            <p:spPr>
              <a:xfrm>
                <a:off x="6175479" y="1758017"/>
                <a:ext cx="1537200" cy="2188667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실증분석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22" name="순서도: 처리 21">
                <a:extLst>
                  <a:ext uri="{FF2B5EF4-FFF2-40B4-BE49-F238E27FC236}">
                    <a16:creationId xmlns:a16="http://schemas.microsoft.com/office/drawing/2014/main" id="{F3056C0B-E7CA-4CEE-B644-3BB71C5CDFDF}"/>
                  </a:ext>
                </a:extLst>
              </p:cNvPr>
              <p:cNvSpPr/>
              <p:nvPr/>
            </p:nvSpPr>
            <p:spPr>
              <a:xfrm>
                <a:off x="8184043" y="1758017"/>
                <a:ext cx="1537200" cy="218879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결론 도출</a:t>
                </a:r>
                <a:endPara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23" name="이등변 삼각형 17">
                <a:extLst>
                  <a:ext uri="{FF2B5EF4-FFF2-40B4-BE49-F238E27FC236}">
                    <a16:creationId xmlns:a16="http://schemas.microsoft.com/office/drawing/2014/main" id="{6B22B033-98BF-4270-A15A-1D6B19BA96B0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 bwMode="auto">
              <a:xfrm rot="5400000">
                <a:off x="883866" y="2675498"/>
                <a:ext cx="2151531" cy="350564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16200000" scaled="1"/>
                <a:tileRect/>
              </a:gradFill>
              <a:ln w="12700" cap="flat" cmpd="sng">
                <a:solidFill>
                  <a:sysClr val="window" lastClr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200" kern="0" dirty="0">
                  <a:solidFill>
                    <a:sysClr val="windowText" lastClr="00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24" name="이등변 삼각형 17">
                <a:extLst>
                  <a:ext uri="{FF2B5EF4-FFF2-40B4-BE49-F238E27FC236}">
                    <a16:creationId xmlns:a16="http://schemas.microsoft.com/office/drawing/2014/main" id="{E8FCEBC6-F550-483E-95DD-24172022EE3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 bwMode="auto">
              <a:xfrm rot="5400000">
                <a:off x="2891396" y="2684652"/>
                <a:ext cx="2151531" cy="332255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16200000" scaled="1"/>
                <a:tileRect/>
              </a:gradFill>
              <a:ln w="12700" cap="flat" cmpd="sng">
                <a:solidFill>
                  <a:sysClr val="window" lastClr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200" kern="0" dirty="0">
                  <a:solidFill>
                    <a:sysClr val="windowText" lastClr="00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25" name="이등변 삼각형 17">
                <a:extLst>
                  <a:ext uri="{FF2B5EF4-FFF2-40B4-BE49-F238E27FC236}">
                    <a16:creationId xmlns:a16="http://schemas.microsoft.com/office/drawing/2014/main" id="{0E992751-E8E0-41B3-9009-D09B2FFD9885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 bwMode="auto">
              <a:xfrm rot="5400000">
                <a:off x="4925735" y="2684652"/>
                <a:ext cx="2151531" cy="332255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16200000" scaled="1"/>
                <a:tileRect/>
              </a:gradFill>
              <a:ln w="12700" cap="flat" cmpd="sng">
                <a:solidFill>
                  <a:sysClr val="window" lastClr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200" kern="0" dirty="0">
                  <a:solidFill>
                    <a:sysClr val="windowText" lastClr="00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F3E5822E-669A-4A25-BB64-4F1343C1EFD8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 rot="5400000">
                <a:off x="6932612" y="2684652"/>
                <a:ext cx="2151531" cy="332255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16200000" scaled="1"/>
                <a:tileRect/>
              </a:gradFill>
              <a:ln w="12700" cap="flat" cmpd="sng">
                <a:solidFill>
                  <a:sysClr val="window" lastClr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200" kern="0" dirty="0">
                  <a:solidFill>
                    <a:sysClr val="windowText" lastClr="00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28" name="이등변 삼각형 17">
                <a:extLst>
                  <a:ext uri="{FF2B5EF4-FFF2-40B4-BE49-F238E27FC236}">
                    <a16:creationId xmlns:a16="http://schemas.microsoft.com/office/drawing/2014/main" id="{6D93FEB3-22C4-4C55-AC32-9E2F288858E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 rot="10800000">
                <a:off x="2136123" y="4118997"/>
                <a:ext cx="5573525" cy="332255"/>
              </a:xfrm>
              <a:prstGeom prst="triangl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</a:sysClr>
                  </a:gs>
                </a:gsLst>
                <a:lin ang="16200000" scaled="1"/>
                <a:tileRect/>
              </a:gradFill>
              <a:ln w="12700" cap="flat" cmpd="sng">
                <a:solidFill>
                  <a:sysClr val="window" lastClr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200" kern="0" dirty="0">
                  <a:solidFill>
                    <a:sysClr val="windowText" lastClr="000000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</p:grpSp>
        <p:sp>
          <p:nvSpPr>
            <p:cNvPr id="17" name="모서리가 둥근 직사각형 57">
              <a:extLst>
                <a:ext uri="{FF2B5EF4-FFF2-40B4-BE49-F238E27FC236}">
                  <a16:creationId xmlns:a16="http://schemas.microsoft.com/office/drawing/2014/main" id="{C645AFFE-8ADB-4C2B-810C-27B80CF577B6}"/>
                </a:ext>
              </a:extLst>
            </p:cNvPr>
            <p:cNvSpPr/>
            <p:nvPr/>
          </p:nvSpPr>
          <p:spPr>
            <a:xfrm>
              <a:off x="3517398" y="4662060"/>
              <a:ext cx="2812992" cy="1015456"/>
            </a:xfrm>
            <a:prstGeom prst="roundRect">
              <a:avLst>
                <a:gd name="adj" fmla="val 220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anchor="ctr" anchorCtr="0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컨테이너 정기선사 정보제공서비스</a:t>
              </a:r>
              <a:endPara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강화를 위한 시사점 제공</a:t>
              </a:r>
              <a:endParaRPr lang="en-US" altLang="ko-KR" dirty="0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4603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344488" y="548680"/>
            <a:ext cx="1732305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4ECB2D5-3DE0-44A6-A249-ACDCE475F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952" y="167565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26458411-55F1-4199-8A60-2EB3F8D2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이론적 고찰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9BF6C2-49BB-4E6C-B916-E3FA1F4D9A93}"/>
              </a:ext>
            </a:extLst>
          </p:cNvPr>
          <p:cNvSpPr/>
          <p:nvPr/>
        </p:nvSpPr>
        <p:spPr>
          <a:xfrm>
            <a:off x="533019" y="1283067"/>
            <a:ext cx="9257962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보스턴컨설팅은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e-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플랫폼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고급분석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사물인터넷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인공지능 등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7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가지 디지털 트렌드가 컨테이너 선사에 큰 변화를 줄 것으로 예측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머스크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MSC, CMA-CGM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등의 선사들은 공급사슬의 선사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터미널 항만당국 등 해운 물류의 모든 주체가 정보를 공유하고 협력할 수 있는 체계 마련을 위해 블록체인 기반의 플랫폼인 트레이드렌즈에 참여 결정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COSCO, Hapag[-Lloyd, OOCL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등의 선사들 역시 해운 공급망 운영을 디지털화하고 운송업체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터미널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화주 및 물류업체 등의 주체를 연결하기 위해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GSBN(Global Shipping Business Network)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에 대한 협약 체결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CC4BA-4205-4209-A6D6-BDEBA0255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19" y="3305969"/>
            <a:ext cx="4203957" cy="33090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4206FB-3F63-47A2-AB6A-EFD36F121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76" y="3305969"/>
            <a:ext cx="4250629" cy="33090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A4013-3419-4775-8891-F20EC7096A2C}"/>
              </a:ext>
            </a:extLst>
          </p:cNvPr>
          <p:cNvSpPr/>
          <p:nvPr/>
        </p:nvSpPr>
        <p:spPr>
          <a:xfrm>
            <a:off x="488504" y="6599623"/>
            <a:ext cx="3987933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자료</a:t>
            </a:r>
            <a:r>
              <a:rPr lang="en-US" altLang="ko-KR" sz="8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: BCG(2018), The Digital Imperative in Container Shipping </a:t>
            </a:r>
            <a:endParaRPr lang="ko-KR" altLang="en-US" sz="800" b="0" dirty="0">
              <a:solidFill>
                <a:sysClr val="windowText" lastClr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E72AFA-6CDE-418A-B885-EBAC811B8544}"/>
              </a:ext>
            </a:extLst>
          </p:cNvPr>
          <p:cNvSpPr/>
          <p:nvPr/>
        </p:nvSpPr>
        <p:spPr>
          <a:xfrm>
            <a:off x="6776853" y="3017157"/>
            <a:ext cx="1559474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&lt;</a:t>
            </a:r>
            <a:r>
              <a:rPr lang="en-US" altLang="ko-KR" sz="1000" b="0" dirty="0" err="1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TradeLens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플랫폼 개요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&gt;</a:t>
            </a:r>
            <a:endParaRPr lang="ko-KR" altLang="en-US" sz="1000" b="0" dirty="0">
              <a:solidFill>
                <a:sysClr val="windowText" lastClr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F67F2-E49A-4845-A24B-E1401BD2DE7B}"/>
              </a:ext>
            </a:extLst>
          </p:cNvPr>
          <p:cNvSpPr/>
          <p:nvPr/>
        </p:nvSpPr>
        <p:spPr>
          <a:xfrm>
            <a:off x="5357555" y="6599623"/>
            <a:ext cx="3987933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자료</a:t>
            </a:r>
            <a:r>
              <a:rPr lang="en-US" altLang="ko-KR" sz="8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: </a:t>
            </a:r>
            <a:r>
              <a:rPr lang="ko-KR" altLang="en-US" sz="8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한국해양수산개발원</a:t>
            </a:r>
            <a:r>
              <a:rPr lang="en-US" altLang="ko-KR" sz="8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(2020), </a:t>
            </a:r>
            <a:r>
              <a:rPr lang="ko-KR" altLang="en-US" sz="8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디지털 공급사슬 물류정보통합 구축전략 연구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71B319-5A90-47F2-89E5-E99A88AEA576}"/>
              </a:ext>
            </a:extLst>
          </p:cNvPr>
          <p:cNvSpPr/>
          <p:nvPr/>
        </p:nvSpPr>
        <p:spPr>
          <a:xfrm>
            <a:off x="1388287" y="3017157"/>
            <a:ext cx="2493421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&lt;7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가지 디지털 트렌드가 선사에 미치는 영향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&gt;</a:t>
            </a:r>
            <a:endParaRPr lang="ko-KR" altLang="en-US" sz="1000" b="0" dirty="0">
              <a:solidFill>
                <a:sysClr val="windowText" lastClr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1313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4488" y="548680"/>
            <a:ext cx="1732305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선행연구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1032991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선택요인 선행연구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0BE4597-A3C4-40E8-BC18-ECA1D03A5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8526"/>
              </p:ext>
            </p:extLst>
          </p:nvPr>
        </p:nvGraphicFramePr>
        <p:xfrm>
          <a:off x="444153" y="1453928"/>
          <a:ext cx="8971259" cy="4351336"/>
        </p:xfrm>
        <a:graphic>
          <a:graphicData uri="http://schemas.openxmlformats.org/drawingml/2006/table">
            <a:tbl>
              <a:tblPr/>
              <a:tblGrid>
                <a:gridCol w="1912916">
                  <a:extLst>
                    <a:ext uri="{9D8B030D-6E8A-4147-A177-3AD203B41FA5}">
                      <a16:colId xmlns:a16="http://schemas.microsoft.com/office/drawing/2014/main" val="1458554979"/>
                    </a:ext>
                  </a:extLst>
                </a:gridCol>
                <a:gridCol w="836269">
                  <a:extLst>
                    <a:ext uri="{9D8B030D-6E8A-4147-A177-3AD203B41FA5}">
                      <a16:colId xmlns:a16="http://schemas.microsoft.com/office/drawing/2014/main" val="742947212"/>
                    </a:ext>
                  </a:extLst>
                </a:gridCol>
                <a:gridCol w="929188">
                  <a:extLst>
                    <a:ext uri="{9D8B030D-6E8A-4147-A177-3AD203B41FA5}">
                      <a16:colId xmlns:a16="http://schemas.microsoft.com/office/drawing/2014/main" val="120823920"/>
                    </a:ext>
                  </a:extLst>
                </a:gridCol>
                <a:gridCol w="870739">
                  <a:extLst>
                    <a:ext uri="{9D8B030D-6E8A-4147-A177-3AD203B41FA5}">
                      <a16:colId xmlns:a16="http://schemas.microsoft.com/office/drawing/2014/main" val="4189288550"/>
                    </a:ext>
                  </a:extLst>
                </a:gridCol>
                <a:gridCol w="665137">
                  <a:extLst>
                    <a:ext uri="{9D8B030D-6E8A-4147-A177-3AD203B41FA5}">
                      <a16:colId xmlns:a16="http://schemas.microsoft.com/office/drawing/2014/main" val="1681846109"/>
                    </a:ext>
                  </a:extLst>
                </a:gridCol>
                <a:gridCol w="751402">
                  <a:extLst>
                    <a:ext uri="{9D8B030D-6E8A-4147-A177-3AD203B41FA5}">
                      <a16:colId xmlns:a16="http://schemas.microsoft.com/office/drawing/2014/main" val="1652988699"/>
                    </a:ext>
                  </a:extLst>
                </a:gridCol>
                <a:gridCol w="751402">
                  <a:extLst>
                    <a:ext uri="{9D8B030D-6E8A-4147-A177-3AD203B41FA5}">
                      <a16:colId xmlns:a16="http://schemas.microsoft.com/office/drawing/2014/main" val="3899814856"/>
                    </a:ext>
                  </a:extLst>
                </a:gridCol>
                <a:gridCol w="751402">
                  <a:extLst>
                    <a:ext uri="{9D8B030D-6E8A-4147-A177-3AD203B41FA5}">
                      <a16:colId xmlns:a16="http://schemas.microsoft.com/office/drawing/2014/main" val="3585246514"/>
                    </a:ext>
                  </a:extLst>
                </a:gridCol>
                <a:gridCol w="751402">
                  <a:extLst>
                    <a:ext uri="{9D8B030D-6E8A-4147-A177-3AD203B41FA5}">
                      <a16:colId xmlns:a16="http://schemas.microsoft.com/office/drawing/2014/main" val="744477970"/>
                    </a:ext>
                  </a:extLst>
                </a:gridCol>
                <a:gridCol w="751402">
                  <a:extLst>
                    <a:ext uri="{9D8B030D-6E8A-4147-A177-3AD203B41FA5}">
                      <a16:colId xmlns:a16="http://schemas.microsoft.com/office/drawing/2014/main" val="1399546150"/>
                    </a:ext>
                  </a:extLst>
                </a:gridCol>
              </a:tblGrid>
              <a:tr h="455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구분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이홍걸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(2014)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이희찬외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(2013)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박은경외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(2009)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차영두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(2016)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김도윤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(2014)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오용식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(2008)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김병일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(2006)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이은정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(2022)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김민진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(2013)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350148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빠른 조회서비스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76765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편리성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39864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신뢰성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운항일정준수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058275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운항정보 제공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721759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 선적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변경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)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상태정보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98593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입출항 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95937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선석 배정 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34758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운항 중 화물 상태정보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586972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 위치 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971235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항만 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774515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클레임 정책 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857005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운임 비교 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115896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장기체화 컨테이너 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437255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장기체화 컨테이너 비용정보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376428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공컨 수급현황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571710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전출항지 출항 여부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654117"/>
                  </a:ext>
                </a:extLst>
              </a:tr>
              <a:tr h="2291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위험물 정보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V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　</a:t>
                      </a:r>
                    </a:p>
                  </a:txBody>
                  <a:tcPr marL="60238" marR="60238" marT="16654" marB="166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160132"/>
                  </a:ext>
                </a:extLst>
              </a:tr>
            </a:tbl>
          </a:graphicData>
        </a:graphic>
      </p:graphicFrame>
      <p:sp>
        <p:nvSpPr>
          <p:cNvPr id="10" name="Text Box 17">
            <a:extLst>
              <a:ext uri="{FF2B5EF4-FFF2-40B4-BE49-F238E27FC236}">
                <a16:creationId xmlns:a16="http://schemas.microsoft.com/office/drawing/2014/main" id="{11840486-64CD-445C-96DC-D5E03DF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이론적 고찰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1155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4488" y="548680"/>
            <a:ext cx="1732305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선행연구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80" y="1032991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설문조사 구성요소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97F1CD-DE29-453A-AA7D-7E7842784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48961"/>
              </p:ext>
            </p:extLst>
          </p:nvPr>
        </p:nvGraphicFramePr>
        <p:xfrm>
          <a:off x="488504" y="1484783"/>
          <a:ext cx="8424936" cy="4340232"/>
        </p:xfrm>
        <a:graphic>
          <a:graphicData uri="http://schemas.openxmlformats.org/drawingml/2006/table">
            <a:tbl>
              <a:tblPr/>
              <a:tblGrid>
                <a:gridCol w="1509658">
                  <a:extLst>
                    <a:ext uri="{9D8B030D-6E8A-4147-A177-3AD203B41FA5}">
                      <a16:colId xmlns:a16="http://schemas.microsoft.com/office/drawing/2014/main" val="2850454642"/>
                    </a:ext>
                  </a:extLst>
                </a:gridCol>
                <a:gridCol w="3457639">
                  <a:extLst>
                    <a:ext uri="{9D8B030D-6E8A-4147-A177-3AD203B41FA5}">
                      <a16:colId xmlns:a16="http://schemas.microsoft.com/office/drawing/2014/main" val="2103651334"/>
                    </a:ext>
                  </a:extLst>
                </a:gridCol>
                <a:gridCol w="3457639">
                  <a:extLst>
                    <a:ext uri="{9D8B030D-6E8A-4147-A177-3AD203B41FA5}">
                      <a16:colId xmlns:a16="http://schemas.microsoft.com/office/drawing/2014/main" val="2330556558"/>
                    </a:ext>
                  </a:extLst>
                </a:gridCol>
              </a:tblGrid>
              <a:tr h="2411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구분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설명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689852"/>
                  </a:ext>
                </a:extLst>
              </a:tr>
              <a:tr h="24112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선박제원정보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(A1)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선박의 크기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속도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종류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톤수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구조 등 선박과 관련된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34017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선박위치정보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(A2)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운항 시 선박이 위치한 곳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205891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선박입출항정보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(A3)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 입출항 항만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시간 등과 관련된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54333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Transit time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A4)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모선 주행 날짜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919433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선석배정정보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(A5)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선박 접안 부두 및 변경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301141"/>
                  </a:ext>
                </a:extLst>
              </a:tr>
              <a:tr h="241124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화물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컨테이너 화물상태정보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(B1)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컨테이너 내품 상태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147555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위험물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B2)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위험물 컨테이너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744650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공컨테이너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(B3)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선사가 운용가능한 공컨테이너 수급 및 상태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41604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냉동 컨테이너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(B4)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선사가 운용가능한 냉동 컨테이너 수급 및 상태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969038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장기체화 컨테이너 정보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(B5)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프리타임 내 반출하지 못한 컨테이너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39384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컨테이너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DAMG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(B6)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하역 및 운송 시 컨테이너가 받은 데미지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89848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부두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반출입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(B7)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컨테이너의 부두 반출입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350782"/>
                  </a:ext>
                </a:extLst>
              </a:tr>
              <a:tr h="24112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서비스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노선별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 운임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(C1)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노선별 화주가 부담해야하는 비용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83446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타사와 운임 비교정보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(C2)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기업별 노선에 따른 화주 부담비용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72391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클레임 정책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(C3)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내품 손상에 대한 클레임 규정 등의 회사 정책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253955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클레임 진행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(C4)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접수된 클레임 처리 단계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960934"/>
                  </a:ext>
                </a:extLst>
              </a:tr>
              <a:tr h="241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유가 운임 변동 정보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(C5)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유가 반영 운임 정보</a:t>
                      </a:r>
                    </a:p>
                  </a:txBody>
                  <a:tcPr marL="9215" marR="9215" marT="9215" marB="92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82572"/>
                  </a:ext>
                </a:extLst>
              </a:tr>
            </a:tbl>
          </a:graphicData>
        </a:graphic>
      </p:graphicFrame>
      <p:sp>
        <p:nvSpPr>
          <p:cNvPr id="9" name="Text Box 17">
            <a:extLst>
              <a:ext uri="{FF2B5EF4-FFF2-40B4-BE49-F238E27FC236}">
                <a16:creationId xmlns:a16="http://schemas.microsoft.com/office/drawing/2014/main" id="{2572EBA1-6E1D-45B3-89DE-6E3115486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이론적 고찰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69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4488" y="548680"/>
            <a:ext cx="1512168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sz="1600" dirty="0"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설문 일반 현황</a:t>
            </a:r>
            <a:endParaRPr lang="en-US" altLang="ko-KR" sz="1600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799D2CC3-52F4-4842-AF80-FEA5FA42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연구설계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6FC3E9-5B4B-41B4-B1FD-133CF9D9E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14714"/>
              </p:ext>
            </p:extLst>
          </p:nvPr>
        </p:nvGraphicFramePr>
        <p:xfrm>
          <a:off x="488504" y="3933057"/>
          <a:ext cx="2395339" cy="2200420"/>
        </p:xfrm>
        <a:graphic>
          <a:graphicData uri="http://schemas.openxmlformats.org/drawingml/2006/table">
            <a:tbl>
              <a:tblPr/>
              <a:tblGrid>
                <a:gridCol w="536193">
                  <a:extLst>
                    <a:ext uri="{9D8B030D-6E8A-4147-A177-3AD203B41FA5}">
                      <a16:colId xmlns:a16="http://schemas.microsoft.com/office/drawing/2014/main" val="1131508064"/>
                    </a:ext>
                  </a:extLst>
                </a:gridCol>
                <a:gridCol w="929573">
                  <a:extLst>
                    <a:ext uri="{9D8B030D-6E8A-4147-A177-3AD203B41FA5}">
                      <a16:colId xmlns:a16="http://schemas.microsoft.com/office/drawing/2014/main" val="2109618820"/>
                    </a:ext>
                  </a:extLst>
                </a:gridCol>
                <a:gridCol w="929573">
                  <a:extLst>
                    <a:ext uri="{9D8B030D-6E8A-4147-A177-3AD203B41FA5}">
                      <a16:colId xmlns:a16="http://schemas.microsoft.com/office/drawing/2014/main" val="677984278"/>
                    </a:ext>
                  </a:extLst>
                </a:gridCol>
              </a:tblGrid>
              <a:tr h="440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응답인원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명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응답 비율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(%)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110148"/>
                  </a:ext>
                </a:extLst>
              </a:tr>
              <a:tr h="440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포워더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20.0%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813434"/>
                  </a:ext>
                </a:extLst>
              </a:tr>
              <a:tr h="440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화주사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611340"/>
                  </a:ext>
                </a:extLst>
              </a:tr>
              <a:tr h="440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선사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55.0%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741396"/>
                  </a:ext>
                </a:extLst>
              </a:tr>
              <a:tr h="4400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합계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100.0%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9021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5BE97A-EFB2-41B4-8826-57F9CF067A33}"/>
              </a:ext>
            </a:extLst>
          </p:cNvPr>
          <p:cNvSpPr/>
          <p:nvPr/>
        </p:nvSpPr>
        <p:spPr>
          <a:xfrm>
            <a:off x="533019" y="1283067"/>
            <a:ext cx="9257962" cy="175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기간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: 2022. 04.12 ~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진행중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표본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: 40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(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포워더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8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화주사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10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선사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22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)</a:t>
            </a: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연령대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: 50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대 이상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14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40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대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16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30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대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8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20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대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2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근무연수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: 20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년 이상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18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16~20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10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11~15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3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6~10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4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1~5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년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5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부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설문내용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: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컨테이너 선사가 제공하는 정보제공 서비스 요인들의 중요도와 만족도 조사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9F4C40-1017-4913-B9AC-8B7B56247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3933056"/>
            <a:ext cx="3620322" cy="2232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808396-8421-4F07-8A08-B6137BC9B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61" y="3933056"/>
            <a:ext cx="3574368" cy="220042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09D22D-E417-44AD-8922-B4FBD09D0644}"/>
              </a:ext>
            </a:extLst>
          </p:cNvPr>
          <p:cNvSpPr/>
          <p:nvPr/>
        </p:nvSpPr>
        <p:spPr>
          <a:xfrm>
            <a:off x="992560" y="3645024"/>
            <a:ext cx="1368152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&lt;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업종별 설문현황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&gt;</a:t>
            </a:r>
            <a:endParaRPr lang="ko-KR" altLang="en-US" sz="1000" b="0" dirty="0">
              <a:solidFill>
                <a:sysClr val="windowText" lastClr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00A95A-580F-4CB6-8C6D-0BFA4947B6A0}"/>
              </a:ext>
            </a:extLst>
          </p:cNvPr>
          <p:cNvSpPr/>
          <p:nvPr/>
        </p:nvSpPr>
        <p:spPr>
          <a:xfrm>
            <a:off x="3728864" y="3645024"/>
            <a:ext cx="1368152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&lt;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연령대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&gt;</a:t>
            </a:r>
            <a:endParaRPr lang="ko-KR" altLang="en-US" sz="1000" b="0" dirty="0">
              <a:solidFill>
                <a:sysClr val="windowText" lastClr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F4F35A-0E60-442A-BC84-96A35E26940F}"/>
              </a:ext>
            </a:extLst>
          </p:cNvPr>
          <p:cNvSpPr/>
          <p:nvPr/>
        </p:nvSpPr>
        <p:spPr>
          <a:xfrm>
            <a:off x="7196056" y="3645024"/>
            <a:ext cx="1368152" cy="285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&lt;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근무연수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&gt;</a:t>
            </a:r>
            <a:endParaRPr lang="ko-KR" altLang="en-US" sz="1000" b="0" dirty="0">
              <a:solidFill>
                <a:sysClr val="windowText" lastClr="000000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7330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7"/>
          <p:cNvSpPr txBox="1">
            <a:spLocks noChangeArrowheads="1"/>
          </p:cNvSpPr>
          <p:nvPr/>
        </p:nvSpPr>
        <p:spPr bwMode="auto">
          <a:xfrm>
            <a:off x="91083" y="33327"/>
            <a:ext cx="967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609600" indent="-609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5pPr>
            <a:lvl6pPr marL="25146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6pPr>
            <a:lvl7pPr marL="29718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7pPr>
            <a:lvl8pPr marL="34290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8pPr>
            <a:lvl9pPr marL="3886200" indent="-228600" algn="ctr" eaLnBrk="0" fontAlgn="t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HY수평선B" pitchFamily="18" charset="-127"/>
              </a:defRPr>
            </a:lvl9pPr>
          </a:lstStyle>
          <a:p>
            <a:pPr marL="0" lvl="0" indent="0" algn="l" eaLnBrk="1" fontAlgn="ctr" hangingPunct="1">
              <a:spcBef>
                <a:spcPct val="50000"/>
              </a:spcBef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Ⅳ</a:t>
            </a:r>
            <a:r>
              <a:rPr lang="en-US" altLang="ko-KR" sz="24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>
                <a:latin typeface="맑은 고딕" pitchFamily="50" charset="-127"/>
                <a:ea typeface="맑은 고딕" pitchFamily="50" charset="-127"/>
              </a:rPr>
              <a:t>실증분석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344488" y="548680"/>
            <a:ext cx="3250620" cy="3759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IPA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67F016-B40C-47D8-B4D0-574256377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996952"/>
            <a:ext cx="7920880" cy="365182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695C9E-675C-42C5-A76D-AE19633D3959}"/>
              </a:ext>
            </a:extLst>
          </p:cNvPr>
          <p:cNvSpPr/>
          <p:nvPr/>
        </p:nvSpPr>
        <p:spPr>
          <a:xfrm>
            <a:off x="533019" y="1283067"/>
            <a:ext cx="9257962" cy="14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지속개발유지 요소로는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선박입출항정보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위험물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Transit time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냉동 컨테이너 정보 등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8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개 항목 포함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우선개발 요소로는 컨테이너 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DAMG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타사와 운임 비교 정보 포함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낮은개발순위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요소로는 클레임 정책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클레임 진행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유가 운임 변동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장기체화 컨테이너 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공컨테이너 정보 포함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  <a:p>
            <a:pPr marL="285750" marR="0" lvl="0" indent="-285750" algn="l" defTabSz="4572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과잉개발지양 요소로는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선박제원정보</a:t>
            </a:r>
            <a:r>
              <a:rPr kumimoji="0" lang="en-US" altLang="ko-KR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, </a:t>
            </a:r>
            <a:r>
              <a:rPr kumimoji="0" lang="ko-KR" altLang="en-US" sz="1200" b="0" dirty="0" err="1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선석배정정보</a:t>
            </a:r>
            <a:r>
              <a:rPr kumimoji="0" lang="ko-KR" altLang="en-US" sz="1200" b="0" dirty="0">
                <a:solidFill>
                  <a:prstClr val="black"/>
                </a:solidFill>
                <a:latin typeface="Rix모던고딕_QPro Bold" panose="02020603020101020101" pitchFamily="18" charset="-127"/>
                <a:ea typeface="Rix모던고딕_QPro Bold" panose="02020603020101020101" pitchFamily="18" charset="-127"/>
              </a:rPr>
              <a:t> 포함</a:t>
            </a:r>
            <a:endParaRPr kumimoji="0" lang="en-US" altLang="ko-KR" sz="1200" b="0" dirty="0">
              <a:solidFill>
                <a:prstClr val="black"/>
              </a:solidFill>
              <a:latin typeface="Rix모던고딕_QPro Bold" panose="02020603020101020101" pitchFamily="18" charset="-127"/>
              <a:ea typeface="Rix모던고딕_Q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73304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8R8sbNgEamd1.pWmD.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8R8sbNgEamd1.pWmD.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8R8sbNgEamd1.pWmD.w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8R8sbNgEamd1.pWmD.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8R8sbNgEamd1.pWmD.wQ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_ptline_097">
  <a:themeElements>
    <a:clrScheme name="ptline_09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097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ptline_0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09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09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4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수평선B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45231</TotalTime>
  <Words>1553</Words>
  <Application>Microsoft Office PowerPoint</Application>
  <PresentationFormat>A4 용지(210x297mm)</PresentationFormat>
  <Paragraphs>588</Paragraphs>
  <Slides>15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19</vt:i4>
      </vt:variant>
      <vt:variant>
        <vt:lpstr>슬라이드 제목</vt:lpstr>
      </vt:variant>
      <vt:variant>
        <vt:i4>15</vt:i4>
      </vt:variant>
      <vt:variant>
        <vt:lpstr>재구성한 쇼</vt:lpstr>
      </vt:variant>
      <vt:variant>
        <vt:i4>1</vt:i4>
      </vt:variant>
    </vt:vector>
  </HeadingPairs>
  <TitlesOfParts>
    <vt:vector size="47" baseType="lpstr">
      <vt:lpstr>HY견고딕</vt:lpstr>
      <vt:lpstr>HY수평선B</vt:lpstr>
      <vt:lpstr>HY울릉도M</vt:lpstr>
      <vt:lpstr>HY헤드라인M</vt:lpstr>
      <vt:lpstr>Rix고딕 B</vt:lpstr>
      <vt:lpstr>Rix모던고딕_QPro Bold</vt:lpstr>
      <vt:lpstr>굴림</vt:lpstr>
      <vt:lpstr>맑은 고딕</vt:lpstr>
      <vt:lpstr>바탕체</vt:lpstr>
      <vt:lpstr>산돌고딕B</vt:lpstr>
      <vt:lpstr>Arial</vt:lpstr>
      <vt:lpstr>Wingdings</vt:lpstr>
      <vt:lpstr>1_기본 디자인</vt:lpstr>
      <vt:lpstr>3_기본 디자인</vt:lpstr>
      <vt:lpstr>디자인 사용자 지정</vt:lpstr>
      <vt:lpstr>2_기본 디자인</vt:lpstr>
      <vt:lpstr>4_기본 디자인</vt:lpstr>
      <vt:lpstr>5_기본 디자인</vt:lpstr>
      <vt:lpstr>6_기본 디자인</vt:lpstr>
      <vt:lpstr>7_기본 디자인</vt:lpstr>
      <vt:lpstr>8_기본 디자인</vt:lpstr>
      <vt:lpstr>9_기본 디자인</vt:lpstr>
      <vt:lpstr>10_기본 디자인</vt:lpstr>
      <vt:lpstr>11_기본 디자인</vt:lpstr>
      <vt:lpstr>12_기본 디자인</vt:lpstr>
      <vt:lpstr>13_기본 디자인</vt:lpstr>
      <vt:lpstr>2_ptline_097</vt:lpstr>
      <vt:lpstr>14_기본 디자인</vt:lpstr>
      <vt:lpstr>15_기본 디자인</vt:lpstr>
      <vt:lpstr>16_기본 디자인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Company>나산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pyxis6</dc:creator>
  <cp:lastModifiedBy>user</cp:lastModifiedBy>
  <cp:revision>4947</cp:revision>
  <cp:lastPrinted>2020-11-27T01:42:02Z</cp:lastPrinted>
  <dcterms:created xsi:type="dcterms:W3CDTF">2001-08-02T13:10:24Z</dcterms:created>
  <dcterms:modified xsi:type="dcterms:W3CDTF">2022-04-29T08:23:27Z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</Properties>
</file>