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2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14.xml" ContentType="application/vnd.openxmlformats-officedocument.theme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15.xml" ContentType="application/vnd.openxmlformats-officedocument.theme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6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17.xml" ContentType="application/vnd.openxmlformats-officedocument.theme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653" r:id="rId2"/>
    <p:sldMasterId id="2147483711" r:id="rId3"/>
    <p:sldMasterId id="2147483886" r:id="rId4"/>
    <p:sldMasterId id="2147483899" r:id="rId5"/>
    <p:sldMasterId id="2147483912" r:id="rId6"/>
    <p:sldMasterId id="2147483925" r:id="rId7"/>
    <p:sldMasterId id="2147483938" r:id="rId8"/>
    <p:sldMasterId id="2147483951" r:id="rId9"/>
    <p:sldMasterId id="2147483976" r:id="rId10"/>
    <p:sldMasterId id="2147483989" r:id="rId11"/>
    <p:sldMasterId id="2147484610" r:id="rId12"/>
    <p:sldMasterId id="2147484787" r:id="rId13"/>
    <p:sldMasterId id="2147485144" r:id="rId14"/>
    <p:sldMasterId id="2147485346" r:id="rId15"/>
    <p:sldMasterId id="2147485546" r:id="rId16"/>
    <p:sldMasterId id="2147485559" r:id="rId17"/>
    <p:sldMasterId id="2147486385" r:id="rId18"/>
  </p:sldMasterIdLst>
  <p:notesMasterIdLst>
    <p:notesMasterId r:id="rId29"/>
  </p:notesMasterIdLst>
  <p:handoutMasterIdLst>
    <p:handoutMasterId r:id="rId30"/>
  </p:handoutMasterIdLst>
  <p:sldIdLst>
    <p:sldId id="2674" r:id="rId19"/>
    <p:sldId id="2675" r:id="rId20"/>
    <p:sldId id="2678" r:id="rId21"/>
    <p:sldId id="2739" r:id="rId22"/>
    <p:sldId id="2742" r:id="rId23"/>
    <p:sldId id="2741" r:id="rId24"/>
    <p:sldId id="2740" r:id="rId25"/>
    <p:sldId id="2744" r:id="rId26"/>
    <p:sldId id="2745" r:id="rId27"/>
    <p:sldId id="2743" r:id="rId28"/>
  </p:sldIdLst>
  <p:sldSz cx="9906000" cy="6858000" type="A4"/>
  <p:notesSz cx="6797675" cy="9926638"/>
  <p:defaultTextStyle>
    <a:defPPr>
      <a:defRPr lang="ko-KR"/>
    </a:defPPr>
    <a:lvl1pPr algn="ctr" rtl="0" eaLnBrk="0" fontAlgn="t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1pPr>
    <a:lvl2pPr marL="457200" algn="ctr" rtl="0" eaLnBrk="0" fontAlgn="t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2pPr>
    <a:lvl3pPr marL="914400" algn="ctr" rtl="0" eaLnBrk="0" fontAlgn="t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3pPr>
    <a:lvl4pPr marL="1371600" algn="ctr" rtl="0" eaLnBrk="0" fontAlgn="t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4pPr>
    <a:lvl5pPr marL="1828800" algn="ctr" rtl="0" eaLnBrk="0" fontAlgn="t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pos="6023">
          <p15:clr>
            <a:srgbClr val="A4A3A4"/>
          </p15:clr>
        </p15:guide>
        <p15:guide id="6" pos="217">
          <p15:clr>
            <a:srgbClr val="A4A3A4"/>
          </p15:clr>
        </p15:guide>
        <p15:guide id="7" pos="3120">
          <p15:clr>
            <a:srgbClr val="A4A3A4"/>
          </p15:clr>
        </p15:guide>
        <p15:guide id="8" pos="30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aehun" initials="CJ" lastIdx="1" clrIdx="0">
    <p:extLst>
      <p:ext uri="{19B8F6BF-5375-455C-9EA6-DF929625EA0E}">
        <p15:presenceInfo xmlns:p15="http://schemas.microsoft.com/office/powerpoint/2012/main" userId="S-1-5-21-2240610250-675426412-1295167615-89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F"/>
    <a:srgbClr val="C0E399"/>
    <a:srgbClr val="0033CC"/>
    <a:srgbClr val="90BDEE"/>
    <a:srgbClr val="FF7C80"/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1567" autoAdjust="0"/>
  </p:normalViewPr>
  <p:slideViewPr>
    <p:cSldViewPr showGuides="1">
      <p:cViewPr varScale="1">
        <p:scale>
          <a:sx n="114" d="100"/>
          <a:sy n="114" d="100"/>
        </p:scale>
        <p:origin x="1290" y="108"/>
      </p:cViewPr>
      <p:guideLst>
        <p:guide orient="horz" pos="164"/>
        <p:guide orient="horz" pos="1706"/>
        <p:guide orient="horz" pos="935"/>
        <p:guide orient="horz" pos="4156"/>
        <p:guide pos="6023"/>
        <p:guide pos="217"/>
        <p:guide pos="3120"/>
        <p:guide pos="3029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93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925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t" anchorCtr="0" compatLnSpc="1">
            <a:prstTxWarp prst="textNoShape">
              <a:avLst/>
            </a:prstTxWarp>
          </a:bodyPr>
          <a:lstStyle>
            <a:lvl1pPr algn="l" defTabSz="959269" eaLnBrk="1" fontAlgn="base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750" y="0"/>
            <a:ext cx="2946925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t" anchorCtr="0" compatLnSpc="1">
            <a:prstTxWarp prst="textNoShape">
              <a:avLst/>
            </a:prstTxWarp>
          </a:bodyPr>
          <a:lstStyle>
            <a:lvl1pPr algn="r" defTabSz="959269" eaLnBrk="1" fontAlgn="base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45"/>
            <a:ext cx="2946925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b" anchorCtr="0" compatLnSpc="1">
            <a:prstTxWarp prst="textNoShape">
              <a:avLst/>
            </a:prstTxWarp>
          </a:bodyPr>
          <a:lstStyle>
            <a:lvl1pPr algn="l" defTabSz="959269" eaLnBrk="1" fontAlgn="base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IMO</a:t>
            </a:r>
            <a:r>
              <a:rPr lang="ko-KR" altLang="en-US"/>
              <a:t>의 영향 및 파급효과 분석을 통한 창조적 미래전략 수립 연구</a:t>
            </a: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750" y="9430845"/>
            <a:ext cx="2946925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b" anchorCtr="0" compatLnSpc="1">
            <a:prstTxWarp prst="textNoShape">
              <a:avLst/>
            </a:prstTxWarp>
          </a:bodyPr>
          <a:lstStyle>
            <a:lvl1pPr algn="r" defTabSz="959269" eaLnBrk="1" fontAlgn="base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F1A3E7A-EEF0-4A11-AB42-5003F8C4AF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3855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925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t" anchorCtr="0" compatLnSpc="1">
            <a:prstTxWarp prst="textNoShape">
              <a:avLst/>
            </a:prstTxWarp>
          </a:bodyPr>
          <a:lstStyle>
            <a:lvl1pPr algn="l" defTabSz="959269" eaLnBrk="1" fontAlgn="base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50" y="0"/>
            <a:ext cx="2946925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t" anchorCtr="0" compatLnSpc="1">
            <a:prstTxWarp prst="textNoShape">
              <a:avLst/>
            </a:prstTxWarp>
          </a:bodyPr>
          <a:lstStyle>
            <a:lvl1pPr algn="r" defTabSz="959269" eaLnBrk="1" fontAlgn="base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826" y="4716193"/>
            <a:ext cx="4990024" cy="446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45"/>
            <a:ext cx="2946925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b" anchorCtr="0" compatLnSpc="1">
            <a:prstTxWarp prst="textNoShape">
              <a:avLst/>
            </a:prstTxWarp>
          </a:bodyPr>
          <a:lstStyle>
            <a:lvl1pPr algn="l" defTabSz="959269" eaLnBrk="1" fontAlgn="base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IMO</a:t>
            </a:r>
            <a:r>
              <a:rPr lang="ko-KR" altLang="en-US"/>
              <a:t>의 영향 및 파급효과 분석을 통한 창조적 미래전략 수립 연구</a:t>
            </a: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50" y="9430845"/>
            <a:ext cx="2946925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b" anchorCtr="0" compatLnSpc="1">
            <a:prstTxWarp prst="textNoShape">
              <a:avLst/>
            </a:prstTxWarp>
          </a:bodyPr>
          <a:lstStyle>
            <a:lvl1pPr algn="r" defTabSz="959269" eaLnBrk="1" fontAlgn="base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417BA0C-8DBD-4C76-B327-F652783CE1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9512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65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6965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6965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3" indent="-220485" defTabSz="956965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2" indent="-220485" defTabSz="956965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2" indent="-220485" algn="ctr" defTabSz="956965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301" indent="-220485" algn="ctr" defTabSz="956965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71" indent="-220485" algn="ctr" defTabSz="956965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40" indent="-220485" algn="ctr" defTabSz="956965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0006408A-5D00-4FC0-8AFB-37123BD2CAB5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076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3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2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30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7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40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9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34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3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2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30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7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40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9A443204-2CAA-414B-B325-EAAD24F06595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7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3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2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30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7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40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2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40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3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2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30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7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40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3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3901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3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2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30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7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40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4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4589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3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2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30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7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40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5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6520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3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2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30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7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40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6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384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3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2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30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7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40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7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649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3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2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30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7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40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8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77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31A0064-4D6D-4171-A150-7DAFE7B2EA2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552991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49D0762-72EB-4642-98EC-6026781FF78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81031332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7AF387AB-3046-42FB-A761-842E8722F13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57428904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A3EBB81-AE57-4123-AEF8-248C72E482E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11103189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8FDF7D1C-DD6C-4853-BE5E-630468EAE64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69522972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ABFCFDE-7609-4560-8EC8-7BD7CA110C7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76965509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5572E86-9929-4C68-B73C-E0AABB86B0E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67938009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0B6049C-CFA6-4E45-AD4B-849E3179101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9358405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B5A3B73-E7A7-45DC-9403-6EC40149E45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08791582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F1F11DF-9F3A-4E55-B480-1468F237627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25686587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A5E3B5F-1A87-4925-9E95-3534B81392C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68615359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4C6276F-322B-4778-B1A3-EC723569208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960711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8EE129A-D32A-4964-8F17-1324D628BCA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90026566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F88F167-E449-40F3-9116-4D6E19A563B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76089409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84E939F-1198-4295-9B0F-DC1162EE39A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78616535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74B83CD-857D-448F-9999-0F4499A7E8E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37833743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5492249-5E37-41C2-9A9E-78886C524A9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3186539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F29F651-25DE-4C32-B87C-BB4FCC4E966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43034423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4722990-7B2E-424F-AFF4-2249BF819E5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32395165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1C7703A-5E97-4C92-AFBA-1EDE5425CDA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11881404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476E919-6D1B-4C3E-B1FA-0146AF2C73F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9130356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C1BD57D-9F2E-41E9-84E7-C564CA130A9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455818294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335B787-CA81-4797-86F8-67E20D7022A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514329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63D0306-6B4C-43D3-BA81-B83AF23FE6F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75040322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531805D-F171-4922-85BA-C0F33FCCB93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2020217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C0204DC-D8D6-4110-B9D7-5A4E17B46FB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59465138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5C51293-C697-4348-A252-D2523283476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28085538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50756D4-C77E-4E7B-912C-E8CC2028099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1799077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EF12C83-3490-489A-9278-B3F6ADE459A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6681782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03DE4A4-36FB-4636-A0D5-D668E2D8959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8045081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7C39239-B0F2-427B-80E6-FF2CF5B9B77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12714141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CA7A103-4F63-447C-B121-B11650AE503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6299717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88ED409-6EEE-48DF-8791-F7B89CD2CDE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75820272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3EA67E1-723F-4B3F-9F01-8D166CE03E7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5229828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7C5EB95-A6C7-42D7-ACFA-7475339B137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75804273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346690D-91AD-47B7-B95A-C1455B51FF5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32962284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47C089A-ABF6-4AE4-993D-6ED5E1CE7E6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51521656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6C82783-9A0B-40ED-B178-69D419FD9FA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24534051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C311D9E-2335-4D81-BEE0-5C39AB550A2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22902542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80566D0E-1595-4E32-8E15-49437339CBC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19868277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7E5B445-8AC2-4897-8011-07856DEC521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0659092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65FC7B1-2321-40A7-8974-D8D50AA929B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05399503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AEA0AA6-D301-4360-A612-8EE0E137DAB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12840903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786D70D-91F3-40CF-9C89-1EDCB725450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1032691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29D35AA-4BE8-4C70-923C-DAC0374CBC8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4134195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8E07AA2D-79EF-40BD-BB8A-ED5C7C318FE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43778813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8E09B30-BA70-4BEC-8BC6-1930DA5A43C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61821169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3C3D3C5-7122-4BE6-B575-C24EE3CC64C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10504014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BC45634-2874-4AF0-887E-406DEFB8D60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43654950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62AEC76-CB43-40DD-AF9D-66621540838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49036906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CEC444E-D0A8-4683-81AC-8614C6890B4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59825264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A40CDD1-F61B-4013-989C-3624841A499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48879795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DBDEA40-0B8C-4631-9935-F3D6AFA513E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26367284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0C5D598-9013-426F-B3D2-09617F596E5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17603981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25FEC27-C50B-4C94-948E-27247E4683A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75546727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4935E2C-83AC-4289-898B-3848E736FBF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484451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1EBD9ED-A623-4139-9CBD-A5A96E9702E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449465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C599EF2-CD1F-4650-BBC1-1A92244439A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83793028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4FC0E8D-6E68-4213-9F9D-27C40A14914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04342735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D2BD227-27F2-4073-91DA-7EED27C6B2A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51438250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9761E90-0E2D-4EDA-9FA3-B2B98E7FE5C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10803950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D853291-607E-4E5F-9D93-806579BFADB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91531579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D6C4B89-2868-4A64-8F1E-66DEA55F40A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3186908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5902CFB-1250-47F6-86A3-8B5A56406E1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7492288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37038E3-E164-4876-A7C1-4EBCE0A578C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90119724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2F29485-7EF1-4EA0-A6B4-93854DB723D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7017212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EAC5675-ED0D-40F1-8096-44E3B6DECC4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932139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07E2B08-C84A-4F19-B42F-8531D6A4019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22703871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7078667-188C-48E8-923E-371D84DAB62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3621363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46B404A-7E5D-4485-BDCE-7CC27CDE95D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09875214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49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63703136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90442324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4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90643615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25566020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88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88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15999933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78439083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189327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8973383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8635432-113D-49D5-9F80-772278A4589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76267742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53240386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57099240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39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2478634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7924BB5-7066-49F0-90BC-9AA91E34BB9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94060300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A83410F-2BDF-4018-AB5F-4213775091F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33777160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C6B34CD-00AB-43E0-9CBE-7F5E31EC9CE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85188221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0E175C0-AC74-414B-AF68-7918597516B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61976386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7AA0FB9-F5EC-4B50-AD23-3D62D74D748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90388158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D9706C7-20A6-4432-9944-881F77B5B7D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83032924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A9926AB-048F-4D13-84F2-7018BF41907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174649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791750D-871F-4B9F-BB66-047401B5587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337256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2D2C0D5-BBE1-4219-9F57-636A6F94432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7272192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855D9F72-56A4-4A36-8C67-A4080458FFF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15102792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2F2F675-6E9C-40CC-9523-6082393FB80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82141406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53BBA99-489F-4FE7-A359-A7BB9E898DC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08923079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A42EC88-8C57-4793-9658-751362EEF6F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469730487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49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1F15B49-90F0-4AF4-AC00-EF387AEEFF1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67918225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8D03C9F-0E8A-4D9D-8514-58B97FCF488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02337268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4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0506EA3-3CF9-45A3-BFA2-6A7D03D2343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77258627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A475A03-CE0E-47C7-8458-23E62A5AE94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11323742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88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88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C8E7EACF-45A4-46E8-A812-BBFF48BA8E3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1819466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ADFF2F2-C058-4BEC-8237-0FB291C9EE3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83529517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43EEF90-694E-4A71-B328-8D45539D3E2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50129977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C141F46-7A6F-41B3-8D32-A0E7F2A1C1D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82083931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B8E337E-4CA6-41AD-AFEF-7F11282119D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77841771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FD926D5-28D9-4A34-A17C-156BA32B8E9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90223823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F6A48A5-6F57-4389-8EA8-69E079F9AA9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0965450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39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7431900-4B1F-4CEC-8F30-B81B93A12FE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86094867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9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CC9C17E4-462D-4D61-8849-ACDF5DA0006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08813650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802190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331A0064-4D6D-4171-A150-7DAFE7B2EA2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63032653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934F624A-1498-4BAB-9182-94C6ED2BC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3369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34F624A-1498-4BAB-9182-94C6ED2BCAE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6057546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65B515A-6C1A-4A9A-B6DD-77CAED22C40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57085059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01B5C3DD-01DB-4079-BB0F-20D5613946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64790856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60610C1B-8319-40C4-B49C-7423FE39B4B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04078644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4BABEB82-406B-4A57-9A1A-FD055A32C78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95818299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2358CCF6-DCCC-448D-90DC-BC4F70D1D54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13425680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02C4C562-7627-4186-AFCB-00DAEDB7420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7813783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5B7BA0CC-5229-4CD8-9501-DA8515BB46B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47909803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2DC3DB01-9B26-4B8C-AB22-CF8B68C4A6A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84610437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549D0762-72EB-4642-98EC-6026781FF78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087085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98EE129A-D32A-4964-8F17-1324D628BCA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26614459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A63D0306-6B4C-43D3-BA81-B83AF23FE6F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214385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F408743-33AB-4BA5-97B5-5B35B41691C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4610706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2AE69C2-49F1-4068-B436-84F74DA420D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6879611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492AC84-489D-43BC-8014-CDCCAAD67C1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7848908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4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466725" y="1597025"/>
            <a:ext cx="9034463" cy="357188"/>
          </a:xfrm>
          <a:ln w="12700" algn="ctr"/>
        </p:spPr>
        <p:txBody>
          <a:bodyPr lIns="90488" tIns="44450" rIns="90488" bIns="44450">
            <a:spAutoFit/>
          </a:bodyPr>
          <a:lstStyle>
            <a:lvl1pPr algn="r" latinLnBrk="1">
              <a:lnSpc>
                <a:spcPct val="100000"/>
              </a:lnSpc>
              <a:defRPr sz="3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195" name="Rectangle 27"/>
          <p:cNvSpPr>
            <a:spLocks noGrp="1" noChangeArrowheads="1"/>
          </p:cNvSpPr>
          <p:nvPr>
            <p:ph type="subTitle" idx="1"/>
          </p:nvPr>
        </p:nvSpPr>
        <p:spPr>
          <a:xfrm>
            <a:off x="466725" y="2203450"/>
            <a:ext cx="9034463" cy="301625"/>
          </a:xfrm>
          <a:ln w="12700"/>
        </p:spPr>
        <p:txBody>
          <a:bodyPr lIns="90488" tIns="44450" rIns="90488" bIns="44450"/>
          <a:lstStyle>
            <a:lvl1pPr algn="r" eaLnBrk="0" latinLnBrk="1" hangingPunct="0">
              <a:spcAft>
                <a:spcPct val="0"/>
              </a:spcAft>
              <a:defRPr sz="25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3749421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2595563" y="2357438"/>
            <a:ext cx="4643437" cy="7858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 eaLnBrk="1" fontAlgn="base" latinLnBrk="1" hangingPunct="1">
              <a:spcBef>
                <a:spcPct val="50000"/>
              </a:spcBef>
              <a:defRPr/>
            </a:pPr>
            <a:endParaRPr lang="ko-KR" altLang="en-US" sz="13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5546" y="2357430"/>
            <a:ext cx="4643470" cy="785818"/>
          </a:xfrm>
        </p:spPr>
        <p:txBody>
          <a:bodyPr anchor="ctr"/>
          <a:lstStyle>
            <a:lvl1pPr algn="ctr">
              <a:defRPr sz="24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571769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14"/>
          <p:cNvCxnSpPr>
            <a:cxnSpLocks noChangeShapeType="1"/>
          </p:cNvCxnSpPr>
          <p:nvPr userDrawn="1"/>
        </p:nvCxnSpPr>
        <p:spPr bwMode="auto">
          <a:xfrm rot="10800000" flipH="1">
            <a:off x="631825" y="962025"/>
            <a:ext cx="8634413" cy="1588"/>
          </a:xfrm>
          <a:prstGeom prst="line">
            <a:avLst/>
          </a:prstGeom>
          <a:noFill/>
          <a:ln w="158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1824" y="1036638"/>
            <a:ext cx="8633645" cy="215444"/>
          </a:xfrm>
        </p:spPr>
        <p:txBody>
          <a:bodyPr/>
          <a:lstStyle>
            <a:lvl1pPr marL="0" indent="0"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13"/>
          <p:cNvSpPr>
            <a:spLocks noGrp="1"/>
          </p:cNvSpPr>
          <p:nvPr>
            <p:ph type="sldNum" sz="quarter" idx="10"/>
          </p:nvPr>
        </p:nvSpPr>
        <p:spPr>
          <a:xfrm>
            <a:off x="4862513" y="6611938"/>
            <a:ext cx="533400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base" latinLnBrk="1" hangingPunct="1">
              <a:spcBef>
                <a:spcPct val="50000"/>
              </a:spcBef>
              <a:defRPr sz="900">
                <a:solidFill>
                  <a:srgbClr val="000000">
                    <a:tint val="75000"/>
                  </a:srgb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BF40573-C0BC-456B-B871-03CB94678A1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39841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3"/>
          <p:cNvCxnSpPr>
            <a:cxnSpLocks noChangeShapeType="1"/>
          </p:cNvCxnSpPr>
          <p:nvPr userDrawn="1"/>
        </p:nvCxnSpPr>
        <p:spPr bwMode="auto">
          <a:xfrm rot="10800000" flipH="1">
            <a:off x="631825" y="962025"/>
            <a:ext cx="8634413" cy="1588"/>
          </a:xfrm>
          <a:prstGeom prst="line">
            <a:avLst/>
          </a:prstGeom>
          <a:noFill/>
          <a:ln w="158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31825" y="661988"/>
            <a:ext cx="8633644" cy="27463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3"/>
          <p:cNvSpPr>
            <a:spLocks noGrp="1"/>
          </p:cNvSpPr>
          <p:nvPr>
            <p:ph type="sldNum" sz="quarter" idx="10"/>
          </p:nvPr>
        </p:nvSpPr>
        <p:spPr>
          <a:xfrm>
            <a:off x="4862513" y="6611938"/>
            <a:ext cx="533400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base" latinLnBrk="1" hangingPunct="1">
              <a:spcBef>
                <a:spcPct val="50000"/>
              </a:spcBef>
              <a:defRPr sz="900">
                <a:solidFill>
                  <a:srgbClr val="000000">
                    <a:tint val="75000"/>
                  </a:srgb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D7567C9-0ACD-49CE-8F78-2458DF086E4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88065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50885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마스터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06"/>
          <a:stretch>
            <a:fillRect/>
          </a:stretch>
        </p:blipFill>
        <p:spPr bwMode="auto">
          <a:xfrm>
            <a:off x="0" y="0"/>
            <a:ext cx="99060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26"/>
          <p:cNvSpPr>
            <a:spLocks noChangeShapeType="1"/>
          </p:cNvSpPr>
          <p:nvPr userDrawn="1"/>
        </p:nvSpPr>
        <p:spPr bwMode="auto">
          <a:xfrm>
            <a:off x="615950" y="928688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282" y="527021"/>
            <a:ext cx="8642350" cy="4873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13"/>
          <p:cNvSpPr>
            <a:spLocks noGrp="1"/>
          </p:cNvSpPr>
          <p:nvPr>
            <p:ph type="sldNum" sz="quarter" idx="10"/>
          </p:nvPr>
        </p:nvSpPr>
        <p:spPr>
          <a:xfrm>
            <a:off x="4862513" y="6611938"/>
            <a:ext cx="533400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base" latinLnBrk="1" hangingPunct="1">
              <a:spcBef>
                <a:spcPct val="50000"/>
              </a:spcBef>
              <a:defRPr sz="900">
                <a:solidFill>
                  <a:srgbClr val="000000">
                    <a:tint val="75000"/>
                  </a:srgb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F535814-6461-4819-855F-1B1F3F20F11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0231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1B5C3DD-01DB-4079-BB0F-20D56139461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0410071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538DC1F-5188-40BE-A8F3-9AE34D0F6C9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0378793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2491C03-370F-46D1-B8B9-77DA440AC26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3074835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745AE16B-376D-401E-9517-53122319E7E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1258076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F5A7955-5577-49F5-8F72-0250B5E96DB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7131240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D19FB86-31EF-4708-AB2A-190184B1504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7857988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08A4314-AEFE-472F-843E-A44E45DFA66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8409410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99ECE47-EBC6-423D-A09A-CCE0E81BFE8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9751915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44420E9-DB53-4204-BBD2-F5ACF0B2E95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2071525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53E8332-A0C5-438E-B5AF-B893D68C644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0474840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16F3D02-E5AC-49DE-98D7-6E9A6E0182E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28714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0610C1B-8319-40C4-B49C-7423FE39B4B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9690120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BBAD1D0-F90A-4FD0-AF28-5F6D1C2C224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0352948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5B3B450-2E63-4349-B5B6-A96B6762B6F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5908732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91FB4D6-256A-4C5B-A2BC-94DB1A95179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9363787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A8848D0-C74D-4D71-A04C-180D123EBD8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0229122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2B73419-0448-41BE-9C1A-8CCFADD86A5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5224659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3986929-95C8-47AE-85BE-101718F302E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723351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7ED3078-3C61-464D-B39E-EA24EF42D59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5131823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5481F6F-F9D6-4B68-AACD-3D27ED78964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4568902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E2AD2BD-5FA6-461B-B380-7E32A184DC8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6378969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9A1D54E-965C-4E06-B3BE-D7AC7C628CF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657061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BABEB82-406B-4A57-9A1A-FD055A32C78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8908939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B1E385E-8226-4D40-8F60-5B321CAA106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36998858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ABAF500-C52E-459B-AEC0-6FFC0C03705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1478179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BB80C6D-B9A4-41BE-97F3-54227B89455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82356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C24B0B8-7F90-40C3-AF89-CDB2B64DAB3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90389748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D39F09C-5E48-4AC0-A157-64F4DD7FD45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4480918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36CA377-C3D0-423B-9BC6-A599DFE7222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0282715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0EDBF4C-55D2-459C-ADEE-CD7EB3687FA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25089593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1515799-E17E-4AD2-B940-411EA980A29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0952151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D2264E3-C490-4E4B-BEF8-D1FB8165DAF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27603831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FB04CA2-7E67-4AA5-94B6-3A87140117D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571563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358CCF6-DCCC-448D-90DC-BC4F70D1D54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61999452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6208758-51C0-4833-AA4F-A946738C83E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41692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3433B24-2F58-4708-82D3-2B806B07495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36925428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BB7AA98-888C-4750-8391-CC8B7774BDA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0123768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EEEAB95-9C65-4521-B790-E97EB248E55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8658929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F2DE719-2373-4460-B461-48F95F88F53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13939101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2D9F5AD-5252-448E-8797-39F8C8F7BF6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2514159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D471BC1-CA5F-4C44-A03A-6F10D6BE966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2283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EC8561C-9A1C-4204-B665-C7A15C6CAD1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59045077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5FC1990-EE46-48DD-93DB-463F0384A69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95530271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C0C789C2-2FF1-45FF-BCBB-DA50AC157F8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9382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2C4C562-7627-4186-AFCB-00DAEDB7420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4767010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3D16ACD-28FE-4AE3-A604-3053DB4FB9F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66156231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CDA35B59-D97A-4B83-99AE-7450E02925B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4669861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927EBDE-BBE5-4784-A12E-AA7850FA0FA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3710489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6EDF64E-3BE7-4B7F-A8ED-FC08DAEE182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35417698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DC235AA-EC8C-42A7-B868-FD5AF3D6A58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86439963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DAB1B96-9665-4DD2-A866-2FD4CFFD946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83858504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518AFCA-CAF0-4583-9C42-08012C35124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0937110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88834AED-3073-408A-885A-2536781958F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5766570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50BEF43-C84B-4AC4-A265-F0EA0CFBDB4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38980106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8EDE42C-72D9-4A25-83EF-159474C6D2A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914822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B7BA0CC-5229-4CD8-9501-DA8515BB46B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66432357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45FC480-3407-498F-A60E-44CFC466BF4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84643981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EE719B2-99A3-449A-B04D-4131441B150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35115999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5F410F4-A599-470F-B4AE-17C566B272D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0813666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12E15EF-16DD-44B3-B171-525F30D2F0F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85446973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DA552D1-ECB7-4B82-A7D7-1CD0C5A4861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20866216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F1ACE8E-58DA-4E5F-9454-C8D9F5FE063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44003451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5E97727-E0E7-4D92-93E7-965A2FAE25A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9078696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2CDEF7E-25A6-4375-946B-C96891BB868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33483356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C37008D-C593-4090-BDC7-D42DDF58EA8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3824721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881C956-3381-4ED6-84A6-ED856C7F529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909667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DC3DB01-9B26-4B8C-AB22-CF8B68C4A6A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43289175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CA44C04-1CA6-4841-B3A5-35733B6AD00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0112168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37019E0-4EFC-4D23-B637-17FC7F68037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96668336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C45B7349-3F58-46C8-ADA8-FE2FBE6EE79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2638440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D467C24-7CD2-4552-A2F9-CA8571A74D4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02812860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0D3C996-BCF2-4280-803E-6999069398C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89568235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2E5714E-525D-4899-B279-F10F8C2E332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39915127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32E9692-5B14-442E-BF8D-B9C4AAEEA31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61979147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8DDB8532-3D47-4E26-B6E8-38EBB76C3B1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94998216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318D92F-E268-45B6-84BC-C868A1A501D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26811447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F219669-25EB-419D-80E1-416697D30ED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34501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61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8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0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79.xml"/><Relationship Id="rId12" Type="http://schemas.openxmlformats.org/officeDocument/2006/relationships/slideLayout" Target="../slideLayouts/slideLayout184.xml"/><Relationship Id="rId2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8.xml"/><Relationship Id="rId11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76.xml"/><Relationship Id="rId9" Type="http://schemas.openxmlformats.org/officeDocument/2006/relationships/slideLayout" Target="../slideLayouts/slideLayout181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13" Type="http://schemas.openxmlformats.org/officeDocument/2006/relationships/slideLayout" Target="../slideLayouts/slideLayout197.xml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slideLayout" Target="../slideLayouts/slideLayout196.xml"/><Relationship Id="rId2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Relationship Id="rId1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5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98.xml"/><Relationship Id="rId6" Type="http://schemas.openxmlformats.org/officeDocument/2006/relationships/slideLayout" Target="../slideLayouts/slideLayout203.xml"/><Relationship Id="rId11" Type="http://schemas.openxmlformats.org/officeDocument/2006/relationships/slideLayout" Target="../slideLayouts/slideLayout208.xml"/><Relationship Id="rId5" Type="http://schemas.openxmlformats.org/officeDocument/2006/relationships/slideLayout" Target="../slideLayouts/slideLayout202.xml"/><Relationship Id="rId10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201.xml"/><Relationship Id="rId9" Type="http://schemas.openxmlformats.org/officeDocument/2006/relationships/slideLayout" Target="../slideLayouts/slideLayout20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7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EF1C18D8-D516-4EBB-866B-B050CBD2202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88" r:id="rId1"/>
    <p:sldLayoutId id="2147486189" r:id="rId2"/>
    <p:sldLayoutId id="2147486190" r:id="rId3"/>
    <p:sldLayoutId id="2147486191" r:id="rId4"/>
    <p:sldLayoutId id="2147486192" r:id="rId5"/>
    <p:sldLayoutId id="2147486193" r:id="rId6"/>
    <p:sldLayoutId id="2147486194" r:id="rId7"/>
    <p:sldLayoutId id="2147486195" r:id="rId8"/>
    <p:sldLayoutId id="2147486196" r:id="rId9"/>
    <p:sldLayoutId id="2147486197" r:id="rId10"/>
    <p:sldLayoutId id="2147486198" r:id="rId11"/>
    <p:sldLayoutId id="2147486199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E69519D1-80E2-4BA0-880A-326F481385F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  <p:grpSp>
        <p:nvGrpSpPr>
          <p:cNvPr id="10245" name="그룹 4"/>
          <p:cNvGrpSpPr>
            <a:grpSpLocks/>
          </p:cNvGrpSpPr>
          <p:nvPr userDrawn="1"/>
        </p:nvGrpSpPr>
        <p:grpSpPr bwMode="auto">
          <a:xfrm>
            <a:off x="0" y="0"/>
            <a:ext cx="9906000" cy="504825"/>
            <a:chOff x="0" y="1628775"/>
            <a:chExt cx="9288462" cy="504825"/>
          </a:xfrm>
        </p:grpSpPr>
        <p:sp>
          <p:nvSpPr>
            <p:cNvPr id="10246" name="Rectangle 3"/>
            <p:cNvSpPr>
              <a:spLocks noChangeArrowheads="1"/>
            </p:cNvSpPr>
            <p:nvPr/>
          </p:nvSpPr>
          <p:spPr bwMode="auto">
            <a:xfrm>
              <a:off x="0" y="1628775"/>
              <a:ext cx="9288462" cy="504825"/>
            </a:xfrm>
            <a:prstGeom prst="rect">
              <a:avLst/>
            </a:prstGeom>
            <a:gradFill rotWithShape="1">
              <a:gsLst>
                <a:gs pos="0">
                  <a:srgbClr val="000066">
                    <a:alpha val="89998"/>
                  </a:srgbClr>
                </a:gs>
                <a:gs pos="100000">
                  <a:srgbClr val="3366FF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2000">
                <a:solidFill>
                  <a:srgbClr val="FFFF66"/>
                </a:solidFill>
                <a:latin typeface="HY수평선B" pitchFamily="18" charset="-127"/>
              </a:endParaRPr>
            </a:p>
          </p:txBody>
        </p:sp>
        <p:grpSp>
          <p:nvGrpSpPr>
            <p:cNvPr id="10247" name="Group 4"/>
            <p:cNvGrpSpPr>
              <a:grpSpLocks/>
            </p:cNvGrpSpPr>
            <p:nvPr/>
          </p:nvGrpSpPr>
          <p:grpSpPr bwMode="auto">
            <a:xfrm>
              <a:off x="71437" y="1700213"/>
              <a:ext cx="73025" cy="360363"/>
              <a:chOff x="2844" y="1533"/>
              <a:chExt cx="290" cy="278"/>
            </a:xfrm>
          </p:grpSpPr>
          <p:sp>
            <p:nvSpPr>
              <p:cNvPr id="10248" name="AutoShape 5"/>
              <p:cNvSpPr>
                <a:spLocks noChangeArrowheads="1"/>
              </p:cNvSpPr>
              <p:nvPr/>
            </p:nvSpPr>
            <p:spPr bwMode="auto">
              <a:xfrm>
                <a:off x="2844" y="1533"/>
                <a:ext cx="284" cy="274"/>
              </a:xfrm>
              <a:prstGeom prst="roundRect">
                <a:avLst>
                  <a:gd name="adj" fmla="val 6264"/>
                </a:avLst>
              </a:prstGeom>
              <a:gradFill rotWithShape="1">
                <a:gsLst>
                  <a:gs pos="0">
                    <a:srgbClr val="F4D13E"/>
                  </a:gs>
                  <a:gs pos="100000">
                    <a:srgbClr val="CEAB6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6"/>
              <p:cNvSpPr>
                <a:spLocks noChangeArrowheads="1"/>
              </p:cNvSpPr>
              <p:nvPr/>
            </p:nvSpPr>
            <p:spPr bwMode="auto">
              <a:xfrm>
                <a:off x="2850" y="1539"/>
                <a:ext cx="284" cy="49"/>
              </a:xfrm>
              <a:prstGeom prst="roundRect">
                <a:avLst>
                  <a:gd name="adj" fmla="val 32991"/>
                </a:avLst>
              </a:prstGeom>
              <a:gradFill rotWithShape="1">
                <a:gsLst>
                  <a:gs pos="0">
                    <a:schemeClr val="bg1">
                      <a:alpha val="78999"/>
                    </a:schemeClr>
                  </a:gs>
                  <a:gs pos="100000">
                    <a:schemeClr val="bg1">
                      <a:gamma/>
                      <a:tint val="38039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0" name="AutoShape 7"/>
              <p:cNvSpPr>
                <a:spLocks noChangeArrowheads="1"/>
              </p:cNvSpPr>
              <p:nvPr/>
            </p:nvSpPr>
            <p:spPr bwMode="auto">
              <a:xfrm flipV="1">
                <a:off x="2850" y="1771"/>
                <a:ext cx="284" cy="40"/>
              </a:xfrm>
              <a:prstGeom prst="roundRect">
                <a:avLst>
                  <a:gd name="adj" fmla="val 31324"/>
                </a:avLst>
              </a:prstGeom>
              <a:gradFill rotWithShape="1">
                <a:gsLst>
                  <a:gs pos="0">
                    <a:srgbClr val="580808">
                      <a:alpha val="35001"/>
                    </a:srgbClr>
                  </a:gs>
                  <a:gs pos="100000">
                    <a:srgbClr val="740A0A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84" r:id="rId1"/>
    <p:sldLayoutId id="2147486285" r:id="rId2"/>
    <p:sldLayoutId id="2147486286" r:id="rId3"/>
    <p:sldLayoutId id="2147486287" r:id="rId4"/>
    <p:sldLayoutId id="2147486288" r:id="rId5"/>
    <p:sldLayoutId id="2147486289" r:id="rId6"/>
    <p:sldLayoutId id="2147486290" r:id="rId7"/>
    <p:sldLayoutId id="2147486291" r:id="rId8"/>
    <p:sldLayoutId id="2147486292" r:id="rId9"/>
    <p:sldLayoutId id="2147486293" r:id="rId10"/>
    <p:sldLayoutId id="2147486294" r:id="rId11"/>
    <p:sldLayoutId id="2147486295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67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5206A638-4A8D-42CB-87C6-44BD7DD1FA3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96" r:id="rId1"/>
    <p:sldLayoutId id="2147486297" r:id="rId2"/>
    <p:sldLayoutId id="2147486298" r:id="rId3"/>
    <p:sldLayoutId id="2147486299" r:id="rId4"/>
    <p:sldLayoutId id="2147486300" r:id="rId5"/>
    <p:sldLayoutId id="2147486301" r:id="rId6"/>
    <p:sldLayoutId id="2147486302" r:id="rId7"/>
    <p:sldLayoutId id="2147486303" r:id="rId8"/>
    <p:sldLayoutId id="2147486304" r:id="rId9"/>
    <p:sldLayoutId id="2147486305" r:id="rId10"/>
    <p:sldLayoutId id="2147486306" r:id="rId11"/>
    <p:sldLayoutId id="2147486307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291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2306C08F-BF60-433D-A789-AEC29636062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08" r:id="rId1"/>
    <p:sldLayoutId id="2147486309" r:id="rId2"/>
    <p:sldLayoutId id="2147486310" r:id="rId3"/>
    <p:sldLayoutId id="2147486311" r:id="rId4"/>
    <p:sldLayoutId id="2147486312" r:id="rId5"/>
    <p:sldLayoutId id="2147486313" r:id="rId6"/>
    <p:sldLayoutId id="2147486314" r:id="rId7"/>
    <p:sldLayoutId id="2147486315" r:id="rId8"/>
    <p:sldLayoutId id="2147486316" r:id="rId9"/>
    <p:sldLayoutId id="2147486317" r:id="rId10"/>
    <p:sldLayoutId id="2147486318" r:id="rId11"/>
    <p:sldLayoutId id="2147486319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315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B8D92461-CA18-4FF4-8476-B2D2601BE52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20" r:id="rId1"/>
    <p:sldLayoutId id="2147486321" r:id="rId2"/>
    <p:sldLayoutId id="2147486322" r:id="rId3"/>
    <p:sldLayoutId id="2147486323" r:id="rId4"/>
    <p:sldLayoutId id="2147486324" r:id="rId5"/>
    <p:sldLayoutId id="2147486325" r:id="rId6"/>
    <p:sldLayoutId id="2147486326" r:id="rId7"/>
    <p:sldLayoutId id="2147486327" r:id="rId8"/>
    <p:sldLayoutId id="2147486328" r:id="rId9"/>
    <p:sldLayoutId id="2147486329" r:id="rId10"/>
    <p:sldLayoutId id="2147486330" r:id="rId11"/>
    <p:sldLayoutId id="2147486331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339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13DF7E73-6F2B-40EF-BAAC-6B67BF55C78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32" r:id="rId1"/>
    <p:sldLayoutId id="2147486333" r:id="rId2"/>
    <p:sldLayoutId id="2147486334" r:id="rId3"/>
    <p:sldLayoutId id="2147486335" r:id="rId4"/>
    <p:sldLayoutId id="2147486336" r:id="rId5"/>
    <p:sldLayoutId id="2147486337" r:id="rId6"/>
    <p:sldLayoutId id="2147486338" r:id="rId7"/>
    <p:sldLayoutId id="2147486339" r:id="rId8"/>
    <p:sldLayoutId id="2147486340" r:id="rId9"/>
    <p:sldLayoutId id="2147486341" r:id="rId10"/>
    <p:sldLayoutId id="2147486342" r:id="rId11"/>
    <p:sldLayoutId id="2147486343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9906000" cy="5080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0" y="6807200"/>
            <a:ext cx="9906000" cy="5080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44" r:id="rId1"/>
    <p:sldLayoutId id="2147486345" r:id="rId2"/>
    <p:sldLayoutId id="2147486346" r:id="rId3"/>
    <p:sldLayoutId id="2147486347" r:id="rId4"/>
    <p:sldLayoutId id="2147486348" r:id="rId5"/>
    <p:sldLayoutId id="2147486349" r:id="rId6"/>
    <p:sldLayoutId id="2147486350" r:id="rId7"/>
    <p:sldLayoutId id="2147486351" r:id="rId8"/>
    <p:sldLayoutId id="2147486352" r:id="rId9"/>
    <p:sldLayoutId id="2147486353" r:id="rId10"/>
    <p:sldLayoutId id="2147486354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387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6928933F-8065-41BB-83D0-95BA85129C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55" r:id="rId1"/>
    <p:sldLayoutId id="2147486356" r:id="rId2"/>
    <p:sldLayoutId id="2147486357" r:id="rId3"/>
    <p:sldLayoutId id="2147486358" r:id="rId4"/>
    <p:sldLayoutId id="2147486359" r:id="rId5"/>
    <p:sldLayoutId id="2147486360" r:id="rId6"/>
    <p:sldLayoutId id="2147486361" r:id="rId7"/>
    <p:sldLayoutId id="2147486362" r:id="rId8"/>
    <p:sldLayoutId id="2147486363" r:id="rId9"/>
    <p:sldLayoutId id="2147486364" r:id="rId10"/>
    <p:sldLayoutId id="2147486365" r:id="rId11"/>
    <p:sldLayoutId id="2147486366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1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D4D2B039-F8E5-4BF7-8632-9C18F0BB8FF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67" r:id="rId1"/>
    <p:sldLayoutId id="2147486368" r:id="rId2"/>
    <p:sldLayoutId id="2147486369" r:id="rId3"/>
    <p:sldLayoutId id="2147486370" r:id="rId4"/>
    <p:sldLayoutId id="2147486371" r:id="rId5"/>
    <p:sldLayoutId id="2147486372" r:id="rId6"/>
    <p:sldLayoutId id="2147486373" r:id="rId7"/>
    <p:sldLayoutId id="2147486374" r:id="rId8"/>
    <p:sldLayoutId id="2147486375" r:id="rId9"/>
    <p:sldLayoutId id="2147486376" r:id="rId10"/>
    <p:sldLayoutId id="2147486377" r:id="rId11"/>
    <p:sldLayoutId id="2147486378" r:id="rId12"/>
    <p:sldLayoutId id="2147486384" r:id="rId13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7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EF1C18D8-D516-4EBB-866B-B050CBD2202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0295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86" r:id="rId1"/>
    <p:sldLayoutId id="2147486387" r:id="rId2"/>
    <p:sldLayoutId id="2147486388" r:id="rId3"/>
    <p:sldLayoutId id="2147486389" r:id="rId4"/>
    <p:sldLayoutId id="2147486390" r:id="rId5"/>
    <p:sldLayoutId id="2147486391" r:id="rId6"/>
    <p:sldLayoutId id="2147486392" r:id="rId7"/>
    <p:sldLayoutId id="2147486393" r:id="rId8"/>
    <p:sldLayoutId id="2147486394" r:id="rId9"/>
    <p:sldLayoutId id="2147486395" r:id="rId10"/>
    <p:sldLayoutId id="2147486396" r:id="rId11"/>
    <p:sldLayoutId id="2147486397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74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CF7703DF-AAE2-4A91-BA29-2C17907D965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  <p:sp>
        <p:nvSpPr>
          <p:cNvPr id="2051" name="Line 5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0" r:id="rId1"/>
    <p:sldLayoutId id="2147486201" r:id="rId2"/>
    <p:sldLayoutId id="2147486202" r:id="rId3"/>
    <p:sldLayoutId id="2147486203" r:id="rId4"/>
    <p:sldLayoutId id="2147486204" r:id="rId5"/>
    <p:sldLayoutId id="2147486205" r:id="rId6"/>
    <p:sldLayoutId id="2147486206" r:id="rId7"/>
    <p:sldLayoutId id="2147486207" r:id="rId8"/>
    <p:sldLayoutId id="2147486208" r:id="rId9"/>
    <p:sldLayoutId id="2147486209" r:id="rId10"/>
    <p:sldLayoutId id="2147486210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마스터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8996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2"/>
          <p:cNvSpPr>
            <a:spLocks noChangeArrowheads="1"/>
          </p:cNvSpPr>
          <p:nvPr/>
        </p:nvSpPr>
        <p:spPr bwMode="auto">
          <a:xfrm>
            <a:off x="0" y="527050"/>
            <a:ext cx="1800225" cy="28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fontAlgn="base" latinLnBrk="1" hangingPunct="1">
              <a:spcBef>
                <a:spcPct val="50000"/>
              </a:spcBef>
            </a:pPr>
            <a:endParaRPr lang="ko-KR" altLang="en-US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7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661988"/>
            <a:ext cx="8634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036638"/>
            <a:ext cx="86344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79" r:id="rId1"/>
    <p:sldLayoutId id="2147486380" r:id="rId2"/>
    <p:sldLayoutId id="2147486381" r:id="rId3"/>
    <p:sldLayoutId id="2147486382" r:id="rId4"/>
    <p:sldLayoutId id="2147486211" r:id="rId5"/>
    <p:sldLayoutId id="2147486383" r:id="rId6"/>
  </p:sldLayoutIdLst>
  <p:transition/>
  <p:hf hdr="0" ftr="0" dt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산돌고딕B" pitchFamily="18" charset="-127"/>
          <a:ea typeface="산돌고딕B" pitchFamily="18" charset="-127"/>
        </a:defRPr>
      </a:lvl6pPr>
      <a:lvl7pPr marL="914400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산돌고딕B" pitchFamily="18" charset="-127"/>
          <a:ea typeface="산돌고딕B" pitchFamily="18" charset="-127"/>
        </a:defRPr>
      </a:lvl7pPr>
      <a:lvl8pPr marL="1371600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산돌고딕B" pitchFamily="18" charset="-127"/>
          <a:ea typeface="산돌고딕B" pitchFamily="18" charset="-127"/>
        </a:defRPr>
      </a:lvl8pPr>
      <a:lvl9pPr marL="1828800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산돌고딕B" pitchFamily="18" charset="-127"/>
          <a:ea typeface="산돌고딕B" pitchFamily="18" charset="-127"/>
        </a:defRPr>
      </a:lvl9pPr>
    </p:titleStyle>
    <p:bodyStyle>
      <a:lvl1pPr marL="342900" indent="-342900" algn="just" rtl="0" eaLnBrk="0" fontAlgn="base" hangingPunct="0">
        <a:spcBef>
          <a:spcPct val="0"/>
        </a:spcBef>
        <a:spcAft>
          <a:spcPct val="30000"/>
        </a:spcAft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200025" indent="-198438" algn="just" rtl="0" eaLnBrk="0" fontAlgn="ctr" hangingPunct="0">
        <a:lnSpc>
          <a:spcPct val="110000"/>
        </a:lnSpc>
        <a:spcBef>
          <a:spcPct val="0"/>
        </a:spcBef>
        <a:spcAft>
          <a:spcPct val="40000"/>
        </a:spcAft>
        <a:buClr>
          <a:srgbClr val="006699"/>
        </a:buClr>
        <a:defRPr kumimoji="1" sz="13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379413" indent="-177800" algn="just" rtl="0" eaLnBrk="0" fontAlgn="ctr" hangingPunct="0">
        <a:lnSpc>
          <a:spcPct val="110000"/>
        </a:lnSpc>
        <a:spcBef>
          <a:spcPct val="0"/>
        </a:spcBef>
        <a:spcAft>
          <a:spcPct val="20000"/>
        </a:spcAft>
        <a:buClr>
          <a:srgbClr val="006699"/>
        </a:buClr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542925" indent="-161925" algn="just" rtl="0" eaLnBrk="0" fontAlgn="ctr" hangingPunct="0">
        <a:lnSpc>
          <a:spcPct val="110000"/>
        </a:lnSpc>
        <a:spcBef>
          <a:spcPct val="0"/>
        </a:spcBef>
        <a:spcAft>
          <a:spcPct val="40000"/>
        </a:spcAft>
        <a:buClr>
          <a:srgbClr val="006699"/>
        </a:buClr>
        <a:buSzPct val="90000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just" rtl="0" eaLnBrk="0" fontAlgn="ctr" hangingPunct="0">
        <a:lnSpc>
          <a:spcPct val="110000"/>
        </a:lnSpc>
        <a:spcBef>
          <a:spcPct val="0"/>
        </a:spcBef>
        <a:spcAft>
          <a:spcPct val="40000"/>
        </a:spcAft>
        <a:buClr>
          <a:srgbClr val="006699"/>
        </a:buClr>
        <a:buSzPct val="90000"/>
        <a:buChar char="•"/>
        <a:defRPr kumimoji="1" sz="1200">
          <a:solidFill>
            <a:srgbClr val="000000"/>
          </a:solidFill>
          <a:latin typeface="+mn-lt"/>
          <a:ea typeface="+mn-ea"/>
        </a:defRPr>
      </a:lvl5pPr>
      <a:lvl6pPr marL="2514600" indent="-228600" algn="just" rtl="0" fontAlgn="ctr">
        <a:lnSpc>
          <a:spcPct val="110000"/>
        </a:lnSpc>
        <a:spcBef>
          <a:spcPct val="0"/>
        </a:spcBef>
        <a:spcAft>
          <a:spcPct val="40000"/>
        </a:spcAft>
        <a:buClr>
          <a:srgbClr val="006699"/>
        </a:buClr>
        <a:buSzPct val="90000"/>
        <a:buChar char="•"/>
        <a:defRPr kumimoji="1" sz="1200">
          <a:solidFill>
            <a:srgbClr val="000000"/>
          </a:solidFill>
          <a:latin typeface="+mn-lt"/>
          <a:ea typeface="+mn-ea"/>
        </a:defRPr>
      </a:lvl6pPr>
      <a:lvl7pPr marL="2971800" indent="-228600" algn="just" rtl="0" fontAlgn="ctr">
        <a:lnSpc>
          <a:spcPct val="110000"/>
        </a:lnSpc>
        <a:spcBef>
          <a:spcPct val="0"/>
        </a:spcBef>
        <a:spcAft>
          <a:spcPct val="40000"/>
        </a:spcAft>
        <a:buClr>
          <a:srgbClr val="006699"/>
        </a:buClr>
        <a:buSzPct val="90000"/>
        <a:buChar char="•"/>
        <a:defRPr kumimoji="1" sz="1200">
          <a:solidFill>
            <a:srgbClr val="000000"/>
          </a:solidFill>
          <a:latin typeface="+mn-lt"/>
          <a:ea typeface="+mn-ea"/>
        </a:defRPr>
      </a:lvl7pPr>
      <a:lvl8pPr marL="3429000" indent="-228600" algn="just" rtl="0" fontAlgn="ctr">
        <a:lnSpc>
          <a:spcPct val="110000"/>
        </a:lnSpc>
        <a:spcBef>
          <a:spcPct val="0"/>
        </a:spcBef>
        <a:spcAft>
          <a:spcPct val="40000"/>
        </a:spcAft>
        <a:buClr>
          <a:srgbClr val="006699"/>
        </a:buClr>
        <a:buSzPct val="90000"/>
        <a:buChar char="•"/>
        <a:defRPr kumimoji="1" sz="1200">
          <a:solidFill>
            <a:srgbClr val="000000"/>
          </a:solidFill>
          <a:latin typeface="+mn-lt"/>
          <a:ea typeface="+mn-ea"/>
        </a:defRPr>
      </a:lvl8pPr>
      <a:lvl9pPr marL="3886200" indent="-228600" algn="just" rtl="0" fontAlgn="ctr">
        <a:lnSpc>
          <a:spcPct val="110000"/>
        </a:lnSpc>
        <a:spcBef>
          <a:spcPct val="0"/>
        </a:spcBef>
        <a:spcAft>
          <a:spcPct val="40000"/>
        </a:spcAft>
        <a:buClr>
          <a:srgbClr val="006699"/>
        </a:buClr>
        <a:buSzPct val="90000"/>
        <a:buChar char="•"/>
        <a:defRPr kumimoji="1"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2978B3B7-9820-4D5F-9E05-3F48D45395C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12" r:id="rId1"/>
    <p:sldLayoutId id="2147486213" r:id="rId2"/>
    <p:sldLayoutId id="2147486214" r:id="rId3"/>
    <p:sldLayoutId id="2147486215" r:id="rId4"/>
    <p:sldLayoutId id="2147486216" r:id="rId5"/>
    <p:sldLayoutId id="2147486217" r:id="rId6"/>
    <p:sldLayoutId id="2147486218" r:id="rId7"/>
    <p:sldLayoutId id="2147486219" r:id="rId8"/>
    <p:sldLayoutId id="2147486220" r:id="rId9"/>
    <p:sldLayoutId id="2147486221" r:id="rId10"/>
    <p:sldLayoutId id="2147486222" r:id="rId11"/>
    <p:sldLayoutId id="2147486223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23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707F489F-7FEF-4246-9DFE-76A7C9119DF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24" r:id="rId1"/>
    <p:sldLayoutId id="2147486225" r:id="rId2"/>
    <p:sldLayoutId id="2147486226" r:id="rId3"/>
    <p:sldLayoutId id="2147486227" r:id="rId4"/>
    <p:sldLayoutId id="2147486228" r:id="rId5"/>
    <p:sldLayoutId id="2147486229" r:id="rId6"/>
    <p:sldLayoutId id="2147486230" r:id="rId7"/>
    <p:sldLayoutId id="2147486231" r:id="rId8"/>
    <p:sldLayoutId id="2147486232" r:id="rId9"/>
    <p:sldLayoutId id="2147486233" r:id="rId10"/>
    <p:sldLayoutId id="2147486234" r:id="rId11"/>
    <p:sldLayoutId id="2147486235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47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D84A75C1-6128-487F-A925-82455AA5481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6" r:id="rId1"/>
    <p:sldLayoutId id="2147486237" r:id="rId2"/>
    <p:sldLayoutId id="2147486238" r:id="rId3"/>
    <p:sldLayoutId id="2147486239" r:id="rId4"/>
    <p:sldLayoutId id="2147486240" r:id="rId5"/>
    <p:sldLayoutId id="2147486241" r:id="rId6"/>
    <p:sldLayoutId id="2147486242" r:id="rId7"/>
    <p:sldLayoutId id="2147486243" r:id="rId8"/>
    <p:sldLayoutId id="2147486244" r:id="rId9"/>
    <p:sldLayoutId id="2147486245" r:id="rId10"/>
    <p:sldLayoutId id="2147486246" r:id="rId11"/>
    <p:sldLayoutId id="2147486247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71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3AA4CDBF-FFA8-4EAF-8ADA-DC3B3810A20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  <p:grpSp>
        <p:nvGrpSpPr>
          <p:cNvPr id="7173" name="그룹 4"/>
          <p:cNvGrpSpPr>
            <a:grpSpLocks/>
          </p:cNvGrpSpPr>
          <p:nvPr userDrawn="1"/>
        </p:nvGrpSpPr>
        <p:grpSpPr bwMode="auto">
          <a:xfrm>
            <a:off x="0" y="0"/>
            <a:ext cx="9906000" cy="504825"/>
            <a:chOff x="0" y="1628775"/>
            <a:chExt cx="9288462" cy="504825"/>
          </a:xfrm>
        </p:grpSpPr>
        <p:sp>
          <p:nvSpPr>
            <p:cNvPr id="7174" name="Rectangle 3"/>
            <p:cNvSpPr>
              <a:spLocks noChangeArrowheads="1"/>
            </p:cNvSpPr>
            <p:nvPr/>
          </p:nvSpPr>
          <p:spPr bwMode="auto">
            <a:xfrm>
              <a:off x="0" y="1628775"/>
              <a:ext cx="9288462" cy="504825"/>
            </a:xfrm>
            <a:prstGeom prst="rect">
              <a:avLst/>
            </a:prstGeom>
            <a:gradFill rotWithShape="1">
              <a:gsLst>
                <a:gs pos="0">
                  <a:srgbClr val="000066">
                    <a:alpha val="89998"/>
                  </a:srgbClr>
                </a:gs>
                <a:gs pos="100000">
                  <a:srgbClr val="3366FF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2000">
                <a:solidFill>
                  <a:srgbClr val="FFFF66"/>
                </a:solidFill>
                <a:latin typeface="HY수평선B" pitchFamily="18" charset="-127"/>
              </a:endParaRPr>
            </a:p>
          </p:txBody>
        </p:sp>
        <p:grpSp>
          <p:nvGrpSpPr>
            <p:cNvPr id="7175" name="Group 4"/>
            <p:cNvGrpSpPr>
              <a:grpSpLocks/>
            </p:cNvGrpSpPr>
            <p:nvPr/>
          </p:nvGrpSpPr>
          <p:grpSpPr bwMode="auto">
            <a:xfrm>
              <a:off x="71437" y="1700213"/>
              <a:ext cx="73025" cy="360363"/>
              <a:chOff x="2844" y="1533"/>
              <a:chExt cx="290" cy="278"/>
            </a:xfrm>
          </p:grpSpPr>
          <p:sp>
            <p:nvSpPr>
              <p:cNvPr id="7176" name="AutoShape 5"/>
              <p:cNvSpPr>
                <a:spLocks noChangeArrowheads="1"/>
              </p:cNvSpPr>
              <p:nvPr/>
            </p:nvSpPr>
            <p:spPr bwMode="auto">
              <a:xfrm>
                <a:off x="2844" y="1533"/>
                <a:ext cx="284" cy="274"/>
              </a:xfrm>
              <a:prstGeom prst="roundRect">
                <a:avLst>
                  <a:gd name="adj" fmla="val 6264"/>
                </a:avLst>
              </a:prstGeom>
              <a:gradFill rotWithShape="1">
                <a:gsLst>
                  <a:gs pos="0">
                    <a:srgbClr val="F4D13E"/>
                  </a:gs>
                  <a:gs pos="100000">
                    <a:srgbClr val="CEAB6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6"/>
              <p:cNvSpPr>
                <a:spLocks noChangeArrowheads="1"/>
              </p:cNvSpPr>
              <p:nvPr/>
            </p:nvSpPr>
            <p:spPr bwMode="auto">
              <a:xfrm>
                <a:off x="2850" y="1539"/>
                <a:ext cx="284" cy="49"/>
              </a:xfrm>
              <a:prstGeom prst="roundRect">
                <a:avLst>
                  <a:gd name="adj" fmla="val 32991"/>
                </a:avLst>
              </a:prstGeom>
              <a:gradFill rotWithShape="1">
                <a:gsLst>
                  <a:gs pos="0">
                    <a:schemeClr val="bg1">
                      <a:alpha val="78999"/>
                    </a:schemeClr>
                  </a:gs>
                  <a:gs pos="100000">
                    <a:schemeClr val="bg1">
                      <a:gamma/>
                      <a:tint val="38039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78" name="AutoShape 7"/>
              <p:cNvSpPr>
                <a:spLocks noChangeArrowheads="1"/>
              </p:cNvSpPr>
              <p:nvPr/>
            </p:nvSpPr>
            <p:spPr bwMode="auto">
              <a:xfrm flipV="1">
                <a:off x="2850" y="1771"/>
                <a:ext cx="284" cy="40"/>
              </a:xfrm>
              <a:prstGeom prst="roundRect">
                <a:avLst>
                  <a:gd name="adj" fmla="val 31324"/>
                </a:avLst>
              </a:prstGeom>
              <a:gradFill rotWithShape="1">
                <a:gsLst>
                  <a:gs pos="0">
                    <a:srgbClr val="580808">
                      <a:alpha val="35001"/>
                    </a:srgbClr>
                  </a:gs>
                  <a:gs pos="100000">
                    <a:srgbClr val="740A0A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48" r:id="rId1"/>
    <p:sldLayoutId id="2147486249" r:id="rId2"/>
    <p:sldLayoutId id="2147486250" r:id="rId3"/>
    <p:sldLayoutId id="2147486251" r:id="rId4"/>
    <p:sldLayoutId id="2147486252" r:id="rId5"/>
    <p:sldLayoutId id="2147486253" r:id="rId6"/>
    <p:sldLayoutId id="2147486254" r:id="rId7"/>
    <p:sldLayoutId id="2147486255" r:id="rId8"/>
    <p:sldLayoutId id="2147486256" r:id="rId9"/>
    <p:sldLayoutId id="2147486257" r:id="rId10"/>
    <p:sldLayoutId id="2147486258" r:id="rId11"/>
    <p:sldLayoutId id="2147486259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95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0DD6783C-E394-4440-8DF5-112B055AC50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60" r:id="rId1"/>
    <p:sldLayoutId id="2147486261" r:id="rId2"/>
    <p:sldLayoutId id="2147486262" r:id="rId3"/>
    <p:sldLayoutId id="2147486263" r:id="rId4"/>
    <p:sldLayoutId id="2147486264" r:id="rId5"/>
    <p:sldLayoutId id="2147486265" r:id="rId6"/>
    <p:sldLayoutId id="2147486266" r:id="rId7"/>
    <p:sldLayoutId id="2147486267" r:id="rId8"/>
    <p:sldLayoutId id="2147486268" r:id="rId9"/>
    <p:sldLayoutId id="2147486269" r:id="rId10"/>
    <p:sldLayoutId id="2147486270" r:id="rId11"/>
    <p:sldLayoutId id="2147486271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19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DE255F23-AF0E-496A-813C-E5FAE03D3FA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  <p:grpSp>
        <p:nvGrpSpPr>
          <p:cNvPr id="9221" name="그룹 4"/>
          <p:cNvGrpSpPr>
            <a:grpSpLocks/>
          </p:cNvGrpSpPr>
          <p:nvPr userDrawn="1"/>
        </p:nvGrpSpPr>
        <p:grpSpPr bwMode="auto">
          <a:xfrm>
            <a:off x="0" y="0"/>
            <a:ext cx="9906000" cy="504825"/>
            <a:chOff x="0" y="1628775"/>
            <a:chExt cx="9288462" cy="504825"/>
          </a:xfrm>
        </p:grpSpPr>
        <p:sp>
          <p:nvSpPr>
            <p:cNvPr id="9222" name="Rectangle 3"/>
            <p:cNvSpPr>
              <a:spLocks noChangeArrowheads="1"/>
            </p:cNvSpPr>
            <p:nvPr/>
          </p:nvSpPr>
          <p:spPr bwMode="auto">
            <a:xfrm>
              <a:off x="0" y="1628775"/>
              <a:ext cx="9288462" cy="504825"/>
            </a:xfrm>
            <a:prstGeom prst="rect">
              <a:avLst/>
            </a:prstGeom>
            <a:gradFill rotWithShape="1">
              <a:gsLst>
                <a:gs pos="0">
                  <a:srgbClr val="000066">
                    <a:alpha val="89998"/>
                  </a:srgbClr>
                </a:gs>
                <a:gs pos="100000">
                  <a:srgbClr val="3366FF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2000">
                <a:solidFill>
                  <a:srgbClr val="FFFF66"/>
                </a:solidFill>
                <a:latin typeface="HY수평선B" pitchFamily="18" charset="-127"/>
              </a:endParaRPr>
            </a:p>
          </p:txBody>
        </p:sp>
        <p:grpSp>
          <p:nvGrpSpPr>
            <p:cNvPr id="9223" name="Group 4"/>
            <p:cNvGrpSpPr>
              <a:grpSpLocks/>
            </p:cNvGrpSpPr>
            <p:nvPr/>
          </p:nvGrpSpPr>
          <p:grpSpPr bwMode="auto">
            <a:xfrm>
              <a:off x="71437" y="1700213"/>
              <a:ext cx="73025" cy="360363"/>
              <a:chOff x="2844" y="1533"/>
              <a:chExt cx="290" cy="278"/>
            </a:xfrm>
          </p:grpSpPr>
          <p:sp>
            <p:nvSpPr>
              <p:cNvPr id="9224" name="AutoShape 5"/>
              <p:cNvSpPr>
                <a:spLocks noChangeArrowheads="1"/>
              </p:cNvSpPr>
              <p:nvPr/>
            </p:nvSpPr>
            <p:spPr bwMode="auto">
              <a:xfrm>
                <a:off x="2844" y="1533"/>
                <a:ext cx="284" cy="274"/>
              </a:xfrm>
              <a:prstGeom prst="roundRect">
                <a:avLst>
                  <a:gd name="adj" fmla="val 6264"/>
                </a:avLst>
              </a:prstGeom>
              <a:gradFill rotWithShape="1">
                <a:gsLst>
                  <a:gs pos="0">
                    <a:srgbClr val="F4D13E"/>
                  </a:gs>
                  <a:gs pos="100000">
                    <a:srgbClr val="CEAB6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6"/>
              <p:cNvSpPr>
                <a:spLocks noChangeArrowheads="1"/>
              </p:cNvSpPr>
              <p:nvPr/>
            </p:nvSpPr>
            <p:spPr bwMode="auto">
              <a:xfrm>
                <a:off x="2850" y="1539"/>
                <a:ext cx="284" cy="49"/>
              </a:xfrm>
              <a:prstGeom prst="roundRect">
                <a:avLst>
                  <a:gd name="adj" fmla="val 32991"/>
                </a:avLst>
              </a:prstGeom>
              <a:gradFill rotWithShape="1">
                <a:gsLst>
                  <a:gs pos="0">
                    <a:schemeClr val="bg1">
                      <a:alpha val="78999"/>
                    </a:schemeClr>
                  </a:gs>
                  <a:gs pos="100000">
                    <a:schemeClr val="bg1">
                      <a:gamma/>
                      <a:tint val="38039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6" name="AutoShape 7"/>
              <p:cNvSpPr>
                <a:spLocks noChangeArrowheads="1"/>
              </p:cNvSpPr>
              <p:nvPr/>
            </p:nvSpPr>
            <p:spPr bwMode="auto">
              <a:xfrm flipV="1">
                <a:off x="2850" y="1771"/>
                <a:ext cx="284" cy="40"/>
              </a:xfrm>
              <a:prstGeom prst="roundRect">
                <a:avLst>
                  <a:gd name="adj" fmla="val 31324"/>
                </a:avLst>
              </a:prstGeom>
              <a:gradFill rotWithShape="1">
                <a:gsLst>
                  <a:gs pos="0">
                    <a:srgbClr val="580808">
                      <a:alpha val="35001"/>
                    </a:srgbClr>
                  </a:gs>
                  <a:gs pos="100000">
                    <a:srgbClr val="740A0A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72" r:id="rId1"/>
    <p:sldLayoutId id="2147486273" r:id="rId2"/>
    <p:sldLayoutId id="2147486274" r:id="rId3"/>
    <p:sldLayoutId id="2147486275" r:id="rId4"/>
    <p:sldLayoutId id="2147486276" r:id="rId5"/>
    <p:sldLayoutId id="2147486277" r:id="rId6"/>
    <p:sldLayoutId id="2147486278" r:id="rId7"/>
    <p:sldLayoutId id="2147486279" r:id="rId8"/>
    <p:sldLayoutId id="2147486280" r:id="rId9"/>
    <p:sldLayoutId id="2147486281" r:id="rId10"/>
    <p:sldLayoutId id="2147486282" r:id="rId11"/>
    <p:sldLayoutId id="2147486283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WordArt 29"/>
          <p:cNvSpPr>
            <a:spLocks noChangeArrowheads="1" noChangeShapeType="1" noTextEdit="1"/>
          </p:cNvSpPr>
          <p:nvPr/>
        </p:nvSpPr>
        <p:spPr bwMode="auto">
          <a:xfrm>
            <a:off x="1773238" y="1911350"/>
            <a:ext cx="6061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24579" name="그룹 32"/>
          <p:cNvGrpSpPr>
            <a:grpSpLocks/>
          </p:cNvGrpSpPr>
          <p:nvPr/>
        </p:nvGrpSpPr>
        <p:grpSpPr bwMode="auto">
          <a:xfrm>
            <a:off x="1712913" y="1846263"/>
            <a:ext cx="6108700" cy="1785937"/>
            <a:chOff x="3845711" y="962008"/>
            <a:chExt cx="2214578" cy="415925"/>
          </a:xfrm>
        </p:grpSpPr>
        <p:sp>
          <p:nvSpPr>
            <p:cNvPr id="24590" name="Line 10"/>
            <p:cNvSpPr>
              <a:spLocks noChangeShapeType="1"/>
            </p:cNvSpPr>
            <p:nvPr/>
          </p:nvSpPr>
          <p:spPr bwMode="auto">
            <a:xfrm>
              <a:off x="3845711" y="962008"/>
              <a:ext cx="2214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tIns="0" rIns="45720" bIns="0" anchor="ctr"/>
            <a:lstStyle/>
            <a:p>
              <a:endParaRPr lang="ko-KR" altLang="en-US"/>
            </a:p>
          </p:txBody>
        </p:sp>
        <p:sp>
          <p:nvSpPr>
            <p:cNvPr id="24591" name="Line 11"/>
            <p:cNvSpPr>
              <a:spLocks noChangeShapeType="1"/>
            </p:cNvSpPr>
            <p:nvPr/>
          </p:nvSpPr>
          <p:spPr bwMode="auto">
            <a:xfrm>
              <a:off x="3845711" y="1377933"/>
              <a:ext cx="2214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tIns="0" rIns="45720" bIns="0" anchor="ctr"/>
            <a:lstStyle/>
            <a:p>
              <a:endParaRPr lang="ko-KR" altLang="en-US"/>
            </a:p>
          </p:txBody>
        </p:sp>
      </p:grpSp>
      <p:grpSp>
        <p:nvGrpSpPr>
          <p:cNvPr id="24580" name="그룹 33"/>
          <p:cNvGrpSpPr>
            <a:grpSpLocks/>
          </p:cNvGrpSpPr>
          <p:nvPr/>
        </p:nvGrpSpPr>
        <p:grpSpPr bwMode="auto">
          <a:xfrm>
            <a:off x="1712913" y="1768475"/>
            <a:ext cx="6108700" cy="1785938"/>
            <a:chOff x="3845711" y="962008"/>
            <a:chExt cx="2214578" cy="415925"/>
          </a:xfrm>
        </p:grpSpPr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>
              <a:off x="3845711" y="962008"/>
              <a:ext cx="2214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tIns="0" rIns="45720" bIns="0" anchor="ctr"/>
            <a:lstStyle/>
            <a:p>
              <a:endParaRPr lang="ko-KR" altLang="en-US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3845711" y="1377933"/>
              <a:ext cx="2214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tIns="0" rIns="45720" bIns="0" anchor="ctr"/>
            <a:lstStyle/>
            <a:p>
              <a:endParaRPr lang="ko-KR" altLang="en-US"/>
            </a:p>
          </p:txBody>
        </p:sp>
      </p:grp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687121" y="1956609"/>
            <a:ext cx="6236313" cy="147732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eaLnBrk="1" fontAlgn="ctr" hangingPunct="1">
              <a:spcBef>
                <a:spcPct val="50000"/>
              </a:spcBef>
              <a:defRPr/>
            </a:pPr>
            <a:r>
              <a:rPr lang="ko-KR" altLang="en-US" sz="3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항만산업의 </a:t>
            </a:r>
            <a:r>
              <a:rPr lang="en-US" altLang="ko-KR" sz="3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ESG</a:t>
            </a:r>
            <a:r>
              <a:rPr lang="ko-KR" altLang="en-US" sz="3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3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ctr" hangingPunct="1">
              <a:spcBef>
                <a:spcPct val="50000"/>
              </a:spcBef>
              <a:defRPr/>
            </a:pPr>
            <a:r>
              <a:rPr lang="ko-KR" altLang="en-US" sz="3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전략 방향에 관한 고찰</a:t>
            </a:r>
            <a:endParaRPr lang="en-US" altLang="ko-KR" sz="3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84" name="Rectangle 24"/>
          <p:cNvSpPr>
            <a:spLocks noChangeArrowheads="1"/>
          </p:cNvSpPr>
          <p:nvPr/>
        </p:nvSpPr>
        <p:spPr bwMode="auto">
          <a:xfrm>
            <a:off x="3381027" y="4906963"/>
            <a:ext cx="2652093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1800" b="0" dirty="0">
                <a:latin typeface="HY수평선B" pitchFamily="18" charset="-127"/>
              </a:rPr>
              <a:t>한국해양대학교 </a:t>
            </a:r>
            <a:r>
              <a:rPr lang="ko-KR" altLang="en-US" sz="1800" b="0" dirty="0" err="1">
                <a:latin typeface="HY수평선B" pitchFamily="18" charset="-127"/>
              </a:rPr>
              <a:t>김규봉</a:t>
            </a:r>
            <a:endParaRPr lang="en-US" altLang="ko-KR" sz="1800" b="0" dirty="0">
              <a:latin typeface="HY수평선B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sz="1800" b="0" dirty="0">
                <a:latin typeface="HY수평선B" pitchFamily="18" charset="-127"/>
              </a:rPr>
              <a:t>한국해양대학교 </a:t>
            </a:r>
            <a:r>
              <a:rPr lang="ko-KR" altLang="en-US" sz="1800" b="0" dirty="0" err="1">
                <a:latin typeface="HY수평선B" pitchFamily="18" charset="-127"/>
              </a:rPr>
              <a:t>심민섭</a:t>
            </a:r>
            <a:endParaRPr lang="en-US" altLang="ko-KR" sz="1800" b="0" dirty="0">
              <a:latin typeface="HY수평선B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sz="1800" b="0">
                <a:latin typeface="HY수평선B" pitchFamily="18" charset="-127"/>
              </a:rPr>
              <a:t>한국해양대학교 </a:t>
            </a:r>
            <a:r>
              <a:rPr lang="ko-KR" altLang="en-US" sz="1800" b="0" dirty="0" err="1">
                <a:latin typeface="HY수평선B" pitchFamily="18" charset="-127"/>
              </a:rPr>
              <a:t>김율성</a:t>
            </a:r>
            <a:endParaRPr lang="en-US" altLang="ko-KR" sz="1800" b="0" dirty="0">
              <a:latin typeface="HY수평선B" pitchFamily="18" charset="-127"/>
            </a:endParaRPr>
          </a:p>
        </p:txBody>
      </p:sp>
      <p:sp>
        <p:nvSpPr>
          <p:cNvPr id="24586" name="McK Date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26855" y="4221212"/>
            <a:ext cx="1546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algn="l"/>
            <a:r>
              <a:rPr lang="en-US" altLang="ko-KR" dirty="0">
                <a:ea typeface="HY울릉도M" pitchFamily="18" charset="-127"/>
              </a:rPr>
              <a:t>2022</a:t>
            </a:r>
            <a:r>
              <a:rPr lang="ko-KR" altLang="en-US" dirty="0">
                <a:ea typeface="HY울릉도M" pitchFamily="18" charset="-127"/>
              </a:rPr>
              <a:t>년 </a:t>
            </a:r>
            <a:r>
              <a:rPr lang="en-US" altLang="ko-KR" dirty="0">
                <a:ea typeface="HY울릉도M" pitchFamily="18" charset="-127"/>
              </a:rPr>
              <a:t> 5</a:t>
            </a:r>
            <a:r>
              <a:rPr lang="ko-KR" altLang="en-US" dirty="0">
                <a:ea typeface="HY울릉도M" pitchFamily="18" charset="-127"/>
              </a:rPr>
              <a:t>월  </a:t>
            </a:r>
            <a:r>
              <a:rPr lang="en-US" altLang="ko-KR" dirty="0">
                <a:ea typeface="HY울릉도M" pitchFamily="18" charset="-127"/>
              </a:rPr>
              <a:t>20</a:t>
            </a:r>
            <a:r>
              <a:rPr lang="ko-KR" altLang="en-US" dirty="0">
                <a:ea typeface="HY울릉도M" pitchFamily="18" charset="-127"/>
              </a:rPr>
              <a:t>일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6969224" y="6117795"/>
            <a:ext cx="2844663" cy="62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162214"/>
            <a:ext cx="1440160" cy="14401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7"/>
          <p:cNvSpPr txBox="1">
            <a:spLocks noChangeArrowheads="1"/>
          </p:cNvSpPr>
          <p:nvPr/>
        </p:nvSpPr>
        <p:spPr bwMode="auto">
          <a:xfrm>
            <a:off x="91083" y="33327"/>
            <a:ext cx="967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Ⅴ.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결론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654" name="Group 18"/>
          <p:cNvGrpSpPr>
            <a:grpSpLocks/>
          </p:cNvGrpSpPr>
          <p:nvPr/>
        </p:nvGrpSpPr>
        <p:grpSpPr bwMode="auto">
          <a:xfrm>
            <a:off x="9283700" y="6365875"/>
            <a:ext cx="638175" cy="515938"/>
            <a:chOff x="5370" y="4002"/>
            <a:chExt cx="402" cy="325"/>
          </a:xfrm>
        </p:grpSpPr>
        <p:sp>
          <p:nvSpPr>
            <p:cNvPr id="27659" name="Freeform 19"/>
            <p:cNvSpPr>
              <a:spLocks/>
            </p:cNvSpPr>
            <p:nvPr/>
          </p:nvSpPr>
          <p:spPr bwMode="auto">
            <a:xfrm>
              <a:off x="5370" y="4002"/>
              <a:ext cx="402" cy="318"/>
            </a:xfrm>
            <a:custGeom>
              <a:avLst/>
              <a:gdLst>
                <a:gd name="T0" fmla="*/ 7 w 516"/>
                <a:gd name="T1" fmla="*/ 0 h 378"/>
                <a:gd name="T2" fmla="*/ 0 w 516"/>
                <a:gd name="T3" fmla="*/ 20 h 378"/>
                <a:gd name="T4" fmla="*/ 7 w 516"/>
                <a:gd name="T5" fmla="*/ 20 h 378"/>
                <a:gd name="T6" fmla="*/ 7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C0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0" name="Freeform 20"/>
            <p:cNvSpPr>
              <a:spLocks/>
            </p:cNvSpPr>
            <p:nvPr/>
          </p:nvSpPr>
          <p:spPr bwMode="auto">
            <a:xfrm>
              <a:off x="5446" y="4031"/>
              <a:ext cx="319" cy="252"/>
            </a:xfrm>
            <a:custGeom>
              <a:avLst/>
              <a:gdLst>
                <a:gd name="T0" fmla="*/ 1 w 516"/>
                <a:gd name="T1" fmla="*/ 0 h 378"/>
                <a:gd name="T2" fmla="*/ 0 w 516"/>
                <a:gd name="T3" fmla="*/ 1 h 378"/>
                <a:gd name="T4" fmla="*/ 1 w 516"/>
                <a:gd name="T5" fmla="*/ 1 h 378"/>
                <a:gd name="T6" fmla="*/ 1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998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1" name="Text Box 21"/>
            <p:cNvSpPr txBox="1">
              <a:spLocks noChangeArrowheads="1"/>
            </p:cNvSpPr>
            <p:nvPr/>
          </p:nvSpPr>
          <p:spPr bwMode="auto">
            <a:xfrm>
              <a:off x="5566" y="4114"/>
              <a:ext cx="201" cy="213"/>
            </a:xfrm>
            <a:prstGeom prst="rect">
              <a:avLst/>
            </a:prstGeom>
            <a:noFill/>
            <a:ln>
              <a:noFill/>
            </a:ln>
            <a:effectLst>
              <a:outerShdw dist="17961" dir="135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9pPr>
            </a:lstStyle>
            <a:p>
              <a:pPr eaLnBrk="1" fontAlgn="base" latinLnBrk="1" hangingPunct="1"/>
              <a:fld id="{26BD2F1D-CE58-4504-8EB2-CE55BE5B765E}" type="slidenum">
                <a:rPr lang="en-US" altLang="ko-KR" sz="1600">
                  <a:solidFill>
                    <a:srgbClr val="FFFFFF"/>
                  </a:solidFill>
                  <a:latin typeface="HY견명조" pitchFamily="18" charset="-127"/>
                  <a:ea typeface="HY견명조" pitchFamily="18" charset="-127"/>
                </a:rPr>
                <a:pPr eaLnBrk="1" fontAlgn="base" latinLnBrk="1" hangingPunct="1"/>
                <a:t>9</a:t>
              </a:fld>
              <a:endParaRPr lang="en-US" altLang="ko-KR" sz="1600">
                <a:solidFill>
                  <a:srgbClr val="FFFFFF"/>
                </a:solidFill>
                <a:latin typeface="HY견명조" pitchFamily="18" charset="-127"/>
                <a:ea typeface="HY견명조" pitchFamily="18" charset="-127"/>
              </a:endParaRPr>
            </a:p>
          </p:txBody>
        </p:sp>
      </p:grpSp>
      <p:sp>
        <p:nvSpPr>
          <p:cNvPr id="9" name="Text Box 21">
            <a:extLst>
              <a:ext uri="{FF2B5EF4-FFF2-40B4-BE49-F238E27FC236}">
                <a16:creationId xmlns:a16="http://schemas.microsoft.com/office/drawing/2014/main" id="{CC50ACEE-DC55-44A2-A42E-A53A84513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1147927"/>
            <a:ext cx="9322370" cy="4459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dirty="0"/>
              <a:t>첫째</a:t>
            </a:r>
            <a:r>
              <a:rPr lang="en-US" altLang="ko-KR" dirty="0"/>
              <a:t>, AHP</a:t>
            </a:r>
            <a:r>
              <a:rPr lang="ko-KR" altLang="en-US" dirty="0"/>
              <a:t>분석 결과 </a:t>
            </a:r>
            <a:r>
              <a:rPr lang="en-US" altLang="ko-KR" dirty="0"/>
              <a:t>2</a:t>
            </a:r>
            <a:r>
              <a:rPr lang="ko-KR" altLang="en-US" dirty="0"/>
              <a:t>계층 평가 매트릭스에서는 ‘환경</a:t>
            </a:r>
            <a:r>
              <a:rPr lang="en-US" altLang="ko-KR" dirty="0"/>
              <a:t>(Environment)’</a:t>
            </a:r>
            <a:r>
              <a:rPr lang="ko-KR" altLang="en-US" dirty="0"/>
              <a:t>이 중요도 </a:t>
            </a:r>
            <a:r>
              <a:rPr lang="en-US" altLang="ko-KR" dirty="0"/>
              <a:t>0.402</a:t>
            </a:r>
            <a:r>
              <a:rPr lang="ko-KR" altLang="en-US" dirty="0"/>
              <a:t>로 가장 높게 나타났으며</a:t>
            </a:r>
            <a:r>
              <a:rPr lang="en-US" altLang="ko-KR" dirty="0"/>
              <a:t>, </a:t>
            </a:r>
            <a:r>
              <a:rPr lang="ko-KR" altLang="en-US" dirty="0"/>
              <a:t>다음으로 ‘사회</a:t>
            </a:r>
            <a:r>
              <a:rPr lang="en-US" altLang="ko-KR" dirty="0"/>
              <a:t>(Social)’ 0.378, ‘</a:t>
            </a:r>
            <a:r>
              <a:rPr lang="ko-KR" altLang="en-US" dirty="0"/>
              <a:t>지배구조</a:t>
            </a:r>
            <a:r>
              <a:rPr lang="en-US" altLang="ko-KR" dirty="0"/>
              <a:t>(Governance)’ 0.221 </a:t>
            </a:r>
            <a:r>
              <a:rPr lang="ko-KR" altLang="en-US" dirty="0"/>
              <a:t>순으로 나타났음</a:t>
            </a:r>
            <a:endParaRPr lang="en-US" altLang="ko-KR" dirty="0"/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Blip>
                <a:blip r:embed="rId3"/>
              </a:buBlip>
              <a:tabLst>
                <a:tab pos="266700" algn="l"/>
              </a:tabLst>
              <a:defRPr/>
            </a:pPr>
            <a:endParaRPr lang="en-US" altLang="ko-KR" dirty="0"/>
          </a:p>
          <a:p>
            <a:pPr algn="l" latinLnBrk="1">
              <a:lnSpc>
                <a:spcPct val="150000"/>
              </a:lnSpc>
              <a:spcBef>
                <a:spcPct val="20000"/>
              </a:spcBef>
              <a:buSzPct val="145000"/>
              <a:tabLst>
                <a:tab pos="266700" algn="l"/>
              </a:tabLst>
              <a:defRPr/>
            </a:pPr>
            <a:endParaRPr lang="en-US" altLang="ko-KR" dirty="0"/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dirty="0"/>
              <a:t>둘째</a:t>
            </a:r>
            <a:r>
              <a:rPr lang="en-US" altLang="ko-KR" dirty="0"/>
              <a:t>, AHP</a:t>
            </a:r>
            <a:r>
              <a:rPr lang="ko-KR" altLang="en-US" dirty="0"/>
              <a:t>분석 결과 복합가중치를 반영한 </a:t>
            </a:r>
            <a:r>
              <a:rPr lang="en-US" altLang="ko-KR" dirty="0"/>
              <a:t>3</a:t>
            </a:r>
            <a:r>
              <a:rPr lang="ko-KR" altLang="en-US" dirty="0"/>
              <a:t>계층 평가 매트릭스에서는 ‘친환경 항만 인프라 </a:t>
            </a:r>
            <a:r>
              <a:rPr lang="ko-KR" altLang="en-US" dirty="0" err="1"/>
              <a:t>확대’와</a:t>
            </a:r>
            <a:r>
              <a:rPr lang="ko-KR" altLang="en-US" dirty="0"/>
              <a:t> ‘안전한 작업환경 </a:t>
            </a:r>
            <a:r>
              <a:rPr lang="ko-KR" altLang="en-US" dirty="0" err="1"/>
              <a:t>구현’이</a:t>
            </a:r>
            <a:r>
              <a:rPr lang="ko-KR" altLang="en-US" dirty="0"/>
              <a:t> 복합가중치 </a:t>
            </a:r>
            <a:r>
              <a:rPr lang="en-US" altLang="ko-KR" dirty="0"/>
              <a:t>0.197</a:t>
            </a:r>
            <a:r>
              <a:rPr lang="ko-KR" altLang="en-US" dirty="0"/>
              <a:t>로 가장 높게 나타났으며</a:t>
            </a:r>
            <a:r>
              <a:rPr lang="en-US" altLang="ko-KR" dirty="0"/>
              <a:t>, </a:t>
            </a:r>
            <a:r>
              <a:rPr lang="ko-KR" altLang="en-US" dirty="0"/>
              <a:t>다음으로 ‘상호존중의 인권문화 확립’ </a:t>
            </a:r>
            <a:r>
              <a:rPr lang="en-US" altLang="ko-KR" dirty="0"/>
              <a:t>0.119, ‘</a:t>
            </a:r>
            <a:r>
              <a:rPr lang="ko-KR" altLang="en-US" dirty="0"/>
              <a:t>친환경 항만 경영체계 구축’ </a:t>
            </a:r>
            <a:r>
              <a:rPr lang="en-US" altLang="ko-KR" dirty="0"/>
              <a:t>0.109 </a:t>
            </a:r>
            <a:r>
              <a:rPr lang="ko-KR" altLang="en-US" dirty="0"/>
              <a:t>등의 순으로 나타났음</a:t>
            </a:r>
            <a:endParaRPr lang="en-US" altLang="ko-KR" dirty="0"/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Blip>
                <a:blip r:embed="rId3"/>
              </a:buBlip>
              <a:tabLst>
                <a:tab pos="266700" algn="l"/>
              </a:tabLst>
              <a:defRPr/>
            </a:pPr>
            <a:endParaRPr lang="en-US" altLang="ko-KR" dirty="0"/>
          </a:p>
          <a:p>
            <a:pPr algn="l" latinLnBrk="1">
              <a:lnSpc>
                <a:spcPct val="150000"/>
              </a:lnSpc>
              <a:spcBef>
                <a:spcPct val="20000"/>
              </a:spcBef>
              <a:buSzPct val="145000"/>
              <a:tabLst>
                <a:tab pos="266700" algn="l"/>
              </a:tabLst>
              <a:defRPr/>
            </a:pPr>
            <a:endParaRPr lang="en-US" altLang="ko-KR" dirty="0"/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dirty="0"/>
              <a:t>부산항 컨테이너터미널 운영사별 </a:t>
            </a:r>
            <a:r>
              <a:rPr lang="en-US" altLang="ko-KR" dirty="0"/>
              <a:t>Likert Scale 5</a:t>
            </a:r>
            <a:r>
              <a:rPr lang="ko-KR" altLang="en-US" dirty="0"/>
              <a:t>점 척도를 사용하여 </a:t>
            </a:r>
            <a:r>
              <a:rPr lang="en-US" altLang="ko-KR" dirty="0"/>
              <a:t>4</a:t>
            </a:r>
            <a:r>
              <a:rPr lang="ko-KR" altLang="en-US" dirty="0"/>
              <a:t>계층 중요도 평가결과 </a:t>
            </a:r>
            <a:r>
              <a:rPr lang="ko-KR" altLang="en-US" dirty="0" err="1"/>
              <a:t>부산신항만</a:t>
            </a:r>
            <a:r>
              <a:rPr lang="en-US" altLang="ko-KR" dirty="0"/>
              <a:t>(PNC)</a:t>
            </a:r>
            <a:r>
              <a:rPr lang="ko-KR" altLang="en-US" dirty="0"/>
              <a:t>이 </a:t>
            </a:r>
            <a:r>
              <a:rPr lang="en-US" altLang="ko-KR" dirty="0"/>
              <a:t>3.464</a:t>
            </a:r>
            <a:r>
              <a:rPr lang="ko-KR" altLang="en-US" dirty="0"/>
              <a:t>점으로 가장 높고</a:t>
            </a:r>
            <a:r>
              <a:rPr lang="en-US" altLang="ko-KR" dirty="0"/>
              <a:t>, </a:t>
            </a:r>
            <a:r>
              <a:rPr lang="ko-KR" altLang="en-US" dirty="0"/>
              <a:t>다음으로 </a:t>
            </a:r>
            <a:r>
              <a:rPr lang="ko-KR" altLang="en-US" dirty="0" err="1"/>
              <a:t>에이치엠엠피에스에이신항만</a:t>
            </a:r>
            <a:r>
              <a:rPr lang="en-US" altLang="ko-KR" dirty="0"/>
              <a:t>(HPNT)</a:t>
            </a:r>
            <a:r>
              <a:rPr lang="ko-KR" altLang="en-US" dirty="0"/>
              <a:t>이 </a:t>
            </a:r>
            <a:r>
              <a:rPr lang="en-US" altLang="ko-KR" dirty="0"/>
              <a:t>3.463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한진부산컨테이너터미널</a:t>
            </a:r>
            <a:r>
              <a:rPr lang="en-US" altLang="ko-KR" dirty="0"/>
              <a:t>(HJNC) 3.377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 err="1"/>
              <a:t>부산신항국제터미널</a:t>
            </a:r>
            <a:r>
              <a:rPr lang="en-US" altLang="ko-KR" dirty="0"/>
              <a:t>(PNIT)</a:t>
            </a:r>
            <a:r>
              <a:rPr lang="ko-KR" altLang="en-US" dirty="0"/>
              <a:t>과 </a:t>
            </a:r>
            <a:r>
              <a:rPr lang="ko-KR" altLang="en-US" dirty="0" err="1"/>
              <a:t>비엔씨티</a:t>
            </a:r>
            <a:r>
              <a:rPr lang="en-US" altLang="ko-KR" dirty="0"/>
              <a:t>(BNCT) 3.248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 err="1"/>
              <a:t>한국허치슨터미널</a:t>
            </a:r>
            <a:r>
              <a:rPr lang="en-US" altLang="ko-KR" dirty="0"/>
              <a:t>(HBCT) 2.678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부산항터미널</a:t>
            </a:r>
            <a:r>
              <a:rPr lang="en-US" altLang="ko-KR" dirty="0"/>
              <a:t>(BPT) 2.639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동부부산컨테이너터미널</a:t>
            </a:r>
            <a:r>
              <a:rPr lang="en-US" altLang="ko-KR" dirty="0"/>
              <a:t>(DPCT) 2.604</a:t>
            </a:r>
            <a:r>
              <a:rPr lang="ko-KR" altLang="en-US" dirty="0"/>
              <a:t>점 순으로 나타났음</a:t>
            </a:r>
          </a:p>
        </p:txBody>
      </p:sp>
    </p:spTree>
    <p:extLst>
      <p:ext uri="{BB962C8B-B14F-4D97-AF65-F5344CB8AC3E}">
        <p14:creationId xmlns:p14="http://schemas.microsoft.com/office/powerpoint/2010/main" val="21042046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200472" y="198389"/>
            <a:ext cx="9495084" cy="61109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37398" y="288836"/>
            <a:ext cx="9206944" cy="5882984"/>
          </a:xfrm>
          <a:prstGeom prst="rect">
            <a:avLst/>
          </a:prstGeom>
          <a:solidFill>
            <a:srgbClr val="D0D0D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2113919" y="1844824"/>
            <a:ext cx="5786136" cy="695536"/>
            <a:chOff x="2548" y="1303"/>
            <a:chExt cx="3115" cy="492"/>
          </a:xfrm>
        </p:grpSpPr>
        <p:pic>
          <p:nvPicPr>
            <p:cNvPr id="25618" name="Picture 8" descr="Untitled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1303"/>
              <a:ext cx="3115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9" name="Rectangle 22"/>
            <p:cNvSpPr>
              <a:spLocks noChangeArrowheads="1"/>
            </p:cNvSpPr>
            <p:nvPr/>
          </p:nvSpPr>
          <p:spPr bwMode="auto">
            <a:xfrm>
              <a:off x="2642" y="1399"/>
              <a:ext cx="28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220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Ⅰ</a:t>
              </a:r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2987" y="1390"/>
              <a:ext cx="1533" cy="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1" fontAlgn="ctr" hangingPunct="1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800" dirty="0">
                  <a:solidFill>
                    <a:srgbClr val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연구 배경 및 목적</a:t>
              </a:r>
              <a:endParaRPr lang="en-SG" altLang="ko-KR" sz="1800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5605" name="Group 11"/>
          <p:cNvGrpSpPr>
            <a:grpSpLocks/>
          </p:cNvGrpSpPr>
          <p:nvPr/>
        </p:nvGrpSpPr>
        <p:grpSpPr bwMode="auto">
          <a:xfrm>
            <a:off x="2113919" y="2623630"/>
            <a:ext cx="5786136" cy="696952"/>
            <a:chOff x="2548" y="1801"/>
            <a:chExt cx="3115" cy="493"/>
          </a:xfrm>
        </p:grpSpPr>
        <p:pic>
          <p:nvPicPr>
            <p:cNvPr id="25615" name="Picture 12" descr="Untitled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1801"/>
              <a:ext cx="3115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6" name="Rectangle 22"/>
            <p:cNvSpPr>
              <a:spLocks noChangeArrowheads="1"/>
            </p:cNvSpPr>
            <p:nvPr/>
          </p:nvSpPr>
          <p:spPr bwMode="auto">
            <a:xfrm>
              <a:off x="2642" y="1904"/>
              <a:ext cx="28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220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Ⅱ</a:t>
              </a:r>
            </a:p>
          </p:txBody>
        </p:sp>
        <p:sp>
          <p:nvSpPr>
            <p:cNvPr id="25617" name="Rectangle 22"/>
            <p:cNvSpPr>
              <a:spLocks noChangeArrowheads="1"/>
            </p:cNvSpPr>
            <p:nvPr/>
          </p:nvSpPr>
          <p:spPr bwMode="auto">
            <a:xfrm>
              <a:off x="2987" y="1936"/>
              <a:ext cx="11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ko-KR" altLang="en-US" sz="1800" dirty="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연구방법 및 구성</a:t>
              </a:r>
            </a:p>
          </p:txBody>
        </p:sp>
      </p:grp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2808736" y="980728"/>
            <a:ext cx="4240456" cy="5080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85457" tIns="84111" rIns="85457" bIns="84111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200" kern="0" dirty="0">
                <a:solidFill>
                  <a:sysClr val="windowText" lastClr="000000"/>
                </a:solidFill>
                <a:latin typeface="HY수평선B" pitchFamily="18" charset="-127"/>
              </a:rPr>
              <a:t>목차</a:t>
            </a:r>
            <a:r>
              <a:rPr kumimoji="0" lang="en-SG" altLang="ko-KR" sz="2200" kern="0" dirty="0">
                <a:solidFill>
                  <a:sysClr val="windowText" lastClr="000000"/>
                </a:solidFill>
                <a:latin typeface="HY수평선B" pitchFamily="18" charset="-127"/>
              </a:rPr>
              <a:t> </a:t>
            </a:r>
          </a:p>
        </p:txBody>
      </p:sp>
      <p:grpSp>
        <p:nvGrpSpPr>
          <p:cNvPr id="25608" name="Group 6"/>
          <p:cNvGrpSpPr>
            <a:grpSpLocks/>
          </p:cNvGrpSpPr>
          <p:nvPr/>
        </p:nvGrpSpPr>
        <p:grpSpPr bwMode="auto">
          <a:xfrm>
            <a:off x="1690015" y="1514755"/>
            <a:ext cx="6501713" cy="51134"/>
            <a:chOff x="660" y="1084"/>
            <a:chExt cx="4454" cy="23"/>
          </a:xfrm>
        </p:grpSpPr>
        <p:sp>
          <p:nvSpPr>
            <p:cNvPr id="25613" name="Line 7"/>
            <p:cNvSpPr>
              <a:spLocks noChangeShapeType="1"/>
            </p:cNvSpPr>
            <p:nvPr/>
          </p:nvSpPr>
          <p:spPr bwMode="auto">
            <a:xfrm>
              <a:off x="660" y="1084"/>
              <a:ext cx="4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4" name="Line 8"/>
            <p:cNvSpPr>
              <a:spLocks noChangeShapeType="1"/>
            </p:cNvSpPr>
            <p:nvPr/>
          </p:nvSpPr>
          <p:spPr bwMode="auto">
            <a:xfrm>
              <a:off x="660" y="1107"/>
              <a:ext cx="4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609" name="Group 11"/>
          <p:cNvGrpSpPr>
            <a:grpSpLocks/>
          </p:cNvGrpSpPr>
          <p:nvPr/>
        </p:nvGrpSpPr>
        <p:grpSpPr bwMode="auto">
          <a:xfrm>
            <a:off x="2113919" y="3403852"/>
            <a:ext cx="5786136" cy="696952"/>
            <a:chOff x="2548" y="1801"/>
            <a:chExt cx="3115" cy="493"/>
          </a:xfrm>
        </p:grpSpPr>
        <p:pic>
          <p:nvPicPr>
            <p:cNvPr id="25610" name="Picture 12" descr="Untitled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1801"/>
              <a:ext cx="3115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1" name="Rectangle 22"/>
            <p:cNvSpPr>
              <a:spLocks noChangeArrowheads="1"/>
            </p:cNvSpPr>
            <p:nvPr/>
          </p:nvSpPr>
          <p:spPr bwMode="auto">
            <a:xfrm>
              <a:off x="2642" y="1904"/>
              <a:ext cx="28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220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Ⅲ</a:t>
              </a:r>
            </a:p>
          </p:txBody>
        </p:sp>
        <p:sp>
          <p:nvSpPr>
            <p:cNvPr id="25612" name="Rectangle 22"/>
            <p:cNvSpPr>
              <a:spLocks noChangeArrowheads="1"/>
            </p:cNvSpPr>
            <p:nvPr/>
          </p:nvSpPr>
          <p:spPr bwMode="auto">
            <a:xfrm>
              <a:off x="2987" y="1897"/>
              <a:ext cx="107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ko-KR" altLang="en-US" sz="1800" dirty="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이론적 고찰</a:t>
              </a:r>
            </a:p>
          </p:txBody>
        </p:sp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113919" y="4184074"/>
            <a:ext cx="5786136" cy="696952"/>
            <a:chOff x="2548" y="1801"/>
            <a:chExt cx="3115" cy="493"/>
          </a:xfrm>
        </p:grpSpPr>
        <p:pic>
          <p:nvPicPr>
            <p:cNvPr id="23" name="Picture 12" descr="Untitled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1801"/>
              <a:ext cx="3115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601" y="1858"/>
              <a:ext cx="359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22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Ⅳ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987" y="1897"/>
              <a:ext cx="89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ko-KR" altLang="en-US" sz="1800" dirty="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예상 결론</a:t>
              </a:r>
            </a:p>
          </p:txBody>
        </p:sp>
      </p:grpSp>
      <p:grpSp>
        <p:nvGrpSpPr>
          <p:cNvPr id="30" name="Group 11"/>
          <p:cNvGrpSpPr>
            <a:grpSpLocks/>
          </p:cNvGrpSpPr>
          <p:nvPr/>
        </p:nvGrpSpPr>
        <p:grpSpPr bwMode="auto">
          <a:xfrm>
            <a:off x="2113919" y="4964296"/>
            <a:ext cx="5786136" cy="696952"/>
            <a:chOff x="2548" y="1801"/>
            <a:chExt cx="3115" cy="493"/>
          </a:xfrm>
        </p:grpSpPr>
        <p:pic>
          <p:nvPicPr>
            <p:cNvPr id="32" name="Picture 12" descr="Untitled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1801"/>
              <a:ext cx="3115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2599" y="1858"/>
              <a:ext cx="359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22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Ⅴ</a:t>
              </a: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2987" y="1897"/>
              <a:ext cx="89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ko-KR" altLang="en-US" sz="1800" dirty="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향후 일정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2"/>
          <p:cNvGrpSpPr>
            <a:grpSpLocks/>
          </p:cNvGrpSpPr>
          <p:nvPr/>
        </p:nvGrpSpPr>
        <p:grpSpPr bwMode="auto">
          <a:xfrm>
            <a:off x="344488" y="692150"/>
            <a:ext cx="9288462" cy="504825"/>
            <a:chOff x="217" y="436"/>
            <a:chExt cx="5851" cy="318"/>
          </a:xfrm>
        </p:grpSpPr>
        <p:sp>
          <p:nvSpPr>
            <p:cNvPr id="25622" name="Rectangle 3"/>
            <p:cNvSpPr>
              <a:spLocks noChangeArrowheads="1"/>
            </p:cNvSpPr>
            <p:nvPr/>
          </p:nvSpPr>
          <p:spPr bwMode="auto">
            <a:xfrm>
              <a:off x="217" y="436"/>
              <a:ext cx="5851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altLang="ko-KR" sz="2000">
                <a:solidFill>
                  <a:srgbClr val="FFFF66"/>
                </a:solidFill>
                <a:latin typeface="HY수평선B" pitchFamily="18" charset="-127"/>
              </a:endParaRPr>
            </a:p>
          </p:txBody>
        </p:sp>
        <p:grpSp>
          <p:nvGrpSpPr>
            <p:cNvPr id="27663" name="Group 4"/>
            <p:cNvGrpSpPr>
              <a:grpSpLocks/>
            </p:cNvGrpSpPr>
            <p:nvPr/>
          </p:nvGrpSpPr>
          <p:grpSpPr bwMode="auto">
            <a:xfrm>
              <a:off x="262" y="481"/>
              <a:ext cx="46" cy="227"/>
              <a:chOff x="2844" y="1533"/>
              <a:chExt cx="290" cy="278"/>
            </a:xfrm>
          </p:grpSpPr>
          <p:sp>
            <p:nvSpPr>
              <p:cNvPr id="27665" name="AutoShape 5"/>
              <p:cNvSpPr>
                <a:spLocks noChangeArrowheads="1"/>
              </p:cNvSpPr>
              <p:nvPr/>
            </p:nvSpPr>
            <p:spPr bwMode="auto">
              <a:xfrm>
                <a:off x="2844" y="1533"/>
                <a:ext cx="287" cy="274"/>
              </a:xfrm>
              <a:prstGeom prst="roundRect">
                <a:avLst>
                  <a:gd name="adj" fmla="val 6264"/>
                </a:avLst>
              </a:prstGeom>
              <a:gradFill rotWithShape="1">
                <a:gsLst>
                  <a:gs pos="0">
                    <a:srgbClr val="F4D13E"/>
                  </a:gs>
                  <a:gs pos="100000">
                    <a:srgbClr val="CEAB6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53254" name="AutoShape 6"/>
              <p:cNvSpPr>
                <a:spLocks noChangeArrowheads="1"/>
              </p:cNvSpPr>
              <p:nvPr/>
            </p:nvSpPr>
            <p:spPr bwMode="auto">
              <a:xfrm>
                <a:off x="2850" y="1539"/>
                <a:ext cx="284" cy="49"/>
              </a:xfrm>
              <a:prstGeom prst="roundRect">
                <a:avLst>
                  <a:gd name="adj" fmla="val 32991"/>
                </a:avLst>
              </a:prstGeom>
              <a:gradFill rotWithShape="1">
                <a:gsLst>
                  <a:gs pos="0">
                    <a:schemeClr val="bg1">
                      <a:alpha val="78999"/>
                    </a:schemeClr>
                  </a:gs>
                  <a:gs pos="100000">
                    <a:schemeClr val="bg1">
                      <a:gamma/>
                      <a:tint val="38039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7667" name="AutoShape 7"/>
              <p:cNvSpPr>
                <a:spLocks noChangeArrowheads="1"/>
              </p:cNvSpPr>
              <p:nvPr/>
            </p:nvSpPr>
            <p:spPr bwMode="auto">
              <a:xfrm flipV="1">
                <a:off x="2852" y="1770"/>
                <a:ext cx="281" cy="41"/>
              </a:xfrm>
              <a:prstGeom prst="roundRect">
                <a:avLst>
                  <a:gd name="adj" fmla="val 31324"/>
                </a:avLst>
              </a:prstGeom>
              <a:gradFill rotWithShape="1">
                <a:gsLst>
                  <a:gs pos="0">
                    <a:srgbClr val="580808">
                      <a:alpha val="35001"/>
                    </a:srgbClr>
                  </a:gs>
                  <a:gs pos="100000">
                    <a:srgbClr val="740A0A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664" name="Rectangle 8"/>
            <p:cNvSpPr>
              <a:spLocks noChangeArrowheads="1"/>
            </p:cNvSpPr>
            <p:nvPr/>
          </p:nvSpPr>
          <p:spPr bwMode="auto">
            <a:xfrm>
              <a:off x="342" y="475"/>
              <a:ext cx="3232" cy="25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ko-KR" altLang="en-US" sz="2000" b="0" dirty="0">
                  <a:solidFill>
                    <a:srgbClr val="FFFF66"/>
                  </a:solidFill>
                  <a:latin typeface="HY수평선B" pitchFamily="18" charset="-127"/>
                </a:rPr>
                <a:t>연구 배경 </a:t>
              </a:r>
              <a:endParaRPr lang="en-US" altLang="ko-KR" sz="2000" b="0" dirty="0">
                <a:solidFill>
                  <a:srgbClr val="FFFF66"/>
                </a:solidFill>
                <a:latin typeface="HY수평선B" pitchFamily="18" charset="-127"/>
              </a:endParaRPr>
            </a:p>
          </p:txBody>
        </p:sp>
      </p:grpSp>
      <p:sp>
        <p:nvSpPr>
          <p:cNvPr id="27651" name="Text Box 17"/>
          <p:cNvSpPr txBox="1">
            <a:spLocks noChangeArrowheads="1"/>
          </p:cNvSpPr>
          <p:nvPr/>
        </p:nvSpPr>
        <p:spPr bwMode="auto">
          <a:xfrm>
            <a:off x="65093" y="33327"/>
            <a:ext cx="8928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연구 배경 및 목적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44488" y="1412776"/>
            <a:ext cx="9250362" cy="2016224"/>
          </a:xfrm>
          <a:prstGeom prst="rect">
            <a:avLst/>
          </a:prstGeom>
          <a:noFill/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rgbClr val="FFFFFF"/>
              </a:solidFill>
              <a:latin typeface="굴림"/>
              <a:ea typeface="굴림"/>
            </a:endParaRPr>
          </a:p>
        </p:txBody>
      </p:sp>
      <p:grpSp>
        <p:nvGrpSpPr>
          <p:cNvPr id="27654" name="Group 18"/>
          <p:cNvGrpSpPr>
            <a:grpSpLocks/>
          </p:cNvGrpSpPr>
          <p:nvPr/>
        </p:nvGrpSpPr>
        <p:grpSpPr bwMode="auto">
          <a:xfrm>
            <a:off x="9283700" y="6365875"/>
            <a:ext cx="638175" cy="515938"/>
            <a:chOff x="5370" y="4002"/>
            <a:chExt cx="402" cy="325"/>
          </a:xfrm>
        </p:grpSpPr>
        <p:sp>
          <p:nvSpPr>
            <p:cNvPr id="27659" name="Freeform 19"/>
            <p:cNvSpPr>
              <a:spLocks/>
            </p:cNvSpPr>
            <p:nvPr/>
          </p:nvSpPr>
          <p:spPr bwMode="auto">
            <a:xfrm>
              <a:off x="5370" y="4002"/>
              <a:ext cx="402" cy="318"/>
            </a:xfrm>
            <a:custGeom>
              <a:avLst/>
              <a:gdLst>
                <a:gd name="T0" fmla="*/ 7 w 516"/>
                <a:gd name="T1" fmla="*/ 0 h 378"/>
                <a:gd name="T2" fmla="*/ 0 w 516"/>
                <a:gd name="T3" fmla="*/ 20 h 378"/>
                <a:gd name="T4" fmla="*/ 7 w 516"/>
                <a:gd name="T5" fmla="*/ 20 h 378"/>
                <a:gd name="T6" fmla="*/ 7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C0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0" name="Freeform 20"/>
            <p:cNvSpPr>
              <a:spLocks/>
            </p:cNvSpPr>
            <p:nvPr/>
          </p:nvSpPr>
          <p:spPr bwMode="auto">
            <a:xfrm>
              <a:off x="5446" y="4031"/>
              <a:ext cx="319" cy="252"/>
            </a:xfrm>
            <a:custGeom>
              <a:avLst/>
              <a:gdLst>
                <a:gd name="T0" fmla="*/ 1 w 516"/>
                <a:gd name="T1" fmla="*/ 0 h 378"/>
                <a:gd name="T2" fmla="*/ 0 w 516"/>
                <a:gd name="T3" fmla="*/ 1 h 378"/>
                <a:gd name="T4" fmla="*/ 1 w 516"/>
                <a:gd name="T5" fmla="*/ 1 h 378"/>
                <a:gd name="T6" fmla="*/ 1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998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1" name="Text Box 21"/>
            <p:cNvSpPr txBox="1">
              <a:spLocks noChangeArrowheads="1"/>
            </p:cNvSpPr>
            <p:nvPr/>
          </p:nvSpPr>
          <p:spPr bwMode="auto">
            <a:xfrm>
              <a:off x="5566" y="4114"/>
              <a:ext cx="201" cy="213"/>
            </a:xfrm>
            <a:prstGeom prst="rect">
              <a:avLst/>
            </a:prstGeom>
            <a:noFill/>
            <a:ln>
              <a:noFill/>
            </a:ln>
            <a:effectLst>
              <a:outerShdw dist="17961" dir="135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9pPr>
            </a:lstStyle>
            <a:p>
              <a:pPr eaLnBrk="1" fontAlgn="base" latinLnBrk="1" hangingPunct="1"/>
              <a:fld id="{26BD2F1D-CE58-4504-8EB2-CE55BE5B765E}" type="slidenum">
                <a:rPr lang="en-US" altLang="ko-KR" sz="1600">
                  <a:solidFill>
                    <a:srgbClr val="FFFFFF"/>
                  </a:solidFill>
                  <a:latin typeface="HY견명조" pitchFamily="18" charset="-127"/>
                  <a:ea typeface="HY견명조" pitchFamily="18" charset="-127"/>
                </a:rPr>
                <a:pPr eaLnBrk="1" fontAlgn="base" latinLnBrk="1" hangingPunct="1"/>
                <a:t>2</a:t>
              </a:fld>
              <a:endParaRPr lang="en-US" altLang="ko-KR" sz="1600">
                <a:solidFill>
                  <a:srgbClr val="FFFFFF"/>
                </a:solidFill>
                <a:latin typeface="HY견명조" pitchFamily="18" charset="-127"/>
                <a:ea typeface="HY견명조" pitchFamily="18" charset="-127"/>
              </a:endParaRPr>
            </a:p>
          </p:txBody>
        </p:sp>
      </p:grp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23274" y="1556792"/>
            <a:ext cx="8894222" cy="16250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FontTx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선행 연구는 주로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와 기업경영과의 상관관계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금융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∙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재무적 영향 등 개괄적 일반론에 국한   </a:t>
            </a:r>
            <a:endParaRPr lang="en-US" altLang="ko-KR" sz="1600" b="0" dirty="0">
              <a:solidFill>
                <a:srgbClr val="000000"/>
              </a:solidFill>
              <a:ea typeface="HY울릉도M" pitchFamily="18" charset="-127"/>
            </a:endParaRPr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FontTx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항만 산업은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ESG(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환경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사회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지배구조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)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와 특히 밀접한 산업 임에도 관련 선행 연구는 미흡 </a:t>
            </a:r>
            <a:endParaRPr lang="en-US" altLang="ko-KR" sz="1600" b="0" dirty="0">
              <a:solidFill>
                <a:srgbClr val="000000"/>
              </a:solidFill>
              <a:ea typeface="HY울릉도M" pitchFamily="18" charset="-127"/>
            </a:endParaRPr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>
                <a:ea typeface="HY울릉도M" pitchFamily="18" charset="-127"/>
              </a:rPr>
              <a:t>항만 산업에 특화된  </a:t>
            </a:r>
            <a:r>
              <a:rPr lang="en-US" altLang="ko-KR" sz="1600" b="0" dirty="0">
                <a:ea typeface="HY울릉도M" pitchFamily="18" charset="-127"/>
              </a:rPr>
              <a:t>ESG</a:t>
            </a:r>
            <a:r>
              <a:rPr lang="ko-KR" altLang="en-US" sz="1600" b="0" dirty="0">
                <a:ea typeface="HY울릉도M" pitchFamily="18" charset="-127"/>
              </a:rPr>
              <a:t>경영 사례 연구 및 이행 전략에 대한 실증 연구 시급 </a:t>
            </a:r>
            <a:endParaRPr lang="en-US" altLang="ko-KR" sz="1600" b="0" dirty="0">
              <a:ea typeface="HY울릉도M" pitchFamily="18" charset="-127"/>
            </a:endParaRPr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>
                <a:ea typeface="HY울릉도M" pitchFamily="18" charset="-127"/>
              </a:rPr>
              <a:t>국내외 규제 동향</a:t>
            </a:r>
            <a:r>
              <a:rPr lang="en-US" altLang="ko-KR" sz="1600" b="0" dirty="0">
                <a:ea typeface="HY울릉도M" pitchFamily="18" charset="-127"/>
              </a:rPr>
              <a:t>, </a:t>
            </a:r>
            <a:r>
              <a:rPr lang="ko-KR" altLang="en-US" sz="1600" b="0" dirty="0">
                <a:ea typeface="HY울릉도M" pitchFamily="18" charset="-127"/>
              </a:rPr>
              <a:t>사례 연구</a:t>
            </a:r>
            <a:r>
              <a:rPr lang="en-US" altLang="ko-KR" sz="1600" b="0" dirty="0">
                <a:ea typeface="HY울릉도M" pitchFamily="18" charset="-127"/>
              </a:rPr>
              <a:t>, </a:t>
            </a:r>
            <a:r>
              <a:rPr lang="ko-KR" altLang="en-US" sz="1600" b="0" dirty="0">
                <a:ea typeface="HY울릉도M" pitchFamily="18" charset="-127"/>
              </a:rPr>
              <a:t>고객 선호 및 만족도 분석 기반 항만 산업 </a:t>
            </a:r>
            <a:r>
              <a:rPr lang="en-US" altLang="ko-KR" sz="1600" b="0" dirty="0">
                <a:ea typeface="HY울릉도M" pitchFamily="18" charset="-127"/>
              </a:rPr>
              <a:t>ESG </a:t>
            </a:r>
            <a:r>
              <a:rPr lang="ko-KR" altLang="en-US" sz="1600" b="0" dirty="0">
                <a:ea typeface="HY울릉도M" pitchFamily="18" charset="-127"/>
              </a:rPr>
              <a:t>전략 모델 제시 필요  </a:t>
            </a:r>
            <a:endParaRPr lang="en-US" altLang="ko-KR" sz="1600" b="0" dirty="0">
              <a:ea typeface="HY울릉도M" pitchFamily="18" charset="-127"/>
            </a:endParaRPr>
          </a:p>
        </p:txBody>
      </p: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344488" y="3789040"/>
            <a:ext cx="9288462" cy="504825"/>
            <a:chOff x="217" y="436"/>
            <a:chExt cx="5851" cy="318"/>
          </a:xfrm>
        </p:grpSpPr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217" y="436"/>
              <a:ext cx="5851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altLang="ko-KR" sz="2000">
                <a:solidFill>
                  <a:srgbClr val="FFFF66"/>
                </a:solidFill>
                <a:latin typeface="HY수평선B" pitchFamily="18" charset="-127"/>
              </a:endParaRPr>
            </a:p>
          </p:txBody>
        </p:sp>
        <p:grpSp>
          <p:nvGrpSpPr>
            <p:cNvPr id="31" name="Group 4"/>
            <p:cNvGrpSpPr>
              <a:grpSpLocks/>
            </p:cNvGrpSpPr>
            <p:nvPr/>
          </p:nvGrpSpPr>
          <p:grpSpPr bwMode="auto">
            <a:xfrm>
              <a:off x="262" y="481"/>
              <a:ext cx="46" cy="227"/>
              <a:chOff x="2844" y="1533"/>
              <a:chExt cx="290" cy="278"/>
            </a:xfrm>
          </p:grpSpPr>
          <p:sp>
            <p:nvSpPr>
              <p:cNvPr id="33" name="AutoShape 5"/>
              <p:cNvSpPr>
                <a:spLocks noChangeArrowheads="1"/>
              </p:cNvSpPr>
              <p:nvPr/>
            </p:nvSpPr>
            <p:spPr bwMode="auto">
              <a:xfrm>
                <a:off x="2844" y="1533"/>
                <a:ext cx="287" cy="274"/>
              </a:xfrm>
              <a:prstGeom prst="roundRect">
                <a:avLst>
                  <a:gd name="adj" fmla="val 6264"/>
                </a:avLst>
              </a:prstGeom>
              <a:gradFill rotWithShape="1">
                <a:gsLst>
                  <a:gs pos="0">
                    <a:srgbClr val="F4D13E"/>
                  </a:gs>
                  <a:gs pos="100000">
                    <a:srgbClr val="CEAB6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6"/>
              <p:cNvSpPr>
                <a:spLocks noChangeArrowheads="1"/>
              </p:cNvSpPr>
              <p:nvPr/>
            </p:nvSpPr>
            <p:spPr bwMode="auto">
              <a:xfrm>
                <a:off x="2850" y="1539"/>
                <a:ext cx="284" cy="49"/>
              </a:xfrm>
              <a:prstGeom prst="roundRect">
                <a:avLst>
                  <a:gd name="adj" fmla="val 32991"/>
                </a:avLst>
              </a:prstGeom>
              <a:gradFill rotWithShape="1">
                <a:gsLst>
                  <a:gs pos="0">
                    <a:schemeClr val="bg1">
                      <a:alpha val="78999"/>
                    </a:schemeClr>
                  </a:gs>
                  <a:gs pos="100000">
                    <a:schemeClr val="bg1">
                      <a:gamma/>
                      <a:tint val="38039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" name="AutoShape 7"/>
              <p:cNvSpPr>
                <a:spLocks noChangeArrowheads="1"/>
              </p:cNvSpPr>
              <p:nvPr/>
            </p:nvSpPr>
            <p:spPr bwMode="auto">
              <a:xfrm flipV="1">
                <a:off x="2852" y="1770"/>
                <a:ext cx="281" cy="41"/>
              </a:xfrm>
              <a:prstGeom prst="roundRect">
                <a:avLst>
                  <a:gd name="adj" fmla="val 31324"/>
                </a:avLst>
              </a:prstGeom>
              <a:gradFill rotWithShape="1">
                <a:gsLst>
                  <a:gs pos="0">
                    <a:srgbClr val="580808">
                      <a:alpha val="35001"/>
                    </a:srgbClr>
                  </a:gs>
                  <a:gs pos="100000">
                    <a:srgbClr val="740A0A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342" y="475"/>
              <a:ext cx="3232" cy="25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ko-KR" altLang="en-US" sz="2000" b="0" dirty="0">
                  <a:solidFill>
                    <a:srgbClr val="FFFF66"/>
                  </a:solidFill>
                  <a:latin typeface="HY수평선B" pitchFamily="18" charset="-127"/>
                </a:rPr>
                <a:t>연구 목적 </a:t>
              </a:r>
              <a:endParaRPr lang="en-US" altLang="ko-KR" sz="2000" b="0" dirty="0">
                <a:solidFill>
                  <a:srgbClr val="FFFF66"/>
                </a:solidFill>
                <a:latin typeface="HY수평선B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344488" y="4509666"/>
            <a:ext cx="9250362" cy="2016224"/>
          </a:xfrm>
          <a:prstGeom prst="rect">
            <a:avLst/>
          </a:prstGeom>
          <a:noFill/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rgbClr val="FFFFFF"/>
              </a:solidFill>
              <a:latin typeface="굴림"/>
              <a:ea typeface="굴림"/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488504" y="4581203"/>
            <a:ext cx="8894222" cy="16250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FontTx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en-US" altLang="ko-KR" sz="1600" b="0" dirty="0">
                <a:ea typeface="HY울릉도M" pitchFamily="18" charset="-127"/>
              </a:rPr>
              <a:t>ESG</a:t>
            </a:r>
            <a:r>
              <a:rPr lang="ko-KR" altLang="en-US" sz="1600" b="0" dirty="0">
                <a:ea typeface="HY울릉도M" pitchFamily="18" charset="-127"/>
              </a:rPr>
              <a:t>와 지속가능경영에 대한 개념 정리 및 관련 규제 등 항만 산업에 대한 영향 분석</a:t>
            </a:r>
            <a:endParaRPr lang="en-US" altLang="ko-KR" sz="1600" b="0" dirty="0">
              <a:ea typeface="HY울릉도M" pitchFamily="18" charset="-127"/>
            </a:endParaRPr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FontTx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항만 산업에 속한 국내외 기관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/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기업의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전략과 이행 현황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성공 사례 연구 통한 시사점 도출</a:t>
            </a:r>
            <a:endParaRPr lang="en-US" altLang="ko-KR" sz="1600" b="0" dirty="0">
              <a:solidFill>
                <a:srgbClr val="000000"/>
              </a:solidFill>
              <a:ea typeface="HY울릉도M" pitchFamily="18" charset="-127"/>
            </a:endParaRPr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FontTx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해운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물류 등 항만 전후방 산업의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동향 분석 통한 항만 고객의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핵심 </a:t>
            </a:r>
            <a:r>
              <a:rPr lang="ko-KR" altLang="en-US" sz="1600" b="0" dirty="0" err="1">
                <a:solidFill>
                  <a:srgbClr val="000000"/>
                </a:solidFill>
                <a:ea typeface="HY울릉도M" pitchFamily="18" charset="-127"/>
              </a:rPr>
              <a:t>니즈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 파악 </a:t>
            </a:r>
            <a:endParaRPr lang="en-US" altLang="ko-KR" sz="1600" b="0" dirty="0">
              <a:solidFill>
                <a:srgbClr val="000000"/>
              </a:solidFill>
              <a:ea typeface="HY울릉도M" pitchFamily="18" charset="-127"/>
            </a:endParaRPr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FontTx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사례 분석과 실증 연구에 기반한 교차 검증을 통해 항만 산업 특화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전략 모델 제시</a:t>
            </a:r>
            <a:endParaRPr lang="en-US" altLang="ko-KR" sz="1600" b="0" dirty="0">
              <a:solidFill>
                <a:srgbClr val="000000"/>
              </a:solidFill>
              <a:ea typeface="HY울릉도M" pitchFamily="18" charset="-127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2"/>
          <p:cNvGrpSpPr>
            <a:grpSpLocks/>
          </p:cNvGrpSpPr>
          <p:nvPr/>
        </p:nvGrpSpPr>
        <p:grpSpPr bwMode="auto">
          <a:xfrm>
            <a:off x="344488" y="692150"/>
            <a:ext cx="9288462" cy="504825"/>
            <a:chOff x="217" y="436"/>
            <a:chExt cx="5851" cy="318"/>
          </a:xfrm>
        </p:grpSpPr>
        <p:sp>
          <p:nvSpPr>
            <p:cNvPr id="25622" name="Rectangle 3"/>
            <p:cNvSpPr>
              <a:spLocks noChangeArrowheads="1"/>
            </p:cNvSpPr>
            <p:nvPr/>
          </p:nvSpPr>
          <p:spPr bwMode="auto">
            <a:xfrm>
              <a:off x="217" y="436"/>
              <a:ext cx="5851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altLang="ko-KR" sz="2000">
                <a:solidFill>
                  <a:srgbClr val="FFFF66"/>
                </a:solidFill>
                <a:latin typeface="HY수평선B" pitchFamily="18" charset="-127"/>
              </a:endParaRPr>
            </a:p>
          </p:txBody>
        </p:sp>
        <p:grpSp>
          <p:nvGrpSpPr>
            <p:cNvPr id="27663" name="Group 4"/>
            <p:cNvGrpSpPr>
              <a:grpSpLocks/>
            </p:cNvGrpSpPr>
            <p:nvPr/>
          </p:nvGrpSpPr>
          <p:grpSpPr bwMode="auto">
            <a:xfrm>
              <a:off x="262" y="481"/>
              <a:ext cx="46" cy="227"/>
              <a:chOff x="2844" y="1533"/>
              <a:chExt cx="290" cy="278"/>
            </a:xfrm>
          </p:grpSpPr>
          <p:sp>
            <p:nvSpPr>
              <p:cNvPr id="27665" name="AutoShape 5"/>
              <p:cNvSpPr>
                <a:spLocks noChangeArrowheads="1"/>
              </p:cNvSpPr>
              <p:nvPr/>
            </p:nvSpPr>
            <p:spPr bwMode="auto">
              <a:xfrm>
                <a:off x="2844" y="1533"/>
                <a:ext cx="287" cy="274"/>
              </a:xfrm>
              <a:prstGeom prst="roundRect">
                <a:avLst>
                  <a:gd name="adj" fmla="val 6264"/>
                </a:avLst>
              </a:prstGeom>
              <a:gradFill rotWithShape="1">
                <a:gsLst>
                  <a:gs pos="0">
                    <a:srgbClr val="F4D13E"/>
                  </a:gs>
                  <a:gs pos="100000">
                    <a:srgbClr val="CEAB6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53254" name="AutoShape 6"/>
              <p:cNvSpPr>
                <a:spLocks noChangeArrowheads="1"/>
              </p:cNvSpPr>
              <p:nvPr/>
            </p:nvSpPr>
            <p:spPr bwMode="auto">
              <a:xfrm>
                <a:off x="2850" y="1539"/>
                <a:ext cx="284" cy="49"/>
              </a:xfrm>
              <a:prstGeom prst="roundRect">
                <a:avLst>
                  <a:gd name="adj" fmla="val 32991"/>
                </a:avLst>
              </a:prstGeom>
              <a:gradFill rotWithShape="1">
                <a:gsLst>
                  <a:gs pos="0">
                    <a:schemeClr val="bg1">
                      <a:alpha val="78999"/>
                    </a:schemeClr>
                  </a:gs>
                  <a:gs pos="100000">
                    <a:schemeClr val="bg1">
                      <a:gamma/>
                      <a:tint val="38039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7667" name="AutoShape 7"/>
              <p:cNvSpPr>
                <a:spLocks noChangeArrowheads="1"/>
              </p:cNvSpPr>
              <p:nvPr/>
            </p:nvSpPr>
            <p:spPr bwMode="auto">
              <a:xfrm flipV="1">
                <a:off x="2852" y="1770"/>
                <a:ext cx="281" cy="41"/>
              </a:xfrm>
              <a:prstGeom prst="roundRect">
                <a:avLst>
                  <a:gd name="adj" fmla="val 31324"/>
                </a:avLst>
              </a:prstGeom>
              <a:gradFill rotWithShape="1">
                <a:gsLst>
                  <a:gs pos="0">
                    <a:srgbClr val="580808">
                      <a:alpha val="35001"/>
                    </a:srgbClr>
                  </a:gs>
                  <a:gs pos="100000">
                    <a:srgbClr val="740A0A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664" name="Rectangle 8"/>
            <p:cNvSpPr>
              <a:spLocks noChangeArrowheads="1"/>
            </p:cNvSpPr>
            <p:nvPr/>
          </p:nvSpPr>
          <p:spPr bwMode="auto">
            <a:xfrm>
              <a:off x="342" y="475"/>
              <a:ext cx="3232" cy="25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ko-KR" altLang="en-US" sz="2000" b="0" dirty="0">
                  <a:solidFill>
                    <a:srgbClr val="FFFF66"/>
                  </a:solidFill>
                  <a:latin typeface="HY수평선B" pitchFamily="18" charset="-127"/>
                </a:rPr>
                <a:t>연구 방법 </a:t>
              </a:r>
              <a:endParaRPr lang="en-US" altLang="ko-KR" sz="2000" b="0" dirty="0">
                <a:solidFill>
                  <a:srgbClr val="FFFF66"/>
                </a:solidFill>
                <a:latin typeface="HY수평선B" pitchFamily="18" charset="-127"/>
              </a:endParaRPr>
            </a:p>
          </p:txBody>
        </p:sp>
      </p:grpSp>
      <p:sp>
        <p:nvSpPr>
          <p:cNvPr id="27651" name="Text Box 17"/>
          <p:cNvSpPr txBox="1">
            <a:spLocks noChangeArrowheads="1"/>
          </p:cNvSpPr>
          <p:nvPr/>
        </p:nvSpPr>
        <p:spPr bwMode="auto">
          <a:xfrm>
            <a:off x="91083" y="33327"/>
            <a:ext cx="967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Ⅱ.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연구 방법 및 구성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44488" y="1412776"/>
            <a:ext cx="9250362" cy="2016224"/>
          </a:xfrm>
          <a:prstGeom prst="rect">
            <a:avLst/>
          </a:prstGeom>
          <a:noFill/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rgbClr val="FFFFFF"/>
              </a:solidFill>
              <a:latin typeface="굴림"/>
              <a:ea typeface="굴림"/>
            </a:endParaRPr>
          </a:p>
        </p:txBody>
      </p:sp>
      <p:grpSp>
        <p:nvGrpSpPr>
          <p:cNvPr id="27654" name="Group 18"/>
          <p:cNvGrpSpPr>
            <a:grpSpLocks/>
          </p:cNvGrpSpPr>
          <p:nvPr/>
        </p:nvGrpSpPr>
        <p:grpSpPr bwMode="auto">
          <a:xfrm>
            <a:off x="9283700" y="6365875"/>
            <a:ext cx="638175" cy="515938"/>
            <a:chOff x="5370" y="4002"/>
            <a:chExt cx="402" cy="325"/>
          </a:xfrm>
        </p:grpSpPr>
        <p:sp>
          <p:nvSpPr>
            <p:cNvPr id="27659" name="Freeform 19"/>
            <p:cNvSpPr>
              <a:spLocks/>
            </p:cNvSpPr>
            <p:nvPr/>
          </p:nvSpPr>
          <p:spPr bwMode="auto">
            <a:xfrm>
              <a:off x="5370" y="4002"/>
              <a:ext cx="402" cy="318"/>
            </a:xfrm>
            <a:custGeom>
              <a:avLst/>
              <a:gdLst>
                <a:gd name="T0" fmla="*/ 7 w 516"/>
                <a:gd name="T1" fmla="*/ 0 h 378"/>
                <a:gd name="T2" fmla="*/ 0 w 516"/>
                <a:gd name="T3" fmla="*/ 20 h 378"/>
                <a:gd name="T4" fmla="*/ 7 w 516"/>
                <a:gd name="T5" fmla="*/ 20 h 378"/>
                <a:gd name="T6" fmla="*/ 7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C0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0" name="Freeform 20"/>
            <p:cNvSpPr>
              <a:spLocks/>
            </p:cNvSpPr>
            <p:nvPr/>
          </p:nvSpPr>
          <p:spPr bwMode="auto">
            <a:xfrm>
              <a:off x="5446" y="4031"/>
              <a:ext cx="319" cy="252"/>
            </a:xfrm>
            <a:custGeom>
              <a:avLst/>
              <a:gdLst>
                <a:gd name="T0" fmla="*/ 1 w 516"/>
                <a:gd name="T1" fmla="*/ 0 h 378"/>
                <a:gd name="T2" fmla="*/ 0 w 516"/>
                <a:gd name="T3" fmla="*/ 1 h 378"/>
                <a:gd name="T4" fmla="*/ 1 w 516"/>
                <a:gd name="T5" fmla="*/ 1 h 378"/>
                <a:gd name="T6" fmla="*/ 1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998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1" name="Text Box 21"/>
            <p:cNvSpPr txBox="1">
              <a:spLocks noChangeArrowheads="1"/>
            </p:cNvSpPr>
            <p:nvPr/>
          </p:nvSpPr>
          <p:spPr bwMode="auto">
            <a:xfrm>
              <a:off x="5566" y="4114"/>
              <a:ext cx="201" cy="213"/>
            </a:xfrm>
            <a:prstGeom prst="rect">
              <a:avLst/>
            </a:prstGeom>
            <a:noFill/>
            <a:ln>
              <a:noFill/>
            </a:ln>
            <a:effectLst>
              <a:outerShdw dist="17961" dir="135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9pPr>
            </a:lstStyle>
            <a:p>
              <a:pPr eaLnBrk="1" fontAlgn="base" latinLnBrk="1" hangingPunct="1"/>
              <a:fld id="{26BD2F1D-CE58-4504-8EB2-CE55BE5B765E}" type="slidenum">
                <a:rPr lang="en-US" altLang="ko-KR" sz="1600">
                  <a:solidFill>
                    <a:srgbClr val="FFFFFF"/>
                  </a:solidFill>
                  <a:latin typeface="HY견명조" pitchFamily="18" charset="-127"/>
                  <a:ea typeface="HY견명조" pitchFamily="18" charset="-127"/>
                </a:rPr>
                <a:pPr eaLnBrk="1" fontAlgn="base" latinLnBrk="1" hangingPunct="1"/>
                <a:t>3</a:t>
              </a:fld>
              <a:endParaRPr lang="en-US" altLang="ko-KR" sz="1600">
                <a:solidFill>
                  <a:srgbClr val="FFFFFF"/>
                </a:solidFill>
                <a:latin typeface="HY견명조" pitchFamily="18" charset="-127"/>
                <a:ea typeface="HY견명조" pitchFamily="18" charset="-127"/>
              </a:endParaRPr>
            </a:p>
          </p:txBody>
        </p:sp>
      </p:grp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95853" y="1484313"/>
            <a:ext cx="8894222" cy="17974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FontTx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문헌연구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: 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관련 국내외 법규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∙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제도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 최근 연구동향 및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선행연구 검토</a:t>
            </a:r>
            <a:endParaRPr lang="en-US" altLang="ko-KR" sz="1600" b="0" dirty="0">
              <a:solidFill>
                <a:srgbClr val="000000"/>
              </a:solidFill>
              <a:ea typeface="HY울릉도M" pitchFamily="18" charset="-127"/>
            </a:endParaRPr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FontTx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사례연구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: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국내외 해운항만물류  연관 주요 기관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∙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기업의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추진 전략 및 이행 방안 검토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FontTx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 err="1">
                <a:solidFill>
                  <a:srgbClr val="000000"/>
                </a:solidFill>
                <a:ea typeface="HY울릉도M" pitchFamily="18" charset="-127"/>
              </a:rPr>
              <a:t>실증연구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: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전문가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인터뷰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 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업계 종사자 설문조사 실시</a:t>
            </a:r>
            <a:endParaRPr lang="en-US" altLang="ko-KR" sz="1600" b="0" dirty="0">
              <a:solidFill>
                <a:srgbClr val="000000"/>
              </a:solidFill>
              <a:ea typeface="HY울릉도M" pitchFamily="18" charset="-127"/>
            </a:endParaRPr>
          </a:p>
          <a:p>
            <a:pPr algn="l" latinLnBrk="1">
              <a:spcBef>
                <a:spcPct val="20000"/>
              </a:spcBef>
              <a:buSzPct val="145000"/>
              <a:tabLst>
                <a:tab pos="266700" algn="l"/>
              </a:tabLst>
              <a:defRPr/>
            </a:pP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     -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전문가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및 관련 업계 종사자 대상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에 대한 </a:t>
            </a:r>
            <a:r>
              <a:rPr lang="ko-KR" altLang="en-US" sz="1600" b="0" dirty="0" err="1">
                <a:solidFill>
                  <a:srgbClr val="000000"/>
                </a:solidFill>
                <a:ea typeface="HY울릉도M" pitchFamily="18" charset="-127"/>
              </a:rPr>
              <a:t>니즈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핵심 요소에 대한 선호도 통계적 검증</a:t>
            </a:r>
            <a:endParaRPr lang="en-US" altLang="ko-KR" sz="1600" b="0" dirty="0">
              <a:solidFill>
                <a:srgbClr val="000000"/>
              </a:solidFill>
              <a:ea typeface="HY울릉도M" pitchFamily="18" charset="-127"/>
            </a:endParaRPr>
          </a:p>
          <a:p>
            <a:pPr algn="l" latinLnBrk="1">
              <a:spcBef>
                <a:spcPct val="20000"/>
              </a:spcBef>
              <a:buSzPct val="145000"/>
              <a:tabLst>
                <a:tab pos="266700" algn="l"/>
              </a:tabLst>
              <a:defRPr/>
            </a:pP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     -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주요 기관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∙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기업의 추진 전략 및 이행 사례에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대한 고객群의 선호 일치 여부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규제 적합도 검증</a:t>
            </a:r>
            <a:endParaRPr lang="en-US" altLang="ko-KR" sz="1600" b="0" dirty="0">
              <a:solidFill>
                <a:srgbClr val="000000"/>
              </a:solidFill>
              <a:ea typeface="HY울릉도M" pitchFamily="18" charset="-127"/>
            </a:endParaRPr>
          </a:p>
        </p:txBody>
      </p: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344488" y="3789040"/>
            <a:ext cx="9288462" cy="504825"/>
            <a:chOff x="217" y="436"/>
            <a:chExt cx="5851" cy="318"/>
          </a:xfrm>
        </p:grpSpPr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217" y="436"/>
              <a:ext cx="5851" cy="3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altLang="ko-KR" sz="2000">
                <a:solidFill>
                  <a:srgbClr val="FFFF66"/>
                </a:solidFill>
                <a:latin typeface="HY수평선B" pitchFamily="18" charset="-127"/>
              </a:endParaRPr>
            </a:p>
          </p:txBody>
        </p:sp>
        <p:grpSp>
          <p:nvGrpSpPr>
            <p:cNvPr id="31" name="Group 4"/>
            <p:cNvGrpSpPr>
              <a:grpSpLocks/>
            </p:cNvGrpSpPr>
            <p:nvPr/>
          </p:nvGrpSpPr>
          <p:grpSpPr bwMode="auto">
            <a:xfrm>
              <a:off x="262" y="481"/>
              <a:ext cx="46" cy="227"/>
              <a:chOff x="2844" y="1533"/>
              <a:chExt cx="290" cy="278"/>
            </a:xfrm>
          </p:grpSpPr>
          <p:sp>
            <p:nvSpPr>
              <p:cNvPr id="33" name="AutoShape 5"/>
              <p:cNvSpPr>
                <a:spLocks noChangeArrowheads="1"/>
              </p:cNvSpPr>
              <p:nvPr/>
            </p:nvSpPr>
            <p:spPr bwMode="auto">
              <a:xfrm>
                <a:off x="2844" y="1533"/>
                <a:ext cx="287" cy="274"/>
              </a:xfrm>
              <a:prstGeom prst="roundRect">
                <a:avLst>
                  <a:gd name="adj" fmla="val 6264"/>
                </a:avLst>
              </a:prstGeom>
              <a:gradFill rotWithShape="1">
                <a:gsLst>
                  <a:gs pos="0">
                    <a:srgbClr val="F4D13E"/>
                  </a:gs>
                  <a:gs pos="100000">
                    <a:srgbClr val="CEAB6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6"/>
              <p:cNvSpPr>
                <a:spLocks noChangeArrowheads="1"/>
              </p:cNvSpPr>
              <p:nvPr/>
            </p:nvSpPr>
            <p:spPr bwMode="auto">
              <a:xfrm>
                <a:off x="2850" y="1539"/>
                <a:ext cx="284" cy="49"/>
              </a:xfrm>
              <a:prstGeom prst="roundRect">
                <a:avLst>
                  <a:gd name="adj" fmla="val 32991"/>
                </a:avLst>
              </a:prstGeom>
              <a:gradFill rotWithShape="1">
                <a:gsLst>
                  <a:gs pos="0">
                    <a:schemeClr val="bg1">
                      <a:alpha val="78999"/>
                    </a:schemeClr>
                  </a:gs>
                  <a:gs pos="100000">
                    <a:schemeClr val="bg1">
                      <a:gamma/>
                      <a:tint val="38039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" name="AutoShape 7"/>
              <p:cNvSpPr>
                <a:spLocks noChangeArrowheads="1"/>
              </p:cNvSpPr>
              <p:nvPr/>
            </p:nvSpPr>
            <p:spPr bwMode="auto">
              <a:xfrm flipV="1">
                <a:off x="2852" y="1770"/>
                <a:ext cx="281" cy="41"/>
              </a:xfrm>
              <a:prstGeom prst="roundRect">
                <a:avLst>
                  <a:gd name="adj" fmla="val 31324"/>
                </a:avLst>
              </a:prstGeom>
              <a:gradFill rotWithShape="1">
                <a:gsLst>
                  <a:gs pos="0">
                    <a:srgbClr val="580808">
                      <a:alpha val="35001"/>
                    </a:srgbClr>
                  </a:gs>
                  <a:gs pos="100000">
                    <a:srgbClr val="740A0A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342" y="475"/>
              <a:ext cx="3232" cy="25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ko-KR" altLang="en-US" sz="2000" b="0" dirty="0">
                  <a:solidFill>
                    <a:srgbClr val="FFFF66"/>
                  </a:solidFill>
                  <a:latin typeface="HY수평선B" pitchFamily="18" charset="-127"/>
                </a:rPr>
                <a:t>연구 구성 </a:t>
              </a:r>
              <a:endParaRPr lang="en-US" altLang="ko-KR" sz="2000" b="0" dirty="0">
                <a:solidFill>
                  <a:srgbClr val="FFFF66"/>
                </a:solidFill>
                <a:latin typeface="HY수평선B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344488" y="4509666"/>
            <a:ext cx="9250362" cy="2016224"/>
          </a:xfrm>
          <a:prstGeom prst="rect">
            <a:avLst/>
          </a:prstGeom>
          <a:noFill/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rgbClr val="FFFFFF"/>
              </a:solidFill>
              <a:latin typeface="굴림"/>
              <a:ea typeface="굴림"/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595853" y="4458944"/>
            <a:ext cx="8894222" cy="19943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FontTx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자료수집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: 2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차 자료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조직내부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타 기관 자료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), 3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차 자료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선행 연구 논문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) </a:t>
            </a:r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FontTx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사례분석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: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동종 산업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경영 사례 분석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및 실태조사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 시사점 도출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FontTx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가설 모델 수립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: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항만 산업 특화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전략 가설 모델 수립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                                                                                            - ex) “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환경 → 사회 → 지배구조→ 환경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”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 선순환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전략 모델</a:t>
            </a:r>
            <a:endParaRPr lang="en-US" altLang="ko-KR" sz="1600" b="0" dirty="0">
              <a:solidFill>
                <a:srgbClr val="000000"/>
              </a:solidFill>
              <a:ea typeface="HY울릉도M" pitchFamily="18" charset="-127"/>
            </a:endParaRPr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FontTx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타당성 검증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: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실증 연구 통한 내외적 타당성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개념적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타당성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통계적 타당성 검증 및 보완</a:t>
            </a:r>
            <a:endParaRPr lang="en-US" altLang="ko-KR" sz="1600" b="0" dirty="0">
              <a:solidFill>
                <a:srgbClr val="000000"/>
              </a:solidFill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3763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7"/>
          <p:cNvSpPr txBox="1">
            <a:spLocks noChangeArrowheads="1"/>
          </p:cNvSpPr>
          <p:nvPr/>
        </p:nvSpPr>
        <p:spPr bwMode="auto">
          <a:xfrm>
            <a:off x="91083" y="33327"/>
            <a:ext cx="967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Ⅲ.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이론적 고찰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(1/2)</a:t>
            </a:r>
          </a:p>
        </p:txBody>
      </p:sp>
      <p:sp>
        <p:nvSpPr>
          <p:cNvPr id="74" name="직사각형 73"/>
          <p:cNvSpPr/>
          <p:nvPr/>
        </p:nvSpPr>
        <p:spPr bwMode="auto">
          <a:xfrm>
            <a:off x="344488" y="764704"/>
            <a:ext cx="9250362" cy="5472608"/>
          </a:xfrm>
          <a:prstGeom prst="rect">
            <a:avLst/>
          </a:prstGeom>
          <a:noFill/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rgbClr val="FFFFFF"/>
              </a:solidFill>
              <a:latin typeface="굴림"/>
              <a:ea typeface="굴림"/>
            </a:endParaRPr>
          </a:p>
        </p:txBody>
      </p:sp>
      <p:grpSp>
        <p:nvGrpSpPr>
          <p:cNvPr id="27654" name="Group 18"/>
          <p:cNvGrpSpPr>
            <a:grpSpLocks/>
          </p:cNvGrpSpPr>
          <p:nvPr/>
        </p:nvGrpSpPr>
        <p:grpSpPr bwMode="auto">
          <a:xfrm>
            <a:off x="9283700" y="6365875"/>
            <a:ext cx="638175" cy="515938"/>
            <a:chOff x="5370" y="4002"/>
            <a:chExt cx="402" cy="325"/>
          </a:xfrm>
        </p:grpSpPr>
        <p:sp>
          <p:nvSpPr>
            <p:cNvPr id="27659" name="Freeform 19"/>
            <p:cNvSpPr>
              <a:spLocks/>
            </p:cNvSpPr>
            <p:nvPr/>
          </p:nvSpPr>
          <p:spPr bwMode="auto">
            <a:xfrm>
              <a:off x="5370" y="4002"/>
              <a:ext cx="402" cy="318"/>
            </a:xfrm>
            <a:custGeom>
              <a:avLst/>
              <a:gdLst>
                <a:gd name="T0" fmla="*/ 7 w 516"/>
                <a:gd name="T1" fmla="*/ 0 h 378"/>
                <a:gd name="T2" fmla="*/ 0 w 516"/>
                <a:gd name="T3" fmla="*/ 20 h 378"/>
                <a:gd name="T4" fmla="*/ 7 w 516"/>
                <a:gd name="T5" fmla="*/ 20 h 378"/>
                <a:gd name="T6" fmla="*/ 7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C0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0" name="Freeform 20"/>
            <p:cNvSpPr>
              <a:spLocks/>
            </p:cNvSpPr>
            <p:nvPr/>
          </p:nvSpPr>
          <p:spPr bwMode="auto">
            <a:xfrm>
              <a:off x="5446" y="4031"/>
              <a:ext cx="319" cy="252"/>
            </a:xfrm>
            <a:custGeom>
              <a:avLst/>
              <a:gdLst>
                <a:gd name="T0" fmla="*/ 1 w 516"/>
                <a:gd name="T1" fmla="*/ 0 h 378"/>
                <a:gd name="T2" fmla="*/ 0 w 516"/>
                <a:gd name="T3" fmla="*/ 1 h 378"/>
                <a:gd name="T4" fmla="*/ 1 w 516"/>
                <a:gd name="T5" fmla="*/ 1 h 378"/>
                <a:gd name="T6" fmla="*/ 1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998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1" name="Text Box 21"/>
            <p:cNvSpPr txBox="1">
              <a:spLocks noChangeArrowheads="1"/>
            </p:cNvSpPr>
            <p:nvPr/>
          </p:nvSpPr>
          <p:spPr bwMode="auto">
            <a:xfrm>
              <a:off x="5566" y="4114"/>
              <a:ext cx="201" cy="213"/>
            </a:xfrm>
            <a:prstGeom prst="rect">
              <a:avLst/>
            </a:prstGeom>
            <a:noFill/>
            <a:ln>
              <a:noFill/>
            </a:ln>
            <a:effectLst>
              <a:outerShdw dist="17961" dir="135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9pPr>
            </a:lstStyle>
            <a:p>
              <a:pPr eaLnBrk="1" fontAlgn="base" latinLnBrk="1" hangingPunct="1"/>
              <a:fld id="{26BD2F1D-CE58-4504-8EB2-CE55BE5B765E}" type="slidenum">
                <a:rPr lang="en-US" altLang="ko-KR" sz="1600">
                  <a:solidFill>
                    <a:srgbClr val="FFFFFF"/>
                  </a:solidFill>
                  <a:latin typeface="HY견명조" pitchFamily="18" charset="-127"/>
                  <a:ea typeface="HY견명조" pitchFamily="18" charset="-127"/>
                </a:rPr>
                <a:pPr eaLnBrk="1" fontAlgn="base" latinLnBrk="1" hangingPunct="1"/>
                <a:t>4</a:t>
              </a:fld>
              <a:endParaRPr lang="en-US" altLang="ko-KR" sz="1600">
                <a:solidFill>
                  <a:srgbClr val="FFFFFF"/>
                </a:solidFill>
                <a:latin typeface="HY견명조" pitchFamily="18" charset="-127"/>
                <a:ea typeface="HY견명조" pitchFamily="18" charset="-127"/>
              </a:endParaRPr>
            </a:p>
          </p:txBody>
        </p:sp>
      </p:grp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51266" y="836243"/>
            <a:ext cx="9143584" cy="54676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항만 산업에 특화된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관련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선행 연구는 전무한 상황으로 대부분의 연구는 비재무적 가치인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 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</a:p>
          <a:p>
            <a:pPr algn="l" latinLnBrk="1">
              <a:lnSpc>
                <a:spcPct val="150000"/>
              </a:lnSpc>
              <a:spcBef>
                <a:spcPct val="20000"/>
              </a:spcBef>
              <a:buSzPct val="145000"/>
              <a:tabLst>
                <a:tab pos="266700" algn="l"/>
              </a:tabLst>
              <a:defRPr/>
            </a:pP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     ESG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를 재무적 관점에서 기업 경영과 접목 시키는  접근에 한정되고 있음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. </a:t>
            </a:r>
          </a:p>
          <a:p>
            <a:pPr algn="l" latinLnBrk="1">
              <a:lnSpc>
                <a:spcPct val="150000"/>
              </a:lnSpc>
              <a:spcBef>
                <a:spcPct val="20000"/>
              </a:spcBef>
              <a:buSzPct val="145000"/>
              <a:tabLst>
                <a:tab pos="266700" algn="l"/>
              </a:tabLst>
              <a:defRPr/>
            </a:pP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     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-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재무적 관점의 기업가치 증대는 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‘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사회적 책임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(S)’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이 가장 큰 영향을 미침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오상희 외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 2019) </a:t>
            </a:r>
          </a:p>
          <a:p>
            <a:pPr algn="l" latinLnBrk="1">
              <a:lnSpc>
                <a:spcPct val="150000"/>
              </a:lnSpc>
              <a:spcBef>
                <a:spcPct val="20000"/>
              </a:spcBef>
              <a:buSzPct val="145000"/>
              <a:tabLst>
                <a:tab pos="266700" algn="l"/>
              </a:tabLst>
              <a:defRPr/>
            </a:pP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     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- ESG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경영은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가치 실현이 아닌 재무적 성과에 긍정적 구조 창출 목적임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오성근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 2021)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 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</a:p>
          <a:p>
            <a:pPr algn="l" latinLnBrk="1">
              <a:lnSpc>
                <a:spcPct val="150000"/>
              </a:lnSpc>
              <a:spcBef>
                <a:spcPct val="20000"/>
              </a:spcBef>
              <a:buSzPct val="145000"/>
              <a:tabLst>
                <a:tab pos="266700" algn="l"/>
              </a:tabLst>
              <a:defRPr/>
            </a:pP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     -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기업의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 활동이 일반 소비자에게 非가격적 경쟁 우위 요인으로 작용함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(</a:t>
            </a:r>
            <a:r>
              <a:rPr lang="ko-KR" altLang="en-US" sz="1600" b="0" dirty="0" err="1">
                <a:solidFill>
                  <a:srgbClr val="000000"/>
                </a:solidFill>
                <a:ea typeface="HY울릉도M" pitchFamily="18" charset="-127"/>
              </a:rPr>
              <a:t>박윤나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 2021)</a:t>
            </a:r>
          </a:p>
          <a:p>
            <a:pPr algn="l" latinLnBrk="1">
              <a:spcBef>
                <a:spcPct val="20000"/>
              </a:spcBef>
              <a:buSzPct val="145000"/>
              <a:tabLst>
                <a:tab pos="266700" algn="l"/>
              </a:tabLst>
              <a:defRPr/>
            </a:pPr>
            <a:endParaRPr lang="en-US" altLang="ko-KR" sz="500" b="0" dirty="0">
              <a:solidFill>
                <a:srgbClr val="000000"/>
              </a:solidFill>
              <a:ea typeface="HY울릉도M" pitchFamily="18" charset="-127"/>
            </a:endParaRPr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 본 논문에 참고 가능한 선행 연구로는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6P(People, Product or Service, Process, Performance,  Productivity, Profit)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를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기반으로 한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적용 모델 개발 연구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김태호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,2021)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의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모델링 방법론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  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경영의 한국형 모델 구축 관련 시사점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(</a:t>
            </a:r>
            <a:r>
              <a:rPr lang="ko-KR" altLang="en-US" sz="1600" b="0" dirty="0" err="1">
                <a:solidFill>
                  <a:srgbClr val="000000"/>
                </a:solidFill>
                <a:ea typeface="HY울릉도M" pitchFamily="18" charset="-127"/>
              </a:rPr>
              <a:t>변승혁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김기홍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,2021)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등이 있음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. </a:t>
            </a:r>
          </a:p>
          <a:p>
            <a:pPr algn="l" latinLnBrk="1">
              <a:lnSpc>
                <a:spcPct val="150000"/>
              </a:lnSpc>
              <a:spcBef>
                <a:spcPct val="20000"/>
              </a:spcBef>
              <a:buSzPct val="145000"/>
              <a:tabLst>
                <a:tab pos="266700" algn="l"/>
              </a:tabLst>
              <a:defRPr/>
            </a:pPr>
            <a:endParaRPr lang="en-US" altLang="ko-KR" sz="500" b="0" dirty="0">
              <a:solidFill>
                <a:srgbClr val="000000"/>
              </a:solidFill>
              <a:ea typeface="HY울릉도M" pitchFamily="18" charset="-127"/>
            </a:endParaRPr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관련 국내 학술적 연구는 최근에서야 본격적으로 진행되고 있으나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해운항만물류기업은 </a:t>
            </a:r>
            <a:endParaRPr lang="en-US" altLang="ko-KR" sz="1600" b="0" dirty="0">
              <a:solidFill>
                <a:srgbClr val="000000"/>
              </a:solidFill>
              <a:ea typeface="HY울릉도M" pitchFamily="18" charset="-127"/>
            </a:endParaRPr>
          </a:p>
          <a:p>
            <a:pPr algn="l" latinLnBrk="1">
              <a:lnSpc>
                <a:spcPct val="150000"/>
              </a:lnSpc>
              <a:spcBef>
                <a:spcPct val="20000"/>
              </a:spcBef>
              <a:buSzPct val="145000"/>
              <a:tabLst>
                <a:tab pos="266700" algn="l"/>
              </a:tabLst>
              <a:defRPr/>
            </a:pP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  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환경 규제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및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공시 의무화 등 기업의 생존과 직결된 경영환경 변화에 선제적 대응 진행 중임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.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 </a:t>
            </a:r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항만 관련 기관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/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기업의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추진 전략 및 사례 분석을 통해 본 논문의 최종 결과물인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‘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항만 특화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전략 모델 수립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’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에 적용 가능한 시사점을 도출하고자 함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.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  </a:t>
            </a:r>
            <a:endParaRPr lang="en-US" altLang="ko-KR" sz="1600" b="0" dirty="0">
              <a:solidFill>
                <a:srgbClr val="000000"/>
              </a:solidFill>
              <a:ea typeface="HY울릉도M" pitchFamily="18" charset="-127"/>
            </a:endParaRPr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Blip>
                <a:blip r:embed="rId3"/>
              </a:buBlip>
              <a:tabLst>
                <a:tab pos="266700" algn="l"/>
              </a:tabLst>
              <a:defRPr/>
            </a:pPr>
            <a:endParaRPr lang="ko-KR" altLang="en-US" sz="1600" b="0" dirty="0"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1453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7"/>
          <p:cNvSpPr txBox="1">
            <a:spLocks noChangeArrowheads="1"/>
          </p:cNvSpPr>
          <p:nvPr/>
        </p:nvSpPr>
        <p:spPr bwMode="auto">
          <a:xfrm>
            <a:off x="91083" y="33327"/>
            <a:ext cx="967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Ⅲ.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이론적 고찰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(2/2)</a:t>
            </a:r>
          </a:p>
        </p:txBody>
      </p:sp>
      <p:grpSp>
        <p:nvGrpSpPr>
          <p:cNvPr id="27654" name="Group 18"/>
          <p:cNvGrpSpPr>
            <a:grpSpLocks/>
          </p:cNvGrpSpPr>
          <p:nvPr/>
        </p:nvGrpSpPr>
        <p:grpSpPr bwMode="auto">
          <a:xfrm>
            <a:off x="9283700" y="6365875"/>
            <a:ext cx="638175" cy="515938"/>
            <a:chOff x="5370" y="4002"/>
            <a:chExt cx="402" cy="325"/>
          </a:xfrm>
        </p:grpSpPr>
        <p:sp>
          <p:nvSpPr>
            <p:cNvPr id="27659" name="Freeform 19"/>
            <p:cNvSpPr>
              <a:spLocks/>
            </p:cNvSpPr>
            <p:nvPr/>
          </p:nvSpPr>
          <p:spPr bwMode="auto">
            <a:xfrm>
              <a:off x="5370" y="4002"/>
              <a:ext cx="402" cy="318"/>
            </a:xfrm>
            <a:custGeom>
              <a:avLst/>
              <a:gdLst>
                <a:gd name="T0" fmla="*/ 7 w 516"/>
                <a:gd name="T1" fmla="*/ 0 h 378"/>
                <a:gd name="T2" fmla="*/ 0 w 516"/>
                <a:gd name="T3" fmla="*/ 20 h 378"/>
                <a:gd name="T4" fmla="*/ 7 w 516"/>
                <a:gd name="T5" fmla="*/ 20 h 378"/>
                <a:gd name="T6" fmla="*/ 7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C0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0" name="Freeform 20"/>
            <p:cNvSpPr>
              <a:spLocks/>
            </p:cNvSpPr>
            <p:nvPr/>
          </p:nvSpPr>
          <p:spPr bwMode="auto">
            <a:xfrm>
              <a:off x="5446" y="4031"/>
              <a:ext cx="319" cy="252"/>
            </a:xfrm>
            <a:custGeom>
              <a:avLst/>
              <a:gdLst>
                <a:gd name="T0" fmla="*/ 1 w 516"/>
                <a:gd name="T1" fmla="*/ 0 h 378"/>
                <a:gd name="T2" fmla="*/ 0 w 516"/>
                <a:gd name="T3" fmla="*/ 1 h 378"/>
                <a:gd name="T4" fmla="*/ 1 w 516"/>
                <a:gd name="T5" fmla="*/ 1 h 378"/>
                <a:gd name="T6" fmla="*/ 1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998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1" name="Text Box 21"/>
            <p:cNvSpPr txBox="1">
              <a:spLocks noChangeArrowheads="1"/>
            </p:cNvSpPr>
            <p:nvPr/>
          </p:nvSpPr>
          <p:spPr bwMode="auto">
            <a:xfrm>
              <a:off x="5566" y="4114"/>
              <a:ext cx="201" cy="213"/>
            </a:xfrm>
            <a:prstGeom prst="rect">
              <a:avLst/>
            </a:prstGeom>
            <a:noFill/>
            <a:ln>
              <a:noFill/>
            </a:ln>
            <a:effectLst>
              <a:outerShdw dist="17961" dir="135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9pPr>
            </a:lstStyle>
            <a:p>
              <a:pPr eaLnBrk="1" fontAlgn="base" latinLnBrk="1" hangingPunct="1"/>
              <a:fld id="{26BD2F1D-CE58-4504-8EB2-CE55BE5B765E}" type="slidenum">
                <a:rPr lang="en-US" altLang="ko-KR" sz="1600">
                  <a:solidFill>
                    <a:srgbClr val="FFFFFF"/>
                  </a:solidFill>
                  <a:latin typeface="HY견명조" pitchFamily="18" charset="-127"/>
                  <a:ea typeface="HY견명조" pitchFamily="18" charset="-127"/>
                </a:rPr>
                <a:pPr eaLnBrk="1" fontAlgn="base" latinLnBrk="1" hangingPunct="1"/>
                <a:t>5</a:t>
              </a:fld>
              <a:endParaRPr lang="en-US" altLang="ko-KR" sz="1600">
                <a:solidFill>
                  <a:srgbClr val="FFFFFF"/>
                </a:solidFill>
                <a:latin typeface="HY견명조" pitchFamily="18" charset="-127"/>
                <a:ea typeface="HY견명조" pitchFamily="18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27092"/>
              </p:ext>
            </p:extLst>
          </p:nvPr>
        </p:nvGraphicFramePr>
        <p:xfrm>
          <a:off x="128464" y="1628804"/>
          <a:ext cx="9640019" cy="5112564"/>
        </p:xfrm>
        <a:graphic>
          <a:graphicData uri="http://schemas.openxmlformats.org/drawingml/2006/table">
            <a:tbl>
              <a:tblPr/>
              <a:tblGrid>
                <a:gridCol w="657902">
                  <a:extLst>
                    <a:ext uri="{9D8B030D-6E8A-4147-A177-3AD203B41FA5}">
                      <a16:colId xmlns:a16="http://schemas.microsoft.com/office/drawing/2014/main" val="3013703331"/>
                    </a:ext>
                  </a:extLst>
                </a:gridCol>
                <a:gridCol w="1023401">
                  <a:extLst>
                    <a:ext uri="{9D8B030D-6E8A-4147-A177-3AD203B41FA5}">
                      <a16:colId xmlns:a16="http://schemas.microsoft.com/office/drawing/2014/main" val="1346843606"/>
                    </a:ext>
                  </a:extLst>
                </a:gridCol>
                <a:gridCol w="731001">
                  <a:extLst>
                    <a:ext uri="{9D8B030D-6E8A-4147-A177-3AD203B41FA5}">
                      <a16:colId xmlns:a16="http://schemas.microsoft.com/office/drawing/2014/main" val="2536269844"/>
                    </a:ext>
                  </a:extLst>
                </a:gridCol>
                <a:gridCol w="2485402">
                  <a:extLst>
                    <a:ext uri="{9D8B030D-6E8A-4147-A177-3AD203B41FA5}">
                      <a16:colId xmlns:a16="http://schemas.microsoft.com/office/drawing/2014/main" val="396938598"/>
                    </a:ext>
                  </a:extLst>
                </a:gridCol>
                <a:gridCol w="657901">
                  <a:extLst>
                    <a:ext uri="{9D8B030D-6E8A-4147-A177-3AD203B41FA5}">
                      <a16:colId xmlns:a16="http://schemas.microsoft.com/office/drawing/2014/main" val="1477934068"/>
                    </a:ext>
                  </a:extLst>
                </a:gridCol>
                <a:gridCol w="1023401">
                  <a:extLst>
                    <a:ext uri="{9D8B030D-6E8A-4147-A177-3AD203B41FA5}">
                      <a16:colId xmlns:a16="http://schemas.microsoft.com/office/drawing/2014/main" val="62560133"/>
                    </a:ext>
                  </a:extLst>
                </a:gridCol>
                <a:gridCol w="438599">
                  <a:extLst>
                    <a:ext uri="{9D8B030D-6E8A-4147-A177-3AD203B41FA5}">
                      <a16:colId xmlns:a16="http://schemas.microsoft.com/office/drawing/2014/main" val="862189586"/>
                    </a:ext>
                  </a:extLst>
                </a:gridCol>
                <a:gridCol w="2622412">
                  <a:extLst>
                    <a:ext uri="{9D8B030D-6E8A-4147-A177-3AD203B41FA5}">
                      <a16:colId xmlns:a16="http://schemas.microsoft.com/office/drawing/2014/main" val="64816170"/>
                    </a:ext>
                  </a:extLst>
                </a:gridCol>
              </a:tblGrid>
              <a:tr h="426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 방안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 방안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43372"/>
                  </a:ext>
                </a:extLst>
              </a:tr>
              <a:tr h="426047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(E)</a:t>
                      </a:r>
                    </a:p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PSA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</a:t>
                      </a:r>
                      <a:r>
                        <a:rPr lang="en-US" altLang="ko-KR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저감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재활용 촉진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나무심기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(S)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(7)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PSA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구성원 자원봉사 활성화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소외계층 의료 서비스 지원 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96692"/>
                  </a:ext>
                </a:extLst>
              </a:tr>
              <a:tr h="426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밴쿠버항만청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디젤 배출 오염 감소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밴쿠버항만청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지역사회 활성화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82834"/>
                  </a:ext>
                </a:extLst>
              </a:tr>
              <a:tr h="426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롱비치항만청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Green Port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인천항만공사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지역상생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사회적 기업 육성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004113"/>
                  </a:ext>
                </a:extLst>
              </a:tr>
              <a:tr h="426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인천항만공사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항만대기오염 저감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저탄소 항만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울산항만공사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사회적 공유가치 창출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445546"/>
                  </a:ext>
                </a:extLst>
              </a:tr>
              <a:tr h="426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울산항만공사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저탄소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녹색 항만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부산항만공사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지역사회 가치 증진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237165"/>
                  </a:ext>
                </a:extLst>
              </a:tr>
              <a:tr h="426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부산항만공사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지속가능 친환경 항만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HMM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선사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 지원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임시선박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투입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24964"/>
                  </a:ext>
                </a:extLst>
              </a:tr>
              <a:tr h="426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HMM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선사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스크러버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LNG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벙커링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수소연료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포스코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화주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협력사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안전관리 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281644"/>
                  </a:ext>
                </a:extLst>
              </a:tr>
              <a:tr h="426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대한통운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물류사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온실가스 인벤토리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전기화물차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지배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인천항만공사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이사회구성원의 전문성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다양성 강화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526521"/>
                  </a:ext>
                </a:extLst>
              </a:tr>
              <a:tr h="426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아마존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물류사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탄소배출량 감소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재생 에너지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울산항만공사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윤리경영체계 구축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노사간 소통 활성화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14421"/>
                  </a:ext>
                </a:extLst>
              </a:tr>
              <a:tr h="426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포스코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화주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2050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탄소 중립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화학물질 유통 모니터링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부산항만공사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신뢰 기반 가치 경영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404642"/>
                  </a:ext>
                </a:extLst>
              </a:tr>
              <a:tr h="42604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부천로지스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틱스파크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에너지 절약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재활용 시스템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포스코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화주</a:t>
                      </a:r>
                    </a:p>
                  </a:txBody>
                  <a:tcPr marL="6392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ESG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위원회 신설</a:t>
                      </a:r>
                    </a:p>
                  </a:txBody>
                  <a:tcPr marL="115055" marR="6392" marT="639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160829"/>
                  </a:ext>
                </a:extLst>
              </a:tr>
            </a:tbl>
          </a:graphicData>
        </a:graphic>
      </p:graphicFrame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272480" y="624868"/>
            <a:ext cx="9322370" cy="7879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FontTx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주요 항만 관련 기업의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ESG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추진 현황 분석 결과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E, S, G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를 독립된 개별 </a:t>
            </a:r>
            <a:r>
              <a:rPr lang="ko-KR" altLang="en-US" sz="1600" b="0" dirty="0" err="1">
                <a:solidFill>
                  <a:srgbClr val="000000"/>
                </a:solidFill>
                <a:ea typeface="HY울릉도M" pitchFamily="18" charset="-127"/>
              </a:rPr>
              <a:t>과업식으로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 접근 중</a:t>
            </a:r>
            <a:endParaRPr lang="en-US" altLang="ko-KR" sz="1600" b="0" dirty="0">
              <a:solidFill>
                <a:srgbClr val="000000"/>
              </a:solidFill>
              <a:ea typeface="HY울릉도M" pitchFamily="18" charset="-127"/>
            </a:endParaRPr>
          </a:p>
          <a:p>
            <a:pPr marL="266700" indent="-266700" algn="l" latinLnBrk="1">
              <a:lnSpc>
                <a:spcPct val="150000"/>
              </a:lnSpc>
              <a:spcBef>
                <a:spcPct val="20000"/>
              </a:spcBef>
              <a:buSzPct val="145000"/>
              <a:buFontTx/>
              <a:buBlip>
                <a:blip r:embed="rId3"/>
              </a:buBlip>
              <a:tabLst>
                <a:tab pos="266700" algn="l"/>
              </a:tabLst>
              <a:defRPr/>
            </a:pP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대부분 기업에서 환경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(E) 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분야에 핵심 과업이 배분되어 있으며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, ESG</a:t>
            </a:r>
            <a:r>
              <a:rPr lang="ko-KR" altLang="en-US" sz="1600" b="0" dirty="0">
                <a:solidFill>
                  <a:srgbClr val="000000"/>
                </a:solidFill>
                <a:ea typeface="HY울릉도M" pitchFamily="18" charset="-127"/>
              </a:rPr>
              <a:t>를 아우르는 선순환 구조 부재  </a:t>
            </a:r>
            <a:r>
              <a:rPr lang="en-US" altLang="ko-KR" sz="1600" b="0" dirty="0">
                <a:solidFill>
                  <a:srgbClr val="000000"/>
                </a:solidFill>
                <a:ea typeface="HY울릉도M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16133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7"/>
          <p:cNvSpPr txBox="1">
            <a:spLocks noChangeArrowheads="1"/>
          </p:cNvSpPr>
          <p:nvPr/>
        </p:nvSpPr>
        <p:spPr bwMode="auto">
          <a:xfrm>
            <a:off x="91083" y="33327"/>
            <a:ext cx="967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Ⅳ.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분석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44488" y="857984"/>
            <a:ext cx="9217025" cy="5685691"/>
          </a:xfrm>
          <a:prstGeom prst="rect">
            <a:avLst/>
          </a:prstGeom>
          <a:noFill/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rgbClr val="FFFFFF"/>
              </a:solidFill>
              <a:latin typeface="굴림"/>
              <a:ea typeface="굴림"/>
            </a:endParaRPr>
          </a:p>
        </p:txBody>
      </p:sp>
      <p:grpSp>
        <p:nvGrpSpPr>
          <p:cNvPr id="27654" name="Group 18"/>
          <p:cNvGrpSpPr>
            <a:grpSpLocks/>
          </p:cNvGrpSpPr>
          <p:nvPr/>
        </p:nvGrpSpPr>
        <p:grpSpPr bwMode="auto">
          <a:xfrm>
            <a:off x="9283700" y="6365875"/>
            <a:ext cx="638175" cy="515938"/>
            <a:chOff x="5370" y="4002"/>
            <a:chExt cx="402" cy="325"/>
          </a:xfrm>
        </p:grpSpPr>
        <p:sp>
          <p:nvSpPr>
            <p:cNvPr id="27659" name="Freeform 19"/>
            <p:cNvSpPr>
              <a:spLocks/>
            </p:cNvSpPr>
            <p:nvPr/>
          </p:nvSpPr>
          <p:spPr bwMode="auto">
            <a:xfrm>
              <a:off x="5370" y="4002"/>
              <a:ext cx="402" cy="318"/>
            </a:xfrm>
            <a:custGeom>
              <a:avLst/>
              <a:gdLst>
                <a:gd name="T0" fmla="*/ 7 w 516"/>
                <a:gd name="T1" fmla="*/ 0 h 378"/>
                <a:gd name="T2" fmla="*/ 0 w 516"/>
                <a:gd name="T3" fmla="*/ 20 h 378"/>
                <a:gd name="T4" fmla="*/ 7 w 516"/>
                <a:gd name="T5" fmla="*/ 20 h 378"/>
                <a:gd name="T6" fmla="*/ 7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C0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0" name="Freeform 20"/>
            <p:cNvSpPr>
              <a:spLocks/>
            </p:cNvSpPr>
            <p:nvPr/>
          </p:nvSpPr>
          <p:spPr bwMode="auto">
            <a:xfrm>
              <a:off x="5446" y="4031"/>
              <a:ext cx="319" cy="252"/>
            </a:xfrm>
            <a:custGeom>
              <a:avLst/>
              <a:gdLst>
                <a:gd name="T0" fmla="*/ 1 w 516"/>
                <a:gd name="T1" fmla="*/ 0 h 378"/>
                <a:gd name="T2" fmla="*/ 0 w 516"/>
                <a:gd name="T3" fmla="*/ 1 h 378"/>
                <a:gd name="T4" fmla="*/ 1 w 516"/>
                <a:gd name="T5" fmla="*/ 1 h 378"/>
                <a:gd name="T6" fmla="*/ 1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998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1" name="Text Box 21"/>
            <p:cNvSpPr txBox="1">
              <a:spLocks noChangeArrowheads="1"/>
            </p:cNvSpPr>
            <p:nvPr/>
          </p:nvSpPr>
          <p:spPr bwMode="auto">
            <a:xfrm>
              <a:off x="5566" y="4114"/>
              <a:ext cx="201" cy="213"/>
            </a:xfrm>
            <a:prstGeom prst="rect">
              <a:avLst/>
            </a:prstGeom>
            <a:noFill/>
            <a:ln>
              <a:noFill/>
            </a:ln>
            <a:effectLst>
              <a:outerShdw dist="17961" dir="135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9pPr>
            </a:lstStyle>
            <a:p>
              <a:pPr eaLnBrk="1" fontAlgn="base" latinLnBrk="1" hangingPunct="1"/>
              <a:fld id="{26BD2F1D-CE58-4504-8EB2-CE55BE5B765E}" type="slidenum">
                <a:rPr lang="en-US" altLang="ko-KR" sz="1600">
                  <a:solidFill>
                    <a:srgbClr val="FFFFFF"/>
                  </a:solidFill>
                  <a:latin typeface="HY견명조" pitchFamily="18" charset="-127"/>
                  <a:ea typeface="HY견명조" pitchFamily="18" charset="-127"/>
                </a:rPr>
                <a:pPr eaLnBrk="1" fontAlgn="base" latinLnBrk="1" hangingPunct="1"/>
                <a:t>6</a:t>
              </a:fld>
              <a:endParaRPr lang="en-US" altLang="ko-KR" sz="1600">
                <a:solidFill>
                  <a:srgbClr val="FFFFFF"/>
                </a:solidFill>
                <a:latin typeface="HY견명조" pitchFamily="18" charset="-127"/>
                <a:ea typeface="HY견명조" pitchFamily="18" charset="-127"/>
              </a:endParaRPr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CFFECDD0-95F3-4442-8624-D9E8BB4DA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504" y="3345680"/>
            <a:ext cx="4831842" cy="3013202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2CD860-D854-46BE-8828-749028E11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06414"/>
              </p:ext>
            </p:extLst>
          </p:nvPr>
        </p:nvGraphicFramePr>
        <p:xfrm>
          <a:off x="488504" y="1157608"/>
          <a:ext cx="4680520" cy="1623822"/>
        </p:xfrm>
        <a:graphic>
          <a:graphicData uri="http://schemas.openxmlformats.org/drawingml/2006/table">
            <a:tbl>
              <a:tblPr/>
              <a:tblGrid>
                <a:gridCol w="709847">
                  <a:extLst>
                    <a:ext uri="{9D8B030D-6E8A-4147-A177-3AD203B41FA5}">
                      <a16:colId xmlns:a16="http://schemas.microsoft.com/office/drawing/2014/main" val="1869206778"/>
                    </a:ext>
                  </a:extLst>
                </a:gridCol>
                <a:gridCol w="3970673">
                  <a:extLst>
                    <a:ext uri="{9D8B030D-6E8A-4147-A177-3AD203B41FA5}">
                      <a16:colId xmlns:a16="http://schemas.microsoft.com/office/drawing/2014/main" val="3951084437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30743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조사내용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부산항 컨테이너터미널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ESG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경영전략에 관한 연구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5931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조사대상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부산항 컨테이너터미널 종사자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(37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기타 항만관련 종사자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143536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조사기간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2022.04.11. ~ 04.15.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86236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조사방법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현장방문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SNS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메신저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E-mail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62644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분석방법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AHP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분석 기법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점 척도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69516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2D167F8-F824-49CB-9C99-BEECB4009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58" y="1157513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9AFB4F-6FA2-4D90-B136-3FE6033DF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06937"/>
              </p:ext>
            </p:extLst>
          </p:nvPr>
        </p:nvGraphicFramePr>
        <p:xfrm>
          <a:off x="5431662" y="1157513"/>
          <a:ext cx="3852038" cy="5197240"/>
        </p:xfrm>
        <a:graphic>
          <a:graphicData uri="http://schemas.openxmlformats.org/drawingml/2006/table">
            <a:tbl>
              <a:tblPr/>
              <a:tblGrid>
                <a:gridCol w="1350406">
                  <a:extLst>
                    <a:ext uri="{9D8B030D-6E8A-4147-A177-3AD203B41FA5}">
                      <a16:colId xmlns:a16="http://schemas.microsoft.com/office/drawing/2014/main" val="3749937802"/>
                    </a:ext>
                  </a:extLst>
                </a:gridCol>
                <a:gridCol w="1350406">
                  <a:extLst>
                    <a:ext uri="{9D8B030D-6E8A-4147-A177-3AD203B41FA5}">
                      <a16:colId xmlns:a16="http://schemas.microsoft.com/office/drawing/2014/main" val="2036690058"/>
                    </a:ext>
                  </a:extLst>
                </a:gridCol>
                <a:gridCol w="575613">
                  <a:extLst>
                    <a:ext uri="{9D8B030D-6E8A-4147-A177-3AD203B41FA5}">
                      <a16:colId xmlns:a16="http://schemas.microsoft.com/office/drawing/2014/main" val="951190312"/>
                    </a:ext>
                  </a:extLst>
                </a:gridCol>
                <a:gridCol w="575613">
                  <a:extLst>
                    <a:ext uri="{9D8B030D-6E8A-4147-A177-3AD203B41FA5}">
                      <a16:colId xmlns:a16="http://schemas.microsoft.com/office/drawing/2014/main" val="1826479393"/>
                    </a:ext>
                  </a:extLst>
                </a:gridCol>
              </a:tblGrid>
              <a:tr h="21970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항목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빈도수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비율</a:t>
                      </a:r>
                      <a:r>
                        <a:rPr lang="en-US" altLang="ko-KR" sz="7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(%)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62700"/>
                  </a:ext>
                </a:extLst>
              </a:tr>
              <a:tr h="248877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직급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임원급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408096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부서장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43.2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685789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차장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20.5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291995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과장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15.9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9363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대리 이하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18.2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819486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100.0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017366"/>
                  </a:ext>
                </a:extLst>
              </a:tr>
              <a:tr h="248877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근무연수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년 이상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75.0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331848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5~10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15.9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202039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3~5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4.5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96843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1~3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659511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년 이하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244001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100.0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349257"/>
                  </a:ext>
                </a:extLst>
              </a:tr>
              <a:tr h="24887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현재 근무업종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컨테이너터미널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84.1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085260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기타 항만관련 업종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15.9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60569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100.0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514967"/>
                  </a:ext>
                </a:extLst>
              </a:tr>
              <a:tr h="248877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연 령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50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 이상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36.4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01213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40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38.6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843230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30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15.9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825883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30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세 이하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9.1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868766"/>
                  </a:ext>
                </a:extLst>
              </a:tr>
              <a:tr h="248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계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100.0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2171" marR="12171" marT="12171" marB="121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49046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F81544E8-962C-46EB-A4BE-B648C7FF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340" y="179625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82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7"/>
          <p:cNvSpPr txBox="1">
            <a:spLocks noChangeArrowheads="1"/>
          </p:cNvSpPr>
          <p:nvPr/>
        </p:nvSpPr>
        <p:spPr bwMode="auto">
          <a:xfrm>
            <a:off x="91083" y="33327"/>
            <a:ext cx="967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Ⅳ.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분석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44488" y="857984"/>
            <a:ext cx="9217025" cy="5685691"/>
          </a:xfrm>
          <a:prstGeom prst="rect">
            <a:avLst/>
          </a:prstGeom>
          <a:noFill/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rgbClr val="FFFFFF"/>
              </a:solidFill>
              <a:latin typeface="굴림"/>
              <a:ea typeface="굴림"/>
            </a:endParaRPr>
          </a:p>
        </p:txBody>
      </p:sp>
      <p:grpSp>
        <p:nvGrpSpPr>
          <p:cNvPr id="27654" name="Group 18"/>
          <p:cNvGrpSpPr>
            <a:grpSpLocks/>
          </p:cNvGrpSpPr>
          <p:nvPr/>
        </p:nvGrpSpPr>
        <p:grpSpPr bwMode="auto">
          <a:xfrm>
            <a:off x="9283700" y="6365875"/>
            <a:ext cx="638175" cy="515938"/>
            <a:chOff x="5370" y="4002"/>
            <a:chExt cx="402" cy="325"/>
          </a:xfrm>
        </p:grpSpPr>
        <p:sp>
          <p:nvSpPr>
            <p:cNvPr id="27659" name="Freeform 19"/>
            <p:cNvSpPr>
              <a:spLocks/>
            </p:cNvSpPr>
            <p:nvPr/>
          </p:nvSpPr>
          <p:spPr bwMode="auto">
            <a:xfrm>
              <a:off x="5370" y="4002"/>
              <a:ext cx="402" cy="318"/>
            </a:xfrm>
            <a:custGeom>
              <a:avLst/>
              <a:gdLst>
                <a:gd name="T0" fmla="*/ 7 w 516"/>
                <a:gd name="T1" fmla="*/ 0 h 378"/>
                <a:gd name="T2" fmla="*/ 0 w 516"/>
                <a:gd name="T3" fmla="*/ 20 h 378"/>
                <a:gd name="T4" fmla="*/ 7 w 516"/>
                <a:gd name="T5" fmla="*/ 20 h 378"/>
                <a:gd name="T6" fmla="*/ 7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C0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0" name="Freeform 20"/>
            <p:cNvSpPr>
              <a:spLocks/>
            </p:cNvSpPr>
            <p:nvPr/>
          </p:nvSpPr>
          <p:spPr bwMode="auto">
            <a:xfrm>
              <a:off x="5446" y="4031"/>
              <a:ext cx="319" cy="252"/>
            </a:xfrm>
            <a:custGeom>
              <a:avLst/>
              <a:gdLst>
                <a:gd name="T0" fmla="*/ 1 w 516"/>
                <a:gd name="T1" fmla="*/ 0 h 378"/>
                <a:gd name="T2" fmla="*/ 0 w 516"/>
                <a:gd name="T3" fmla="*/ 1 h 378"/>
                <a:gd name="T4" fmla="*/ 1 w 516"/>
                <a:gd name="T5" fmla="*/ 1 h 378"/>
                <a:gd name="T6" fmla="*/ 1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998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1" name="Text Box 21"/>
            <p:cNvSpPr txBox="1">
              <a:spLocks noChangeArrowheads="1"/>
            </p:cNvSpPr>
            <p:nvPr/>
          </p:nvSpPr>
          <p:spPr bwMode="auto">
            <a:xfrm>
              <a:off x="5566" y="4114"/>
              <a:ext cx="201" cy="213"/>
            </a:xfrm>
            <a:prstGeom prst="rect">
              <a:avLst/>
            </a:prstGeom>
            <a:noFill/>
            <a:ln>
              <a:noFill/>
            </a:ln>
            <a:effectLst>
              <a:outerShdw dist="17961" dir="135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9pPr>
            </a:lstStyle>
            <a:p>
              <a:pPr eaLnBrk="1" fontAlgn="base" latinLnBrk="1" hangingPunct="1"/>
              <a:fld id="{26BD2F1D-CE58-4504-8EB2-CE55BE5B765E}" type="slidenum">
                <a:rPr lang="en-US" altLang="ko-KR" sz="1600">
                  <a:solidFill>
                    <a:srgbClr val="FFFFFF"/>
                  </a:solidFill>
                  <a:latin typeface="HY견명조" pitchFamily="18" charset="-127"/>
                  <a:ea typeface="HY견명조" pitchFamily="18" charset="-127"/>
                </a:rPr>
                <a:pPr eaLnBrk="1" fontAlgn="base" latinLnBrk="1" hangingPunct="1"/>
                <a:t>7</a:t>
              </a:fld>
              <a:endParaRPr lang="en-US" altLang="ko-KR" sz="1600">
                <a:solidFill>
                  <a:srgbClr val="FFFFFF"/>
                </a:solidFill>
                <a:latin typeface="HY견명조" pitchFamily="18" charset="-127"/>
                <a:ea typeface="HY견명조" pitchFamily="18" charset="-127"/>
              </a:endParaRPr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F81544E8-962C-46EB-A4BE-B648C7FF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340" y="179625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4F9F09-CDE1-415F-8ADA-68E7FAD1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40469"/>
              </p:ext>
            </p:extLst>
          </p:nvPr>
        </p:nvGraphicFramePr>
        <p:xfrm>
          <a:off x="488507" y="980728"/>
          <a:ext cx="4053704" cy="2728849"/>
        </p:xfrm>
        <a:graphic>
          <a:graphicData uri="http://schemas.openxmlformats.org/drawingml/2006/table">
            <a:tbl>
              <a:tblPr/>
              <a:tblGrid>
                <a:gridCol w="852548">
                  <a:extLst>
                    <a:ext uri="{9D8B030D-6E8A-4147-A177-3AD203B41FA5}">
                      <a16:colId xmlns:a16="http://schemas.microsoft.com/office/drawing/2014/main" val="3856885504"/>
                    </a:ext>
                  </a:extLst>
                </a:gridCol>
                <a:gridCol w="800365">
                  <a:extLst>
                    <a:ext uri="{9D8B030D-6E8A-4147-A177-3AD203B41FA5}">
                      <a16:colId xmlns:a16="http://schemas.microsoft.com/office/drawing/2014/main" val="1327128321"/>
                    </a:ext>
                  </a:extLst>
                </a:gridCol>
                <a:gridCol w="800365">
                  <a:extLst>
                    <a:ext uri="{9D8B030D-6E8A-4147-A177-3AD203B41FA5}">
                      <a16:colId xmlns:a16="http://schemas.microsoft.com/office/drawing/2014/main" val="1876343732"/>
                    </a:ext>
                  </a:extLst>
                </a:gridCol>
                <a:gridCol w="800365">
                  <a:extLst>
                    <a:ext uri="{9D8B030D-6E8A-4147-A177-3AD203B41FA5}">
                      <a16:colId xmlns:a16="http://schemas.microsoft.com/office/drawing/2014/main" val="1159856100"/>
                    </a:ext>
                  </a:extLst>
                </a:gridCol>
                <a:gridCol w="800061">
                  <a:extLst>
                    <a:ext uri="{9D8B030D-6E8A-4147-A177-3AD203B41FA5}">
                      <a16:colId xmlns:a16="http://schemas.microsoft.com/office/drawing/2014/main" val="1236560743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환경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Environment)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Social)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지배구조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Governance)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중요도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300751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환경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Eenvironment)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1.069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1.812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0.402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645382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Social)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0.936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1.718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0.378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52536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지배구조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Governance)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0.552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0.582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0.221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01528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※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일관성 비율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(CR) = 0.000 &lt; 0.1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</a:endParaRPr>
                    </a:p>
                  </a:txBody>
                  <a:tcPr marL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2340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BD181C79-1867-4DB1-88C2-257CF92F0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48" y="98057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144D492-ACCA-4485-9F1D-F7F769218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01217"/>
              </p:ext>
            </p:extLst>
          </p:nvPr>
        </p:nvGraphicFramePr>
        <p:xfrm>
          <a:off x="488504" y="3790108"/>
          <a:ext cx="4054313" cy="2705227"/>
        </p:xfrm>
        <a:graphic>
          <a:graphicData uri="http://schemas.openxmlformats.org/drawingml/2006/table">
            <a:tbl>
              <a:tblPr/>
              <a:tblGrid>
                <a:gridCol w="941713">
                  <a:extLst>
                    <a:ext uri="{9D8B030D-6E8A-4147-A177-3AD203B41FA5}">
                      <a16:colId xmlns:a16="http://schemas.microsoft.com/office/drawing/2014/main" val="2179951428"/>
                    </a:ext>
                  </a:extLst>
                </a:gridCol>
                <a:gridCol w="941713">
                  <a:extLst>
                    <a:ext uri="{9D8B030D-6E8A-4147-A177-3AD203B41FA5}">
                      <a16:colId xmlns:a16="http://schemas.microsoft.com/office/drawing/2014/main" val="65525735"/>
                    </a:ext>
                  </a:extLst>
                </a:gridCol>
                <a:gridCol w="793172">
                  <a:extLst>
                    <a:ext uri="{9D8B030D-6E8A-4147-A177-3AD203B41FA5}">
                      <a16:colId xmlns:a16="http://schemas.microsoft.com/office/drawing/2014/main" val="615881341"/>
                    </a:ext>
                  </a:extLst>
                </a:gridCol>
                <a:gridCol w="793172">
                  <a:extLst>
                    <a:ext uri="{9D8B030D-6E8A-4147-A177-3AD203B41FA5}">
                      <a16:colId xmlns:a16="http://schemas.microsoft.com/office/drawing/2014/main" val="4246667553"/>
                    </a:ext>
                  </a:extLst>
                </a:gridCol>
                <a:gridCol w="584543">
                  <a:extLst>
                    <a:ext uri="{9D8B030D-6E8A-4147-A177-3AD203B41FA5}">
                      <a16:colId xmlns:a16="http://schemas.microsoft.com/office/drawing/2014/main" val="1305953461"/>
                    </a:ext>
                  </a:extLst>
                </a:gridCol>
              </a:tblGrid>
              <a:tr h="772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친환경 항만 인프라 확대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신재생에너지 순환체계 구축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친환경 항만 경영체계 구축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중요도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813572"/>
                  </a:ext>
                </a:extLst>
              </a:tr>
              <a:tr h="569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친환경 항만 인프라 확대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2.002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1.864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0.491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245397"/>
                  </a:ext>
                </a:extLst>
              </a:tr>
              <a:tr h="569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신재생에너지 순환체계 구축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0.499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0.856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0.238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251494"/>
                  </a:ext>
                </a:extLst>
              </a:tr>
              <a:tr h="569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친환경 항만 경영체계 구축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0.536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1.168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0.271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593547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※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일관성 비율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(CR) = 0.020 &lt; 0.1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</a:endParaRPr>
                    </a:p>
                  </a:txBody>
                  <a:tcPr marL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84540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D2C778E-959F-43D0-933D-5EA5DDFF6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42" y="347792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C79095C-CBB5-4A99-8360-0EE14D31B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094761"/>
              </p:ext>
            </p:extLst>
          </p:nvPr>
        </p:nvGraphicFramePr>
        <p:xfrm>
          <a:off x="5246771" y="995396"/>
          <a:ext cx="4054315" cy="2467864"/>
        </p:xfrm>
        <a:graphic>
          <a:graphicData uri="http://schemas.openxmlformats.org/drawingml/2006/table">
            <a:tbl>
              <a:tblPr/>
              <a:tblGrid>
                <a:gridCol w="1090458">
                  <a:extLst>
                    <a:ext uri="{9D8B030D-6E8A-4147-A177-3AD203B41FA5}">
                      <a16:colId xmlns:a16="http://schemas.microsoft.com/office/drawing/2014/main" val="160839533"/>
                    </a:ext>
                  </a:extLst>
                </a:gridCol>
                <a:gridCol w="793172">
                  <a:extLst>
                    <a:ext uri="{9D8B030D-6E8A-4147-A177-3AD203B41FA5}">
                      <a16:colId xmlns:a16="http://schemas.microsoft.com/office/drawing/2014/main" val="2914396620"/>
                    </a:ext>
                  </a:extLst>
                </a:gridCol>
                <a:gridCol w="793172">
                  <a:extLst>
                    <a:ext uri="{9D8B030D-6E8A-4147-A177-3AD203B41FA5}">
                      <a16:colId xmlns:a16="http://schemas.microsoft.com/office/drawing/2014/main" val="3419922533"/>
                    </a:ext>
                  </a:extLst>
                </a:gridCol>
                <a:gridCol w="793172">
                  <a:extLst>
                    <a:ext uri="{9D8B030D-6E8A-4147-A177-3AD203B41FA5}">
                      <a16:colId xmlns:a16="http://schemas.microsoft.com/office/drawing/2014/main" val="1927289288"/>
                    </a:ext>
                  </a:extLst>
                </a:gridCol>
                <a:gridCol w="584341">
                  <a:extLst>
                    <a:ext uri="{9D8B030D-6E8A-4147-A177-3AD203B41FA5}">
                      <a16:colId xmlns:a16="http://schemas.microsoft.com/office/drawing/2014/main" val="2891050702"/>
                    </a:ext>
                  </a:extLst>
                </a:gridCol>
              </a:tblGrid>
              <a:tr h="772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상호존중의 인권문화 확립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안전한 작업환경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지역사회 상생가치 실현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중요도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50198"/>
                  </a:ext>
                </a:extLst>
              </a:tr>
              <a:tr h="437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상호존중의 인권문화 확립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0.577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2.014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0.315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686282"/>
                  </a:ext>
                </a:extLst>
              </a:tr>
              <a:tr h="437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안전한 작업환경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1.734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3.029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0.521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240600"/>
                  </a:ext>
                </a:extLst>
              </a:tr>
              <a:tr h="437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지역사회 상생가치 실현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0.497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0.330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0.164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945668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※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일관성 비율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(CR) = 0.002 &lt; 0.1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휴먼명조"/>
                      </a:endParaRPr>
                    </a:p>
                  </a:txBody>
                  <a:tcPr marL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40091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9053D3E-F8DF-454C-97BA-63D0827F9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82399"/>
              </p:ext>
            </p:extLst>
          </p:nvPr>
        </p:nvGraphicFramePr>
        <p:xfrm>
          <a:off x="4948564" y="3712210"/>
          <a:ext cx="4481900" cy="2831465"/>
        </p:xfrm>
        <a:graphic>
          <a:graphicData uri="http://schemas.openxmlformats.org/drawingml/2006/table">
            <a:tbl>
              <a:tblPr/>
              <a:tblGrid>
                <a:gridCol w="1041143">
                  <a:extLst>
                    <a:ext uri="{9D8B030D-6E8A-4147-A177-3AD203B41FA5}">
                      <a16:colId xmlns:a16="http://schemas.microsoft.com/office/drawing/2014/main" val="2462793319"/>
                    </a:ext>
                  </a:extLst>
                </a:gridCol>
                <a:gridCol w="1041143">
                  <a:extLst>
                    <a:ext uri="{9D8B030D-6E8A-4147-A177-3AD203B41FA5}">
                      <a16:colId xmlns:a16="http://schemas.microsoft.com/office/drawing/2014/main" val="468832522"/>
                    </a:ext>
                  </a:extLst>
                </a:gridCol>
                <a:gridCol w="876711">
                  <a:extLst>
                    <a:ext uri="{9D8B030D-6E8A-4147-A177-3AD203B41FA5}">
                      <a16:colId xmlns:a16="http://schemas.microsoft.com/office/drawing/2014/main" val="2659111972"/>
                    </a:ext>
                  </a:extLst>
                </a:gridCol>
                <a:gridCol w="876711">
                  <a:extLst>
                    <a:ext uri="{9D8B030D-6E8A-4147-A177-3AD203B41FA5}">
                      <a16:colId xmlns:a16="http://schemas.microsoft.com/office/drawing/2014/main" val="3812080463"/>
                    </a:ext>
                  </a:extLst>
                </a:gridCol>
                <a:gridCol w="646192">
                  <a:extLst>
                    <a:ext uri="{9D8B030D-6E8A-4147-A177-3AD203B41FA5}">
                      <a16:colId xmlns:a16="http://schemas.microsoft.com/office/drawing/2014/main" val="1109624782"/>
                    </a:ext>
                  </a:extLst>
                </a:gridCol>
              </a:tblGrid>
              <a:tr h="569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청렴 윤리기능 강화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개방과 참여를 통한 의사결정 체계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공정문화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공정경제 활성화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중요도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667864"/>
                  </a:ext>
                </a:extLst>
              </a:tr>
              <a:tr h="569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청렴 윤리기능 강화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0.876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0.794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0.294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374015"/>
                  </a:ext>
                </a:extLst>
              </a:tr>
              <a:tr h="569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개방과 참여를 통한 의사결정 체계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1.142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1.041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0.352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88264"/>
                  </a:ext>
                </a:extLst>
              </a:tr>
              <a:tr h="569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공정문화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공정경제 활성화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1.260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0.961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0.354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87749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※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일관성 비율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(CR) = 0.002 &lt; 0.1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휴먼명조"/>
                      </a:endParaRPr>
                    </a:p>
                  </a:txBody>
                  <a:tcPr marL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54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5066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7"/>
          <p:cNvSpPr txBox="1">
            <a:spLocks noChangeArrowheads="1"/>
          </p:cNvSpPr>
          <p:nvPr/>
        </p:nvSpPr>
        <p:spPr bwMode="auto">
          <a:xfrm>
            <a:off x="91083" y="33327"/>
            <a:ext cx="967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Ⅳ.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분석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44488" y="857984"/>
            <a:ext cx="9217025" cy="5685691"/>
          </a:xfrm>
          <a:prstGeom prst="rect">
            <a:avLst/>
          </a:prstGeom>
          <a:noFill/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rgbClr val="FFFFFF"/>
              </a:solidFill>
              <a:latin typeface="굴림"/>
              <a:ea typeface="굴림"/>
            </a:endParaRPr>
          </a:p>
        </p:txBody>
      </p:sp>
      <p:grpSp>
        <p:nvGrpSpPr>
          <p:cNvPr id="27654" name="Group 18"/>
          <p:cNvGrpSpPr>
            <a:grpSpLocks/>
          </p:cNvGrpSpPr>
          <p:nvPr/>
        </p:nvGrpSpPr>
        <p:grpSpPr bwMode="auto">
          <a:xfrm>
            <a:off x="9283700" y="6365875"/>
            <a:ext cx="638175" cy="515938"/>
            <a:chOff x="5370" y="4002"/>
            <a:chExt cx="402" cy="325"/>
          </a:xfrm>
        </p:grpSpPr>
        <p:sp>
          <p:nvSpPr>
            <p:cNvPr id="27659" name="Freeform 19"/>
            <p:cNvSpPr>
              <a:spLocks/>
            </p:cNvSpPr>
            <p:nvPr/>
          </p:nvSpPr>
          <p:spPr bwMode="auto">
            <a:xfrm>
              <a:off x="5370" y="4002"/>
              <a:ext cx="402" cy="318"/>
            </a:xfrm>
            <a:custGeom>
              <a:avLst/>
              <a:gdLst>
                <a:gd name="T0" fmla="*/ 7 w 516"/>
                <a:gd name="T1" fmla="*/ 0 h 378"/>
                <a:gd name="T2" fmla="*/ 0 w 516"/>
                <a:gd name="T3" fmla="*/ 20 h 378"/>
                <a:gd name="T4" fmla="*/ 7 w 516"/>
                <a:gd name="T5" fmla="*/ 20 h 378"/>
                <a:gd name="T6" fmla="*/ 7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C0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0" name="Freeform 20"/>
            <p:cNvSpPr>
              <a:spLocks/>
            </p:cNvSpPr>
            <p:nvPr/>
          </p:nvSpPr>
          <p:spPr bwMode="auto">
            <a:xfrm>
              <a:off x="5446" y="4031"/>
              <a:ext cx="319" cy="252"/>
            </a:xfrm>
            <a:custGeom>
              <a:avLst/>
              <a:gdLst>
                <a:gd name="T0" fmla="*/ 1 w 516"/>
                <a:gd name="T1" fmla="*/ 0 h 378"/>
                <a:gd name="T2" fmla="*/ 0 w 516"/>
                <a:gd name="T3" fmla="*/ 1 h 378"/>
                <a:gd name="T4" fmla="*/ 1 w 516"/>
                <a:gd name="T5" fmla="*/ 1 h 378"/>
                <a:gd name="T6" fmla="*/ 1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998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1" name="Text Box 21"/>
            <p:cNvSpPr txBox="1">
              <a:spLocks noChangeArrowheads="1"/>
            </p:cNvSpPr>
            <p:nvPr/>
          </p:nvSpPr>
          <p:spPr bwMode="auto">
            <a:xfrm>
              <a:off x="5566" y="4114"/>
              <a:ext cx="201" cy="213"/>
            </a:xfrm>
            <a:prstGeom prst="rect">
              <a:avLst/>
            </a:prstGeom>
            <a:noFill/>
            <a:ln>
              <a:noFill/>
            </a:ln>
            <a:effectLst>
              <a:outerShdw dist="17961" dir="135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9pPr>
            </a:lstStyle>
            <a:p>
              <a:pPr eaLnBrk="1" fontAlgn="base" latinLnBrk="1" hangingPunct="1"/>
              <a:fld id="{26BD2F1D-CE58-4504-8EB2-CE55BE5B765E}" type="slidenum">
                <a:rPr lang="en-US" altLang="ko-KR" sz="1600">
                  <a:solidFill>
                    <a:srgbClr val="FFFFFF"/>
                  </a:solidFill>
                  <a:latin typeface="HY견명조" pitchFamily="18" charset="-127"/>
                  <a:ea typeface="HY견명조" pitchFamily="18" charset="-127"/>
                </a:rPr>
                <a:pPr eaLnBrk="1" fontAlgn="base" latinLnBrk="1" hangingPunct="1"/>
                <a:t>8</a:t>
              </a:fld>
              <a:endParaRPr lang="en-US" altLang="ko-KR" sz="1600">
                <a:solidFill>
                  <a:srgbClr val="FFFFFF"/>
                </a:solidFill>
                <a:latin typeface="HY견명조" pitchFamily="18" charset="-127"/>
                <a:ea typeface="HY견명조" pitchFamily="18" charset="-127"/>
              </a:endParaRPr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F81544E8-962C-46EB-A4BE-B648C7FF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340" y="179625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1F2120-29C2-4936-8FC0-4424E2FA0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33868"/>
              </p:ext>
            </p:extLst>
          </p:nvPr>
        </p:nvGraphicFramePr>
        <p:xfrm>
          <a:off x="416496" y="1525158"/>
          <a:ext cx="3771888" cy="4351341"/>
        </p:xfrm>
        <a:graphic>
          <a:graphicData uri="http://schemas.openxmlformats.org/drawingml/2006/table">
            <a:tbl>
              <a:tblPr/>
              <a:tblGrid>
                <a:gridCol w="1057224">
                  <a:extLst>
                    <a:ext uri="{9D8B030D-6E8A-4147-A177-3AD203B41FA5}">
                      <a16:colId xmlns:a16="http://schemas.microsoft.com/office/drawing/2014/main" val="1341860863"/>
                    </a:ext>
                  </a:extLst>
                </a:gridCol>
                <a:gridCol w="339333">
                  <a:extLst>
                    <a:ext uri="{9D8B030D-6E8A-4147-A177-3AD203B41FA5}">
                      <a16:colId xmlns:a16="http://schemas.microsoft.com/office/drawing/2014/main" val="2445876194"/>
                    </a:ext>
                  </a:extLst>
                </a:gridCol>
                <a:gridCol w="339333">
                  <a:extLst>
                    <a:ext uri="{9D8B030D-6E8A-4147-A177-3AD203B41FA5}">
                      <a16:colId xmlns:a16="http://schemas.microsoft.com/office/drawing/2014/main" val="450837353"/>
                    </a:ext>
                  </a:extLst>
                </a:gridCol>
                <a:gridCol w="339333">
                  <a:extLst>
                    <a:ext uri="{9D8B030D-6E8A-4147-A177-3AD203B41FA5}">
                      <a16:colId xmlns:a16="http://schemas.microsoft.com/office/drawing/2014/main" val="2333972009"/>
                    </a:ext>
                  </a:extLst>
                </a:gridCol>
                <a:gridCol w="339333">
                  <a:extLst>
                    <a:ext uri="{9D8B030D-6E8A-4147-A177-3AD203B41FA5}">
                      <a16:colId xmlns:a16="http://schemas.microsoft.com/office/drawing/2014/main" val="2287961765"/>
                    </a:ext>
                  </a:extLst>
                </a:gridCol>
                <a:gridCol w="339333">
                  <a:extLst>
                    <a:ext uri="{9D8B030D-6E8A-4147-A177-3AD203B41FA5}">
                      <a16:colId xmlns:a16="http://schemas.microsoft.com/office/drawing/2014/main" val="3282752026"/>
                    </a:ext>
                  </a:extLst>
                </a:gridCol>
                <a:gridCol w="339333">
                  <a:extLst>
                    <a:ext uri="{9D8B030D-6E8A-4147-A177-3AD203B41FA5}">
                      <a16:colId xmlns:a16="http://schemas.microsoft.com/office/drawing/2014/main" val="1773597860"/>
                    </a:ext>
                  </a:extLst>
                </a:gridCol>
                <a:gridCol w="339333">
                  <a:extLst>
                    <a:ext uri="{9D8B030D-6E8A-4147-A177-3AD203B41FA5}">
                      <a16:colId xmlns:a16="http://schemas.microsoft.com/office/drawing/2014/main" val="1333472027"/>
                    </a:ext>
                  </a:extLst>
                </a:gridCol>
                <a:gridCol w="339333">
                  <a:extLst>
                    <a:ext uri="{9D8B030D-6E8A-4147-A177-3AD203B41FA5}">
                      <a16:colId xmlns:a16="http://schemas.microsoft.com/office/drawing/2014/main" val="1540895278"/>
                    </a:ext>
                  </a:extLst>
                </a:gridCol>
              </a:tblGrid>
              <a:tr h="3694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HBCT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BPT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DPCT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PNIT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PNC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HJNC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HPNT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BNCT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947239"/>
                  </a:ext>
                </a:extLst>
              </a:tr>
              <a:tr h="5489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친환경 항만 인프라 확대</a:t>
                      </a:r>
                      <a:endParaRPr lang="ko-KR" alt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2.364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2.386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2.318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3.409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3.659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3.591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3.659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3.500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051514"/>
                  </a:ext>
                </a:extLst>
              </a:tr>
              <a:tr h="5489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신재생에너지 순환체계 구축</a:t>
                      </a:r>
                      <a:endParaRPr lang="ko-KR" alt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2.250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2.250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2.182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2.864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3.136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3.045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3.045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2.932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15452"/>
                  </a:ext>
                </a:extLst>
              </a:tr>
              <a:tr h="3571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친환경 항만 경영체계 구축</a:t>
                      </a:r>
                      <a:endParaRPr lang="ko-KR" alt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2.432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2.409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2.341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3.227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3.432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3.250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3.273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3.250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103894"/>
                  </a:ext>
                </a:extLst>
              </a:tr>
              <a:tr h="3571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상호존중의 인권문화 확립</a:t>
                      </a:r>
                      <a:endParaRPr lang="ko-KR" alt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3.000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2.977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3.023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3.136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3.227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3.432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3.591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3.295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41504"/>
                  </a:ext>
                </a:extLst>
              </a:tr>
              <a:tr h="3571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안전한 작업환경 구현</a:t>
                      </a:r>
                      <a:endParaRPr lang="ko-KR" alt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2.750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2.750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2.659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3.455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3.932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3.545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3.659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3.273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718007"/>
                  </a:ext>
                </a:extLst>
              </a:tr>
              <a:tr h="5489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지역사회 상생가치 실현</a:t>
                      </a:r>
                      <a:endParaRPr lang="ko-KR" alt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2.773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2.659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2.614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3.250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3.364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3.227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3.364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3.182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708314"/>
                  </a:ext>
                </a:extLst>
              </a:tr>
              <a:tr h="5489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청렴 윤리기능 강화</a:t>
                      </a:r>
                      <a:endParaRPr lang="ko-KR" alt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3.114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3.023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3.045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3.318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3.227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3.432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3.523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3.273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318899"/>
                  </a:ext>
                </a:extLst>
              </a:tr>
              <a:tr h="3571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개방과 참여를 통한 의사결정 체계</a:t>
                      </a:r>
                      <a:endParaRPr lang="ko-KR" alt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2.977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2.750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2.818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3.000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3.114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3.159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3.227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3.023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599386"/>
                  </a:ext>
                </a:extLst>
              </a:tr>
              <a:tr h="3573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공정문화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공정경제 활성화</a:t>
                      </a:r>
                      <a:endParaRPr lang="ko-KR" alt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2.932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2.841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2.841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3.182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3.227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3.205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3.318</a:t>
                      </a:r>
                      <a:endParaRPr lang="en-US" sz="800" kern="0" spc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3.114</a:t>
                      </a:r>
                      <a:endParaRPr lang="en-US" sz="800" kern="0" spc="0" dirty="0">
                        <a:solidFill>
                          <a:srgbClr val="333333"/>
                        </a:solidFill>
                        <a:effectLst/>
                        <a:latin typeface="한컴바탕"/>
                      </a:endParaRPr>
                    </a:p>
                  </a:txBody>
                  <a:tcPr marL="46600" marR="46600" marT="12884" marB="128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801771"/>
                  </a:ext>
                </a:extLst>
              </a:tr>
            </a:tbl>
          </a:graphicData>
        </a:graphic>
      </p:graphicFrame>
      <p:pic>
        <p:nvPicPr>
          <p:cNvPr id="17" name="Picture 4">
            <a:extLst>
              <a:ext uri="{FF2B5EF4-FFF2-40B4-BE49-F238E27FC236}">
                <a16:creationId xmlns:a16="http://schemas.microsoft.com/office/drawing/2014/main" id="{B4C3C98F-5117-40B9-8626-2BA346203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77754" y="1929495"/>
            <a:ext cx="4831842" cy="354266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81379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2_ptline_097">
  <a:themeElements>
    <a:clrScheme name="ptline_09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097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ptline_0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09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09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09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09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09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09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09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09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09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09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09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4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5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6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43920</TotalTime>
  <Words>1415</Words>
  <Application>Microsoft Office PowerPoint</Application>
  <PresentationFormat>A4 용지(210x297mm)</PresentationFormat>
  <Paragraphs>434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18</vt:i4>
      </vt:variant>
      <vt:variant>
        <vt:lpstr>슬라이드 제목</vt:lpstr>
      </vt:variant>
      <vt:variant>
        <vt:i4>10</vt:i4>
      </vt:variant>
    </vt:vector>
  </HeadingPairs>
  <TitlesOfParts>
    <vt:vector size="42" baseType="lpstr">
      <vt:lpstr>HY견고딕</vt:lpstr>
      <vt:lpstr>HY견명조</vt:lpstr>
      <vt:lpstr>HY수평선B</vt:lpstr>
      <vt:lpstr>HY울릉도M</vt:lpstr>
      <vt:lpstr>HY헤드라인M</vt:lpstr>
      <vt:lpstr>굴림</vt:lpstr>
      <vt:lpstr>맑은 고딕</vt:lpstr>
      <vt:lpstr>산돌고딕B</vt:lpstr>
      <vt:lpstr>한컴바탕</vt:lpstr>
      <vt:lpstr>함초롬돋움</vt:lpstr>
      <vt:lpstr>함초롬바탕</vt:lpstr>
      <vt:lpstr>휴먼명조</vt:lpstr>
      <vt:lpstr>Arial</vt:lpstr>
      <vt:lpstr>Wingdings</vt:lpstr>
      <vt:lpstr>1_기본 디자인</vt:lpstr>
      <vt:lpstr>3_기본 디자인</vt:lpstr>
      <vt:lpstr>디자인 사용자 지정</vt:lpstr>
      <vt:lpstr>2_기본 디자인</vt:lpstr>
      <vt:lpstr>4_기본 디자인</vt:lpstr>
      <vt:lpstr>5_기본 디자인</vt:lpstr>
      <vt:lpstr>6_기본 디자인</vt:lpstr>
      <vt:lpstr>7_기본 디자인</vt:lpstr>
      <vt:lpstr>8_기본 디자인</vt:lpstr>
      <vt:lpstr>9_기본 디자인</vt:lpstr>
      <vt:lpstr>10_기본 디자인</vt:lpstr>
      <vt:lpstr>11_기본 디자인</vt:lpstr>
      <vt:lpstr>12_기본 디자인</vt:lpstr>
      <vt:lpstr>13_기본 디자인</vt:lpstr>
      <vt:lpstr>2_ptline_097</vt:lpstr>
      <vt:lpstr>14_기본 디자인</vt:lpstr>
      <vt:lpstr>15_기본 디자인</vt:lpstr>
      <vt:lpstr>16_기본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나산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pyxis6</dc:creator>
  <cp:lastModifiedBy>jerry</cp:lastModifiedBy>
  <cp:revision>4784</cp:revision>
  <cp:lastPrinted>2016-08-17T07:07:58Z</cp:lastPrinted>
  <dcterms:created xsi:type="dcterms:W3CDTF">2001-08-02T13:10:24Z</dcterms:created>
  <dcterms:modified xsi:type="dcterms:W3CDTF">2022-04-29T06:00:30Z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</Properties>
</file>