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7" r:id="rId2"/>
    <p:sldId id="292" r:id="rId3"/>
    <p:sldId id="270" r:id="rId4"/>
    <p:sldId id="349" r:id="rId5"/>
    <p:sldId id="350" r:id="rId6"/>
    <p:sldId id="325" r:id="rId7"/>
    <p:sldId id="271" r:id="rId8"/>
    <p:sldId id="327" r:id="rId9"/>
    <p:sldId id="294" r:id="rId10"/>
    <p:sldId id="337" r:id="rId11"/>
    <p:sldId id="338" r:id="rId12"/>
    <p:sldId id="344" r:id="rId13"/>
    <p:sldId id="345" r:id="rId14"/>
    <p:sldId id="272" r:id="rId15"/>
    <p:sldId id="352" r:id="rId16"/>
    <p:sldId id="353" r:id="rId17"/>
    <p:sldId id="339" r:id="rId18"/>
    <p:sldId id="273" r:id="rId19"/>
    <p:sldId id="347" r:id="rId20"/>
    <p:sldId id="311" r:id="rId21"/>
    <p:sldId id="348" r:id="rId22"/>
    <p:sldId id="354" r:id="rId23"/>
    <p:sldId id="346" r:id="rId24"/>
    <p:sldId id="321" r:id="rId25"/>
    <p:sldId id="343" r:id="rId26"/>
    <p:sldId id="275" r:id="rId27"/>
    <p:sldId id="319" r:id="rId28"/>
    <p:sldId id="31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owoejr12@naver.com" initials="q" lastIdx="2" clrIdx="0">
    <p:extLst>
      <p:ext uri="{19B8F6BF-5375-455C-9EA6-DF929625EA0E}">
        <p15:presenceInfo xmlns:p15="http://schemas.microsoft.com/office/powerpoint/2012/main" userId="1352177955be42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89461" autoAdjust="0"/>
  </p:normalViewPr>
  <p:slideViewPr>
    <p:cSldViewPr snapToGrid="0">
      <p:cViewPr varScale="1">
        <p:scale>
          <a:sx n="77" d="100"/>
          <a:sy n="77" d="100"/>
        </p:scale>
        <p:origin x="10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52E81-BF17-4437-8D09-12D4881B2923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1A570-93CE-4EA3-AC33-49BEC9067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49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1A570-93CE-4EA3-AC33-49BEC9067F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96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1A570-93CE-4EA3-AC33-49BEC9067F3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75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1A570-93CE-4EA3-AC33-49BEC9067F3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22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ㅎㅇㅌ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1A570-93CE-4EA3-AC33-49BEC9067F3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63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1A570-93CE-4EA3-AC33-49BEC9067F3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5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1A570-93CE-4EA3-AC33-49BEC9067F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9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1A570-93CE-4EA3-AC33-49BEC9067F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9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1A570-93CE-4EA3-AC33-49BEC9067F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95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동해 서해 남해 각각 지도 따서 표시해서 </a:t>
            </a:r>
            <a:r>
              <a:rPr lang="ko-KR" altLang="en-US" dirty="0" err="1"/>
              <a:t>사진넣기</a:t>
            </a:r>
            <a:r>
              <a:rPr lang="ko-KR" altLang="en-US" dirty="0"/>
              <a:t> </a:t>
            </a:r>
            <a:r>
              <a:rPr lang="en-US" altLang="ko-KR" dirty="0"/>
              <a:t>&lt;2-2&gt;</a:t>
            </a:r>
          </a:p>
          <a:p>
            <a:r>
              <a:rPr lang="en-US" altLang="ko-KR" dirty="0"/>
              <a:t>※</a:t>
            </a:r>
            <a:r>
              <a:rPr lang="ko-KR" altLang="en-US" dirty="0"/>
              <a:t>그림 </a:t>
            </a:r>
            <a:r>
              <a:rPr lang="ko-KR" altLang="en-US" dirty="0" err="1"/>
              <a:t>넣는법</a:t>
            </a:r>
            <a:endParaRPr lang="en-US" altLang="ko-KR" dirty="0"/>
          </a:p>
          <a:p>
            <a:r>
              <a:rPr lang="ko-KR" altLang="en-US" dirty="0"/>
              <a:t>그림</a:t>
            </a:r>
            <a:r>
              <a:rPr lang="en-US" altLang="ko-KR" dirty="0"/>
              <a:t>-&gt; </a:t>
            </a:r>
            <a:r>
              <a:rPr lang="ko-KR" altLang="en-US" dirty="0"/>
              <a:t>오른쪽마우스</a:t>
            </a:r>
            <a:r>
              <a:rPr lang="en-US" altLang="ko-KR" dirty="0"/>
              <a:t>-&gt; </a:t>
            </a:r>
            <a:r>
              <a:rPr lang="ko-KR" altLang="en-US" dirty="0"/>
              <a:t>그림서식</a:t>
            </a:r>
            <a:r>
              <a:rPr lang="en-US" altLang="ko-KR" dirty="0"/>
              <a:t>-&gt; </a:t>
            </a:r>
            <a:r>
              <a:rPr lang="ko-KR" altLang="en-US" dirty="0"/>
              <a:t>물감 붓는 도형</a:t>
            </a:r>
            <a:r>
              <a:rPr lang="en-US" altLang="ko-KR" dirty="0"/>
              <a:t>-&gt;</a:t>
            </a:r>
            <a:r>
              <a:rPr lang="ko-KR" altLang="en-US" dirty="0"/>
              <a:t>그림 또는 </a:t>
            </a:r>
            <a:r>
              <a:rPr lang="ko-KR" altLang="en-US" dirty="0" err="1"/>
              <a:t>질감채우기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그림원본</a:t>
            </a:r>
            <a:r>
              <a:rPr lang="en-US" altLang="ko-KR" dirty="0"/>
              <a:t>-&gt; </a:t>
            </a:r>
            <a:r>
              <a:rPr lang="ko-KR" altLang="en-US" dirty="0"/>
              <a:t>삽입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1A570-93CE-4EA3-AC33-49BEC9067F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4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 Bold"/>
              </a:rPr>
              <a:t>&lt;2-1&gt; </a:t>
            </a:r>
            <a:r>
              <a:rPr lang="ko-KR" altLang="en-US" dirty="0">
                <a:latin typeface="나눔스퀘어 Bold"/>
              </a:rPr>
              <a:t>시설 종류 찾아서 넣기 </a:t>
            </a:r>
            <a:r>
              <a:rPr lang="en-US" altLang="ko-KR" dirty="0">
                <a:latin typeface="나눔스퀘어 Bold"/>
              </a:rPr>
              <a:t>(</a:t>
            </a:r>
            <a:r>
              <a:rPr lang="ko-KR" altLang="en-US" dirty="0">
                <a:latin typeface="나눔스퀘어 Bold"/>
              </a:rPr>
              <a:t>외곽 계류 임항교통 </a:t>
            </a:r>
            <a:r>
              <a:rPr lang="ko-KR" altLang="en-US" dirty="0" err="1">
                <a:latin typeface="나눔스퀘어 Bold"/>
              </a:rPr>
              <a:t>같은거</a:t>
            </a:r>
            <a:r>
              <a:rPr lang="en-US" altLang="ko-KR" dirty="0">
                <a:latin typeface="나눔스퀘어 Bold"/>
              </a:rPr>
              <a:t>)</a:t>
            </a:r>
          </a:p>
          <a:p>
            <a:r>
              <a:rPr lang="ko-KR" altLang="en-US" dirty="0" err="1">
                <a:latin typeface="나눔스퀘어 Bold"/>
              </a:rPr>
              <a:t>그림있으면</a:t>
            </a:r>
            <a:r>
              <a:rPr lang="ko-KR" altLang="en-US" dirty="0">
                <a:latin typeface="나눔스퀘어 Bold"/>
              </a:rPr>
              <a:t> 좋음</a:t>
            </a:r>
            <a:endParaRPr lang="en-US" altLang="ko-KR" dirty="0">
              <a:latin typeface="나눔스퀘어 Bold"/>
            </a:endParaRPr>
          </a:p>
          <a:p>
            <a:r>
              <a:rPr lang="ko-KR" altLang="en-US" dirty="0">
                <a:latin typeface="나눔스퀘어 Bold"/>
              </a:rPr>
              <a:t>그리고 </a:t>
            </a:r>
            <a:r>
              <a:rPr lang="ko-KR" altLang="en-US" dirty="0" err="1">
                <a:latin typeface="나눔스퀘어 Bold"/>
              </a:rPr>
              <a:t>한글자료말고</a:t>
            </a:r>
            <a:r>
              <a:rPr lang="ko-KR" altLang="en-US" dirty="0">
                <a:latin typeface="나눔스퀘어 Bold"/>
              </a:rPr>
              <a:t> </a:t>
            </a:r>
            <a:r>
              <a:rPr lang="ko-KR" altLang="en-US" dirty="0" err="1">
                <a:latin typeface="나눔스퀘어 Bold"/>
              </a:rPr>
              <a:t>목차중에</a:t>
            </a:r>
            <a:r>
              <a:rPr lang="ko-KR" altLang="en-US" dirty="0">
                <a:latin typeface="나눔스퀘어 Bold"/>
              </a:rPr>
              <a:t> </a:t>
            </a:r>
            <a:r>
              <a:rPr lang="en-US" altLang="ko-KR" dirty="0">
                <a:latin typeface="나눔스퀘어 Bold"/>
              </a:rPr>
              <a:t>2-2)</a:t>
            </a:r>
            <a:r>
              <a:rPr lang="ko-KR" altLang="en-US" dirty="0" err="1">
                <a:latin typeface="나눔스퀘어 Bold"/>
              </a:rPr>
              <a:t>비어있어서</a:t>
            </a:r>
            <a:r>
              <a:rPr lang="en-US" altLang="ko-KR" dirty="0">
                <a:latin typeface="나눔스퀘어 Bold"/>
              </a:rPr>
              <a:t> </a:t>
            </a:r>
            <a:r>
              <a:rPr lang="ko-KR" altLang="en-US" dirty="0">
                <a:latin typeface="나눔스퀘어 Bold"/>
              </a:rPr>
              <a:t>항만 시설 관리 현황 관련자료 추가로 </a:t>
            </a:r>
            <a:r>
              <a:rPr lang="ko-KR" altLang="en-US" dirty="0" err="1">
                <a:latin typeface="나눔스퀘어 Bold"/>
              </a:rPr>
              <a:t>필요한거</a:t>
            </a:r>
            <a:r>
              <a:rPr lang="ko-KR" altLang="en-US" dirty="0">
                <a:latin typeface="나눔스퀘어 Bold"/>
              </a:rPr>
              <a:t> 찾아서 </a:t>
            </a:r>
            <a:r>
              <a:rPr lang="en-US" altLang="ko-KR" dirty="0">
                <a:latin typeface="나눔스퀘어 Bold"/>
              </a:rPr>
              <a:t>22</a:t>
            </a:r>
            <a:r>
              <a:rPr lang="ko-KR" altLang="en-US" dirty="0">
                <a:latin typeface="나눔스퀘어 Bold"/>
              </a:rPr>
              <a:t>번 슬라이드 같은 곳에 추가해서 </a:t>
            </a:r>
            <a:r>
              <a:rPr lang="ko-KR" altLang="en-US" dirty="0" err="1">
                <a:latin typeface="나눔스퀘어 Bold"/>
              </a:rPr>
              <a:t>넣어야함</a:t>
            </a:r>
            <a:r>
              <a:rPr lang="en-US" altLang="ko-KR" dirty="0">
                <a:latin typeface="나눔스퀘어 Bold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1A570-93CE-4EA3-AC33-49BEC9067F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6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1A570-93CE-4EA3-AC33-49BEC9067F3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1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1A570-93CE-4EA3-AC33-49BEC9067F3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63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1A570-93CE-4EA3-AC33-49BEC9067F3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94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3A179-8223-4CDE-A9D3-66E1149FC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4CF8EE-1CBC-49A0-9EA5-329A4DB16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EADE8-DBE4-4F74-AC3A-B5534B0A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E2F2-4A54-44DA-98A4-EC3518630C3B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22CEB-89E8-44E4-A5E6-3184EC01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91100-3FE9-47DB-B662-A96AA9C1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222E-A704-4820-9F82-50B4E79E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2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13A97-FA92-4AA8-BDD8-1525AA32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89EF71-44EA-4B36-8CF1-4DC76764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8661D-489D-4B5F-A8B6-07B1FA1B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E2F2-4A54-44DA-98A4-EC3518630C3B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89160-AC79-4CCC-8398-0AC35827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BBEB2-7724-4974-AD50-A5BDB935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222E-A704-4820-9F82-50B4E79E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7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B1587D-988E-4203-AA2A-A0B937AF1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DE509C-A181-4EAF-B995-34D1F78AF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CE8A1-ABD1-4E09-A6B9-3341E665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E2F2-4A54-44DA-98A4-EC3518630C3B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4CD96-44C3-4C7E-9329-B2D763A1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B8393-AB86-4ACF-B1D4-474C749F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222E-A704-4820-9F82-50B4E79E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9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FA34F-C23A-4237-B582-7BC39C90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2AC41-1718-4F27-977D-FA706C7F2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3E9A0-78E7-4433-B409-5B103B35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E2F2-4A54-44DA-98A4-EC3518630C3B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DC9DE-D3D2-4314-ABB8-B60BF457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ECD35-A89A-495D-B65F-A953C3E4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222E-A704-4820-9F82-50B4E79E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DF504-C4F7-4EDF-9B70-D8175076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DEF6CF-9C8C-4F57-8F45-9DDF6060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74D29-E8CC-4F2F-8C07-E1C7D27D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E2F2-4A54-44DA-98A4-EC3518630C3B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105CD-1470-4211-AAC1-6ED00743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47C3E-DFCF-4D87-B1C7-15CD0FA6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222E-A704-4820-9F82-50B4E79E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AC45F-9885-46C7-A96E-15319CD1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093EF-CD88-47C3-8CC9-7422B463F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A01C7-7759-4138-ADC5-A54A03E86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6774FC-7D76-487F-9C18-A0617A66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E2F2-4A54-44DA-98A4-EC3518630C3B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446CE-5CED-400F-A94B-CD511185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BAA3A-AF2E-44BD-8B87-E2F4DAB7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222E-A704-4820-9F82-50B4E79E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7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B7C08-E634-4289-9490-77F81046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D56BB-09C3-4D57-9CA4-14FC2768D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9BC714-1D2F-481E-A0A8-87ED5ECEF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DFD098-F837-4B9E-8DDB-E5D098E72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57B3E0-B43A-4BAB-B4EC-4AE368D2F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4464EA-85EC-49D2-BAE7-56667ED8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E2F2-4A54-44DA-98A4-EC3518630C3B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74C2B1-5C28-4CA4-A235-4E93E27A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E1F72E-88A7-46F6-968F-A5A0FE30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222E-A704-4820-9F82-50B4E79E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9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8FDD8-A63F-4097-97EC-3F3F7AC8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F2788A-2F4C-45BA-8029-19E24350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E2F2-4A54-44DA-98A4-EC3518630C3B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D9195E-F37E-4C20-9E6C-88A2B005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87FD9-C4D3-468E-82B1-357E28F8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222E-A704-4820-9F82-50B4E79E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D71FDD-39CD-4767-837A-D48473C5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E2F2-4A54-44DA-98A4-EC3518630C3B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A5F542-AEE4-4DA5-A817-D93858DD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2E603-88BC-4B76-8B10-BB67443C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222E-A704-4820-9F82-50B4E79E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2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C28F3-7CE0-4D5A-AD98-20A7C901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C0602-8549-48C6-9A06-F1D70255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EDB7C-374B-4EC6-A769-27EB73811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C8104-1F5D-488D-970B-FD98BF1C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E2F2-4A54-44DA-98A4-EC3518630C3B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7E5565-3BA3-44C8-959C-D7549BA1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BD6C6-89B4-45A9-A519-FD49E4CF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222E-A704-4820-9F82-50B4E79E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9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C9CB-941B-4620-917E-5697388E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B77BD7-1430-4116-8531-12A975D1E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27811B-CE35-410C-AC08-EC9123D1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86A75-E70A-4299-B565-B4F4E436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E2F2-4A54-44DA-98A4-EC3518630C3B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6CDA4-8789-4DDE-A679-F03A4E8F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0DD281-1FAF-4C59-9DB3-20846555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222E-A704-4820-9F82-50B4E79E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1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8CB518-D5A8-4B87-94F6-654CA8C1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4A867-AFAE-498C-A87B-F5A49D9B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9F3CA-C1E8-4D28-9A1B-EA792D3AC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EE2F2-4A54-44DA-98A4-EC3518630C3B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08B2B-78D1-4DD7-8660-4794E5719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8D072-4E39-4AA1-8D1B-F630F0525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0222E-A704-4820-9F82-50B4E79E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0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平行四边形 15">
            <a:extLst>
              <a:ext uri="{FF2B5EF4-FFF2-40B4-BE49-F238E27FC236}">
                <a16:creationId xmlns:a16="http://schemas.microsoft.com/office/drawing/2014/main" id="{F0E9DE0B-5671-4C8F-8543-D8F98C8843F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23822" y="0"/>
            <a:ext cx="9549114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文本框 8">
            <a:extLst>
              <a:ext uri="{FF2B5EF4-FFF2-40B4-BE49-F238E27FC236}">
                <a16:creationId xmlns:a16="http://schemas.microsoft.com/office/drawing/2014/main" id="{4640198C-9DB7-4DD9-AF0B-5814BB043C1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02648" y="1217393"/>
            <a:ext cx="7388561" cy="2165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항만시설 정보관리체계의 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일원화 구축방안     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6BE063-29C0-4196-AEDE-DF96810457BC}"/>
              </a:ext>
            </a:extLst>
          </p:cNvPr>
          <p:cNvGrpSpPr/>
          <p:nvPr/>
        </p:nvGrpSpPr>
        <p:grpSpPr>
          <a:xfrm>
            <a:off x="3432001" y="4015392"/>
            <a:ext cx="5778502" cy="1491207"/>
            <a:chOff x="4635166" y="3922114"/>
            <a:chExt cx="2439149" cy="170095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4B5CD4-74DA-4BC0-90E8-C682586599F0}"/>
                </a:ext>
              </a:extLst>
            </p:cNvPr>
            <p:cNvSpPr txBox="1"/>
            <p:nvPr/>
          </p:nvSpPr>
          <p:spPr>
            <a:xfrm>
              <a:off x="4738897" y="3922114"/>
              <a:ext cx="2335418" cy="564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일시</a:t>
              </a:r>
              <a:r>
                <a:rPr lang="en-US" altLang="ko-KR" sz="2000" b="1" dirty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: 2022.04.13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AD3954-B029-44BC-81DC-ECBCFD47D058}"/>
                </a:ext>
              </a:extLst>
            </p:cNvPr>
            <p:cNvSpPr txBox="1"/>
            <p:nvPr/>
          </p:nvSpPr>
          <p:spPr>
            <a:xfrm>
              <a:off x="4635166" y="4532421"/>
              <a:ext cx="2335418" cy="109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        </a:t>
              </a:r>
              <a:r>
                <a:rPr lang="ko-KR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김경철</a:t>
              </a:r>
              <a:r>
                <a:rPr lang="en-US" altLang="ko-KR" sz="2000" b="1" dirty="0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김동현</a:t>
              </a:r>
              <a:r>
                <a:rPr lang="en-US" altLang="ko-KR" sz="2000" b="1" dirty="0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b="1" dirty="0" err="1" smtClean="0">
                  <a:solidFill>
                    <a:schemeClr val="bg2">
                      <a:lumMod val="10000"/>
                    </a:schemeClr>
                  </a:solidFill>
                  <a:latin typeface="+mj-ea"/>
                </a:rPr>
                <a:t>배재덕</a:t>
              </a:r>
              <a:r>
                <a:rPr lang="en-US" altLang="ko-KR" sz="2000" b="1" dirty="0" smtClean="0">
                  <a:solidFill>
                    <a:schemeClr val="bg2">
                      <a:lumMod val="10000"/>
                    </a:schemeClr>
                  </a:solidFill>
                  <a:latin typeface="+mj-ea"/>
                </a:rPr>
                <a:t>, </a:t>
              </a:r>
              <a:r>
                <a:rPr lang="ko-KR" altLang="en-US" sz="2000" b="1" dirty="0" err="1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신영근</a:t>
              </a:r>
              <a:r>
                <a:rPr lang="en-US" altLang="ko-KR" sz="2000" b="1" dirty="0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b="1" dirty="0" err="1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유준화</a:t>
              </a:r>
              <a:endParaRPr lang="en-US" altLang="ko-KR" sz="2000" b="1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지도교수 </a:t>
              </a:r>
              <a:r>
                <a:rPr lang="en-US" altLang="ko-KR" sz="2000" b="1" dirty="0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: </a:t>
              </a:r>
              <a:r>
                <a:rPr lang="ko-KR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박두진</a:t>
              </a:r>
              <a:endParaRPr lang="ko-KR" altLang="en-US" sz="2000" b="1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52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19FF69-9D0C-42A2-A83C-AC1429FC9BCA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53CB5AB-F38C-4D2C-9B5C-E1C93FFAC6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E17997D-BCEC-4232-8EFA-BE1B6FD4DDF6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文本框 8">
            <a:extLst>
              <a:ext uri="{FF2B5EF4-FFF2-40B4-BE49-F238E27FC236}">
                <a16:creationId xmlns:a16="http://schemas.microsoft.com/office/drawing/2014/main" id="{3CDF6440-1337-4FFE-A573-63E464A7095B}"/>
              </a:ext>
            </a:extLst>
          </p:cNvPr>
          <p:cNvSpPr txBox="1"/>
          <p:nvPr/>
        </p:nvSpPr>
        <p:spPr>
          <a:xfrm>
            <a:off x="2161655" y="682631"/>
            <a:ext cx="664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600" dirty="0"/>
              <a:t>통합 시설 관리 시스템</a:t>
            </a:r>
            <a:r>
              <a:rPr lang="en-US" altLang="ko-KR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(FMS)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2B36C9-E6EC-4BBE-B1C1-BF14D706CECC}"/>
              </a:ext>
            </a:extLst>
          </p:cNvPr>
          <p:cNvGrpSpPr/>
          <p:nvPr/>
        </p:nvGrpSpPr>
        <p:grpSpPr>
          <a:xfrm>
            <a:off x="390526" y="1762553"/>
            <a:ext cx="5875491" cy="569261"/>
            <a:chOff x="1532082" y="1448520"/>
            <a:chExt cx="4667032" cy="569261"/>
          </a:xfrm>
        </p:grpSpPr>
        <p:sp>
          <p:nvSpPr>
            <p:cNvPr id="14" name="矩形: 圆角 12">
              <a:extLst>
                <a:ext uri="{FF2B5EF4-FFF2-40B4-BE49-F238E27FC236}">
                  <a16:creationId xmlns:a16="http://schemas.microsoft.com/office/drawing/2014/main" id="{2868D4B5-04F5-446A-A4FE-5B68CCBD6648}"/>
                </a:ext>
              </a:extLst>
            </p:cNvPr>
            <p:cNvSpPr/>
            <p:nvPr/>
          </p:nvSpPr>
          <p:spPr>
            <a:xfrm>
              <a:off x="1532082" y="1448520"/>
              <a:ext cx="4564803" cy="487015"/>
            </a:xfrm>
            <a:prstGeom prst="roundRect">
              <a:avLst>
                <a:gd name="adj" fmla="val 125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</a:rPr>
                <a:t>FMS</a:t>
              </a:r>
              <a:r>
                <a:rPr lang="ko-KR" altLang="en-US" sz="2800" b="1" dirty="0">
                  <a:solidFill>
                    <a:schemeClr val="bg2">
                      <a:lumMod val="25000"/>
                    </a:schemeClr>
                  </a:solidFill>
                </a:rPr>
                <a:t>의 시설물 현황</a:t>
              </a:r>
              <a:endParaRPr lang="en-US" altLang="ko-KR" sz="28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8D21B7C-1FB2-4822-97DA-74BD183F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7321" y="2017781"/>
              <a:ext cx="3701793" cy="0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D6BDF8F2-C79F-434F-A428-11C2FD51F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6" y="1657584"/>
            <a:ext cx="750612" cy="75061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83B4621-6A5D-405C-A295-142525C37504}"/>
              </a:ext>
            </a:extLst>
          </p:cNvPr>
          <p:cNvGrpSpPr/>
          <p:nvPr/>
        </p:nvGrpSpPr>
        <p:grpSpPr>
          <a:xfrm>
            <a:off x="5889043" y="3099492"/>
            <a:ext cx="5370068" cy="439458"/>
            <a:chOff x="6066730" y="1886061"/>
            <a:chExt cx="5370068" cy="439458"/>
          </a:xfrm>
        </p:grpSpPr>
        <p:sp>
          <p:nvSpPr>
            <p:cNvPr id="26" name="矩形: 圆角 9">
              <a:extLst>
                <a:ext uri="{FF2B5EF4-FFF2-40B4-BE49-F238E27FC236}">
                  <a16:creationId xmlns:a16="http://schemas.microsoft.com/office/drawing/2014/main" id="{B8F64182-AF83-4362-9017-004ECFC9FF96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     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1,2,3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종 시설물 관리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9EC612A-EDC1-4869-9AF9-9196A0666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36F2BBB-802E-4A7B-99C4-5BE565D25561}"/>
              </a:ext>
            </a:extLst>
          </p:cNvPr>
          <p:cNvGrpSpPr/>
          <p:nvPr/>
        </p:nvGrpSpPr>
        <p:grpSpPr>
          <a:xfrm>
            <a:off x="5889043" y="4071690"/>
            <a:ext cx="5370068" cy="439458"/>
            <a:chOff x="6066730" y="2006548"/>
            <a:chExt cx="5370068" cy="439458"/>
          </a:xfrm>
        </p:grpSpPr>
        <p:sp>
          <p:nvSpPr>
            <p:cNvPr id="43" name="矩形: 圆角 9">
              <a:extLst>
                <a:ext uri="{FF2B5EF4-FFF2-40B4-BE49-F238E27FC236}">
                  <a16:creationId xmlns:a16="http://schemas.microsoft.com/office/drawing/2014/main" id="{C006B9BE-7F5A-42AE-970D-E4116AE5E91C}"/>
                </a:ext>
              </a:extLst>
            </p:cNvPr>
            <p:cNvSpPr/>
            <p:nvPr/>
          </p:nvSpPr>
          <p:spPr>
            <a:xfrm>
              <a:off x="6066730" y="2006548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항만 입항 시설 점검 관리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653FC28-8048-4A54-A829-3D652B9CB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2037203"/>
              <a:ext cx="378149" cy="378149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0F8E6F-15D9-451A-A15C-4BB1B711906E}"/>
              </a:ext>
            </a:extLst>
          </p:cNvPr>
          <p:cNvGrpSpPr/>
          <p:nvPr/>
        </p:nvGrpSpPr>
        <p:grpSpPr>
          <a:xfrm>
            <a:off x="5889043" y="5089751"/>
            <a:ext cx="5370068" cy="439458"/>
            <a:chOff x="6066730" y="1886061"/>
            <a:chExt cx="5370068" cy="439458"/>
          </a:xfrm>
        </p:grpSpPr>
        <p:sp>
          <p:nvSpPr>
            <p:cNvPr id="47" name="矩形: 圆角 9">
              <a:extLst>
                <a:ext uri="{FF2B5EF4-FFF2-40B4-BE49-F238E27FC236}">
                  <a16:creationId xmlns:a16="http://schemas.microsoft.com/office/drawing/2014/main" id="{35A72C5A-BA94-4E01-B332-3BD988F38477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계류 시설 관리 및 정비 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C5111EA-2B13-4A5A-8CC2-7B7D26AC9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006" y="2633407"/>
            <a:ext cx="4200508" cy="357870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05" y="395512"/>
            <a:ext cx="933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67F044-D8C5-405F-A6E0-39CD28398594}"/>
              </a:ext>
            </a:extLst>
          </p:cNvPr>
          <p:cNvSpPr txBox="1"/>
          <p:nvPr/>
        </p:nvSpPr>
        <p:spPr>
          <a:xfrm>
            <a:off x="1432517" y="6282513"/>
            <a:ext cx="2916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https://www.fms.or.kr/com/mainForm.do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5165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5CF59D4-18DE-4920-B38B-489E5618B1DE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B3065ED-CDE1-4D9D-AB00-ED2BECB71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AC9C560-88F5-4AB1-9338-620F2169614E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文本框 8">
            <a:extLst>
              <a:ext uri="{FF2B5EF4-FFF2-40B4-BE49-F238E27FC236}">
                <a16:creationId xmlns:a16="http://schemas.microsoft.com/office/drawing/2014/main" id="{3CDF6440-1337-4FFE-A573-63E464A7095B}"/>
              </a:ext>
            </a:extLst>
          </p:cNvPr>
          <p:cNvSpPr txBox="1"/>
          <p:nvPr/>
        </p:nvSpPr>
        <p:spPr>
          <a:xfrm>
            <a:off x="2161655" y="682631"/>
            <a:ext cx="7730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항만시설물 유지 관리 시스템</a:t>
            </a:r>
            <a:r>
              <a:rPr lang="en-US" altLang="ko-KR" sz="3600" dirty="0">
                <a:latin typeface="+mj-ea"/>
                <a:ea typeface="+mj-ea"/>
              </a:rPr>
              <a:t>(POMS)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2B36C9-E6EC-4BBE-B1C1-BF14D706CECC}"/>
              </a:ext>
            </a:extLst>
          </p:cNvPr>
          <p:cNvGrpSpPr/>
          <p:nvPr/>
        </p:nvGrpSpPr>
        <p:grpSpPr>
          <a:xfrm>
            <a:off x="476117" y="1765497"/>
            <a:ext cx="5789899" cy="566317"/>
            <a:chOff x="1600069" y="1451464"/>
            <a:chExt cx="4599045" cy="566317"/>
          </a:xfrm>
        </p:grpSpPr>
        <p:sp>
          <p:nvSpPr>
            <p:cNvPr id="14" name="矩形: 圆角 12">
              <a:extLst>
                <a:ext uri="{FF2B5EF4-FFF2-40B4-BE49-F238E27FC236}">
                  <a16:creationId xmlns:a16="http://schemas.microsoft.com/office/drawing/2014/main" id="{2868D4B5-04F5-446A-A4FE-5B68CCBD6648}"/>
                </a:ext>
              </a:extLst>
            </p:cNvPr>
            <p:cNvSpPr/>
            <p:nvPr/>
          </p:nvSpPr>
          <p:spPr>
            <a:xfrm>
              <a:off x="1600069" y="1451464"/>
              <a:ext cx="4564803" cy="487015"/>
            </a:xfrm>
            <a:prstGeom prst="roundRect">
              <a:avLst>
                <a:gd name="adj" fmla="val 125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</a:rPr>
                <a:t> POMS</a:t>
              </a:r>
              <a:r>
                <a:rPr lang="ko-KR" altLang="en-US" sz="2800" b="1" dirty="0">
                  <a:solidFill>
                    <a:schemeClr val="bg2">
                      <a:lumMod val="25000"/>
                    </a:schemeClr>
                  </a:solidFill>
                </a:rPr>
                <a:t>의 시설물 현황</a:t>
              </a:r>
              <a:endParaRPr lang="en-US" altLang="ko-KR" sz="28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8D21B7C-1FB2-4822-97DA-74BD183F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7321" y="2017781"/>
              <a:ext cx="3701793" cy="0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D6BDF8F2-C79F-434F-A428-11C2FD51F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6" y="1657584"/>
            <a:ext cx="750612" cy="75061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83B4621-6A5D-405C-A295-142525C37504}"/>
              </a:ext>
            </a:extLst>
          </p:cNvPr>
          <p:cNvGrpSpPr/>
          <p:nvPr/>
        </p:nvGrpSpPr>
        <p:grpSpPr>
          <a:xfrm>
            <a:off x="5889043" y="3099492"/>
            <a:ext cx="5370068" cy="439458"/>
            <a:chOff x="6066730" y="1886061"/>
            <a:chExt cx="5370068" cy="439458"/>
          </a:xfrm>
        </p:grpSpPr>
        <p:sp>
          <p:nvSpPr>
            <p:cNvPr id="26" name="矩形: 圆角 9">
              <a:extLst>
                <a:ext uri="{FF2B5EF4-FFF2-40B4-BE49-F238E27FC236}">
                  <a16:creationId xmlns:a16="http://schemas.microsoft.com/office/drawing/2014/main" id="{B8F64182-AF83-4362-9017-004ECFC9FF96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항만 계류 시설 점검 및 정비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9EC612A-EDC1-4869-9AF9-9196A0666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36F2BBB-802E-4A7B-99C4-5BE565D25561}"/>
              </a:ext>
            </a:extLst>
          </p:cNvPr>
          <p:cNvGrpSpPr/>
          <p:nvPr/>
        </p:nvGrpSpPr>
        <p:grpSpPr>
          <a:xfrm>
            <a:off x="5889043" y="4100639"/>
            <a:ext cx="5370068" cy="439458"/>
            <a:chOff x="6066730" y="2325518"/>
            <a:chExt cx="5370068" cy="439458"/>
          </a:xfrm>
        </p:grpSpPr>
        <p:sp>
          <p:nvSpPr>
            <p:cNvPr id="43" name="矩形: 圆角 9">
              <a:extLst>
                <a:ext uri="{FF2B5EF4-FFF2-40B4-BE49-F238E27FC236}">
                  <a16:creationId xmlns:a16="http://schemas.microsoft.com/office/drawing/2014/main" id="{C006B9BE-7F5A-42AE-970D-E4116AE5E91C}"/>
                </a:ext>
              </a:extLst>
            </p:cNvPr>
            <p:cNvSpPr/>
            <p:nvPr/>
          </p:nvSpPr>
          <p:spPr>
            <a:xfrm>
              <a:off x="6066730" y="2325518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항만 입항 교통 시설 정비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653FC28-8048-4A54-A829-3D652B9CB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2325518"/>
              <a:ext cx="378149" cy="378149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0F8E6F-15D9-451A-A15C-4BB1B711906E}"/>
              </a:ext>
            </a:extLst>
          </p:cNvPr>
          <p:cNvGrpSpPr/>
          <p:nvPr/>
        </p:nvGrpSpPr>
        <p:grpSpPr>
          <a:xfrm>
            <a:off x="5889043" y="5101786"/>
            <a:ext cx="5370068" cy="439458"/>
            <a:chOff x="6066730" y="1886061"/>
            <a:chExt cx="5370068" cy="439458"/>
          </a:xfrm>
        </p:grpSpPr>
        <p:sp>
          <p:nvSpPr>
            <p:cNvPr id="47" name="矩形: 圆角 9">
              <a:extLst>
                <a:ext uri="{FF2B5EF4-FFF2-40B4-BE49-F238E27FC236}">
                  <a16:creationId xmlns:a16="http://schemas.microsoft.com/office/drawing/2014/main" id="{35A72C5A-BA94-4E01-B332-3BD988F38477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항만 외곽 시설 정비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C5111EA-2B13-4A5A-8CC2-7B7D26AC9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706" y="2556543"/>
            <a:ext cx="3810330" cy="22050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706" y="4761562"/>
            <a:ext cx="3810330" cy="1725602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33" y="395512"/>
            <a:ext cx="933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94FE95-1A8A-4F86-B860-5449FB07A7AE}"/>
              </a:ext>
            </a:extLst>
          </p:cNvPr>
          <p:cNvSpPr txBox="1"/>
          <p:nvPr/>
        </p:nvSpPr>
        <p:spPr>
          <a:xfrm>
            <a:off x="5889043" y="6418119"/>
            <a:ext cx="2170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https://poms.portcals.go.kr/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6364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D996D-B233-420E-81F6-4ED74D66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052F3-2342-461A-81BB-8BA494BE8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CFB431-2362-41AE-81FE-C3080D6FD850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E71927-4893-4115-8BD6-D0F0422EA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B7618E-E0FD-4C4D-945D-DCCB5D4DBF68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645384F-A2D2-47DA-B25F-6C3C97341741}"/>
              </a:ext>
            </a:extLst>
          </p:cNvPr>
          <p:cNvGrpSpPr/>
          <p:nvPr/>
        </p:nvGrpSpPr>
        <p:grpSpPr>
          <a:xfrm>
            <a:off x="521395" y="1755311"/>
            <a:ext cx="5209720" cy="597959"/>
            <a:chOff x="1785627" y="1441278"/>
            <a:chExt cx="3257425" cy="597959"/>
          </a:xfrm>
        </p:grpSpPr>
        <p:sp>
          <p:nvSpPr>
            <p:cNvPr id="8" name="矩形: 圆角 12">
              <a:extLst>
                <a:ext uri="{FF2B5EF4-FFF2-40B4-BE49-F238E27FC236}">
                  <a16:creationId xmlns:a16="http://schemas.microsoft.com/office/drawing/2014/main" id="{7957D05B-F9BD-4832-A542-FC81D459DBD5}"/>
                </a:ext>
              </a:extLst>
            </p:cNvPr>
            <p:cNvSpPr/>
            <p:nvPr/>
          </p:nvSpPr>
          <p:spPr>
            <a:xfrm>
              <a:off x="2104470" y="1441278"/>
              <a:ext cx="2669853" cy="487015"/>
            </a:xfrm>
            <a:prstGeom prst="roundRect">
              <a:avLst>
                <a:gd name="adj" fmla="val 125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bg2">
                      <a:lumMod val="25000"/>
                    </a:schemeClr>
                  </a:solidFill>
                </a:rPr>
                <a:t>해외사례 현황</a:t>
              </a:r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</a:rPr>
                <a:t>(</a:t>
              </a:r>
              <a:r>
                <a:rPr lang="ko-KR" altLang="en-US" sz="2800" b="1" dirty="0">
                  <a:solidFill>
                    <a:schemeClr val="bg2">
                      <a:lumMod val="25000"/>
                    </a:schemeClr>
                  </a:solidFill>
                </a:rPr>
                <a:t>미국</a:t>
              </a:r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  <a:r>
                <a:rPr lang="ko-KR" altLang="en-US" sz="2800" b="1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endParaRPr lang="en-US" altLang="ko-KR" sz="28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C217F02-60F5-48C5-A023-4E6B9AB07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5627" y="2039237"/>
              <a:ext cx="3257425" cy="0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8" descr="배 ">
            <a:extLst>
              <a:ext uri="{FF2B5EF4-FFF2-40B4-BE49-F238E27FC236}">
                <a16:creationId xmlns:a16="http://schemas.microsoft.com/office/drawing/2014/main" id="{816CF058-8278-4917-B4CE-02B3F430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3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D5CC26D-D0B9-4B22-8D19-374EBEAA3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1" y="1587984"/>
            <a:ext cx="638783" cy="638783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CE4BC8BB-48A3-46A0-A66A-79921D5E2435}"/>
              </a:ext>
            </a:extLst>
          </p:cNvPr>
          <p:cNvGrpSpPr/>
          <p:nvPr/>
        </p:nvGrpSpPr>
        <p:grpSpPr>
          <a:xfrm>
            <a:off x="600636" y="2899151"/>
            <a:ext cx="11001852" cy="2384888"/>
            <a:chOff x="754476" y="2660040"/>
            <a:chExt cx="10874738" cy="238488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9E5D0D4-CEE5-4494-A7CD-109542343DF6}"/>
                </a:ext>
              </a:extLst>
            </p:cNvPr>
            <p:cNvSpPr/>
            <p:nvPr/>
          </p:nvSpPr>
          <p:spPr>
            <a:xfrm>
              <a:off x="754476" y="2660040"/>
              <a:ext cx="10816600" cy="2384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FFDDA9-AE7F-4771-BBCA-6FE48BAFB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2838415"/>
              <a:ext cx="325120" cy="3251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29D178-8CD8-4F44-9F4A-41FE75C83C38}"/>
                </a:ext>
              </a:extLst>
            </p:cNvPr>
            <p:cNvSpPr txBox="1"/>
            <p:nvPr/>
          </p:nvSpPr>
          <p:spPr>
            <a:xfrm>
              <a:off x="1115924" y="2816309"/>
              <a:ext cx="10455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CACF50C-6DF1-48E0-BDE2-791C8C3E2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3425397"/>
              <a:ext cx="325120" cy="32512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127C27-1FC3-4242-B3A2-5D0BA6D81A11}"/>
                </a:ext>
              </a:extLst>
            </p:cNvPr>
            <p:cNvSpPr txBox="1"/>
            <p:nvPr/>
          </p:nvSpPr>
          <p:spPr>
            <a:xfrm>
              <a:off x="1246909" y="3403291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다각적인 접근 방식을 도입하여 항만시설물의 안전 여유도를 향상시키는 계획을 </a:t>
              </a:r>
              <a:r>
                <a:rPr lang="ko-KR" altLang="en-US" b="1" dirty="0" err="1">
                  <a:solidFill>
                    <a:schemeClr val="bg2">
                      <a:lumMod val="10000"/>
                    </a:schemeClr>
                  </a:solidFill>
                </a:rPr>
                <a:t>수립ㆍ수행</a:t>
              </a: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69957BD-EA95-4D67-B3C2-09CDDF56A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4041731"/>
              <a:ext cx="325120" cy="32512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7B19A6-C0B1-4793-9718-917811EFD2F7}"/>
                </a:ext>
              </a:extLst>
            </p:cNvPr>
            <p:cNvSpPr txBox="1"/>
            <p:nvPr/>
          </p:nvSpPr>
          <p:spPr>
            <a:xfrm>
              <a:off x="1284487" y="4019625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항만시설물을 단순복구가 아닌 더 나은 형태로 시설물 재건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(Building back better)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의 중요성 강조</a:t>
              </a: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9D3504-A433-4F50-81E2-06F1AFEED180}"/>
              </a:ext>
            </a:extLst>
          </p:cNvPr>
          <p:cNvSpPr/>
          <p:nvPr/>
        </p:nvSpPr>
        <p:spPr>
          <a:xfrm>
            <a:off x="1098825" y="3094830"/>
            <a:ext cx="10541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성능개선 및 성능관리 기반의 자산관리 개념 도입</a:t>
            </a:r>
          </a:p>
        </p:txBody>
      </p:sp>
      <p:sp>
        <p:nvSpPr>
          <p:cNvPr id="41" name="文本框 8">
            <a:extLst>
              <a:ext uri="{FF2B5EF4-FFF2-40B4-BE49-F238E27FC236}">
                <a16:creationId xmlns:a16="http://schemas.microsoft.com/office/drawing/2014/main" id="{A9A4F9F5-A79E-4E5F-A323-CFE385E8A7C7}"/>
              </a:ext>
            </a:extLst>
          </p:cNvPr>
          <p:cNvSpPr txBox="1"/>
          <p:nvPr/>
        </p:nvSpPr>
        <p:spPr>
          <a:xfrm>
            <a:off x="2161655" y="682631"/>
            <a:ext cx="528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정보관리체계 사례 현황</a:t>
            </a:r>
            <a:endParaRPr lang="en-US" altLang="ko-KR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159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FA42A-5008-4606-A944-A6C356F6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65CDE-9DA7-4C7C-8767-F0517C99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3E7427-E3E9-4DC4-906C-F339C65B99BE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E96DFD4-0F80-4437-A6E6-5F23772AA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11BAA5-54B6-4CC7-8873-6C6409E0FF50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8" descr="배 ">
            <a:extLst>
              <a:ext uri="{FF2B5EF4-FFF2-40B4-BE49-F238E27FC236}">
                <a16:creationId xmlns:a16="http://schemas.microsoft.com/office/drawing/2014/main" id="{F7D2B32D-B744-4B7F-A6C9-F0AA0751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3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8">
            <a:extLst>
              <a:ext uri="{FF2B5EF4-FFF2-40B4-BE49-F238E27FC236}">
                <a16:creationId xmlns:a16="http://schemas.microsoft.com/office/drawing/2014/main" id="{BAE53EB8-2CFD-4635-B6F8-8239AE1EF70C}"/>
              </a:ext>
            </a:extLst>
          </p:cNvPr>
          <p:cNvSpPr txBox="1"/>
          <p:nvPr/>
        </p:nvSpPr>
        <p:spPr>
          <a:xfrm>
            <a:off x="2161655" y="682631"/>
            <a:ext cx="591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정보관리체계 일원화 사례  </a:t>
            </a:r>
            <a:endParaRPr lang="en-US" altLang="ko-KR" sz="3600" dirty="0"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99BCBE-1B55-4EBA-956B-2EDEBDAAE7BC}"/>
              </a:ext>
            </a:extLst>
          </p:cNvPr>
          <p:cNvCxnSpPr>
            <a:cxnSpLocks/>
          </p:cNvCxnSpPr>
          <p:nvPr/>
        </p:nvCxnSpPr>
        <p:spPr>
          <a:xfrm flipH="1">
            <a:off x="521395" y="2353270"/>
            <a:ext cx="5209720" cy="0"/>
          </a:xfrm>
          <a:prstGeom prst="line">
            <a:avLst/>
          </a:prstGeom>
          <a:ln w="793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2">
            <a:extLst>
              <a:ext uri="{FF2B5EF4-FFF2-40B4-BE49-F238E27FC236}">
                <a16:creationId xmlns:a16="http://schemas.microsoft.com/office/drawing/2014/main" id="{B2BC507A-13DF-43F4-A3E3-0F1BF3436985}"/>
              </a:ext>
            </a:extLst>
          </p:cNvPr>
          <p:cNvSpPr/>
          <p:nvPr/>
        </p:nvSpPr>
        <p:spPr>
          <a:xfrm>
            <a:off x="1031332" y="1755311"/>
            <a:ext cx="4269994" cy="487015"/>
          </a:xfrm>
          <a:prstGeom prst="roundRect">
            <a:avLst>
              <a:gd name="adj" fmla="val 125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해외사례 현황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일본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39D1204-4467-4872-8738-F3E4A264D1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1" y="1587984"/>
            <a:ext cx="638783" cy="638783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4EB501-4767-473D-84C0-5BBD9055578C}"/>
              </a:ext>
            </a:extLst>
          </p:cNvPr>
          <p:cNvGrpSpPr/>
          <p:nvPr/>
        </p:nvGrpSpPr>
        <p:grpSpPr>
          <a:xfrm>
            <a:off x="754476" y="2733959"/>
            <a:ext cx="10837160" cy="2864584"/>
            <a:chOff x="754476" y="2613891"/>
            <a:chExt cx="10837160" cy="286458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0B673A-49D8-44A2-8DF5-5DFA9633475D}"/>
                </a:ext>
              </a:extLst>
            </p:cNvPr>
            <p:cNvSpPr/>
            <p:nvPr/>
          </p:nvSpPr>
          <p:spPr>
            <a:xfrm>
              <a:off x="754476" y="2613891"/>
              <a:ext cx="10582448" cy="28645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F14AFD1-C44B-4650-A687-8F174D0B7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2838415"/>
              <a:ext cx="325120" cy="32512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E317B8-7F7E-4A12-9BB5-79DBF304E360}"/>
                </a:ext>
              </a:extLst>
            </p:cNvPr>
            <p:cNvSpPr txBox="1"/>
            <p:nvPr/>
          </p:nvSpPr>
          <p:spPr>
            <a:xfrm>
              <a:off x="1246909" y="2816309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장수명화 개념 도입</a:t>
              </a:r>
              <a:endParaRPr lang="ko-KR" altLang="en-US" dirty="0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42E6DE5D-E0D6-494B-AE5B-33DF0E5E2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3425397"/>
              <a:ext cx="325120" cy="32512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4791D9-1BC7-4805-A783-FEEF9B5E76A6}"/>
                </a:ext>
              </a:extLst>
            </p:cNvPr>
            <p:cNvSpPr txBox="1"/>
            <p:nvPr/>
          </p:nvSpPr>
          <p:spPr>
            <a:xfrm>
              <a:off x="1246909" y="3403291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인프라 장수명화 기본계획을 통해 항만시설의 점검방법을 정리하여 표준 점검 매뉴얼 제공</a:t>
              </a: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A9E03C7-7AFB-4BF7-A499-0F07B7765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4041731"/>
              <a:ext cx="325120" cy="32512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4BE338F-8AB8-4080-AFE5-4F4DF9A07EC3}"/>
                </a:ext>
              </a:extLst>
            </p:cNvPr>
            <p:cNvSpPr txBox="1"/>
            <p:nvPr/>
          </p:nvSpPr>
          <p:spPr>
            <a:xfrm>
              <a:off x="1246909" y="4019625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항만시설 유지관리 계획 및 국가 및 지자체의 담당자가 해야 할 업무수행 방향을 정리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, 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제시</a:t>
              </a: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C241EB7C-2D87-4702-8F66-6BD61F7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4600202"/>
              <a:ext cx="325120" cy="32512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7719BF-656B-49F7-A2A8-582ABEAA9D2C}"/>
                </a:ext>
              </a:extLst>
            </p:cNvPr>
            <p:cNvSpPr txBox="1"/>
            <p:nvPr/>
          </p:nvSpPr>
          <p:spPr>
            <a:xfrm>
              <a:off x="1246909" y="4578096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항만과 해안 시설물을 구분하여 대상시설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194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28FF0D-CB1E-405F-B297-8E175E76A7C7}"/>
              </a:ext>
            </a:extLst>
          </p:cNvPr>
          <p:cNvGrpSpPr/>
          <p:nvPr/>
        </p:nvGrpSpPr>
        <p:grpSpPr>
          <a:xfrm>
            <a:off x="1426135" y="0"/>
            <a:ext cx="10779889" cy="6858000"/>
            <a:chOff x="1412111" y="0"/>
            <a:chExt cx="10779889" cy="6858000"/>
          </a:xfrm>
        </p:grpSpPr>
        <p:sp>
          <p:nvSpPr>
            <p:cNvPr id="29" name="PA_平行四边形 15">
              <a:extLst>
                <a:ext uri="{FF2B5EF4-FFF2-40B4-BE49-F238E27FC236}">
                  <a16:creationId xmlns:a16="http://schemas.microsoft.com/office/drawing/2014/main" id="{C2015751-9888-47BE-B56E-505B1F43057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412111" y="0"/>
              <a:ext cx="9549114" cy="6858000"/>
            </a:xfrm>
            <a:prstGeom prst="parallelogram">
              <a:avLst>
                <a:gd name="adj" fmla="val 2672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52B0471-B9CF-432E-8C90-FC73963124E7}"/>
                </a:ext>
              </a:extLst>
            </p:cNvPr>
            <p:cNvGrpSpPr/>
            <p:nvPr/>
          </p:nvGrpSpPr>
          <p:grpSpPr>
            <a:xfrm>
              <a:off x="1899867" y="0"/>
              <a:ext cx="10292133" cy="6858000"/>
              <a:chOff x="1899867" y="0"/>
              <a:chExt cx="10292133" cy="68580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1F5084F-6FA3-4C91-9909-B38507DD1A0A}"/>
                  </a:ext>
                </a:extLst>
              </p:cNvPr>
              <p:cNvSpPr/>
              <p:nvPr/>
            </p:nvSpPr>
            <p:spPr>
              <a:xfrm>
                <a:off x="8530542" y="0"/>
                <a:ext cx="3661458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PA_平行四边形 15">
                <a:extLst>
                  <a:ext uri="{FF2B5EF4-FFF2-40B4-BE49-F238E27FC236}">
                    <a16:creationId xmlns:a16="http://schemas.microsoft.com/office/drawing/2014/main" id="{DA0604B0-185F-4390-852A-CBFC4E607B5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899867" y="0"/>
                <a:ext cx="10292133" cy="6858000"/>
              </a:xfrm>
              <a:prstGeom prst="parallelogram">
                <a:avLst>
                  <a:gd name="adj" fmla="val 2672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12">
            <a:extLst>
              <a:ext uri="{FF2B5EF4-FFF2-40B4-BE49-F238E27FC236}">
                <a16:creationId xmlns:a16="http://schemas.microsoft.com/office/drawing/2014/main" id="{0EEA74E3-954F-403B-96E9-E89AD7D3B17C}"/>
              </a:ext>
            </a:extLst>
          </p:cNvPr>
          <p:cNvSpPr txBox="1"/>
          <p:nvPr/>
        </p:nvSpPr>
        <p:spPr>
          <a:xfrm>
            <a:off x="4158258" y="513626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39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9703AC05-783E-4FF4-BC2E-8B7737968644}"/>
              </a:ext>
            </a:extLst>
          </p:cNvPr>
          <p:cNvSpPr/>
          <p:nvPr/>
        </p:nvSpPr>
        <p:spPr>
          <a:xfrm>
            <a:off x="6532586" y="854942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4019128F-B74F-412F-9065-F54400A6A3C8}"/>
              </a:ext>
            </a:extLst>
          </p:cNvPr>
          <p:cNvSpPr txBox="1"/>
          <p:nvPr/>
        </p:nvSpPr>
        <p:spPr>
          <a:xfrm>
            <a:off x="6811093" y="923869"/>
            <a:ext cx="237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배경 및 목적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矩形 19">
            <a:extLst>
              <a:ext uri="{FF2B5EF4-FFF2-40B4-BE49-F238E27FC236}">
                <a16:creationId xmlns:a16="http://schemas.microsoft.com/office/drawing/2014/main" id="{2976880B-93ED-4D16-B948-EE5270E10537}"/>
              </a:ext>
            </a:extLst>
          </p:cNvPr>
          <p:cNvSpPr/>
          <p:nvPr/>
        </p:nvSpPr>
        <p:spPr>
          <a:xfrm>
            <a:off x="6532586" y="1844003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8EBFD5F0-F8B3-43A8-A30A-1587916C4CAA}"/>
              </a:ext>
            </a:extLst>
          </p:cNvPr>
          <p:cNvSpPr txBox="1"/>
          <p:nvPr/>
        </p:nvSpPr>
        <p:spPr>
          <a:xfrm>
            <a:off x="6811093" y="1912930"/>
            <a:ext cx="449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항만 시설 관리 현황 및 사례 분석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E8E19569-C10B-4F84-8F63-757E06ED61F9}"/>
              </a:ext>
            </a:extLst>
          </p:cNvPr>
          <p:cNvSpPr/>
          <p:nvPr/>
        </p:nvSpPr>
        <p:spPr>
          <a:xfrm>
            <a:off x="6532586" y="2833064"/>
            <a:ext cx="5663952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22">
            <a:extLst>
              <a:ext uri="{FF2B5EF4-FFF2-40B4-BE49-F238E27FC236}">
                <a16:creationId xmlns:a16="http://schemas.microsoft.com/office/drawing/2014/main" id="{11E65A7C-786E-4D4A-9BEF-CADAB4FC1E85}"/>
              </a:ext>
            </a:extLst>
          </p:cNvPr>
          <p:cNvSpPr txBox="1"/>
          <p:nvPr/>
        </p:nvSpPr>
        <p:spPr>
          <a:xfrm>
            <a:off x="6811093" y="2901991"/>
            <a:ext cx="4403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항만시설정보시스템 기능 분석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17" name="文本框 25">
            <a:extLst>
              <a:ext uri="{FF2B5EF4-FFF2-40B4-BE49-F238E27FC236}">
                <a16:creationId xmlns:a16="http://schemas.microsoft.com/office/drawing/2014/main" id="{1D33683D-CF8A-4753-83C9-17D28CC2B60E}"/>
              </a:ext>
            </a:extLst>
          </p:cNvPr>
          <p:cNvSpPr txBox="1"/>
          <p:nvPr/>
        </p:nvSpPr>
        <p:spPr>
          <a:xfrm>
            <a:off x="5672207" y="2719416"/>
            <a:ext cx="732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43D99398-4D35-4F3B-BE8D-BDDB7935180C}"/>
              </a:ext>
            </a:extLst>
          </p:cNvPr>
          <p:cNvSpPr/>
          <p:nvPr/>
        </p:nvSpPr>
        <p:spPr>
          <a:xfrm>
            <a:off x="6532586" y="3822125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145842-8E6D-4CC1-9E06-3CEA0F153A8E}"/>
              </a:ext>
            </a:extLst>
          </p:cNvPr>
          <p:cNvSpPr txBox="1"/>
          <p:nvPr/>
        </p:nvSpPr>
        <p:spPr>
          <a:xfrm>
            <a:off x="6811093" y="389105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정보관리체계 일원화 구축방안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18" name="矩形 19">
            <a:extLst>
              <a:ext uri="{FF2B5EF4-FFF2-40B4-BE49-F238E27FC236}">
                <a16:creationId xmlns:a16="http://schemas.microsoft.com/office/drawing/2014/main" id="{9F64A08B-8AFB-4058-8559-064F45BEFE26}"/>
              </a:ext>
            </a:extLst>
          </p:cNvPr>
          <p:cNvSpPr/>
          <p:nvPr/>
        </p:nvSpPr>
        <p:spPr>
          <a:xfrm>
            <a:off x="6532586" y="4811186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0">
            <a:extLst>
              <a:ext uri="{FF2B5EF4-FFF2-40B4-BE49-F238E27FC236}">
                <a16:creationId xmlns:a16="http://schemas.microsoft.com/office/drawing/2014/main" id="{126FFEA5-B9A5-4562-9DA4-69B28BDC6280}"/>
              </a:ext>
            </a:extLst>
          </p:cNvPr>
          <p:cNvSpPr txBox="1"/>
          <p:nvPr/>
        </p:nvSpPr>
        <p:spPr>
          <a:xfrm>
            <a:off x="6811093" y="490125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결론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63E8FB-FA3E-4170-8522-52EC32173A4E}"/>
              </a:ext>
            </a:extLst>
          </p:cNvPr>
          <p:cNvSpPr txBox="1"/>
          <p:nvPr/>
        </p:nvSpPr>
        <p:spPr>
          <a:xfrm>
            <a:off x="204846" y="181921"/>
            <a:ext cx="2749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6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55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71755E2D-191E-4E17-95BB-5C3ADCD97F71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CB08483-E5D4-44A3-BED3-5FA807B18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A75141-FDF7-49D7-8D0B-03FDC7334FF6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文本框 8">
            <a:extLst>
              <a:ext uri="{FF2B5EF4-FFF2-40B4-BE49-F238E27FC236}">
                <a16:creationId xmlns:a16="http://schemas.microsoft.com/office/drawing/2014/main" id="{3CDF6440-1337-4FFE-A573-63E464A7095B}"/>
              </a:ext>
            </a:extLst>
          </p:cNvPr>
          <p:cNvSpPr txBox="1"/>
          <p:nvPr/>
        </p:nvSpPr>
        <p:spPr>
          <a:xfrm>
            <a:off x="2123304" y="682631"/>
            <a:ext cx="6003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3600" dirty="0"/>
              <a:t>통합 시설 관리 시스템</a:t>
            </a:r>
            <a:r>
              <a:rPr lang="en-US" altLang="ko-KR" sz="3600" dirty="0">
                <a:ea typeface="微软雅黑 Light" panose="020B0502040204020203" pitchFamily="34" charset="-122"/>
              </a:rPr>
              <a:t>(FMS)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2B36C9-E6EC-4BBE-B1C1-BF14D706CECC}"/>
              </a:ext>
            </a:extLst>
          </p:cNvPr>
          <p:cNvGrpSpPr/>
          <p:nvPr/>
        </p:nvGrpSpPr>
        <p:grpSpPr>
          <a:xfrm>
            <a:off x="754476" y="1789380"/>
            <a:ext cx="3917180" cy="511857"/>
            <a:chOff x="1380110" y="1475347"/>
            <a:chExt cx="4105991" cy="511857"/>
          </a:xfrm>
        </p:grpSpPr>
        <p:sp>
          <p:nvSpPr>
            <p:cNvPr id="14" name="矩形: 圆角 12">
              <a:extLst>
                <a:ext uri="{FF2B5EF4-FFF2-40B4-BE49-F238E27FC236}">
                  <a16:creationId xmlns:a16="http://schemas.microsoft.com/office/drawing/2014/main" id="{2868D4B5-04F5-446A-A4FE-5B68CCBD6648}"/>
                </a:ext>
              </a:extLst>
            </p:cNvPr>
            <p:cNvSpPr/>
            <p:nvPr/>
          </p:nvSpPr>
          <p:spPr>
            <a:xfrm>
              <a:off x="1380110" y="1475347"/>
              <a:ext cx="4105991" cy="487015"/>
            </a:xfrm>
            <a:prstGeom prst="roundRect">
              <a:avLst>
                <a:gd name="adj" fmla="val 125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</a:rPr>
                <a:t>FMS</a:t>
              </a:r>
              <a:r>
                <a:rPr lang="ko-KR" altLang="en-US" sz="2800" b="1" dirty="0">
                  <a:solidFill>
                    <a:schemeClr val="bg2">
                      <a:lumMod val="25000"/>
                    </a:schemeClr>
                  </a:solidFill>
                </a:rPr>
                <a:t>의 기능</a:t>
              </a:r>
              <a:endParaRPr lang="en-US" altLang="ko-KR" sz="2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8D21B7C-1FB2-4822-97DA-74BD183F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7078" y="1987204"/>
              <a:ext cx="1987295" cy="0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D6BDF8F2-C79F-434F-A428-11C2FD51F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6" y="1657584"/>
            <a:ext cx="750612" cy="75061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83B4621-6A5D-405C-A295-142525C37504}"/>
              </a:ext>
            </a:extLst>
          </p:cNvPr>
          <p:cNvGrpSpPr/>
          <p:nvPr/>
        </p:nvGrpSpPr>
        <p:grpSpPr>
          <a:xfrm>
            <a:off x="5494760" y="2604541"/>
            <a:ext cx="5677144" cy="439458"/>
            <a:chOff x="6066730" y="1886061"/>
            <a:chExt cx="5370068" cy="439458"/>
          </a:xfrm>
        </p:grpSpPr>
        <p:sp>
          <p:nvSpPr>
            <p:cNvPr id="26" name="矩形: 圆角 9">
              <a:extLst>
                <a:ext uri="{FF2B5EF4-FFF2-40B4-BE49-F238E27FC236}">
                  <a16:creationId xmlns:a16="http://schemas.microsoft.com/office/drawing/2014/main" id="{B8F64182-AF83-4362-9017-004ECFC9FF96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     시설물의 안전 확보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9EC612A-EDC1-4869-9AF9-9196A0666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160474B-B070-4293-B241-895F96F65690}"/>
              </a:ext>
            </a:extLst>
          </p:cNvPr>
          <p:cNvGrpSpPr/>
          <p:nvPr/>
        </p:nvGrpSpPr>
        <p:grpSpPr>
          <a:xfrm>
            <a:off x="5494760" y="5199005"/>
            <a:ext cx="5677144" cy="439458"/>
            <a:chOff x="6066730" y="1886061"/>
            <a:chExt cx="5370068" cy="439458"/>
          </a:xfrm>
        </p:grpSpPr>
        <p:sp>
          <p:nvSpPr>
            <p:cNvPr id="34" name="矩形: 圆角 9">
              <a:extLst>
                <a:ext uri="{FF2B5EF4-FFF2-40B4-BE49-F238E27FC236}">
                  <a16:creationId xmlns:a16="http://schemas.microsoft.com/office/drawing/2014/main" id="{E5A70254-EB32-48BA-A40D-0E5D6A2F9880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    시설물의 설계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,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시공에 대한 정보를 통합관리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B386F24-3B4C-45C7-B66A-D3E177EDF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36F2BBB-802E-4A7B-99C4-5BE565D25561}"/>
              </a:ext>
            </a:extLst>
          </p:cNvPr>
          <p:cNvGrpSpPr/>
          <p:nvPr/>
        </p:nvGrpSpPr>
        <p:grpSpPr>
          <a:xfrm>
            <a:off x="5494760" y="3425414"/>
            <a:ext cx="5677144" cy="439458"/>
            <a:chOff x="6066730" y="1886061"/>
            <a:chExt cx="5370068" cy="439458"/>
          </a:xfrm>
        </p:grpSpPr>
        <p:sp>
          <p:nvSpPr>
            <p:cNvPr id="43" name="矩形: 圆角 9">
              <a:extLst>
                <a:ext uri="{FF2B5EF4-FFF2-40B4-BE49-F238E27FC236}">
                  <a16:creationId xmlns:a16="http://schemas.microsoft.com/office/drawing/2014/main" id="{C006B9BE-7F5A-42AE-970D-E4116AE5E91C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시설물을 효율적이고 과학적인 유지 관리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653FC28-8048-4A54-A829-3D652B9CB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0F8E6F-15D9-451A-A15C-4BB1B711906E}"/>
              </a:ext>
            </a:extLst>
          </p:cNvPr>
          <p:cNvGrpSpPr/>
          <p:nvPr/>
        </p:nvGrpSpPr>
        <p:grpSpPr>
          <a:xfrm>
            <a:off x="5494760" y="4323012"/>
            <a:ext cx="5677144" cy="439458"/>
            <a:chOff x="6066730" y="1886061"/>
            <a:chExt cx="5370068" cy="439458"/>
          </a:xfrm>
        </p:grpSpPr>
        <p:sp>
          <p:nvSpPr>
            <p:cNvPr id="47" name="矩形: 圆角 9">
              <a:extLst>
                <a:ext uri="{FF2B5EF4-FFF2-40B4-BE49-F238E27FC236}">
                  <a16:creationId xmlns:a16="http://schemas.microsoft.com/office/drawing/2014/main" id="{35A72C5A-BA94-4E01-B332-3BD988F38477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시설물의 정보 및 안전을 점검 및 파악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C5111EA-2B13-4A5A-8CC2-7B7D26AC9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EFFCFE8-40B2-449C-94E9-76101409D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646" y="2916549"/>
            <a:ext cx="2520660" cy="2520660"/>
          </a:xfrm>
          <a:prstGeom prst="rect">
            <a:avLst/>
          </a:prstGeom>
        </p:spPr>
      </p:pic>
      <p:pic>
        <p:nvPicPr>
          <p:cNvPr id="23" name="Picture 8" descr="배 ">
            <a:extLst>
              <a:ext uri="{FF2B5EF4-FFF2-40B4-BE49-F238E27FC236}">
                <a16:creationId xmlns:a16="http://schemas.microsoft.com/office/drawing/2014/main" id="{8C7D5C6B-DBEF-4AC1-AE0C-D08211B6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3" y="394758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8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71755E2D-191E-4E17-95BB-5C3ADCD97F71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CB08483-E5D4-44A3-BED3-5FA807B18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A75141-FDF7-49D7-8D0B-03FDC7334FF6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文本框 8">
            <a:extLst>
              <a:ext uri="{FF2B5EF4-FFF2-40B4-BE49-F238E27FC236}">
                <a16:creationId xmlns:a16="http://schemas.microsoft.com/office/drawing/2014/main" id="{3CDF6440-1337-4FFE-A573-63E464A7095B}"/>
              </a:ext>
            </a:extLst>
          </p:cNvPr>
          <p:cNvSpPr txBox="1"/>
          <p:nvPr/>
        </p:nvSpPr>
        <p:spPr>
          <a:xfrm>
            <a:off x="2123304" y="682631"/>
            <a:ext cx="778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+mj-ea"/>
              </a:rPr>
              <a:t>항만시설물</a:t>
            </a:r>
            <a:r>
              <a:rPr lang="ko-KR" altLang="en-US" sz="3600" dirty="0">
                <a:ea typeface="微软雅黑 Light" panose="020B0502040204020203" pitchFamily="34" charset="-122"/>
              </a:rPr>
              <a:t> </a:t>
            </a:r>
            <a:r>
              <a:rPr lang="ko-KR" altLang="en-US" sz="3600" dirty="0">
                <a:latin typeface="+mj-ea"/>
              </a:rPr>
              <a:t>유지 관리 시스템</a:t>
            </a:r>
            <a:r>
              <a:rPr lang="en-US" altLang="ko-KR" sz="3600" dirty="0">
                <a:latin typeface="+mj-ea"/>
              </a:rPr>
              <a:t>(POMS)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2B36C9-E6EC-4BBE-B1C1-BF14D706CECC}"/>
              </a:ext>
            </a:extLst>
          </p:cNvPr>
          <p:cNvGrpSpPr/>
          <p:nvPr/>
        </p:nvGrpSpPr>
        <p:grpSpPr>
          <a:xfrm>
            <a:off x="820475" y="1789382"/>
            <a:ext cx="3917180" cy="511855"/>
            <a:chOff x="1449290" y="1475349"/>
            <a:chExt cx="4105991" cy="511855"/>
          </a:xfrm>
        </p:grpSpPr>
        <p:sp>
          <p:nvSpPr>
            <p:cNvPr id="14" name="矩形: 圆角 12">
              <a:extLst>
                <a:ext uri="{FF2B5EF4-FFF2-40B4-BE49-F238E27FC236}">
                  <a16:creationId xmlns:a16="http://schemas.microsoft.com/office/drawing/2014/main" id="{2868D4B5-04F5-446A-A4FE-5B68CCBD6648}"/>
                </a:ext>
              </a:extLst>
            </p:cNvPr>
            <p:cNvSpPr/>
            <p:nvPr/>
          </p:nvSpPr>
          <p:spPr>
            <a:xfrm>
              <a:off x="1449290" y="1475349"/>
              <a:ext cx="4105991" cy="487015"/>
            </a:xfrm>
            <a:prstGeom prst="roundRect">
              <a:avLst>
                <a:gd name="adj" fmla="val 125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</a:rPr>
                <a:t>FOMS</a:t>
              </a:r>
              <a:r>
                <a:rPr lang="ko-KR" altLang="en-US" sz="2800" b="1" dirty="0">
                  <a:solidFill>
                    <a:schemeClr val="bg2">
                      <a:lumMod val="25000"/>
                    </a:schemeClr>
                  </a:solidFill>
                </a:rPr>
                <a:t>의 기능</a:t>
              </a:r>
              <a:endParaRPr lang="en-US" altLang="ko-KR" sz="2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8D21B7C-1FB2-4822-97DA-74BD183F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8716" y="1987204"/>
              <a:ext cx="2216471" cy="0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D6BDF8F2-C79F-434F-A428-11C2FD51F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6" y="1657584"/>
            <a:ext cx="750612" cy="75061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83B4621-6A5D-405C-A295-142525C37504}"/>
              </a:ext>
            </a:extLst>
          </p:cNvPr>
          <p:cNvGrpSpPr/>
          <p:nvPr/>
        </p:nvGrpSpPr>
        <p:grpSpPr>
          <a:xfrm>
            <a:off x="5494760" y="2604541"/>
            <a:ext cx="5677144" cy="439458"/>
            <a:chOff x="6066730" y="1886061"/>
            <a:chExt cx="5370068" cy="439458"/>
          </a:xfrm>
        </p:grpSpPr>
        <p:sp>
          <p:nvSpPr>
            <p:cNvPr id="26" name="矩形: 圆角 9">
              <a:extLst>
                <a:ext uri="{FF2B5EF4-FFF2-40B4-BE49-F238E27FC236}">
                  <a16:creationId xmlns:a16="http://schemas.microsoft.com/office/drawing/2014/main" id="{B8F64182-AF83-4362-9017-004ECFC9FF96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 항만 안전 점검을 통한 사고 방지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9EC612A-EDC1-4869-9AF9-9196A0666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160474B-B070-4293-B241-895F96F65690}"/>
              </a:ext>
            </a:extLst>
          </p:cNvPr>
          <p:cNvGrpSpPr/>
          <p:nvPr/>
        </p:nvGrpSpPr>
        <p:grpSpPr>
          <a:xfrm>
            <a:off x="5494760" y="5199005"/>
            <a:ext cx="5677144" cy="439458"/>
            <a:chOff x="6066730" y="1886061"/>
            <a:chExt cx="5370068" cy="439458"/>
          </a:xfrm>
        </p:grpSpPr>
        <p:sp>
          <p:nvSpPr>
            <p:cNvPr id="34" name="矩形: 圆角 9">
              <a:extLst>
                <a:ext uri="{FF2B5EF4-FFF2-40B4-BE49-F238E27FC236}">
                  <a16:creationId xmlns:a16="http://schemas.microsoft.com/office/drawing/2014/main" id="{E5A70254-EB32-48BA-A40D-0E5D6A2F9880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개발된 의사결정체제 분석자료로 사용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B386F24-3B4C-45C7-B66A-D3E177EDF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36F2BBB-802E-4A7B-99C4-5BE565D25561}"/>
              </a:ext>
            </a:extLst>
          </p:cNvPr>
          <p:cNvGrpSpPr/>
          <p:nvPr/>
        </p:nvGrpSpPr>
        <p:grpSpPr>
          <a:xfrm>
            <a:off x="5494760" y="3425414"/>
            <a:ext cx="5677144" cy="439458"/>
            <a:chOff x="6066730" y="1886061"/>
            <a:chExt cx="5370068" cy="439458"/>
          </a:xfrm>
        </p:grpSpPr>
        <p:sp>
          <p:nvSpPr>
            <p:cNvPr id="43" name="矩形: 圆角 9">
              <a:extLst>
                <a:ext uri="{FF2B5EF4-FFF2-40B4-BE49-F238E27FC236}">
                  <a16:creationId xmlns:a16="http://schemas.microsoft.com/office/drawing/2014/main" id="{C006B9BE-7F5A-42AE-970D-E4116AE5E91C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계류 시설 및 안전시설 관리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653FC28-8048-4A54-A829-3D652B9CB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0F8E6F-15D9-451A-A15C-4BB1B711906E}"/>
              </a:ext>
            </a:extLst>
          </p:cNvPr>
          <p:cNvGrpSpPr/>
          <p:nvPr/>
        </p:nvGrpSpPr>
        <p:grpSpPr>
          <a:xfrm>
            <a:off x="5494760" y="4323012"/>
            <a:ext cx="5677144" cy="439458"/>
            <a:chOff x="6066730" y="1886061"/>
            <a:chExt cx="5370068" cy="439458"/>
          </a:xfrm>
        </p:grpSpPr>
        <p:sp>
          <p:nvSpPr>
            <p:cNvPr id="47" name="矩形: 圆角 9">
              <a:extLst>
                <a:ext uri="{FF2B5EF4-FFF2-40B4-BE49-F238E27FC236}">
                  <a16:creationId xmlns:a16="http://schemas.microsoft.com/office/drawing/2014/main" id="{35A72C5A-BA94-4E01-B332-3BD988F38477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통합적인 정보 관리로 유지 보수 원활화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C5111EA-2B13-4A5A-8CC2-7B7D26AC9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EFFCFE8-40B2-449C-94E9-76101409D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646" y="2916549"/>
            <a:ext cx="2520660" cy="2520660"/>
          </a:xfrm>
          <a:prstGeom prst="rect">
            <a:avLst/>
          </a:prstGeom>
        </p:spPr>
      </p:pic>
      <p:pic>
        <p:nvPicPr>
          <p:cNvPr id="23" name="Picture 8" descr="배 ">
            <a:extLst>
              <a:ext uri="{FF2B5EF4-FFF2-40B4-BE49-F238E27FC236}">
                <a16:creationId xmlns:a16="http://schemas.microsoft.com/office/drawing/2014/main" id="{8C7D5C6B-DBEF-4AC1-AE0C-D08211B6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3" y="394758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2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AA1144-A569-412F-81E0-94AA321AA34A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3AAC9C2-5EB2-4888-91FB-A8F95AE35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22EE39B-D99E-47C7-9007-F19242E0E6A8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文本框 8">
            <a:extLst>
              <a:ext uri="{FF2B5EF4-FFF2-40B4-BE49-F238E27FC236}">
                <a16:creationId xmlns:a16="http://schemas.microsoft.com/office/drawing/2014/main" id="{3CDF6440-1337-4FFE-A573-63E464A7095B}"/>
              </a:ext>
            </a:extLst>
          </p:cNvPr>
          <p:cNvSpPr txBox="1"/>
          <p:nvPr/>
        </p:nvSpPr>
        <p:spPr>
          <a:xfrm>
            <a:off x="2161655" y="682631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항만 안전 점검 계획 분석</a:t>
            </a:r>
            <a:endParaRPr lang="en-US" altLang="ko-KR" sz="3600" dirty="0"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2B36C9-E6EC-4BBE-B1C1-BF14D706CECC}"/>
              </a:ext>
            </a:extLst>
          </p:cNvPr>
          <p:cNvGrpSpPr/>
          <p:nvPr/>
        </p:nvGrpSpPr>
        <p:grpSpPr>
          <a:xfrm>
            <a:off x="628517" y="1779801"/>
            <a:ext cx="5334133" cy="552013"/>
            <a:chOff x="1721125" y="1465768"/>
            <a:chExt cx="4237020" cy="552013"/>
          </a:xfrm>
        </p:grpSpPr>
        <p:sp>
          <p:nvSpPr>
            <p:cNvPr id="14" name="矩形: 圆角 12">
              <a:extLst>
                <a:ext uri="{FF2B5EF4-FFF2-40B4-BE49-F238E27FC236}">
                  <a16:creationId xmlns:a16="http://schemas.microsoft.com/office/drawing/2014/main" id="{2868D4B5-04F5-446A-A4FE-5B68CCBD6648}"/>
                </a:ext>
              </a:extLst>
            </p:cNvPr>
            <p:cNvSpPr/>
            <p:nvPr/>
          </p:nvSpPr>
          <p:spPr>
            <a:xfrm>
              <a:off x="1721125" y="1465768"/>
              <a:ext cx="4237020" cy="487015"/>
            </a:xfrm>
            <a:prstGeom prst="roundRect">
              <a:avLst>
                <a:gd name="adj" fmla="val 125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bg2">
                      <a:lumMod val="25000"/>
                    </a:schemeClr>
                  </a:solidFill>
                </a:rPr>
                <a:t>안전 점검 계획 분석</a:t>
              </a:r>
              <a:endParaRPr lang="en-US" altLang="ko-KR" sz="2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8D21B7C-1FB2-4822-97DA-74BD183F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0810" y="2017781"/>
              <a:ext cx="2499951" cy="0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D6BDF8F2-C79F-434F-A428-11C2FD51F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6" y="1657584"/>
            <a:ext cx="750612" cy="75061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83B4621-6A5D-405C-A295-142525C37504}"/>
              </a:ext>
            </a:extLst>
          </p:cNvPr>
          <p:cNvGrpSpPr/>
          <p:nvPr/>
        </p:nvGrpSpPr>
        <p:grpSpPr>
          <a:xfrm>
            <a:off x="5889043" y="3099492"/>
            <a:ext cx="5370068" cy="439458"/>
            <a:chOff x="6066730" y="1886061"/>
            <a:chExt cx="5370068" cy="439458"/>
          </a:xfrm>
        </p:grpSpPr>
        <p:sp>
          <p:nvSpPr>
            <p:cNvPr id="26" name="矩形: 圆角 9">
              <a:extLst>
                <a:ext uri="{FF2B5EF4-FFF2-40B4-BE49-F238E27FC236}">
                  <a16:creationId xmlns:a16="http://schemas.microsoft.com/office/drawing/2014/main" id="{B8F64182-AF83-4362-9017-004ECFC9FF96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bg2">
                      <a:lumMod val="25000"/>
                    </a:schemeClr>
                  </a:solidFill>
                </a:rPr>
                <a:t>갑문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 별도 안전 사항 관리 분석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9EC612A-EDC1-4869-9AF9-9196A0666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160474B-B070-4293-B241-895F96F65690}"/>
              </a:ext>
            </a:extLst>
          </p:cNvPr>
          <p:cNvGrpSpPr/>
          <p:nvPr/>
        </p:nvGrpSpPr>
        <p:grpSpPr>
          <a:xfrm>
            <a:off x="5889043" y="5693956"/>
            <a:ext cx="5370068" cy="439458"/>
            <a:chOff x="6066730" y="1886061"/>
            <a:chExt cx="5370068" cy="439458"/>
          </a:xfrm>
        </p:grpSpPr>
        <p:sp>
          <p:nvSpPr>
            <p:cNvPr id="34" name="矩形: 圆角 9">
              <a:extLst>
                <a:ext uri="{FF2B5EF4-FFF2-40B4-BE49-F238E27FC236}">
                  <a16:creationId xmlns:a16="http://schemas.microsoft.com/office/drawing/2014/main" id="{E5A70254-EB32-48BA-A40D-0E5D6A2F9880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 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정보 관리 체계를 사용한 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DB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활용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B386F24-3B4C-45C7-B66A-D3E177EDF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36F2BBB-802E-4A7B-99C4-5BE565D25561}"/>
              </a:ext>
            </a:extLst>
          </p:cNvPr>
          <p:cNvGrpSpPr/>
          <p:nvPr/>
        </p:nvGrpSpPr>
        <p:grpSpPr>
          <a:xfrm>
            <a:off x="5889043" y="3920365"/>
            <a:ext cx="5370068" cy="439458"/>
            <a:chOff x="6066730" y="1886061"/>
            <a:chExt cx="5370068" cy="439458"/>
          </a:xfrm>
        </p:grpSpPr>
        <p:sp>
          <p:nvSpPr>
            <p:cNvPr id="43" name="矩形: 圆角 9">
              <a:extLst>
                <a:ext uri="{FF2B5EF4-FFF2-40B4-BE49-F238E27FC236}">
                  <a16:creationId xmlns:a16="http://schemas.microsoft.com/office/drawing/2014/main" id="{C006B9BE-7F5A-42AE-970D-E4116AE5E91C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 점검 대상 시설 물의 안전 관리 실태 점검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653FC28-8048-4A54-A829-3D652B9CB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0F8E6F-15D9-451A-A15C-4BB1B711906E}"/>
              </a:ext>
            </a:extLst>
          </p:cNvPr>
          <p:cNvGrpSpPr/>
          <p:nvPr/>
        </p:nvGrpSpPr>
        <p:grpSpPr>
          <a:xfrm>
            <a:off x="5889043" y="4817963"/>
            <a:ext cx="5370068" cy="439458"/>
            <a:chOff x="6066730" y="1886061"/>
            <a:chExt cx="5370068" cy="439458"/>
          </a:xfrm>
        </p:grpSpPr>
        <p:sp>
          <p:nvSpPr>
            <p:cNvPr id="47" name="矩形: 圆角 9">
              <a:extLst>
                <a:ext uri="{FF2B5EF4-FFF2-40B4-BE49-F238E27FC236}">
                  <a16:creationId xmlns:a16="http://schemas.microsoft.com/office/drawing/2014/main" id="{35A72C5A-BA94-4E01-B332-3BD988F38477}"/>
                </a:ext>
              </a:extLst>
            </p:cNvPr>
            <p:cNvSpPr/>
            <p:nvPr/>
          </p:nvSpPr>
          <p:spPr>
            <a:xfrm>
              <a:off x="6066730" y="1886061"/>
              <a:ext cx="5370068" cy="4394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 FMS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도입으로 인한 빠른 서비스 제공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C5111EA-2B13-4A5A-8CC2-7B7D26AC9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521" y="1916715"/>
              <a:ext cx="378149" cy="378149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76" y="2536343"/>
            <a:ext cx="4895850" cy="396525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78" y="395512"/>
            <a:ext cx="933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B9A175-6E5F-4293-81F2-1D7F3AA19F64}"/>
              </a:ext>
            </a:extLst>
          </p:cNvPr>
          <p:cNvSpPr txBox="1"/>
          <p:nvPr/>
        </p:nvSpPr>
        <p:spPr>
          <a:xfrm>
            <a:off x="852847" y="6372586"/>
            <a:ext cx="7335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https://www.icpa.or.kr/mobile/article/view.do?articleKey=21132&amp;boardKey=129&amp;menuKey=1319&amp;currentPageNo=1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003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28FF0D-CB1E-405F-B297-8E175E76A7C7}"/>
              </a:ext>
            </a:extLst>
          </p:cNvPr>
          <p:cNvGrpSpPr/>
          <p:nvPr/>
        </p:nvGrpSpPr>
        <p:grpSpPr>
          <a:xfrm>
            <a:off x="1426135" y="0"/>
            <a:ext cx="10779889" cy="6858000"/>
            <a:chOff x="1412111" y="0"/>
            <a:chExt cx="10779889" cy="6858000"/>
          </a:xfrm>
        </p:grpSpPr>
        <p:sp>
          <p:nvSpPr>
            <p:cNvPr id="29" name="PA_平行四边形 15">
              <a:extLst>
                <a:ext uri="{FF2B5EF4-FFF2-40B4-BE49-F238E27FC236}">
                  <a16:creationId xmlns:a16="http://schemas.microsoft.com/office/drawing/2014/main" id="{C2015751-9888-47BE-B56E-505B1F43057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412111" y="0"/>
              <a:ext cx="9549114" cy="6858000"/>
            </a:xfrm>
            <a:prstGeom prst="parallelogram">
              <a:avLst>
                <a:gd name="adj" fmla="val 2672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52B0471-B9CF-432E-8C90-FC73963124E7}"/>
                </a:ext>
              </a:extLst>
            </p:cNvPr>
            <p:cNvGrpSpPr/>
            <p:nvPr/>
          </p:nvGrpSpPr>
          <p:grpSpPr>
            <a:xfrm>
              <a:off x="1899867" y="0"/>
              <a:ext cx="10292133" cy="6858000"/>
              <a:chOff x="1899867" y="0"/>
              <a:chExt cx="10292133" cy="68580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1F5084F-6FA3-4C91-9909-B38507DD1A0A}"/>
                  </a:ext>
                </a:extLst>
              </p:cNvPr>
              <p:cNvSpPr/>
              <p:nvPr/>
            </p:nvSpPr>
            <p:spPr>
              <a:xfrm>
                <a:off x="8530542" y="0"/>
                <a:ext cx="3661458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PA_平行四边形 15">
                <a:extLst>
                  <a:ext uri="{FF2B5EF4-FFF2-40B4-BE49-F238E27FC236}">
                    <a16:creationId xmlns:a16="http://schemas.microsoft.com/office/drawing/2014/main" id="{DA0604B0-185F-4390-852A-CBFC4E607B5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899867" y="0"/>
                <a:ext cx="10292133" cy="6858000"/>
              </a:xfrm>
              <a:prstGeom prst="parallelogram">
                <a:avLst>
                  <a:gd name="adj" fmla="val 2672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12">
            <a:extLst>
              <a:ext uri="{FF2B5EF4-FFF2-40B4-BE49-F238E27FC236}">
                <a16:creationId xmlns:a16="http://schemas.microsoft.com/office/drawing/2014/main" id="{0EEA74E3-954F-403B-96E9-E89AD7D3B17C}"/>
              </a:ext>
            </a:extLst>
          </p:cNvPr>
          <p:cNvSpPr txBox="1"/>
          <p:nvPr/>
        </p:nvSpPr>
        <p:spPr>
          <a:xfrm>
            <a:off x="4158258" y="513626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39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9703AC05-783E-4FF4-BC2E-8B7737968644}"/>
              </a:ext>
            </a:extLst>
          </p:cNvPr>
          <p:cNvSpPr/>
          <p:nvPr/>
        </p:nvSpPr>
        <p:spPr>
          <a:xfrm>
            <a:off x="6532586" y="854942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4019128F-B74F-412F-9065-F54400A6A3C8}"/>
              </a:ext>
            </a:extLst>
          </p:cNvPr>
          <p:cNvSpPr txBox="1"/>
          <p:nvPr/>
        </p:nvSpPr>
        <p:spPr>
          <a:xfrm>
            <a:off x="6811093" y="923869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배경 및 목적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矩形 19">
            <a:extLst>
              <a:ext uri="{FF2B5EF4-FFF2-40B4-BE49-F238E27FC236}">
                <a16:creationId xmlns:a16="http://schemas.microsoft.com/office/drawing/2014/main" id="{2976880B-93ED-4D16-B948-EE5270E10537}"/>
              </a:ext>
            </a:extLst>
          </p:cNvPr>
          <p:cNvSpPr/>
          <p:nvPr/>
        </p:nvSpPr>
        <p:spPr>
          <a:xfrm>
            <a:off x="6532586" y="1844003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8EBFD5F0-F8B3-43A8-A30A-1587916C4CAA}"/>
              </a:ext>
            </a:extLst>
          </p:cNvPr>
          <p:cNvSpPr txBox="1"/>
          <p:nvPr/>
        </p:nvSpPr>
        <p:spPr>
          <a:xfrm>
            <a:off x="6811093" y="1912930"/>
            <a:ext cx="449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항만 시설 관리 현황 및 사례 분석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E8E19569-C10B-4F84-8F63-757E06ED61F9}"/>
              </a:ext>
            </a:extLst>
          </p:cNvPr>
          <p:cNvSpPr/>
          <p:nvPr/>
        </p:nvSpPr>
        <p:spPr>
          <a:xfrm>
            <a:off x="6532586" y="2833064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22">
            <a:extLst>
              <a:ext uri="{FF2B5EF4-FFF2-40B4-BE49-F238E27FC236}">
                <a16:creationId xmlns:a16="http://schemas.microsoft.com/office/drawing/2014/main" id="{11E65A7C-786E-4D4A-9BEF-CADAB4FC1E85}"/>
              </a:ext>
            </a:extLst>
          </p:cNvPr>
          <p:cNvSpPr txBox="1"/>
          <p:nvPr/>
        </p:nvSpPr>
        <p:spPr>
          <a:xfrm>
            <a:off x="6811093" y="2901991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항만시설정보시스템 기능 분석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17" name="文本框 25">
            <a:extLst>
              <a:ext uri="{FF2B5EF4-FFF2-40B4-BE49-F238E27FC236}">
                <a16:creationId xmlns:a16="http://schemas.microsoft.com/office/drawing/2014/main" id="{1D33683D-CF8A-4753-83C9-17D28CC2B60E}"/>
              </a:ext>
            </a:extLst>
          </p:cNvPr>
          <p:cNvSpPr txBox="1"/>
          <p:nvPr/>
        </p:nvSpPr>
        <p:spPr>
          <a:xfrm>
            <a:off x="5672207" y="2719416"/>
            <a:ext cx="699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43D99398-4D35-4F3B-BE8D-BDDB7935180C}"/>
              </a:ext>
            </a:extLst>
          </p:cNvPr>
          <p:cNvSpPr/>
          <p:nvPr/>
        </p:nvSpPr>
        <p:spPr>
          <a:xfrm>
            <a:off x="6532586" y="3822125"/>
            <a:ext cx="5663952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145842-8E6D-4CC1-9E06-3CEA0F153A8E}"/>
              </a:ext>
            </a:extLst>
          </p:cNvPr>
          <p:cNvSpPr txBox="1"/>
          <p:nvPr/>
        </p:nvSpPr>
        <p:spPr>
          <a:xfrm>
            <a:off x="6811093" y="3891052"/>
            <a:ext cx="4793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정보관리체계 일원화 구축방안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9">
            <a:extLst>
              <a:ext uri="{FF2B5EF4-FFF2-40B4-BE49-F238E27FC236}">
                <a16:creationId xmlns:a16="http://schemas.microsoft.com/office/drawing/2014/main" id="{9F64A08B-8AFB-4058-8559-064F45BEFE26}"/>
              </a:ext>
            </a:extLst>
          </p:cNvPr>
          <p:cNvSpPr/>
          <p:nvPr/>
        </p:nvSpPr>
        <p:spPr>
          <a:xfrm>
            <a:off x="6532586" y="4811186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0">
            <a:extLst>
              <a:ext uri="{FF2B5EF4-FFF2-40B4-BE49-F238E27FC236}">
                <a16:creationId xmlns:a16="http://schemas.microsoft.com/office/drawing/2014/main" id="{126FFEA5-B9A5-4562-9DA4-69B28BDC6280}"/>
              </a:ext>
            </a:extLst>
          </p:cNvPr>
          <p:cNvSpPr txBox="1"/>
          <p:nvPr/>
        </p:nvSpPr>
        <p:spPr>
          <a:xfrm>
            <a:off x="6811093" y="490125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결론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63E8FB-FA3E-4170-8522-52EC32173A4E}"/>
              </a:ext>
            </a:extLst>
          </p:cNvPr>
          <p:cNvSpPr txBox="1"/>
          <p:nvPr/>
        </p:nvSpPr>
        <p:spPr>
          <a:xfrm>
            <a:off x="204846" y="181921"/>
            <a:ext cx="2749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6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677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87F9C4-0366-488E-B53D-EA7C46AA1D2D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928FF8F-740A-4A7A-9F03-4D816C4C7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4E64A5-3D6F-4289-BA95-036A0384C6F0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文本框 8">
            <a:extLst>
              <a:ext uri="{FF2B5EF4-FFF2-40B4-BE49-F238E27FC236}">
                <a16:creationId xmlns:a16="http://schemas.microsoft.com/office/drawing/2014/main" id="{3CDF6440-1337-4FFE-A573-63E464A7095B}"/>
              </a:ext>
            </a:extLst>
          </p:cNvPr>
          <p:cNvSpPr txBox="1"/>
          <p:nvPr/>
        </p:nvSpPr>
        <p:spPr>
          <a:xfrm>
            <a:off x="2161655" y="682631"/>
            <a:ext cx="364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POMS </a:t>
            </a:r>
            <a:r>
              <a:rPr lang="ko-KR" altLang="en-US" sz="3600" dirty="0">
                <a:latin typeface="+mj-ea"/>
                <a:ea typeface="+mj-ea"/>
              </a:rPr>
              <a:t>주요 기능</a:t>
            </a:r>
            <a:endParaRPr lang="en-US" altLang="ko-KR" sz="3600" dirty="0">
              <a:latin typeface="+mj-ea"/>
              <a:ea typeface="+mj-ea"/>
            </a:endParaRPr>
          </a:p>
        </p:txBody>
      </p:sp>
      <p:pic>
        <p:nvPicPr>
          <p:cNvPr id="24" name="Picture 8" descr="배 ">
            <a:extLst>
              <a:ext uri="{FF2B5EF4-FFF2-40B4-BE49-F238E27FC236}">
                <a16:creationId xmlns:a16="http://schemas.microsoft.com/office/drawing/2014/main" id="{3A9A8BD2-42A7-4CFF-ACE1-F9600B08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3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025" y="1903130"/>
            <a:ext cx="77152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4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28FF0D-CB1E-405F-B297-8E175E76A7C7}"/>
              </a:ext>
            </a:extLst>
          </p:cNvPr>
          <p:cNvGrpSpPr/>
          <p:nvPr/>
        </p:nvGrpSpPr>
        <p:grpSpPr>
          <a:xfrm>
            <a:off x="1426135" y="0"/>
            <a:ext cx="10779889" cy="6858000"/>
            <a:chOff x="1412111" y="0"/>
            <a:chExt cx="10779889" cy="6858000"/>
          </a:xfrm>
        </p:grpSpPr>
        <p:sp>
          <p:nvSpPr>
            <p:cNvPr id="29" name="PA_平行四边形 15">
              <a:extLst>
                <a:ext uri="{FF2B5EF4-FFF2-40B4-BE49-F238E27FC236}">
                  <a16:creationId xmlns:a16="http://schemas.microsoft.com/office/drawing/2014/main" id="{C2015751-9888-47BE-B56E-505B1F43057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412111" y="0"/>
              <a:ext cx="9549114" cy="6858000"/>
            </a:xfrm>
            <a:prstGeom prst="parallelogram">
              <a:avLst>
                <a:gd name="adj" fmla="val 2672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52B0471-B9CF-432E-8C90-FC73963124E7}"/>
                </a:ext>
              </a:extLst>
            </p:cNvPr>
            <p:cNvGrpSpPr/>
            <p:nvPr/>
          </p:nvGrpSpPr>
          <p:grpSpPr>
            <a:xfrm>
              <a:off x="1899867" y="0"/>
              <a:ext cx="10292133" cy="6858000"/>
              <a:chOff x="1899867" y="0"/>
              <a:chExt cx="10292133" cy="68580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1F5084F-6FA3-4C91-9909-B38507DD1A0A}"/>
                  </a:ext>
                </a:extLst>
              </p:cNvPr>
              <p:cNvSpPr/>
              <p:nvPr/>
            </p:nvSpPr>
            <p:spPr>
              <a:xfrm>
                <a:off x="8530542" y="0"/>
                <a:ext cx="3661458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PA_平行四边形 15">
                <a:extLst>
                  <a:ext uri="{FF2B5EF4-FFF2-40B4-BE49-F238E27FC236}">
                    <a16:creationId xmlns:a16="http://schemas.microsoft.com/office/drawing/2014/main" id="{DA0604B0-185F-4390-852A-CBFC4E607B5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899867" y="0"/>
                <a:ext cx="10292133" cy="6858000"/>
              </a:xfrm>
              <a:prstGeom prst="parallelogram">
                <a:avLst>
                  <a:gd name="adj" fmla="val 2672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8581CE-CD84-472C-83EE-75C8E5D9A9E2}"/>
              </a:ext>
            </a:extLst>
          </p:cNvPr>
          <p:cNvGrpSpPr/>
          <p:nvPr/>
        </p:nvGrpSpPr>
        <p:grpSpPr>
          <a:xfrm>
            <a:off x="4711055" y="1209476"/>
            <a:ext cx="6264193" cy="4439047"/>
            <a:chOff x="6811092" y="923869"/>
            <a:chExt cx="4980858" cy="4439047"/>
          </a:xfrm>
        </p:grpSpPr>
        <p:sp>
          <p:nvSpPr>
            <p:cNvPr id="7" name="文本框 13">
              <a:extLst>
                <a:ext uri="{FF2B5EF4-FFF2-40B4-BE49-F238E27FC236}">
                  <a16:creationId xmlns:a16="http://schemas.microsoft.com/office/drawing/2014/main" id="{4019128F-B74F-412F-9065-F54400A6A3C8}"/>
                </a:ext>
              </a:extLst>
            </p:cNvPr>
            <p:cNvSpPr txBox="1"/>
            <p:nvPr/>
          </p:nvSpPr>
          <p:spPr>
            <a:xfrm>
              <a:off x="6811093" y="923869"/>
              <a:ext cx="31213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연구 배경 및 목적</a:t>
              </a:r>
              <a:endPara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8EBFD5F0-F8B3-43A8-A30A-1587916C4CAA}"/>
                </a:ext>
              </a:extLst>
            </p:cNvPr>
            <p:cNvSpPr txBox="1"/>
            <p:nvPr/>
          </p:nvSpPr>
          <p:spPr>
            <a:xfrm>
              <a:off x="6811092" y="1912930"/>
              <a:ext cx="4980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항만 시설 관리 현황 및 사례 분석</a:t>
              </a:r>
              <a:endPara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文本框 22">
              <a:extLst>
                <a:ext uri="{FF2B5EF4-FFF2-40B4-BE49-F238E27FC236}">
                  <a16:creationId xmlns:a16="http://schemas.microsoft.com/office/drawing/2014/main" id="{11E65A7C-786E-4D4A-9BEF-CADAB4FC1E85}"/>
                </a:ext>
              </a:extLst>
            </p:cNvPr>
            <p:cNvSpPr txBox="1"/>
            <p:nvPr/>
          </p:nvSpPr>
          <p:spPr>
            <a:xfrm>
              <a:off x="6811093" y="2901991"/>
              <a:ext cx="3505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 항만시설정보시스템 기능 분석</a:t>
              </a:r>
              <a:endPara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1145842-8E6D-4CC1-9E06-3CEA0F153A8E}"/>
                </a:ext>
              </a:extLst>
            </p:cNvPr>
            <p:cNvSpPr txBox="1"/>
            <p:nvPr/>
          </p:nvSpPr>
          <p:spPr>
            <a:xfrm>
              <a:off x="6811093" y="3891052"/>
              <a:ext cx="4248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 정보관리체계 일원화 구축방안</a:t>
              </a:r>
              <a:endPara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endParaRPr>
            </a:p>
          </p:txBody>
        </p:sp>
        <p:sp>
          <p:nvSpPr>
            <p:cNvPr id="24" name="文本框 20">
              <a:extLst>
                <a:ext uri="{FF2B5EF4-FFF2-40B4-BE49-F238E27FC236}">
                  <a16:creationId xmlns:a16="http://schemas.microsoft.com/office/drawing/2014/main" id="{126FFEA5-B9A5-4562-9DA4-69B28BDC6280}"/>
                </a:ext>
              </a:extLst>
            </p:cNvPr>
            <p:cNvSpPr txBox="1"/>
            <p:nvPr/>
          </p:nvSpPr>
          <p:spPr>
            <a:xfrm>
              <a:off x="6811093" y="4901251"/>
              <a:ext cx="4248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 결론</a:t>
              </a:r>
              <a:endPara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75AB96E-69A1-494E-851E-68AF98607773}"/>
              </a:ext>
            </a:extLst>
          </p:cNvPr>
          <p:cNvSpPr txBox="1"/>
          <p:nvPr/>
        </p:nvSpPr>
        <p:spPr>
          <a:xfrm>
            <a:off x="204846" y="181921"/>
            <a:ext cx="2749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6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98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87F9C4-0366-488E-B53D-EA7C46AA1D2D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928FF8F-740A-4A7A-9F03-4D816C4C7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4E64A5-3D6F-4289-BA95-036A0384C6F0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文本框 8">
            <a:extLst>
              <a:ext uri="{FF2B5EF4-FFF2-40B4-BE49-F238E27FC236}">
                <a16:creationId xmlns:a16="http://schemas.microsoft.com/office/drawing/2014/main" id="{3CDF6440-1337-4FFE-A573-63E464A7095B}"/>
              </a:ext>
            </a:extLst>
          </p:cNvPr>
          <p:cNvSpPr txBox="1"/>
          <p:nvPr/>
        </p:nvSpPr>
        <p:spPr>
          <a:xfrm>
            <a:off x="2161655" y="682631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FMS </a:t>
            </a:r>
            <a:r>
              <a:rPr lang="ko-KR" altLang="en-US" sz="3600" dirty="0">
                <a:latin typeface="+mj-ea"/>
                <a:ea typeface="+mj-ea"/>
              </a:rPr>
              <a:t>주요 기능</a:t>
            </a:r>
            <a:endParaRPr lang="en-US" altLang="ko-KR" sz="3600" dirty="0">
              <a:latin typeface="+mj-ea"/>
              <a:ea typeface="+mj-ea"/>
            </a:endParaRPr>
          </a:p>
        </p:txBody>
      </p:sp>
      <p:pic>
        <p:nvPicPr>
          <p:cNvPr id="24" name="Picture 8" descr="배 ">
            <a:extLst>
              <a:ext uri="{FF2B5EF4-FFF2-40B4-BE49-F238E27FC236}">
                <a16:creationId xmlns:a16="http://schemas.microsoft.com/office/drawing/2014/main" id="{3A9A8BD2-42A7-4CFF-ACE1-F9600B08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3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025" y="1903130"/>
            <a:ext cx="7715250" cy="4410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81F6FE-C3A8-4356-A0DC-389CA5BCC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51" y="3062326"/>
            <a:ext cx="5669495" cy="29548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39A212-52AC-44E8-BF6B-8A16DEFEF1DA}"/>
              </a:ext>
            </a:extLst>
          </p:cNvPr>
          <p:cNvSpPr/>
          <p:nvPr/>
        </p:nvSpPr>
        <p:spPr>
          <a:xfrm>
            <a:off x="3418481" y="2553158"/>
            <a:ext cx="521163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1,2</a:t>
            </a:r>
            <a:r>
              <a:rPr lang="ko-KR" altLang="en-US" sz="1200" dirty="0"/>
              <a:t>종 시설물</a:t>
            </a:r>
            <a:r>
              <a:rPr lang="en-US" altLang="ko-KR" sz="1200" dirty="0"/>
              <a:t> (1,2</a:t>
            </a:r>
            <a:r>
              <a:rPr lang="ko-KR" altLang="en-US" sz="1200" dirty="0"/>
              <a:t>종 시설물에 </a:t>
            </a:r>
            <a:r>
              <a:rPr lang="ko-KR" altLang="en-US" sz="1200"/>
              <a:t>해당되지 않는 종 </a:t>
            </a:r>
            <a:r>
              <a:rPr lang="ko-KR" altLang="en-US" sz="1200" dirty="0"/>
              <a:t>외 시설물을 관리주체가 별도로 등록하여 관리하고자 하는 경우에는 기타시설물로 등록 가능하다</a:t>
            </a:r>
            <a:r>
              <a:rPr lang="en-US" altLang="ko-KR" sz="1200" dirty="0"/>
              <a:t>.)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9F5983-6E3C-4EF2-97EF-82F8B4234D18}"/>
              </a:ext>
            </a:extLst>
          </p:cNvPr>
          <p:cNvSpPr/>
          <p:nvPr/>
        </p:nvSpPr>
        <p:spPr>
          <a:xfrm>
            <a:off x="3642823" y="2093778"/>
            <a:ext cx="4762947" cy="276999"/>
          </a:xfrm>
          <a:prstGeom prst="rect">
            <a:avLst/>
          </a:prstGeom>
          <a:solidFill>
            <a:srgbClr val="E5E5E5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/>
              <a:t>시설물정보종합관리시스템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(FMS)</a:t>
            </a:r>
            <a:endParaRPr lang="ko-KR" altLang="en-US" sz="1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BA560B-1D7C-44CB-8157-421F53AD2FA1}"/>
              </a:ext>
            </a:extLst>
          </p:cNvPr>
          <p:cNvSpPr/>
          <p:nvPr/>
        </p:nvSpPr>
        <p:spPr>
          <a:xfrm>
            <a:off x="1702384" y="4425129"/>
            <a:ext cx="143950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FMS</a:t>
            </a:r>
            <a:br>
              <a:rPr lang="en-US" altLang="ko-KR" sz="1400" b="1" dirty="0"/>
            </a:br>
            <a:r>
              <a:rPr lang="ko-KR" altLang="en-US" sz="1400" b="1" dirty="0"/>
              <a:t>주요기능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63649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87F9C4-0366-488E-B53D-EA7C46AA1D2D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928FF8F-740A-4A7A-9F03-4D816C4C7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4E64A5-3D6F-4289-BA95-036A0384C6F0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文本框 8">
            <a:extLst>
              <a:ext uri="{FF2B5EF4-FFF2-40B4-BE49-F238E27FC236}">
                <a16:creationId xmlns:a16="http://schemas.microsoft.com/office/drawing/2014/main" id="{3CDF6440-1337-4FFE-A573-63E464A7095B}"/>
              </a:ext>
            </a:extLst>
          </p:cNvPr>
          <p:cNvSpPr txBox="1"/>
          <p:nvPr/>
        </p:nvSpPr>
        <p:spPr>
          <a:xfrm>
            <a:off x="2186594" y="682631"/>
            <a:ext cx="718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FMS</a:t>
            </a:r>
            <a:r>
              <a:rPr lang="ko-KR" altLang="en-US" sz="3600" dirty="0">
                <a:latin typeface="+mj-ea"/>
                <a:ea typeface="+mj-ea"/>
              </a:rPr>
              <a:t>와 </a:t>
            </a:r>
            <a:r>
              <a:rPr lang="en-US" altLang="ko-KR" sz="3600" dirty="0">
                <a:latin typeface="+mj-ea"/>
                <a:ea typeface="+mj-ea"/>
              </a:rPr>
              <a:t>POMS</a:t>
            </a:r>
            <a:r>
              <a:rPr lang="ko-KR" altLang="en-US" sz="3600" dirty="0">
                <a:latin typeface="+mj-ea"/>
                <a:ea typeface="+mj-ea"/>
              </a:rPr>
              <a:t>의 중복 사항 일원화</a:t>
            </a:r>
            <a:endParaRPr lang="en-US" altLang="ko-KR" sz="3600" dirty="0">
              <a:latin typeface="+mj-ea"/>
              <a:ea typeface="+mj-ea"/>
            </a:endParaRPr>
          </a:p>
        </p:txBody>
      </p:sp>
      <p:pic>
        <p:nvPicPr>
          <p:cNvPr id="24" name="Picture 8" descr="배 ">
            <a:extLst>
              <a:ext uri="{FF2B5EF4-FFF2-40B4-BE49-F238E27FC236}">
                <a16:creationId xmlns:a16="http://schemas.microsoft.com/office/drawing/2014/main" id="{3A9A8BD2-42A7-4CFF-ACE1-F9600B08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3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0">
            <a:extLst>
              <a:ext uri="{FF2B5EF4-FFF2-40B4-BE49-F238E27FC236}">
                <a16:creationId xmlns:a16="http://schemas.microsoft.com/office/drawing/2014/main" id="{320375F0-0EC0-4CB1-B686-AE49DB9ED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05107"/>
              </p:ext>
            </p:extLst>
          </p:nvPr>
        </p:nvGraphicFramePr>
        <p:xfrm>
          <a:off x="1232039" y="1818950"/>
          <a:ext cx="2396534" cy="374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267">
                  <a:extLst>
                    <a:ext uri="{9D8B030D-6E8A-4147-A177-3AD203B41FA5}">
                      <a16:colId xmlns:a16="http://schemas.microsoft.com/office/drawing/2014/main" val="2366802382"/>
                    </a:ext>
                  </a:extLst>
                </a:gridCol>
                <a:gridCol w="1198267">
                  <a:extLst>
                    <a:ext uri="{9D8B030D-6E8A-4147-A177-3AD203B41FA5}">
                      <a16:colId xmlns:a16="http://schemas.microsoft.com/office/drawing/2014/main" val="2604966024"/>
                    </a:ext>
                  </a:extLst>
                </a:gridCol>
              </a:tblGrid>
              <a:tr h="5240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시설물 정보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시설물 기본정보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92722"/>
                  </a:ext>
                </a:extLst>
              </a:tr>
              <a:tr h="39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FMS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25849"/>
                  </a:ext>
                </a:extLst>
              </a:tr>
              <a:tr h="39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 정보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시설물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기본정보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30467"/>
                  </a:ext>
                </a:extLst>
              </a:tr>
              <a:tr h="613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정기 점검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유지관리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실적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94078"/>
                  </a:ext>
                </a:extLst>
              </a:tr>
              <a:tr h="679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점검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시설물 이력정보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점검진단 결과보고서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42600"/>
                  </a:ext>
                </a:extLst>
              </a:tr>
              <a:tr h="613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보수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유지관리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실적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12911"/>
                  </a:ext>
                </a:extLst>
              </a:tr>
              <a:tr h="39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이력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시설물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이력정보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4221"/>
                  </a:ext>
                </a:extLst>
              </a:tr>
            </a:tbl>
          </a:graphicData>
        </a:graphic>
      </p:graphicFrame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F6E635F1-B076-420F-BC33-5C8291625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69933"/>
              </p:ext>
            </p:extLst>
          </p:nvPr>
        </p:nvGraphicFramePr>
        <p:xfrm>
          <a:off x="3628573" y="1818950"/>
          <a:ext cx="2396534" cy="377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267">
                  <a:extLst>
                    <a:ext uri="{9D8B030D-6E8A-4147-A177-3AD203B41FA5}">
                      <a16:colId xmlns:a16="http://schemas.microsoft.com/office/drawing/2014/main" val="2366802382"/>
                    </a:ext>
                  </a:extLst>
                </a:gridCol>
                <a:gridCol w="1198267">
                  <a:extLst>
                    <a:ext uri="{9D8B030D-6E8A-4147-A177-3AD203B41FA5}">
                      <a16:colId xmlns:a16="http://schemas.microsoft.com/office/drawing/2014/main" val="2604966024"/>
                    </a:ext>
                  </a:extLst>
                </a:gridCol>
              </a:tblGrid>
              <a:tr h="5448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의사결정지원</a:t>
                      </a:r>
                      <a:endParaRPr lang="en-US" altLang="ko-KR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92722"/>
                  </a:ext>
                </a:extLst>
              </a:tr>
              <a:tr h="413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FMS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25849"/>
                  </a:ext>
                </a:extLst>
              </a:tr>
              <a:tr h="413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상태등급 현황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시설물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30467"/>
                  </a:ext>
                </a:extLst>
              </a:tr>
              <a:tr h="638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보수우선순위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 및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유지관리현황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94078"/>
                  </a:ext>
                </a:extLst>
              </a:tr>
              <a:tr h="706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시설물 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시설물 통계정보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42600"/>
                  </a:ext>
                </a:extLst>
              </a:tr>
              <a:tr h="638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점검 현황정보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관련업계 정보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12911"/>
                  </a:ext>
                </a:extLst>
              </a:tr>
              <a:tr h="41396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4221"/>
                  </a:ext>
                </a:extLst>
              </a:tr>
            </a:tbl>
          </a:graphicData>
        </a:graphic>
      </p:graphicFrame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B0449EB7-630A-4D90-986E-C0BCF4F35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02530"/>
              </p:ext>
            </p:extLst>
          </p:nvPr>
        </p:nvGraphicFramePr>
        <p:xfrm>
          <a:off x="6025107" y="1818950"/>
          <a:ext cx="2396534" cy="377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267">
                  <a:extLst>
                    <a:ext uri="{9D8B030D-6E8A-4147-A177-3AD203B41FA5}">
                      <a16:colId xmlns:a16="http://schemas.microsoft.com/office/drawing/2014/main" val="2366802382"/>
                    </a:ext>
                  </a:extLst>
                </a:gridCol>
                <a:gridCol w="1198267">
                  <a:extLst>
                    <a:ext uri="{9D8B030D-6E8A-4147-A177-3AD203B41FA5}">
                      <a16:colId xmlns:a16="http://schemas.microsoft.com/office/drawing/2014/main" val="2604966024"/>
                    </a:ext>
                  </a:extLst>
                </a:gridCol>
              </a:tblGrid>
              <a:tr h="5239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관리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92722"/>
                  </a:ext>
                </a:extLst>
              </a:tr>
              <a:tr h="398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FMS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25849"/>
                  </a:ext>
                </a:extLst>
              </a:tr>
              <a:tr h="65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관리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유지관리 실적 정보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 진단 결과정보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30467"/>
                  </a:ext>
                </a:extLst>
              </a:tr>
              <a:tr h="61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 수신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유지관리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관련기관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94078"/>
                  </a:ext>
                </a:extLst>
              </a:tr>
              <a:tr h="489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자료 처리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42600"/>
                  </a:ext>
                </a:extLst>
              </a:tr>
              <a:tr h="61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통합 자료실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12911"/>
                  </a:ext>
                </a:extLst>
              </a:tr>
              <a:tr h="471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시설물 관리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유지관리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관련기관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4221"/>
                  </a:ext>
                </a:extLst>
              </a:tr>
            </a:tbl>
          </a:graphicData>
        </a:graphic>
      </p:graphicFrame>
      <p:graphicFrame>
        <p:nvGraphicFramePr>
          <p:cNvPr id="20" name="표 10">
            <a:extLst>
              <a:ext uri="{FF2B5EF4-FFF2-40B4-BE49-F238E27FC236}">
                <a16:creationId xmlns:a16="http://schemas.microsoft.com/office/drawing/2014/main" id="{98C82AE9-4A7C-42F6-A155-DEF0938A9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08989"/>
              </p:ext>
            </p:extLst>
          </p:nvPr>
        </p:nvGraphicFramePr>
        <p:xfrm>
          <a:off x="8421641" y="1818950"/>
          <a:ext cx="2396534" cy="377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267">
                  <a:extLst>
                    <a:ext uri="{9D8B030D-6E8A-4147-A177-3AD203B41FA5}">
                      <a16:colId xmlns:a16="http://schemas.microsoft.com/office/drawing/2014/main" val="2366802382"/>
                    </a:ext>
                  </a:extLst>
                </a:gridCol>
                <a:gridCol w="1198267">
                  <a:extLst>
                    <a:ext uri="{9D8B030D-6E8A-4147-A177-3AD203B41FA5}">
                      <a16:colId xmlns:a16="http://schemas.microsoft.com/office/drawing/2014/main" val="2604966024"/>
                    </a:ext>
                  </a:extLst>
                </a:gridCol>
              </a:tblGrid>
              <a:tr h="506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자료실</a:t>
                      </a:r>
                      <a:endParaRPr lang="en-US" altLang="ko-KR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92722"/>
                  </a:ext>
                </a:extLst>
              </a:tr>
              <a:tr h="384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FMS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25849"/>
                  </a:ext>
                </a:extLst>
              </a:tr>
              <a:tr h="649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점검보고서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유지관리 실적 정보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 진단 결과정보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30467"/>
                  </a:ext>
                </a:extLst>
              </a:tr>
              <a:tr h="593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계획평면도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94078"/>
                  </a:ext>
                </a:extLst>
              </a:tr>
              <a:tr h="65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운영세칙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42600"/>
                  </a:ext>
                </a:extLst>
              </a:tr>
              <a:tr h="593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기타 자료실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자료실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12911"/>
                  </a:ext>
                </a:extLst>
              </a:tr>
              <a:tr h="3849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4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7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87F9C4-0366-488E-B53D-EA7C46AA1D2D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928FF8F-740A-4A7A-9F03-4D816C4C7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4E64A5-3D6F-4289-BA95-036A0384C6F0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文本框 8">
            <a:extLst>
              <a:ext uri="{FF2B5EF4-FFF2-40B4-BE49-F238E27FC236}">
                <a16:creationId xmlns:a16="http://schemas.microsoft.com/office/drawing/2014/main" id="{3CDF6440-1337-4FFE-A573-63E464A7095B}"/>
              </a:ext>
            </a:extLst>
          </p:cNvPr>
          <p:cNvSpPr txBox="1"/>
          <p:nvPr/>
        </p:nvSpPr>
        <p:spPr>
          <a:xfrm>
            <a:off x="2186594" y="682631"/>
            <a:ext cx="6099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FMS</a:t>
            </a:r>
            <a:r>
              <a:rPr lang="ko-KR" altLang="en-US" sz="3600" dirty="0">
                <a:latin typeface="+mj-ea"/>
                <a:ea typeface="+mj-ea"/>
              </a:rPr>
              <a:t>와 </a:t>
            </a:r>
            <a:r>
              <a:rPr lang="en-US" altLang="ko-KR" sz="3600" dirty="0">
                <a:latin typeface="+mj-ea"/>
                <a:ea typeface="+mj-ea"/>
              </a:rPr>
              <a:t>POMS</a:t>
            </a:r>
            <a:r>
              <a:rPr lang="ko-KR" altLang="en-US" sz="3600" dirty="0">
                <a:latin typeface="+mj-ea"/>
                <a:ea typeface="+mj-ea"/>
              </a:rPr>
              <a:t>의 일원화 모듈</a:t>
            </a:r>
            <a:endParaRPr lang="en-US" altLang="ko-KR" sz="3600" dirty="0">
              <a:latin typeface="+mj-ea"/>
              <a:ea typeface="+mj-ea"/>
            </a:endParaRPr>
          </a:p>
        </p:txBody>
      </p:sp>
      <p:pic>
        <p:nvPicPr>
          <p:cNvPr id="24" name="Picture 8" descr="배 ">
            <a:extLst>
              <a:ext uri="{FF2B5EF4-FFF2-40B4-BE49-F238E27FC236}">
                <a16:creationId xmlns:a16="http://schemas.microsoft.com/office/drawing/2014/main" id="{3A9A8BD2-42A7-4CFF-ACE1-F9600B08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3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0AA2D5-4116-4499-B16A-930FC12A46C3}"/>
              </a:ext>
            </a:extLst>
          </p:cNvPr>
          <p:cNvGrpSpPr/>
          <p:nvPr/>
        </p:nvGrpSpPr>
        <p:grpSpPr>
          <a:xfrm>
            <a:off x="1115923" y="1766003"/>
            <a:ext cx="2164306" cy="4032000"/>
            <a:chOff x="827584" y="2127912"/>
            <a:chExt cx="2880000" cy="4032000"/>
          </a:xfrm>
        </p:grpSpPr>
        <p:sp>
          <p:nvSpPr>
            <p:cNvPr id="13" name="자유형 62">
              <a:extLst>
                <a:ext uri="{FF2B5EF4-FFF2-40B4-BE49-F238E27FC236}">
                  <a16:creationId xmlns:a16="http://schemas.microsoft.com/office/drawing/2014/main" id="{833F54E9-00C5-414A-A6F6-11F51C0E0341}"/>
                </a:ext>
              </a:extLst>
            </p:cNvPr>
            <p:cNvSpPr/>
            <p:nvPr/>
          </p:nvSpPr>
          <p:spPr>
            <a:xfrm flipV="1">
              <a:off x="1007584" y="2127912"/>
              <a:ext cx="2520000" cy="4032000"/>
            </a:xfrm>
            <a:custGeom>
              <a:avLst/>
              <a:gdLst>
                <a:gd name="connsiteX0" fmla="*/ 0 w 979534"/>
                <a:gd name="connsiteY0" fmla="*/ 828000 h 828000"/>
                <a:gd name="connsiteX1" fmla="*/ 979534 w 979534"/>
                <a:gd name="connsiteY1" fmla="*/ 828000 h 828000"/>
                <a:gd name="connsiteX2" fmla="*/ 489767 w 979534"/>
                <a:gd name="connsiteY2" fmla="*/ 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34" h="828000">
                  <a:moveTo>
                    <a:pt x="0" y="828000"/>
                  </a:moveTo>
                  <a:lnTo>
                    <a:pt x="979534" y="828000"/>
                  </a:lnTo>
                  <a:lnTo>
                    <a:pt x="48976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D0F556-D5CE-4924-9CCC-A14000A56302}"/>
                </a:ext>
              </a:extLst>
            </p:cNvPr>
            <p:cNvGrpSpPr/>
            <p:nvPr/>
          </p:nvGrpSpPr>
          <p:grpSpPr>
            <a:xfrm>
              <a:off x="827584" y="2312936"/>
              <a:ext cx="2880000" cy="3528280"/>
              <a:chOff x="827584" y="2312936"/>
              <a:chExt cx="2880000" cy="3528280"/>
            </a:xfrm>
          </p:grpSpPr>
          <p:sp>
            <p:nvSpPr>
              <p:cNvPr id="23" name="모서리가 둥근 직사각형 3">
                <a:extLst>
                  <a:ext uri="{FF2B5EF4-FFF2-40B4-BE49-F238E27FC236}">
                    <a16:creationId xmlns:a16="http://schemas.microsoft.com/office/drawing/2014/main" id="{3A84FE36-3116-4689-B303-D5A5D7FDD243}"/>
                  </a:ext>
                </a:extLst>
              </p:cNvPr>
              <p:cNvSpPr/>
              <p:nvPr/>
            </p:nvSpPr>
            <p:spPr>
              <a:xfrm>
                <a:off x="827584" y="2312936"/>
                <a:ext cx="2880000" cy="540000"/>
              </a:xfrm>
              <a:prstGeom prst="roundRect">
                <a:avLst/>
              </a:prstGeom>
              <a:solidFill>
                <a:srgbClr val="008FD4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시설물 기본정보</a:t>
                </a:r>
                <a:endPara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25" name="모서리가 둥근 직사각형 57">
                <a:extLst>
                  <a:ext uri="{FF2B5EF4-FFF2-40B4-BE49-F238E27FC236}">
                    <a16:creationId xmlns:a16="http://schemas.microsoft.com/office/drawing/2014/main" id="{8CAF8791-BC0A-42C3-BA03-06F9CFEBC1F0}"/>
                  </a:ext>
                </a:extLst>
              </p:cNvPr>
              <p:cNvSpPr/>
              <p:nvPr/>
            </p:nvSpPr>
            <p:spPr>
              <a:xfrm>
                <a:off x="1097584" y="2982592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일반정보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6" name="모서리가 둥근 직사각형 58">
                <a:extLst>
                  <a:ext uri="{FF2B5EF4-FFF2-40B4-BE49-F238E27FC236}">
                    <a16:creationId xmlns:a16="http://schemas.microsoft.com/office/drawing/2014/main" id="{538F8865-6CDF-4E67-945F-157BAF19E8FE}"/>
                  </a:ext>
                </a:extLst>
              </p:cNvPr>
              <p:cNvSpPr/>
              <p:nvPr/>
            </p:nvSpPr>
            <p:spPr>
              <a:xfrm>
                <a:off x="1097584" y="3580248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정기 점검</a:t>
                </a:r>
              </a:p>
            </p:txBody>
          </p:sp>
          <p:sp>
            <p:nvSpPr>
              <p:cNvPr id="27" name="모서리가 둥근 직사각형 59">
                <a:extLst>
                  <a:ext uri="{FF2B5EF4-FFF2-40B4-BE49-F238E27FC236}">
                    <a16:creationId xmlns:a16="http://schemas.microsoft.com/office/drawing/2014/main" id="{0081E385-ED8D-467F-94F0-E16ABC949942}"/>
                  </a:ext>
                </a:extLst>
              </p:cNvPr>
              <p:cNvSpPr/>
              <p:nvPr/>
            </p:nvSpPr>
            <p:spPr>
              <a:xfrm>
                <a:off x="1097584" y="4177904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점검 정보</a:t>
                </a:r>
              </a:p>
            </p:txBody>
          </p:sp>
          <p:sp>
            <p:nvSpPr>
              <p:cNvPr id="28" name="모서리가 둥근 직사각형 60">
                <a:extLst>
                  <a:ext uri="{FF2B5EF4-FFF2-40B4-BE49-F238E27FC236}">
                    <a16:creationId xmlns:a16="http://schemas.microsoft.com/office/drawing/2014/main" id="{D06999CD-F98D-44C6-8416-CCC0D83B2561}"/>
                  </a:ext>
                </a:extLst>
              </p:cNvPr>
              <p:cNvSpPr/>
              <p:nvPr/>
            </p:nvSpPr>
            <p:spPr>
              <a:xfrm>
                <a:off x="1097584" y="4775560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보수 정보</a:t>
                </a:r>
              </a:p>
            </p:txBody>
          </p:sp>
          <p:sp>
            <p:nvSpPr>
              <p:cNvPr id="29" name="모서리가 둥근 직사각형 61">
                <a:extLst>
                  <a:ext uri="{FF2B5EF4-FFF2-40B4-BE49-F238E27FC236}">
                    <a16:creationId xmlns:a16="http://schemas.microsoft.com/office/drawing/2014/main" id="{09F9E914-EE2F-4483-A283-64582ADC796C}"/>
                  </a:ext>
                </a:extLst>
              </p:cNvPr>
              <p:cNvSpPr/>
              <p:nvPr/>
            </p:nvSpPr>
            <p:spPr>
              <a:xfrm>
                <a:off x="1097584" y="5373216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이력 정보</a:t>
                </a: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1778782-A24D-40DE-860D-49820F59A987}"/>
              </a:ext>
            </a:extLst>
          </p:cNvPr>
          <p:cNvGrpSpPr/>
          <p:nvPr/>
        </p:nvGrpSpPr>
        <p:grpSpPr>
          <a:xfrm>
            <a:off x="3733653" y="1762130"/>
            <a:ext cx="2164306" cy="4032000"/>
            <a:chOff x="827584" y="2127912"/>
            <a:chExt cx="2880000" cy="4032000"/>
          </a:xfrm>
        </p:grpSpPr>
        <p:sp>
          <p:nvSpPr>
            <p:cNvPr id="61" name="자유형 62">
              <a:extLst>
                <a:ext uri="{FF2B5EF4-FFF2-40B4-BE49-F238E27FC236}">
                  <a16:creationId xmlns:a16="http://schemas.microsoft.com/office/drawing/2014/main" id="{8D1AC8A9-2E7A-40E3-940E-71B959E8FD02}"/>
                </a:ext>
              </a:extLst>
            </p:cNvPr>
            <p:cNvSpPr/>
            <p:nvPr/>
          </p:nvSpPr>
          <p:spPr>
            <a:xfrm flipV="1">
              <a:off x="1007584" y="2127912"/>
              <a:ext cx="2520000" cy="4032000"/>
            </a:xfrm>
            <a:custGeom>
              <a:avLst/>
              <a:gdLst>
                <a:gd name="connsiteX0" fmla="*/ 0 w 979534"/>
                <a:gd name="connsiteY0" fmla="*/ 828000 h 828000"/>
                <a:gd name="connsiteX1" fmla="*/ 979534 w 979534"/>
                <a:gd name="connsiteY1" fmla="*/ 828000 h 828000"/>
                <a:gd name="connsiteX2" fmla="*/ 489767 w 979534"/>
                <a:gd name="connsiteY2" fmla="*/ 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34" h="828000">
                  <a:moveTo>
                    <a:pt x="0" y="828000"/>
                  </a:moveTo>
                  <a:lnTo>
                    <a:pt x="979534" y="828000"/>
                  </a:lnTo>
                  <a:lnTo>
                    <a:pt x="48976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AAD6CFF3-6A2B-4569-81CE-EFBDA2CFDD51}"/>
                </a:ext>
              </a:extLst>
            </p:cNvPr>
            <p:cNvGrpSpPr/>
            <p:nvPr/>
          </p:nvGrpSpPr>
          <p:grpSpPr>
            <a:xfrm>
              <a:off x="827584" y="2312936"/>
              <a:ext cx="2880000" cy="2930624"/>
              <a:chOff x="827584" y="2312936"/>
              <a:chExt cx="2880000" cy="2930624"/>
            </a:xfrm>
          </p:grpSpPr>
          <p:sp>
            <p:nvSpPr>
              <p:cNvPr id="64" name="모서리가 둥근 직사각형 3">
                <a:extLst>
                  <a:ext uri="{FF2B5EF4-FFF2-40B4-BE49-F238E27FC236}">
                    <a16:creationId xmlns:a16="http://schemas.microsoft.com/office/drawing/2014/main" id="{6CE1875A-D7AC-451B-B539-99CB50F5DC21}"/>
                  </a:ext>
                </a:extLst>
              </p:cNvPr>
              <p:cNvSpPr/>
              <p:nvPr/>
            </p:nvSpPr>
            <p:spPr>
              <a:xfrm>
                <a:off x="827584" y="2312936"/>
                <a:ext cx="2880000" cy="540000"/>
              </a:xfrm>
              <a:prstGeom prst="roundRect">
                <a:avLst/>
              </a:prstGeom>
              <a:solidFill>
                <a:srgbClr val="008FD4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의사결정지원</a:t>
                </a:r>
                <a:endPara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65" name="모서리가 둥근 직사각형 57">
                <a:extLst>
                  <a:ext uri="{FF2B5EF4-FFF2-40B4-BE49-F238E27FC236}">
                    <a16:creationId xmlns:a16="http://schemas.microsoft.com/office/drawing/2014/main" id="{246AA986-4C40-483F-B0A5-1DCB0A28B5AF}"/>
                  </a:ext>
                </a:extLst>
              </p:cNvPr>
              <p:cNvSpPr/>
              <p:nvPr/>
            </p:nvSpPr>
            <p:spPr>
              <a:xfrm>
                <a:off x="1097584" y="2982592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시설물 현황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모서리가 둥근 직사각형 58">
                <a:extLst>
                  <a:ext uri="{FF2B5EF4-FFF2-40B4-BE49-F238E27FC236}">
                    <a16:creationId xmlns:a16="http://schemas.microsoft.com/office/drawing/2014/main" id="{D17CF481-2DB3-43F9-AAB7-C4BAC9D3C6A7}"/>
                  </a:ext>
                </a:extLst>
              </p:cNvPr>
              <p:cNvSpPr/>
              <p:nvPr/>
            </p:nvSpPr>
            <p:spPr>
              <a:xfrm>
                <a:off x="1097584" y="3580248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안전 및 유지관리 현황</a:t>
                </a:r>
              </a:p>
            </p:txBody>
          </p:sp>
          <p:sp>
            <p:nvSpPr>
              <p:cNvPr id="67" name="모서리가 둥근 직사각형 59">
                <a:extLst>
                  <a:ext uri="{FF2B5EF4-FFF2-40B4-BE49-F238E27FC236}">
                    <a16:creationId xmlns:a16="http://schemas.microsoft.com/office/drawing/2014/main" id="{2A049FFF-8DED-4A5B-AB4F-ACFC941F0DB7}"/>
                  </a:ext>
                </a:extLst>
              </p:cNvPr>
              <p:cNvSpPr/>
              <p:nvPr/>
            </p:nvSpPr>
            <p:spPr>
              <a:xfrm>
                <a:off x="1097584" y="4177904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시설물 통계정보</a:t>
                </a:r>
              </a:p>
            </p:txBody>
          </p:sp>
          <p:sp>
            <p:nvSpPr>
              <p:cNvPr id="68" name="모서리가 둥근 직사각형 60">
                <a:extLst>
                  <a:ext uri="{FF2B5EF4-FFF2-40B4-BE49-F238E27FC236}">
                    <a16:creationId xmlns:a16="http://schemas.microsoft.com/office/drawing/2014/main" id="{B64E1CA7-D11E-4BA7-8B99-99B96BFA9B92}"/>
                  </a:ext>
                </a:extLst>
              </p:cNvPr>
              <p:cNvSpPr/>
              <p:nvPr/>
            </p:nvSpPr>
            <p:spPr>
              <a:xfrm>
                <a:off x="1097584" y="4775560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점검현황정보</a:t>
                </a:r>
              </a:p>
            </p:txBody>
          </p: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C986A0B-D03A-4BE5-80E2-2854D57B04D7}"/>
              </a:ext>
            </a:extLst>
          </p:cNvPr>
          <p:cNvGrpSpPr/>
          <p:nvPr/>
        </p:nvGrpSpPr>
        <p:grpSpPr>
          <a:xfrm>
            <a:off x="6367401" y="1762130"/>
            <a:ext cx="2164306" cy="4032000"/>
            <a:chOff x="827584" y="2127912"/>
            <a:chExt cx="2880000" cy="4032000"/>
          </a:xfrm>
        </p:grpSpPr>
        <p:sp>
          <p:nvSpPr>
            <p:cNvPr id="71" name="자유형 62">
              <a:extLst>
                <a:ext uri="{FF2B5EF4-FFF2-40B4-BE49-F238E27FC236}">
                  <a16:creationId xmlns:a16="http://schemas.microsoft.com/office/drawing/2014/main" id="{827D6784-A5B6-4119-9D3F-1FA2A9D6A17C}"/>
                </a:ext>
              </a:extLst>
            </p:cNvPr>
            <p:cNvSpPr/>
            <p:nvPr/>
          </p:nvSpPr>
          <p:spPr>
            <a:xfrm flipV="1">
              <a:off x="1007584" y="2127912"/>
              <a:ext cx="2520000" cy="4032000"/>
            </a:xfrm>
            <a:custGeom>
              <a:avLst/>
              <a:gdLst>
                <a:gd name="connsiteX0" fmla="*/ 0 w 979534"/>
                <a:gd name="connsiteY0" fmla="*/ 828000 h 828000"/>
                <a:gd name="connsiteX1" fmla="*/ 979534 w 979534"/>
                <a:gd name="connsiteY1" fmla="*/ 828000 h 828000"/>
                <a:gd name="connsiteX2" fmla="*/ 489767 w 979534"/>
                <a:gd name="connsiteY2" fmla="*/ 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34" h="828000">
                  <a:moveTo>
                    <a:pt x="0" y="828000"/>
                  </a:moveTo>
                  <a:lnTo>
                    <a:pt x="979534" y="828000"/>
                  </a:lnTo>
                  <a:lnTo>
                    <a:pt x="48976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1C6FE31-C963-4233-9F60-605E28BFCF2C}"/>
                </a:ext>
              </a:extLst>
            </p:cNvPr>
            <p:cNvGrpSpPr/>
            <p:nvPr/>
          </p:nvGrpSpPr>
          <p:grpSpPr>
            <a:xfrm>
              <a:off x="827584" y="2312936"/>
              <a:ext cx="2880000" cy="3528280"/>
              <a:chOff x="827584" y="2312936"/>
              <a:chExt cx="2880000" cy="3528280"/>
            </a:xfrm>
          </p:grpSpPr>
          <p:sp>
            <p:nvSpPr>
              <p:cNvPr id="74" name="모서리가 둥근 직사각형 3">
                <a:extLst>
                  <a:ext uri="{FF2B5EF4-FFF2-40B4-BE49-F238E27FC236}">
                    <a16:creationId xmlns:a16="http://schemas.microsoft.com/office/drawing/2014/main" id="{66CE294F-7385-4E97-B3F9-9A82302207C5}"/>
                  </a:ext>
                </a:extLst>
              </p:cNvPr>
              <p:cNvSpPr/>
              <p:nvPr/>
            </p:nvSpPr>
            <p:spPr>
              <a:xfrm>
                <a:off x="827584" y="2312936"/>
                <a:ext cx="2880000" cy="540000"/>
              </a:xfrm>
              <a:prstGeom prst="roundRect">
                <a:avLst/>
              </a:prstGeom>
              <a:solidFill>
                <a:srgbClr val="008FD4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자료실</a:t>
                </a:r>
              </a:p>
            </p:txBody>
          </p:sp>
          <p:sp>
            <p:nvSpPr>
              <p:cNvPr id="75" name="모서리가 둥근 직사각형 57">
                <a:extLst>
                  <a:ext uri="{FF2B5EF4-FFF2-40B4-BE49-F238E27FC236}">
                    <a16:creationId xmlns:a16="http://schemas.microsoft.com/office/drawing/2014/main" id="{4649FB0D-AA6B-4B49-8109-1898A9177C75}"/>
                  </a:ext>
                </a:extLst>
              </p:cNvPr>
              <p:cNvSpPr/>
              <p:nvPr/>
            </p:nvSpPr>
            <p:spPr>
              <a:xfrm>
                <a:off x="1097584" y="2982592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점검 진단</a:t>
                </a:r>
                <a:endPara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결과 정보 보고서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6" name="모서리가 둥근 직사각형 58">
                <a:extLst>
                  <a:ext uri="{FF2B5EF4-FFF2-40B4-BE49-F238E27FC236}">
                    <a16:creationId xmlns:a16="http://schemas.microsoft.com/office/drawing/2014/main" id="{D0B12D60-E2AF-4892-A03F-18FB0B4F225D}"/>
                  </a:ext>
                </a:extLst>
              </p:cNvPr>
              <p:cNvSpPr/>
              <p:nvPr/>
            </p:nvSpPr>
            <p:spPr>
              <a:xfrm>
                <a:off x="1097584" y="3580248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계획평면도</a:t>
                </a:r>
              </a:p>
            </p:txBody>
          </p:sp>
          <p:sp>
            <p:nvSpPr>
              <p:cNvPr id="77" name="모서리가 둥근 직사각형 59">
                <a:extLst>
                  <a:ext uri="{FF2B5EF4-FFF2-40B4-BE49-F238E27FC236}">
                    <a16:creationId xmlns:a16="http://schemas.microsoft.com/office/drawing/2014/main" id="{86384539-A909-43C8-AD6D-7D0A7D95F6DC}"/>
                  </a:ext>
                </a:extLst>
              </p:cNvPr>
              <p:cNvSpPr/>
              <p:nvPr/>
            </p:nvSpPr>
            <p:spPr>
              <a:xfrm>
                <a:off x="1097584" y="4177904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운영세칙</a:t>
                </a:r>
                <a:endPara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일원화 </a:t>
                </a:r>
                <a:r>
                  <a:rPr lang="ko-KR" altLang="en-US" sz="1200" b="1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통합모듈</a:t>
                </a:r>
                <a:r>
                  <a:rPr lang="en-US" altLang="ko-KR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8" name="모서리가 둥근 직사각형 60">
                <a:extLst>
                  <a:ext uri="{FF2B5EF4-FFF2-40B4-BE49-F238E27FC236}">
                    <a16:creationId xmlns:a16="http://schemas.microsoft.com/office/drawing/2014/main" id="{B6A1EF87-A667-47F1-84D7-C2709744AD8A}"/>
                  </a:ext>
                </a:extLst>
              </p:cNvPr>
              <p:cNvSpPr/>
              <p:nvPr/>
            </p:nvSpPr>
            <p:spPr>
              <a:xfrm>
                <a:off x="1097584" y="4775560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기타자료실</a:t>
                </a:r>
              </a:p>
            </p:txBody>
          </p:sp>
          <p:sp>
            <p:nvSpPr>
              <p:cNvPr id="79" name="모서리가 둥근 직사각형 61">
                <a:extLst>
                  <a:ext uri="{FF2B5EF4-FFF2-40B4-BE49-F238E27FC236}">
                    <a16:creationId xmlns:a16="http://schemas.microsoft.com/office/drawing/2014/main" id="{700B2C85-FA34-4055-A95F-C25CBDC9AE23}"/>
                  </a:ext>
                </a:extLst>
              </p:cNvPr>
              <p:cNvSpPr/>
              <p:nvPr/>
            </p:nvSpPr>
            <p:spPr>
              <a:xfrm>
                <a:off x="1097584" y="5373216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통합자료실</a:t>
                </a:r>
              </a:p>
            </p:txBody>
          </p: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7436F08-E4FD-42DB-A135-24D1DB6D849A}"/>
              </a:ext>
            </a:extLst>
          </p:cNvPr>
          <p:cNvGrpSpPr/>
          <p:nvPr/>
        </p:nvGrpSpPr>
        <p:grpSpPr>
          <a:xfrm>
            <a:off x="9002925" y="1762130"/>
            <a:ext cx="2164306" cy="4032000"/>
            <a:chOff x="827584" y="2127912"/>
            <a:chExt cx="2880000" cy="4032000"/>
          </a:xfrm>
        </p:grpSpPr>
        <p:sp>
          <p:nvSpPr>
            <p:cNvPr id="81" name="자유형 62">
              <a:extLst>
                <a:ext uri="{FF2B5EF4-FFF2-40B4-BE49-F238E27FC236}">
                  <a16:creationId xmlns:a16="http://schemas.microsoft.com/office/drawing/2014/main" id="{B59C49E2-8C90-4A70-8C83-25184E54A497}"/>
                </a:ext>
              </a:extLst>
            </p:cNvPr>
            <p:cNvSpPr/>
            <p:nvPr/>
          </p:nvSpPr>
          <p:spPr>
            <a:xfrm flipV="1">
              <a:off x="1007584" y="2127912"/>
              <a:ext cx="2520000" cy="4032000"/>
            </a:xfrm>
            <a:custGeom>
              <a:avLst/>
              <a:gdLst>
                <a:gd name="connsiteX0" fmla="*/ 0 w 979534"/>
                <a:gd name="connsiteY0" fmla="*/ 828000 h 828000"/>
                <a:gd name="connsiteX1" fmla="*/ 979534 w 979534"/>
                <a:gd name="connsiteY1" fmla="*/ 828000 h 828000"/>
                <a:gd name="connsiteX2" fmla="*/ 489767 w 979534"/>
                <a:gd name="connsiteY2" fmla="*/ 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34" h="828000">
                  <a:moveTo>
                    <a:pt x="0" y="828000"/>
                  </a:moveTo>
                  <a:lnTo>
                    <a:pt x="979534" y="828000"/>
                  </a:lnTo>
                  <a:lnTo>
                    <a:pt x="48976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111CF01-2194-4548-BEAE-CFA42172615E}"/>
                </a:ext>
              </a:extLst>
            </p:cNvPr>
            <p:cNvGrpSpPr/>
            <p:nvPr/>
          </p:nvGrpSpPr>
          <p:grpSpPr>
            <a:xfrm>
              <a:off x="827584" y="2312936"/>
              <a:ext cx="2880000" cy="3528280"/>
              <a:chOff x="827584" y="2312936"/>
              <a:chExt cx="2880000" cy="3528280"/>
            </a:xfrm>
          </p:grpSpPr>
          <p:sp>
            <p:nvSpPr>
              <p:cNvPr id="84" name="모서리가 둥근 직사각형 3">
                <a:extLst>
                  <a:ext uri="{FF2B5EF4-FFF2-40B4-BE49-F238E27FC236}">
                    <a16:creationId xmlns:a16="http://schemas.microsoft.com/office/drawing/2014/main" id="{3651B88E-74EA-497F-A06C-31D6E0DB6153}"/>
                  </a:ext>
                </a:extLst>
              </p:cNvPr>
              <p:cNvSpPr/>
              <p:nvPr/>
            </p:nvSpPr>
            <p:spPr>
              <a:xfrm>
                <a:off x="827584" y="2312936"/>
                <a:ext cx="2880000" cy="540000"/>
              </a:xfrm>
              <a:prstGeom prst="roundRect">
                <a:avLst/>
              </a:prstGeom>
              <a:solidFill>
                <a:srgbClr val="008FD4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rPr>
                  <a:t>시스템 관리</a:t>
                </a:r>
                <a:endPara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85" name="모서리가 둥근 직사각형 57">
                <a:extLst>
                  <a:ext uri="{FF2B5EF4-FFF2-40B4-BE49-F238E27FC236}">
                    <a16:creationId xmlns:a16="http://schemas.microsoft.com/office/drawing/2014/main" id="{F4AD32E7-9A9F-4929-B1A3-7273AF23C836}"/>
                  </a:ext>
                </a:extLst>
              </p:cNvPr>
              <p:cNvSpPr/>
              <p:nvPr/>
            </p:nvSpPr>
            <p:spPr>
              <a:xfrm>
                <a:off x="1097584" y="2982592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사용자 관리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6" name="모서리가 둥근 직사각형 58">
                <a:extLst>
                  <a:ext uri="{FF2B5EF4-FFF2-40B4-BE49-F238E27FC236}">
                    <a16:creationId xmlns:a16="http://schemas.microsoft.com/office/drawing/2014/main" id="{3A364E65-2A24-4355-A485-31598ECD2D17}"/>
                  </a:ext>
                </a:extLst>
              </p:cNvPr>
              <p:cNvSpPr/>
              <p:nvPr/>
            </p:nvSpPr>
            <p:spPr>
              <a:xfrm>
                <a:off x="1097584" y="3580248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자료 수신</a:t>
                </a:r>
              </a:p>
            </p:txBody>
          </p:sp>
          <p:sp>
            <p:nvSpPr>
              <p:cNvPr id="87" name="모서리가 둥근 직사각형 59">
                <a:extLst>
                  <a:ext uri="{FF2B5EF4-FFF2-40B4-BE49-F238E27FC236}">
                    <a16:creationId xmlns:a16="http://schemas.microsoft.com/office/drawing/2014/main" id="{333C137E-562C-4D95-B9D8-642C5575DC6B}"/>
                  </a:ext>
                </a:extLst>
              </p:cNvPr>
              <p:cNvSpPr/>
              <p:nvPr/>
            </p:nvSpPr>
            <p:spPr>
              <a:xfrm>
                <a:off x="1097584" y="4177904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자료처리</a:t>
                </a:r>
              </a:p>
            </p:txBody>
          </p:sp>
          <p:sp>
            <p:nvSpPr>
              <p:cNvPr id="88" name="모서리가 둥근 직사각형 60">
                <a:extLst>
                  <a:ext uri="{FF2B5EF4-FFF2-40B4-BE49-F238E27FC236}">
                    <a16:creationId xmlns:a16="http://schemas.microsoft.com/office/drawing/2014/main" id="{21070EB9-5195-4F1B-AD34-83E7607089C1}"/>
                  </a:ext>
                </a:extLst>
              </p:cNvPr>
              <p:cNvSpPr/>
              <p:nvPr/>
            </p:nvSpPr>
            <p:spPr>
              <a:xfrm>
                <a:off x="1097584" y="4775560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시설물 관리</a:t>
                </a:r>
              </a:p>
            </p:txBody>
          </p:sp>
          <p:sp>
            <p:nvSpPr>
              <p:cNvPr id="89" name="모서리가 둥근 직사각형 61">
                <a:extLst>
                  <a:ext uri="{FF2B5EF4-FFF2-40B4-BE49-F238E27FC236}">
                    <a16:creationId xmlns:a16="http://schemas.microsoft.com/office/drawing/2014/main" id="{AC43BC75-0E02-4591-A4B0-8DC498384DB6}"/>
                  </a:ext>
                </a:extLst>
              </p:cNvPr>
              <p:cNvSpPr/>
              <p:nvPr/>
            </p:nvSpPr>
            <p:spPr>
              <a:xfrm>
                <a:off x="1097584" y="5373216"/>
                <a:ext cx="2340000" cy="46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8F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보수우선</a:t>
                </a:r>
                <a:endPara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ko-KR" altLang="en-US" sz="1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순위산정</a:t>
                </a:r>
              </a:p>
            </p:txBody>
          </p:sp>
        </p:grpSp>
      </p:grpSp>
      <p:sp>
        <p:nvSpPr>
          <p:cNvPr id="90" name="모서리가 둥근 직사각형 61">
            <a:extLst>
              <a:ext uri="{FF2B5EF4-FFF2-40B4-BE49-F238E27FC236}">
                <a16:creationId xmlns:a16="http://schemas.microsoft.com/office/drawing/2014/main" id="{48B2FE44-661B-48BC-88FC-D2357594AEE5}"/>
              </a:ext>
            </a:extLst>
          </p:cNvPr>
          <p:cNvSpPr/>
          <p:nvPr/>
        </p:nvSpPr>
        <p:spPr>
          <a:xfrm>
            <a:off x="9205828" y="5652731"/>
            <a:ext cx="1758499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8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용역사관리</a:t>
            </a:r>
          </a:p>
        </p:txBody>
      </p:sp>
    </p:spTree>
    <p:extLst>
      <p:ext uri="{BB962C8B-B14F-4D97-AF65-F5344CB8AC3E}">
        <p14:creationId xmlns:p14="http://schemas.microsoft.com/office/powerpoint/2010/main" val="82515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87F9C4-0366-488E-B53D-EA7C46AA1D2D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928FF8F-740A-4A7A-9F03-4D816C4C7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4E64A5-3D6F-4289-BA95-036A0384C6F0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文本框 8">
            <a:extLst>
              <a:ext uri="{FF2B5EF4-FFF2-40B4-BE49-F238E27FC236}">
                <a16:creationId xmlns:a16="http://schemas.microsoft.com/office/drawing/2014/main" id="{3CDF6440-1337-4FFE-A573-63E464A7095B}"/>
              </a:ext>
            </a:extLst>
          </p:cNvPr>
          <p:cNvSpPr txBox="1"/>
          <p:nvPr/>
        </p:nvSpPr>
        <p:spPr>
          <a:xfrm>
            <a:off x="2161655" y="682631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정보관리체계 일원화 </a:t>
            </a:r>
            <a:endParaRPr lang="en-US" altLang="ko-KR" sz="3600" dirty="0"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2B36C9-E6EC-4BBE-B1C1-BF14D706CECC}"/>
              </a:ext>
            </a:extLst>
          </p:cNvPr>
          <p:cNvGrpSpPr/>
          <p:nvPr/>
        </p:nvGrpSpPr>
        <p:grpSpPr>
          <a:xfrm>
            <a:off x="754476" y="1789383"/>
            <a:ext cx="5209720" cy="563887"/>
            <a:chOff x="1785627" y="1475350"/>
            <a:chExt cx="3257425" cy="563887"/>
          </a:xfrm>
        </p:grpSpPr>
        <p:sp>
          <p:nvSpPr>
            <p:cNvPr id="14" name="矩形: 圆角 12">
              <a:extLst>
                <a:ext uri="{FF2B5EF4-FFF2-40B4-BE49-F238E27FC236}">
                  <a16:creationId xmlns:a16="http://schemas.microsoft.com/office/drawing/2014/main" id="{2868D4B5-04F5-446A-A4FE-5B68CCBD6648}"/>
                </a:ext>
              </a:extLst>
            </p:cNvPr>
            <p:cNvSpPr/>
            <p:nvPr/>
          </p:nvSpPr>
          <p:spPr>
            <a:xfrm>
              <a:off x="2011255" y="1475350"/>
              <a:ext cx="2244693" cy="487015"/>
            </a:xfrm>
            <a:prstGeom prst="roundRect">
              <a:avLst>
                <a:gd name="adj" fmla="val 125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bg2">
                      <a:lumMod val="25000"/>
                    </a:schemeClr>
                  </a:solidFill>
                </a:rPr>
                <a:t>시설관리의 문제점</a:t>
              </a:r>
              <a:endParaRPr lang="en-US" altLang="ko-KR" sz="28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8D21B7C-1FB2-4822-97DA-74BD183F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5627" y="2039237"/>
              <a:ext cx="3257425" cy="0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E595FE2-4AE5-4233-86A4-2AF59F0EA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76" y="1755891"/>
            <a:ext cx="520507" cy="52050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EF26538-228B-457B-9597-C984B3673B7B}"/>
              </a:ext>
            </a:extLst>
          </p:cNvPr>
          <p:cNvGrpSpPr/>
          <p:nvPr/>
        </p:nvGrpSpPr>
        <p:grpSpPr>
          <a:xfrm>
            <a:off x="754476" y="2733959"/>
            <a:ext cx="10837160" cy="2864584"/>
            <a:chOff x="754476" y="2613891"/>
            <a:chExt cx="10837160" cy="286458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F4352-192B-41C2-B6C7-FFBD33ECD01D}"/>
                </a:ext>
              </a:extLst>
            </p:cNvPr>
            <p:cNvSpPr/>
            <p:nvPr/>
          </p:nvSpPr>
          <p:spPr>
            <a:xfrm>
              <a:off x="754476" y="2613891"/>
              <a:ext cx="10582448" cy="28645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E913F33-C10F-4B8B-94F0-8FE17A87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2838415"/>
              <a:ext cx="325120" cy="32512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7D528D-3263-4AF7-9339-188A6F76E1F3}"/>
                </a:ext>
              </a:extLst>
            </p:cNvPr>
            <p:cNvSpPr txBox="1"/>
            <p:nvPr/>
          </p:nvSpPr>
          <p:spPr>
            <a:xfrm>
              <a:off x="1246909" y="2816309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차 가공을 통하여 분석이 가능한 형태로 변환 해야 하는 효율성 하락 문제</a:t>
              </a:r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FDF2E23-AB07-45CC-AE42-2D9AC3475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3425397"/>
              <a:ext cx="325120" cy="3251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9CB6C5-1755-4C78-9179-717F2CB864B9}"/>
                </a:ext>
              </a:extLst>
            </p:cNvPr>
            <p:cNvSpPr txBox="1"/>
            <p:nvPr/>
          </p:nvSpPr>
          <p:spPr>
            <a:xfrm>
              <a:off x="1246909" y="3403291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시설관리의 중복된 절차로 인해 빠른 물류 합리화가 불가능 </a:t>
              </a: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EE26E95-2D8F-4E7F-8994-96D5B98E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4041731"/>
              <a:ext cx="325120" cy="3251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EC0A3A-AD35-441F-A2C9-3C1CE18323C7}"/>
                </a:ext>
              </a:extLst>
            </p:cNvPr>
            <p:cNvSpPr txBox="1"/>
            <p:nvPr/>
          </p:nvSpPr>
          <p:spPr>
            <a:xfrm>
              <a:off x="1246909" y="4019625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POMS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에서 다루고 있는 점검 및 진단에서는 사용성에 대한 평가가 실시되지 않아 활용이 느림 </a:t>
              </a: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71497E9-6827-4E0E-8A96-E07BD8170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4600202"/>
              <a:ext cx="325120" cy="32512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8EE828-7BEB-4D6D-A3ED-4AFC21608809}"/>
                </a:ext>
              </a:extLst>
            </p:cNvPr>
            <p:cNvSpPr txBox="1"/>
            <p:nvPr/>
          </p:nvSpPr>
          <p:spPr>
            <a:xfrm>
              <a:off x="1246909" y="4578096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FMS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와 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POMS 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둘 다 같은 항목을 검사하는 것으로 효율성이 떨어진다</a:t>
              </a:r>
            </a:p>
          </p:txBody>
        </p:sp>
      </p:grpSp>
      <p:pic>
        <p:nvPicPr>
          <p:cNvPr id="24" name="Picture 8" descr="배 ">
            <a:extLst>
              <a:ext uri="{FF2B5EF4-FFF2-40B4-BE49-F238E27FC236}">
                <a16:creationId xmlns:a16="http://schemas.microsoft.com/office/drawing/2014/main" id="{3A9A8BD2-42A7-4CFF-ACE1-F9600B08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3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2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87F9C4-0366-488E-B53D-EA7C46AA1D2D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928FF8F-740A-4A7A-9F03-4D816C4C7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4E64A5-3D6F-4289-BA95-036A0384C6F0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文本框 8">
            <a:extLst>
              <a:ext uri="{FF2B5EF4-FFF2-40B4-BE49-F238E27FC236}">
                <a16:creationId xmlns:a16="http://schemas.microsoft.com/office/drawing/2014/main" id="{3CDF6440-1337-4FFE-A573-63E464A7095B}"/>
              </a:ext>
            </a:extLst>
          </p:cNvPr>
          <p:cNvSpPr txBox="1"/>
          <p:nvPr/>
        </p:nvSpPr>
        <p:spPr>
          <a:xfrm>
            <a:off x="2161655" y="682631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정보관리체계 일원화 </a:t>
            </a:r>
            <a:endParaRPr lang="en-US" altLang="ko-KR" sz="3600" dirty="0"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2B36C9-E6EC-4BBE-B1C1-BF14D706CECC}"/>
              </a:ext>
            </a:extLst>
          </p:cNvPr>
          <p:cNvGrpSpPr/>
          <p:nvPr/>
        </p:nvGrpSpPr>
        <p:grpSpPr>
          <a:xfrm>
            <a:off x="521395" y="1755574"/>
            <a:ext cx="5209720" cy="597696"/>
            <a:chOff x="1785627" y="1441541"/>
            <a:chExt cx="3257425" cy="597696"/>
          </a:xfrm>
        </p:grpSpPr>
        <p:sp>
          <p:nvSpPr>
            <p:cNvPr id="14" name="矩形: 圆角 12">
              <a:extLst>
                <a:ext uri="{FF2B5EF4-FFF2-40B4-BE49-F238E27FC236}">
                  <a16:creationId xmlns:a16="http://schemas.microsoft.com/office/drawing/2014/main" id="{2868D4B5-04F5-446A-A4FE-5B68CCBD6648}"/>
                </a:ext>
              </a:extLst>
            </p:cNvPr>
            <p:cNvSpPr/>
            <p:nvPr/>
          </p:nvSpPr>
          <p:spPr>
            <a:xfrm>
              <a:off x="1997846" y="1441541"/>
              <a:ext cx="2071315" cy="487015"/>
            </a:xfrm>
            <a:prstGeom prst="roundRect">
              <a:avLst>
                <a:gd name="adj" fmla="val 125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bg2">
                      <a:lumMod val="25000"/>
                    </a:schemeClr>
                  </a:solidFill>
                </a:rPr>
                <a:t>고도화 전략</a:t>
              </a:r>
              <a:endParaRPr lang="en-US" altLang="ko-KR" sz="28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8D21B7C-1FB2-4822-97DA-74BD183F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5627" y="2039237"/>
              <a:ext cx="3257425" cy="0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F26538-228B-457B-9597-C984B3673B7B}"/>
              </a:ext>
            </a:extLst>
          </p:cNvPr>
          <p:cNvGrpSpPr/>
          <p:nvPr/>
        </p:nvGrpSpPr>
        <p:grpSpPr>
          <a:xfrm>
            <a:off x="600636" y="2899151"/>
            <a:ext cx="11001852" cy="2384888"/>
            <a:chOff x="754476" y="2660040"/>
            <a:chExt cx="10874738" cy="238488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F4352-192B-41C2-B6C7-FFBD33ECD01D}"/>
                </a:ext>
              </a:extLst>
            </p:cNvPr>
            <p:cNvSpPr/>
            <p:nvPr/>
          </p:nvSpPr>
          <p:spPr>
            <a:xfrm>
              <a:off x="754476" y="2660040"/>
              <a:ext cx="10816600" cy="2384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E913F33-C10F-4B8B-94F0-8FE17A87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2838415"/>
              <a:ext cx="325120" cy="32512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7D528D-3263-4AF7-9339-188A6F76E1F3}"/>
                </a:ext>
              </a:extLst>
            </p:cNvPr>
            <p:cNvSpPr txBox="1"/>
            <p:nvPr/>
          </p:nvSpPr>
          <p:spPr>
            <a:xfrm>
              <a:off x="1115924" y="2816309"/>
              <a:ext cx="10455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FDF2E23-AB07-45CC-AE42-2D9AC3475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3425397"/>
              <a:ext cx="325120" cy="3251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9CB6C5-1755-4C78-9179-717F2CB864B9}"/>
                </a:ext>
              </a:extLst>
            </p:cNvPr>
            <p:cNvSpPr txBox="1"/>
            <p:nvPr/>
          </p:nvSpPr>
          <p:spPr>
            <a:xfrm>
              <a:off x="1246909" y="3403291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시설물 유지관리를 위한 전용 스마트 </a:t>
              </a:r>
              <a:r>
                <a:rPr lang="ko-KR" altLang="en-US" b="1" dirty="0" err="1">
                  <a:solidFill>
                    <a:schemeClr val="bg2">
                      <a:lumMod val="10000"/>
                    </a:schemeClr>
                  </a:solidFill>
                </a:rPr>
                <a:t>네비게이션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 응용프로그램을 개발</a:t>
              </a: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EE26E95-2D8F-4E7F-8994-96D5B98E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4041731"/>
              <a:ext cx="325120" cy="3251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EC0A3A-AD35-441F-A2C9-3C1CE18323C7}"/>
                </a:ext>
              </a:extLst>
            </p:cNvPr>
            <p:cNvSpPr txBox="1"/>
            <p:nvPr/>
          </p:nvSpPr>
          <p:spPr>
            <a:xfrm>
              <a:off x="1284487" y="4019625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좌표 정보를 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GPS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의 연계 계발을 통해 능동적인 인터페이스 구현 및 </a:t>
              </a:r>
              <a:r>
                <a:rPr lang="ko-KR" altLang="en-US" b="1" dirty="0" err="1">
                  <a:solidFill>
                    <a:schemeClr val="bg2">
                      <a:lumMod val="10000"/>
                    </a:schemeClr>
                  </a:solidFill>
                </a:rPr>
                <a:t>드론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 촬영을 통한 정보 제공가능</a:t>
              </a: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4" name="Picture 8" descr="배 ">
            <a:extLst>
              <a:ext uri="{FF2B5EF4-FFF2-40B4-BE49-F238E27FC236}">
                <a16:creationId xmlns:a16="http://schemas.microsoft.com/office/drawing/2014/main" id="{3A9A8BD2-42A7-4CFF-ACE1-F9600B08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3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A557F8D-6442-446B-B50B-3064A234DD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1" y="1587984"/>
            <a:ext cx="638783" cy="63878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98825" y="3094830"/>
            <a:ext cx="10541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항만의 좌표기준점과 </a:t>
            </a:r>
            <a:r>
              <a:rPr lang="en-US" altLang="ko-KR" b="1" dirty="0"/>
              <a:t>QR</a:t>
            </a:r>
            <a:r>
              <a:rPr lang="ko-KR" altLang="en-US" b="1" dirty="0"/>
              <a:t>코드를 활용하여</a:t>
            </a:r>
            <a:r>
              <a:rPr lang="en-US" altLang="ko-KR" b="1" dirty="0"/>
              <a:t>, </a:t>
            </a:r>
            <a:r>
              <a:rPr lang="ko-KR" altLang="en-US" b="1" dirty="0"/>
              <a:t>항만시설물 설계</a:t>
            </a:r>
            <a:r>
              <a:rPr lang="en-US" altLang="ko-KR" b="1" dirty="0"/>
              <a:t>, </a:t>
            </a:r>
            <a:r>
              <a:rPr lang="ko-KR" altLang="en-US" b="1" dirty="0"/>
              <a:t>공사</a:t>
            </a:r>
            <a:r>
              <a:rPr lang="en-US" altLang="ko-KR" b="1" dirty="0"/>
              <a:t>, </a:t>
            </a:r>
            <a:r>
              <a:rPr lang="ko-KR" altLang="en-US" b="1" dirty="0"/>
              <a:t>보수</a:t>
            </a:r>
            <a:r>
              <a:rPr lang="en-US" altLang="ko-KR" b="1" dirty="0"/>
              <a:t>·</a:t>
            </a:r>
            <a:r>
              <a:rPr lang="ko-KR" altLang="en-US" b="1" dirty="0"/>
              <a:t>관리에 필요한 정보를 제공함</a:t>
            </a:r>
          </a:p>
        </p:txBody>
      </p:sp>
    </p:spTree>
    <p:extLst>
      <p:ext uri="{BB962C8B-B14F-4D97-AF65-F5344CB8AC3E}">
        <p14:creationId xmlns:p14="http://schemas.microsoft.com/office/powerpoint/2010/main" val="1288216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6A0E-7F81-4997-87F4-AB47D220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65319-C25B-438F-A49B-DBBB6A70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CFBA4C4-998C-40C1-B7B8-4248F7038235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E9381AC-6E11-4B0B-AB27-8FABBD0FF7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4AA97-3256-4A5E-B03F-758425320064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文本框 8">
            <a:extLst>
              <a:ext uri="{FF2B5EF4-FFF2-40B4-BE49-F238E27FC236}">
                <a16:creationId xmlns:a16="http://schemas.microsoft.com/office/drawing/2014/main" id="{1F9C2A28-C25E-4DAD-B84C-9CDE44728F2B}"/>
              </a:ext>
            </a:extLst>
          </p:cNvPr>
          <p:cNvSpPr txBox="1"/>
          <p:nvPr/>
        </p:nvSpPr>
        <p:spPr>
          <a:xfrm>
            <a:off x="2161655" y="682631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정보관리체계 일원화 </a:t>
            </a:r>
            <a:endParaRPr lang="en-US" altLang="ko-KR" sz="3600" dirty="0">
              <a:latin typeface="+mj-ea"/>
              <a:ea typeface="+mj-ea"/>
            </a:endParaRPr>
          </a:p>
        </p:txBody>
      </p:sp>
      <p:pic>
        <p:nvPicPr>
          <p:cNvPr id="8" name="Picture 8" descr="배 ">
            <a:extLst>
              <a:ext uri="{FF2B5EF4-FFF2-40B4-BE49-F238E27FC236}">
                <a16:creationId xmlns:a16="http://schemas.microsoft.com/office/drawing/2014/main" id="{648A61AC-5E09-433D-85A5-CED52F821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3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E8A384-C5C0-461A-87BD-74598DD0C154}"/>
              </a:ext>
            </a:extLst>
          </p:cNvPr>
          <p:cNvCxnSpPr>
            <a:cxnSpLocks/>
          </p:cNvCxnSpPr>
          <p:nvPr/>
        </p:nvCxnSpPr>
        <p:spPr>
          <a:xfrm flipH="1">
            <a:off x="521395" y="2353270"/>
            <a:ext cx="5209720" cy="0"/>
          </a:xfrm>
          <a:prstGeom prst="line">
            <a:avLst/>
          </a:prstGeom>
          <a:ln w="793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2">
            <a:extLst>
              <a:ext uri="{FF2B5EF4-FFF2-40B4-BE49-F238E27FC236}">
                <a16:creationId xmlns:a16="http://schemas.microsoft.com/office/drawing/2014/main" id="{03D69766-5E48-417D-810A-701A1AA95BBB}"/>
              </a:ext>
            </a:extLst>
          </p:cNvPr>
          <p:cNvSpPr/>
          <p:nvPr/>
        </p:nvSpPr>
        <p:spPr>
          <a:xfrm>
            <a:off x="1345917" y="1718061"/>
            <a:ext cx="4699783" cy="487015"/>
          </a:xfrm>
          <a:prstGeom prst="roundRect">
            <a:avLst>
              <a:gd name="adj" fmla="val 125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bg2">
                    <a:lumMod val="25000"/>
                  </a:schemeClr>
                </a:solidFill>
              </a:rPr>
              <a:t>일원화시 얻을 수 있는 이점 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9724A8-307E-41DA-8170-A4B08E8261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1" y="1587984"/>
            <a:ext cx="638783" cy="63878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58EF36-57FB-48B4-9453-B882DDFAA8DD}"/>
              </a:ext>
            </a:extLst>
          </p:cNvPr>
          <p:cNvGrpSpPr/>
          <p:nvPr/>
        </p:nvGrpSpPr>
        <p:grpSpPr>
          <a:xfrm>
            <a:off x="754476" y="2733959"/>
            <a:ext cx="10837160" cy="2864584"/>
            <a:chOff x="754476" y="2613891"/>
            <a:chExt cx="10837160" cy="28645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E7B699-B38F-4110-A795-AF38A32BA60A}"/>
                </a:ext>
              </a:extLst>
            </p:cNvPr>
            <p:cNvSpPr/>
            <p:nvPr/>
          </p:nvSpPr>
          <p:spPr>
            <a:xfrm>
              <a:off x="754476" y="2613891"/>
              <a:ext cx="10582448" cy="28645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992558E-5748-4EAC-9E4D-5DAD2B15C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2838415"/>
              <a:ext cx="325120" cy="32512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9E6A7B-80A7-4892-B52D-61F089CA4E25}"/>
                </a:ext>
              </a:extLst>
            </p:cNvPr>
            <p:cNvSpPr txBox="1"/>
            <p:nvPr/>
          </p:nvSpPr>
          <p:spPr>
            <a:xfrm>
              <a:off x="1246909" y="2816309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POMS, FMS 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시설물 운영과 항만시설 정보일원화를 통한 관리 효율성의 향상</a:t>
              </a:r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5829329-FA53-4B08-8895-CE40752B4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3425397"/>
              <a:ext cx="325120" cy="3251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1AD087-FA2C-4393-99EA-110BEBF37FB8}"/>
                </a:ext>
              </a:extLst>
            </p:cNvPr>
            <p:cNvSpPr txBox="1"/>
            <p:nvPr/>
          </p:nvSpPr>
          <p:spPr>
            <a:xfrm>
              <a:off x="1246909" y="3403291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항만시설물 관리대장을 일원화</a:t>
              </a:r>
              <a:r>
                <a:rPr lang="en-US" altLang="ko-KR" b="1" dirty="0">
                  <a:solidFill>
                    <a:schemeClr val="bg2">
                      <a:lumMod val="10000"/>
                    </a:schemeClr>
                  </a:solidFill>
                </a:rPr>
                <a:t>, 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시설물 코드 체계화로 지속적인 업데이트 및 시스템 고도화 추진</a:t>
              </a: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BAFDB2C-3189-4B47-B076-CB55291C7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4041731"/>
              <a:ext cx="325120" cy="3251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F8BA98-4B67-4429-A1DA-D5FE5E383CD7}"/>
                </a:ext>
              </a:extLst>
            </p:cNvPr>
            <p:cNvSpPr txBox="1"/>
            <p:nvPr/>
          </p:nvSpPr>
          <p:spPr>
            <a:xfrm>
              <a:off x="1246909" y="4019625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통합적인 관리 및 시설물 정보의 일률적 적용을 위한 전담 기관 운영 가능</a:t>
              </a:r>
              <a:endParaRPr lang="en-US" altLang="ko-KR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74A870A-ECD4-4FA1-B15F-770C2592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6" y="4600202"/>
              <a:ext cx="325120" cy="3251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496A81-9941-4987-A0EF-9F6096ED339D}"/>
                </a:ext>
              </a:extLst>
            </p:cNvPr>
            <p:cNvSpPr txBox="1"/>
            <p:nvPr/>
          </p:nvSpPr>
          <p:spPr>
            <a:xfrm>
              <a:off x="1246909" y="4578096"/>
              <a:ext cx="103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매년 증가하는 유지보수사업 예산 대비 </a:t>
              </a:r>
              <a:r>
                <a:rPr lang="ko-KR" altLang="en-US" b="1" dirty="0" err="1">
                  <a:solidFill>
                    <a:schemeClr val="bg2">
                      <a:lumMod val="10000"/>
                    </a:schemeClr>
                  </a:solidFill>
                </a:rPr>
                <a:t>집행률</a:t>
              </a:r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 감소하는 경향 개선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869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28FF0D-CB1E-405F-B297-8E175E76A7C7}"/>
              </a:ext>
            </a:extLst>
          </p:cNvPr>
          <p:cNvGrpSpPr/>
          <p:nvPr/>
        </p:nvGrpSpPr>
        <p:grpSpPr>
          <a:xfrm>
            <a:off x="1426135" y="0"/>
            <a:ext cx="10779889" cy="6858000"/>
            <a:chOff x="1412111" y="0"/>
            <a:chExt cx="10779889" cy="6858000"/>
          </a:xfrm>
        </p:grpSpPr>
        <p:sp>
          <p:nvSpPr>
            <p:cNvPr id="29" name="PA_平行四边形 15">
              <a:extLst>
                <a:ext uri="{FF2B5EF4-FFF2-40B4-BE49-F238E27FC236}">
                  <a16:creationId xmlns:a16="http://schemas.microsoft.com/office/drawing/2014/main" id="{C2015751-9888-47BE-B56E-505B1F43057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412111" y="0"/>
              <a:ext cx="9549114" cy="6858000"/>
            </a:xfrm>
            <a:prstGeom prst="parallelogram">
              <a:avLst>
                <a:gd name="adj" fmla="val 2672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52B0471-B9CF-432E-8C90-FC73963124E7}"/>
                </a:ext>
              </a:extLst>
            </p:cNvPr>
            <p:cNvGrpSpPr/>
            <p:nvPr/>
          </p:nvGrpSpPr>
          <p:grpSpPr>
            <a:xfrm>
              <a:off x="1899867" y="0"/>
              <a:ext cx="10292133" cy="6858000"/>
              <a:chOff x="1899867" y="0"/>
              <a:chExt cx="10292133" cy="68580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1F5084F-6FA3-4C91-9909-B38507DD1A0A}"/>
                  </a:ext>
                </a:extLst>
              </p:cNvPr>
              <p:cNvSpPr/>
              <p:nvPr/>
            </p:nvSpPr>
            <p:spPr>
              <a:xfrm>
                <a:off x="8530542" y="0"/>
                <a:ext cx="3661458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PA_平行四边形 15">
                <a:extLst>
                  <a:ext uri="{FF2B5EF4-FFF2-40B4-BE49-F238E27FC236}">
                    <a16:creationId xmlns:a16="http://schemas.microsoft.com/office/drawing/2014/main" id="{DA0604B0-185F-4390-852A-CBFC4E607B5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899867" y="0"/>
                <a:ext cx="10292133" cy="6858000"/>
              </a:xfrm>
              <a:prstGeom prst="parallelogram">
                <a:avLst>
                  <a:gd name="adj" fmla="val 2672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12">
            <a:extLst>
              <a:ext uri="{FF2B5EF4-FFF2-40B4-BE49-F238E27FC236}">
                <a16:creationId xmlns:a16="http://schemas.microsoft.com/office/drawing/2014/main" id="{0EEA74E3-954F-403B-96E9-E89AD7D3B17C}"/>
              </a:ext>
            </a:extLst>
          </p:cNvPr>
          <p:cNvSpPr txBox="1"/>
          <p:nvPr/>
        </p:nvSpPr>
        <p:spPr>
          <a:xfrm>
            <a:off x="4158258" y="513626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39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9703AC05-783E-4FF4-BC2E-8B7737968644}"/>
              </a:ext>
            </a:extLst>
          </p:cNvPr>
          <p:cNvSpPr/>
          <p:nvPr/>
        </p:nvSpPr>
        <p:spPr>
          <a:xfrm>
            <a:off x="6532586" y="854942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4019128F-B74F-412F-9065-F54400A6A3C8}"/>
              </a:ext>
            </a:extLst>
          </p:cNvPr>
          <p:cNvSpPr txBox="1"/>
          <p:nvPr/>
        </p:nvSpPr>
        <p:spPr>
          <a:xfrm>
            <a:off x="6811093" y="923869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배경 및 목적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矩形 19">
            <a:extLst>
              <a:ext uri="{FF2B5EF4-FFF2-40B4-BE49-F238E27FC236}">
                <a16:creationId xmlns:a16="http://schemas.microsoft.com/office/drawing/2014/main" id="{2976880B-93ED-4D16-B948-EE5270E10537}"/>
              </a:ext>
            </a:extLst>
          </p:cNvPr>
          <p:cNvSpPr/>
          <p:nvPr/>
        </p:nvSpPr>
        <p:spPr>
          <a:xfrm>
            <a:off x="6532586" y="1844003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8EBFD5F0-F8B3-43A8-A30A-1587916C4CAA}"/>
              </a:ext>
            </a:extLst>
          </p:cNvPr>
          <p:cNvSpPr txBox="1"/>
          <p:nvPr/>
        </p:nvSpPr>
        <p:spPr>
          <a:xfrm>
            <a:off x="6811093" y="1912930"/>
            <a:ext cx="449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항만 시설 관리 현황 및 사례 분석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E8E19569-C10B-4F84-8F63-757E06ED61F9}"/>
              </a:ext>
            </a:extLst>
          </p:cNvPr>
          <p:cNvSpPr/>
          <p:nvPr/>
        </p:nvSpPr>
        <p:spPr>
          <a:xfrm>
            <a:off x="6532586" y="2833064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22">
            <a:extLst>
              <a:ext uri="{FF2B5EF4-FFF2-40B4-BE49-F238E27FC236}">
                <a16:creationId xmlns:a16="http://schemas.microsoft.com/office/drawing/2014/main" id="{11E65A7C-786E-4D4A-9BEF-CADAB4FC1E85}"/>
              </a:ext>
            </a:extLst>
          </p:cNvPr>
          <p:cNvSpPr txBox="1"/>
          <p:nvPr/>
        </p:nvSpPr>
        <p:spPr>
          <a:xfrm>
            <a:off x="6811093" y="2901991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항만시설정보시스템 기능 분석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17" name="文本框 25">
            <a:extLst>
              <a:ext uri="{FF2B5EF4-FFF2-40B4-BE49-F238E27FC236}">
                <a16:creationId xmlns:a16="http://schemas.microsoft.com/office/drawing/2014/main" id="{1D33683D-CF8A-4753-83C9-17D28CC2B60E}"/>
              </a:ext>
            </a:extLst>
          </p:cNvPr>
          <p:cNvSpPr txBox="1"/>
          <p:nvPr/>
        </p:nvSpPr>
        <p:spPr>
          <a:xfrm>
            <a:off x="5672207" y="2719416"/>
            <a:ext cx="699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43D99398-4D35-4F3B-BE8D-BDDB7935180C}"/>
              </a:ext>
            </a:extLst>
          </p:cNvPr>
          <p:cNvSpPr/>
          <p:nvPr/>
        </p:nvSpPr>
        <p:spPr>
          <a:xfrm>
            <a:off x="6532586" y="3822125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145842-8E6D-4CC1-9E06-3CEA0F153A8E}"/>
              </a:ext>
            </a:extLst>
          </p:cNvPr>
          <p:cNvSpPr txBox="1"/>
          <p:nvPr/>
        </p:nvSpPr>
        <p:spPr>
          <a:xfrm>
            <a:off x="6811093" y="3891052"/>
            <a:ext cx="4992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정보관리체계 일원화 구축방안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18" name="矩形 19">
            <a:extLst>
              <a:ext uri="{FF2B5EF4-FFF2-40B4-BE49-F238E27FC236}">
                <a16:creationId xmlns:a16="http://schemas.microsoft.com/office/drawing/2014/main" id="{9F64A08B-8AFB-4058-8559-064F45BEFE26}"/>
              </a:ext>
            </a:extLst>
          </p:cNvPr>
          <p:cNvSpPr/>
          <p:nvPr/>
        </p:nvSpPr>
        <p:spPr>
          <a:xfrm>
            <a:off x="6532586" y="4811186"/>
            <a:ext cx="5663952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0">
            <a:extLst>
              <a:ext uri="{FF2B5EF4-FFF2-40B4-BE49-F238E27FC236}">
                <a16:creationId xmlns:a16="http://schemas.microsoft.com/office/drawing/2014/main" id="{126FFEA5-B9A5-4562-9DA4-69B28BDC6280}"/>
              </a:ext>
            </a:extLst>
          </p:cNvPr>
          <p:cNvSpPr txBox="1"/>
          <p:nvPr/>
        </p:nvSpPr>
        <p:spPr>
          <a:xfrm>
            <a:off x="6811093" y="490125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결론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63E8FB-FA3E-4170-8522-52EC32173A4E}"/>
              </a:ext>
            </a:extLst>
          </p:cNvPr>
          <p:cNvSpPr txBox="1"/>
          <p:nvPr/>
        </p:nvSpPr>
        <p:spPr>
          <a:xfrm>
            <a:off x="204846" y="181921"/>
            <a:ext cx="2749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6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2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87F9C4-0366-488E-B53D-EA7C46AA1D2D}"/>
              </a:ext>
            </a:extLst>
          </p:cNvPr>
          <p:cNvGrpSpPr/>
          <p:nvPr/>
        </p:nvGrpSpPr>
        <p:grpSpPr>
          <a:xfrm>
            <a:off x="59402" y="169766"/>
            <a:ext cx="12192000" cy="6688234"/>
            <a:chOff x="0" y="169766"/>
            <a:chExt cx="12192000" cy="66882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928FF8F-740A-4A7A-9F03-4D816C4C7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4E64A5-3D6F-4289-BA95-036A0384C6F0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文本框 8">
            <a:extLst>
              <a:ext uri="{FF2B5EF4-FFF2-40B4-BE49-F238E27FC236}">
                <a16:creationId xmlns:a16="http://schemas.microsoft.com/office/drawing/2014/main" id="{3CDF6440-1337-4FFE-A573-63E464A7095B}"/>
              </a:ext>
            </a:extLst>
          </p:cNvPr>
          <p:cNvSpPr txBox="1"/>
          <p:nvPr/>
        </p:nvSpPr>
        <p:spPr>
          <a:xfrm>
            <a:off x="2161655" y="6826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결론</a:t>
            </a:r>
            <a:endParaRPr lang="en-US" altLang="ko-KR" sz="3600" dirty="0"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83A615-340D-4A9C-BCBD-7348668EA587}"/>
              </a:ext>
            </a:extLst>
          </p:cNvPr>
          <p:cNvGrpSpPr/>
          <p:nvPr/>
        </p:nvGrpSpPr>
        <p:grpSpPr>
          <a:xfrm>
            <a:off x="1732593" y="2508179"/>
            <a:ext cx="2143182" cy="1982738"/>
            <a:chOff x="3735255" y="2777961"/>
            <a:chExt cx="2327563" cy="213577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23A7114-FE96-4227-BD68-27B46B88913A}"/>
                </a:ext>
              </a:extLst>
            </p:cNvPr>
            <p:cNvGrpSpPr/>
            <p:nvPr/>
          </p:nvGrpSpPr>
          <p:grpSpPr>
            <a:xfrm>
              <a:off x="3735255" y="2777961"/>
              <a:ext cx="2327563" cy="2135773"/>
              <a:chOff x="3735255" y="2777961"/>
              <a:chExt cx="2327563" cy="2135773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C82699B-330E-4D9C-A314-73055FAA7202}"/>
                  </a:ext>
                </a:extLst>
              </p:cNvPr>
              <p:cNvSpPr/>
              <p:nvPr/>
            </p:nvSpPr>
            <p:spPr>
              <a:xfrm>
                <a:off x="3735255" y="2777961"/>
                <a:ext cx="2327563" cy="213577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9B5F53E-DDDD-4ACC-976F-E259FCB3ED6E}"/>
                  </a:ext>
                </a:extLst>
              </p:cNvPr>
              <p:cNvSpPr/>
              <p:nvPr/>
            </p:nvSpPr>
            <p:spPr>
              <a:xfrm>
                <a:off x="3823000" y="2861327"/>
                <a:ext cx="2152072" cy="19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4CE2245-84DB-4101-9593-2E3DC7CA1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629" y="2905423"/>
              <a:ext cx="1920814" cy="192081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F914E00-2F2B-47C5-9C8B-BD17D4C098A4}"/>
              </a:ext>
            </a:extLst>
          </p:cNvPr>
          <p:cNvSpPr txBox="1"/>
          <p:nvPr/>
        </p:nvSpPr>
        <p:spPr>
          <a:xfrm>
            <a:off x="1999950" y="4625478"/>
            <a:ext cx="194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일원화 정보관리</a:t>
            </a:r>
            <a:endParaRPr lang="en-US" altLang="ko-KR" b="1" dirty="0"/>
          </a:p>
        </p:txBody>
      </p:sp>
      <p:pic>
        <p:nvPicPr>
          <p:cNvPr id="38" name="그림 37" descr="노트북, 앉아있는, 컴퓨터, 테이블이(가) 표시된 사진&#10;&#10;자동 생성된 설명">
            <a:extLst>
              <a:ext uri="{FF2B5EF4-FFF2-40B4-BE49-F238E27FC236}">
                <a16:creationId xmlns:a16="http://schemas.microsoft.com/office/drawing/2014/main" id="{57535BF0-8692-442C-A06C-2F0E2020ED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91" y="4656177"/>
            <a:ext cx="305459" cy="30545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42FD056-2031-4677-BD7C-8A62947116FF}"/>
              </a:ext>
            </a:extLst>
          </p:cNvPr>
          <p:cNvGrpSpPr/>
          <p:nvPr/>
        </p:nvGrpSpPr>
        <p:grpSpPr>
          <a:xfrm>
            <a:off x="5054867" y="2508178"/>
            <a:ext cx="2143182" cy="1982738"/>
            <a:chOff x="4532584" y="2945158"/>
            <a:chExt cx="2327563" cy="213577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5BF3255-3B69-4AC8-932B-80B8A6203BBB}"/>
                </a:ext>
              </a:extLst>
            </p:cNvPr>
            <p:cNvGrpSpPr/>
            <p:nvPr/>
          </p:nvGrpSpPr>
          <p:grpSpPr>
            <a:xfrm>
              <a:off x="4532584" y="2945158"/>
              <a:ext cx="2327563" cy="2135773"/>
              <a:chOff x="3735255" y="2777961"/>
              <a:chExt cx="2327563" cy="2135773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AB364B1-3608-45BB-9F1F-1DA01CB1D5C3}"/>
                  </a:ext>
                </a:extLst>
              </p:cNvPr>
              <p:cNvSpPr/>
              <p:nvPr/>
            </p:nvSpPr>
            <p:spPr>
              <a:xfrm>
                <a:off x="3735255" y="2777961"/>
                <a:ext cx="2327563" cy="213577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7FA12D4-F659-46C6-A5BF-46154980289E}"/>
                  </a:ext>
                </a:extLst>
              </p:cNvPr>
              <p:cNvSpPr/>
              <p:nvPr/>
            </p:nvSpPr>
            <p:spPr>
              <a:xfrm>
                <a:off x="3823000" y="2861327"/>
                <a:ext cx="2152072" cy="19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4254B6-D2AA-4418-8B8D-D33D7F66A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3814" y="3110809"/>
              <a:ext cx="1800950" cy="180095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62A400-EC3D-4B34-B0C0-F498813657F0}"/>
              </a:ext>
            </a:extLst>
          </p:cNvPr>
          <p:cNvGrpSpPr/>
          <p:nvPr/>
        </p:nvGrpSpPr>
        <p:grpSpPr>
          <a:xfrm>
            <a:off x="8337748" y="2506417"/>
            <a:ext cx="2169458" cy="1982738"/>
            <a:chOff x="8764549" y="1904912"/>
            <a:chExt cx="2356100" cy="213577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8DDE5D9-C531-42C5-9D9C-93008AB54627}"/>
                </a:ext>
              </a:extLst>
            </p:cNvPr>
            <p:cNvGrpSpPr/>
            <p:nvPr/>
          </p:nvGrpSpPr>
          <p:grpSpPr>
            <a:xfrm>
              <a:off x="8778818" y="1904912"/>
              <a:ext cx="2327563" cy="2135773"/>
              <a:chOff x="3735255" y="2777961"/>
              <a:chExt cx="2327563" cy="2135773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FABED4-7584-477F-AD09-E72EF1CBE297}"/>
                  </a:ext>
                </a:extLst>
              </p:cNvPr>
              <p:cNvSpPr/>
              <p:nvPr/>
            </p:nvSpPr>
            <p:spPr>
              <a:xfrm>
                <a:off x="3735255" y="2777961"/>
                <a:ext cx="2327563" cy="213577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D0FB38A-E77F-4164-A38A-710C004460F3}"/>
                  </a:ext>
                </a:extLst>
              </p:cNvPr>
              <p:cNvSpPr/>
              <p:nvPr/>
            </p:nvSpPr>
            <p:spPr>
              <a:xfrm>
                <a:off x="3823000" y="2861327"/>
                <a:ext cx="2152072" cy="19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矩形: 圆角 12">
              <a:extLst>
                <a:ext uri="{FF2B5EF4-FFF2-40B4-BE49-F238E27FC236}">
                  <a16:creationId xmlns:a16="http://schemas.microsoft.com/office/drawing/2014/main" id="{B8C251A1-91B4-4CDB-8737-D17B3772EE37}"/>
                </a:ext>
              </a:extLst>
            </p:cNvPr>
            <p:cNvSpPr/>
            <p:nvPr/>
          </p:nvSpPr>
          <p:spPr>
            <a:xfrm>
              <a:off x="8764549" y="2729290"/>
              <a:ext cx="2356100" cy="487015"/>
            </a:xfrm>
            <a:prstGeom prst="roundRect">
              <a:avLst>
                <a:gd name="adj" fmla="val 1250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chemeClr val="tx1"/>
                  </a:solidFill>
                </a:rPr>
                <a:t>System</a:t>
              </a:r>
            </a:p>
          </p:txBody>
        </p:sp>
      </p:grpSp>
      <p:pic>
        <p:nvPicPr>
          <p:cNvPr id="62" name="그림 61" descr="노트북, 앉아있는, 컴퓨터, 테이블이(가) 표시된 사진&#10;&#10;자동 생성된 설명">
            <a:extLst>
              <a:ext uri="{FF2B5EF4-FFF2-40B4-BE49-F238E27FC236}">
                <a16:creationId xmlns:a16="http://schemas.microsoft.com/office/drawing/2014/main" id="{816727A4-A7C8-4E6F-A0DD-EB4D146C4A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92" y="4660239"/>
            <a:ext cx="305459" cy="30545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E4C09C7-371F-4DA9-B32D-FE60FC983910}"/>
              </a:ext>
            </a:extLst>
          </p:cNvPr>
          <p:cNvSpPr txBox="1"/>
          <p:nvPr/>
        </p:nvSpPr>
        <p:spPr>
          <a:xfrm>
            <a:off x="5297951" y="4629540"/>
            <a:ext cx="1985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작업효율성 증가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CC24B7-3261-4765-BCCF-FF562328169C}"/>
              </a:ext>
            </a:extLst>
          </p:cNvPr>
          <p:cNvSpPr txBox="1"/>
          <p:nvPr/>
        </p:nvSpPr>
        <p:spPr>
          <a:xfrm>
            <a:off x="8520146" y="4597194"/>
            <a:ext cx="2278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시스템 관리 효율화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5" name="그림 64" descr="노트북, 앉아있는, 컴퓨터, 테이블이(가) 표시된 사진&#10;&#10;자동 생성된 설명">
            <a:extLst>
              <a:ext uri="{FF2B5EF4-FFF2-40B4-BE49-F238E27FC236}">
                <a16:creationId xmlns:a16="http://schemas.microsoft.com/office/drawing/2014/main" id="{A77CB530-58A6-4AC8-AFD0-BC9C3AB8A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687" y="4627893"/>
            <a:ext cx="305459" cy="305459"/>
          </a:xfrm>
          <a:prstGeom prst="rect">
            <a:avLst/>
          </a:prstGeom>
        </p:spPr>
      </p:pic>
      <p:pic>
        <p:nvPicPr>
          <p:cNvPr id="32" name="Picture 8" descr="배 ">
            <a:extLst>
              <a:ext uri="{FF2B5EF4-FFF2-40B4-BE49-F238E27FC236}">
                <a16:creationId xmlns:a16="http://schemas.microsoft.com/office/drawing/2014/main" id="{C3C56641-1DBA-4359-AD0D-49F253D52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3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3EA005-E8DE-47AD-8593-B1CD0748908F}"/>
              </a:ext>
            </a:extLst>
          </p:cNvPr>
          <p:cNvGrpSpPr/>
          <p:nvPr/>
        </p:nvGrpSpPr>
        <p:grpSpPr>
          <a:xfrm>
            <a:off x="3490890" y="1461224"/>
            <a:ext cx="5437871" cy="563887"/>
            <a:chOff x="2011254" y="1475350"/>
            <a:chExt cx="3114210" cy="563887"/>
          </a:xfrm>
        </p:grpSpPr>
        <p:sp>
          <p:nvSpPr>
            <p:cNvPr id="33" name="矩形: 圆角 12">
              <a:extLst>
                <a:ext uri="{FF2B5EF4-FFF2-40B4-BE49-F238E27FC236}">
                  <a16:creationId xmlns:a16="http://schemas.microsoft.com/office/drawing/2014/main" id="{A52AED32-4E22-40E3-B420-FE9B984FC9E2}"/>
                </a:ext>
              </a:extLst>
            </p:cNvPr>
            <p:cNvSpPr/>
            <p:nvPr/>
          </p:nvSpPr>
          <p:spPr>
            <a:xfrm>
              <a:off x="2011254" y="1475350"/>
              <a:ext cx="3114210" cy="487015"/>
            </a:xfrm>
            <a:prstGeom prst="roundRect">
              <a:avLst>
                <a:gd name="adj" fmla="val 125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</a:rPr>
                <a:t>FMS</a:t>
              </a:r>
              <a:r>
                <a:rPr lang="ko-KR" altLang="en-US" sz="2800" b="1" dirty="0">
                  <a:solidFill>
                    <a:schemeClr val="bg2">
                      <a:lumMod val="25000"/>
                    </a:schemeClr>
                  </a:solidFill>
                </a:rPr>
                <a:t>와 </a:t>
              </a:r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</a:rPr>
                <a:t>POMS </a:t>
              </a:r>
              <a:r>
                <a:rPr lang="ko-KR" altLang="en-US" sz="2800" b="1" dirty="0">
                  <a:solidFill>
                    <a:schemeClr val="bg2">
                      <a:lumMod val="25000"/>
                    </a:schemeClr>
                  </a:solidFill>
                </a:rPr>
                <a:t>일원화 기대효과</a:t>
              </a:r>
              <a:endParaRPr lang="en-US" altLang="ko-KR" sz="28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53EF988-AF08-4203-BDCD-C3717C456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3666" y="2039237"/>
              <a:ext cx="2949386" cy="0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998185" y="2100151"/>
            <a:ext cx="171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절차가 줄어듦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67416" y="2107804"/>
            <a:ext cx="211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빠른 서비스 속도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73408" y="2102357"/>
            <a:ext cx="156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물류 합리화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E18969-A44E-4110-AB5A-D2FD4A6DC90C}"/>
              </a:ext>
            </a:extLst>
          </p:cNvPr>
          <p:cNvSpPr/>
          <p:nvPr/>
        </p:nvSpPr>
        <p:spPr>
          <a:xfrm>
            <a:off x="447674" y="5097606"/>
            <a:ext cx="11430001" cy="1509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▶ 일원화 정보 관리를 통한 절차 축소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▶ 작업 효율성 증가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▶ 일원화 된 정보 관리로 인한 시스템 관리 효율화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59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平行四边形 15">
            <a:extLst>
              <a:ext uri="{FF2B5EF4-FFF2-40B4-BE49-F238E27FC236}">
                <a16:creationId xmlns:a16="http://schemas.microsoft.com/office/drawing/2014/main" id="{F0E9DE0B-5671-4C8F-8543-D8F98C8843F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12111" y="0"/>
            <a:ext cx="9549114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文本框 8">
            <a:extLst>
              <a:ext uri="{FF2B5EF4-FFF2-40B4-BE49-F238E27FC236}">
                <a16:creationId xmlns:a16="http://schemas.microsoft.com/office/drawing/2014/main" id="{4640198C-9DB7-4DD9-AF0B-5814BB043C1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63277" y="2768964"/>
            <a:ext cx="3265446" cy="1057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Thank</a:t>
            </a:r>
            <a:r>
              <a: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you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28FF0D-CB1E-405F-B297-8E175E76A7C7}"/>
              </a:ext>
            </a:extLst>
          </p:cNvPr>
          <p:cNvGrpSpPr/>
          <p:nvPr/>
        </p:nvGrpSpPr>
        <p:grpSpPr>
          <a:xfrm>
            <a:off x="1426135" y="0"/>
            <a:ext cx="10779889" cy="6858000"/>
            <a:chOff x="1412111" y="0"/>
            <a:chExt cx="10779889" cy="6858000"/>
          </a:xfrm>
        </p:grpSpPr>
        <p:sp>
          <p:nvSpPr>
            <p:cNvPr id="29" name="PA_平行四边形 15">
              <a:extLst>
                <a:ext uri="{FF2B5EF4-FFF2-40B4-BE49-F238E27FC236}">
                  <a16:creationId xmlns:a16="http://schemas.microsoft.com/office/drawing/2014/main" id="{C2015751-9888-47BE-B56E-505B1F43057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412111" y="0"/>
              <a:ext cx="9549114" cy="6858000"/>
            </a:xfrm>
            <a:prstGeom prst="parallelogram">
              <a:avLst>
                <a:gd name="adj" fmla="val 2672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52B0471-B9CF-432E-8C90-FC73963124E7}"/>
                </a:ext>
              </a:extLst>
            </p:cNvPr>
            <p:cNvGrpSpPr/>
            <p:nvPr/>
          </p:nvGrpSpPr>
          <p:grpSpPr>
            <a:xfrm>
              <a:off x="1899867" y="0"/>
              <a:ext cx="10292133" cy="6858000"/>
              <a:chOff x="1899867" y="0"/>
              <a:chExt cx="10292133" cy="68580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1F5084F-6FA3-4C91-9909-B38507DD1A0A}"/>
                  </a:ext>
                </a:extLst>
              </p:cNvPr>
              <p:cNvSpPr/>
              <p:nvPr/>
            </p:nvSpPr>
            <p:spPr>
              <a:xfrm>
                <a:off x="8530542" y="0"/>
                <a:ext cx="3661458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PA_平行四边形 15">
                <a:extLst>
                  <a:ext uri="{FF2B5EF4-FFF2-40B4-BE49-F238E27FC236}">
                    <a16:creationId xmlns:a16="http://schemas.microsoft.com/office/drawing/2014/main" id="{DA0604B0-185F-4390-852A-CBFC4E607B5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899867" y="0"/>
                <a:ext cx="10292133" cy="6858000"/>
              </a:xfrm>
              <a:prstGeom prst="parallelogram">
                <a:avLst>
                  <a:gd name="adj" fmla="val 2672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12">
            <a:extLst>
              <a:ext uri="{FF2B5EF4-FFF2-40B4-BE49-F238E27FC236}">
                <a16:creationId xmlns:a16="http://schemas.microsoft.com/office/drawing/2014/main" id="{0EEA74E3-954F-403B-96E9-E89AD7D3B17C}"/>
              </a:ext>
            </a:extLst>
          </p:cNvPr>
          <p:cNvSpPr txBox="1"/>
          <p:nvPr/>
        </p:nvSpPr>
        <p:spPr>
          <a:xfrm>
            <a:off x="4367808" y="513626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39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9703AC05-783E-4FF4-BC2E-8B7737968644}"/>
              </a:ext>
            </a:extLst>
          </p:cNvPr>
          <p:cNvSpPr/>
          <p:nvPr/>
        </p:nvSpPr>
        <p:spPr>
          <a:xfrm>
            <a:off x="6532586" y="854942"/>
            <a:ext cx="5663952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4019128F-B74F-412F-9065-F54400A6A3C8}"/>
              </a:ext>
            </a:extLst>
          </p:cNvPr>
          <p:cNvSpPr txBox="1"/>
          <p:nvPr/>
        </p:nvSpPr>
        <p:spPr>
          <a:xfrm>
            <a:off x="6811093" y="923869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연구 배경 및 목적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矩形 19">
            <a:extLst>
              <a:ext uri="{FF2B5EF4-FFF2-40B4-BE49-F238E27FC236}">
                <a16:creationId xmlns:a16="http://schemas.microsoft.com/office/drawing/2014/main" id="{2976880B-93ED-4D16-B948-EE5270E10537}"/>
              </a:ext>
            </a:extLst>
          </p:cNvPr>
          <p:cNvSpPr/>
          <p:nvPr/>
        </p:nvSpPr>
        <p:spPr>
          <a:xfrm>
            <a:off x="6532586" y="1844003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8EBFD5F0-F8B3-43A8-A30A-1587916C4CAA}"/>
              </a:ext>
            </a:extLst>
          </p:cNvPr>
          <p:cNvSpPr txBox="1"/>
          <p:nvPr/>
        </p:nvSpPr>
        <p:spPr>
          <a:xfrm>
            <a:off x="6811093" y="1912930"/>
            <a:ext cx="449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항만 시설 관리 현황 및 사례 분석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E8E19569-C10B-4F84-8F63-757E06ED61F9}"/>
              </a:ext>
            </a:extLst>
          </p:cNvPr>
          <p:cNvSpPr/>
          <p:nvPr/>
        </p:nvSpPr>
        <p:spPr>
          <a:xfrm>
            <a:off x="6532586" y="2833064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22">
            <a:extLst>
              <a:ext uri="{FF2B5EF4-FFF2-40B4-BE49-F238E27FC236}">
                <a16:creationId xmlns:a16="http://schemas.microsoft.com/office/drawing/2014/main" id="{11E65A7C-786E-4D4A-9BEF-CADAB4FC1E85}"/>
              </a:ext>
            </a:extLst>
          </p:cNvPr>
          <p:cNvSpPr txBox="1"/>
          <p:nvPr/>
        </p:nvSpPr>
        <p:spPr>
          <a:xfrm>
            <a:off x="6811093" y="2901991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항만시설정보시스템 기능 분석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17" name="文本框 25">
            <a:extLst>
              <a:ext uri="{FF2B5EF4-FFF2-40B4-BE49-F238E27FC236}">
                <a16:creationId xmlns:a16="http://schemas.microsoft.com/office/drawing/2014/main" id="{1D33683D-CF8A-4753-83C9-17D28CC2B60E}"/>
              </a:ext>
            </a:extLst>
          </p:cNvPr>
          <p:cNvSpPr txBox="1"/>
          <p:nvPr/>
        </p:nvSpPr>
        <p:spPr>
          <a:xfrm>
            <a:off x="5643632" y="2709891"/>
            <a:ext cx="76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43D99398-4D35-4F3B-BE8D-BDDB7935180C}"/>
              </a:ext>
            </a:extLst>
          </p:cNvPr>
          <p:cNvSpPr/>
          <p:nvPr/>
        </p:nvSpPr>
        <p:spPr>
          <a:xfrm>
            <a:off x="6532586" y="3822125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145842-8E6D-4CC1-9E06-3CEA0F153A8E}"/>
              </a:ext>
            </a:extLst>
          </p:cNvPr>
          <p:cNvSpPr txBox="1"/>
          <p:nvPr/>
        </p:nvSpPr>
        <p:spPr>
          <a:xfrm>
            <a:off x="6811093" y="3891052"/>
            <a:ext cx="449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j-ea"/>
              </a:rPr>
              <a:t>정보관리체계 일원화 구축방안</a:t>
            </a:r>
            <a:endParaRPr lang="en-US" altLang="ko-KR" sz="2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矩形 19">
            <a:extLst>
              <a:ext uri="{FF2B5EF4-FFF2-40B4-BE49-F238E27FC236}">
                <a16:creationId xmlns:a16="http://schemas.microsoft.com/office/drawing/2014/main" id="{9F64A08B-8AFB-4058-8559-064F45BEFE26}"/>
              </a:ext>
            </a:extLst>
          </p:cNvPr>
          <p:cNvSpPr/>
          <p:nvPr/>
        </p:nvSpPr>
        <p:spPr>
          <a:xfrm>
            <a:off x="6532586" y="4811186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0">
            <a:extLst>
              <a:ext uri="{FF2B5EF4-FFF2-40B4-BE49-F238E27FC236}">
                <a16:creationId xmlns:a16="http://schemas.microsoft.com/office/drawing/2014/main" id="{126FFEA5-B9A5-4562-9DA4-69B28BDC6280}"/>
              </a:ext>
            </a:extLst>
          </p:cNvPr>
          <p:cNvSpPr txBox="1"/>
          <p:nvPr/>
        </p:nvSpPr>
        <p:spPr>
          <a:xfrm>
            <a:off x="6811093" y="490125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결론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63E8FB-FA3E-4170-8522-52EC32173A4E}"/>
              </a:ext>
            </a:extLst>
          </p:cNvPr>
          <p:cNvSpPr txBox="1"/>
          <p:nvPr/>
        </p:nvSpPr>
        <p:spPr>
          <a:xfrm>
            <a:off x="204846" y="181921"/>
            <a:ext cx="2749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6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B994B19-AFB6-4B6E-B823-03819C250E80}"/>
              </a:ext>
            </a:extLst>
          </p:cNvPr>
          <p:cNvGrpSpPr/>
          <p:nvPr/>
        </p:nvGrpSpPr>
        <p:grpSpPr>
          <a:xfrm>
            <a:off x="4569" y="169766"/>
            <a:ext cx="12192000" cy="6688234"/>
            <a:chOff x="0" y="169766"/>
            <a:chExt cx="12192000" cy="668823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2F32475-70A3-4642-B8BA-5BB60186A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67BFBC-B657-46E0-AE2F-D5C2C55C1F5C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11" name="文本框 8">
            <a:extLst>
              <a:ext uri="{FF2B5EF4-FFF2-40B4-BE49-F238E27FC236}">
                <a16:creationId xmlns:a16="http://schemas.microsoft.com/office/drawing/2014/main" id="{EC939380-9E7C-4C49-946E-1C101DF236C3}"/>
              </a:ext>
            </a:extLst>
          </p:cNvPr>
          <p:cNvSpPr txBox="1"/>
          <p:nvPr/>
        </p:nvSpPr>
        <p:spPr>
          <a:xfrm>
            <a:off x="2377448" y="799461"/>
            <a:ext cx="3906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  <a:cs typeface="Arial" panose="020B0604020202020204" pitchFamily="34" charset="0"/>
              </a:rPr>
              <a:t>연구 배경 및 목적</a:t>
            </a:r>
            <a:endParaRPr lang="en-US" altLang="zh-CN" sz="36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8E692-8F36-4126-A9BF-9257D30F19E1}"/>
              </a:ext>
            </a:extLst>
          </p:cNvPr>
          <p:cNvSpPr txBox="1"/>
          <p:nvPr/>
        </p:nvSpPr>
        <p:spPr>
          <a:xfrm>
            <a:off x="870944" y="2161337"/>
            <a:ext cx="3662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1) </a:t>
            </a:r>
            <a:r>
              <a:rPr lang="ko-KR" altLang="en-US" sz="2400" b="1" dirty="0"/>
              <a:t>안전 사고 문제의 증가</a:t>
            </a:r>
            <a:endParaRPr lang="en-US" altLang="ko-KR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94F39-CBAA-402A-B697-1C3BBC4AB3CA}"/>
              </a:ext>
            </a:extLst>
          </p:cNvPr>
          <p:cNvSpPr txBox="1"/>
          <p:nvPr/>
        </p:nvSpPr>
        <p:spPr>
          <a:xfrm>
            <a:off x="725876" y="2795647"/>
            <a:ext cx="5831995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현재 </a:t>
            </a:r>
            <a:r>
              <a:rPr lang="ko-KR" altLang="en-US" sz="2000" dirty="0" err="1"/>
              <a:t>구도심지</a:t>
            </a:r>
            <a:r>
              <a:rPr lang="ko-KR" altLang="en-US" sz="2000" dirty="0"/>
              <a:t> 내 사회기반시설 안전사고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/>
              <a:t> 발생 규모가 커지고 있음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항만시설의 노후화에 대한 관심과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</a:t>
            </a:r>
            <a:r>
              <a:rPr lang="ko-KR" altLang="en-US" sz="2000" dirty="0"/>
              <a:t>생활 안전 관리에 대한 요구가 증가하고 있음</a:t>
            </a:r>
          </a:p>
        </p:txBody>
      </p:sp>
      <p:pic>
        <p:nvPicPr>
          <p:cNvPr id="2056" name="Picture 8" descr="배 ">
            <a:extLst>
              <a:ext uri="{FF2B5EF4-FFF2-40B4-BE49-F238E27FC236}">
                <a16:creationId xmlns:a16="http://schemas.microsoft.com/office/drawing/2014/main" id="{98E3DD40-E30A-404A-8BE8-F607827DC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71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82109\Desktop\87430_65686_553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69" y="799461"/>
            <a:ext cx="4286250" cy="31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82109\Desktop\87430_65687_56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70" y="3939539"/>
            <a:ext cx="4286249" cy="211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94597" y="6162427"/>
            <a:ext cx="4485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자료 출처</a:t>
            </a:r>
            <a:r>
              <a:rPr lang="en-US" altLang="ko-KR" sz="1000" dirty="0"/>
              <a:t>: http://www.safetimes.co.kr/news/articleView.html?idxno=87430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2012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B994B19-AFB6-4B6E-B823-03819C250E80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2F32475-70A3-4642-B8BA-5BB60186A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67BFBC-B657-46E0-AE2F-D5C2C55C1F5C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</p:grpSp>
      <p:sp>
        <p:nvSpPr>
          <p:cNvPr id="11" name="文本框 8">
            <a:extLst>
              <a:ext uri="{FF2B5EF4-FFF2-40B4-BE49-F238E27FC236}">
                <a16:creationId xmlns:a16="http://schemas.microsoft.com/office/drawing/2014/main" id="{EC939380-9E7C-4C49-946E-1C101DF236C3}"/>
              </a:ext>
            </a:extLst>
          </p:cNvPr>
          <p:cNvSpPr txBox="1"/>
          <p:nvPr/>
        </p:nvSpPr>
        <p:spPr>
          <a:xfrm>
            <a:off x="2377447" y="799460"/>
            <a:ext cx="397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  <a:cs typeface="Arial" panose="020B0604020202020204" pitchFamily="34" charset="0"/>
              </a:rPr>
              <a:t>연구 배경 및 목적</a:t>
            </a:r>
            <a:endParaRPr lang="en-US" altLang="zh-CN" sz="36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8E692-8F36-4126-A9BF-9257D30F19E1}"/>
              </a:ext>
            </a:extLst>
          </p:cNvPr>
          <p:cNvSpPr txBox="1"/>
          <p:nvPr/>
        </p:nvSpPr>
        <p:spPr>
          <a:xfrm>
            <a:off x="1006262" y="1769830"/>
            <a:ext cx="3756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2) </a:t>
            </a:r>
            <a:r>
              <a:rPr lang="ko-KR" altLang="en-US" sz="2400" b="1" dirty="0"/>
              <a:t>비효율적인 관리 체계</a:t>
            </a:r>
            <a:endParaRPr lang="en-US" altLang="ko-KR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94F39-CBAA-402A-B697-1C3BBC4AB3CA}"/>
              </a:ext>
            </a:extLst>
          </p:cNvPr>
          <p:cNvSpPr txBox="1"/>
          <p:nvPr/>
        </p:nvSpPr>
        <p:spPr>
          <a:xfrm>
            <a:off x="799826" y="2436990"/>
            <a:ext cx="5415187" cy="3264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현재 항만시설의 정보관리는 </a:t>
            </a:r>
            <a:r>
              <a:rPr lang="en-US" altLang="ko-KR" sz="2000" dirty="0"/>
              <a:t>POMS</a:t>
            </a:r>
            <a:r>
              <a:rPr lang="ko-KR" altLang="en-US" sz="2000" dirty="0"/>
              <a:t>와 </a:t>
            </a:r>
            <a:r>
              <a:rPr lang="en-US" altLang="ko-KR" sz="2000" dirty="0"/>
              <a:t>FMS</a:t>
            </a:r>
            <a:r>
              <a:rPr lang="ko-KR" altLang="en-US" sz="2000" dirty="0"/>
              <a:t>를 활용하여 개별적으로 하고 있음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정보관리체계를 일원화하지 못함에 따라 </a:t>
            </a:r>
            <a:r>
              <a:rPr lang="en-US" altLang="ko-KR" sz="2000" dirty="0"/>
              <a:t>FMS </a:t>
            </a:r>
            <a:r>
              <a:rPr lang="ko-KR" altLang="en-US" sz="2000" dirty="0"/>
              <a:t>입력 후 절차를 따라 </a:t>
            </a:r>
            <a:r>
              <a:rPr lang="en-US" altLang="ko-KR" sz="2000" dirty="0"/>
              <a:t>POMS</a:t>
            </a:r>
            <a:r>
              <a:rPr lang="ko-KR" altLang="en-US" sz="2000" dirty="0"/>
              <a:t>에 재입력함에 따라 비효율적으로 업무를 수행함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주체가 바뀜에 따라 절차가 복잡하고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업무를 수행하는 기간 또한 상당히 김</a:t>
            </a:r>
          </a:p>
        </p:txBody>
      </p:sp>
      <p:pic>
        <p:nvPicPr>
          <p:cNvPr id="2056" name="Picture 8" descr="배 ">
            <a:extLst>
              <a:ext uri="{FF2B5EF4-FFF2-40B4-BE49-F238E27FC236}">
                <a16:creationId xmlns:a16="http://schemas.microsoft.com/office/drawing/2014/main" id="{98E3DD40-E30A-404A-8BE8-F607827DC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71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65009"/>
              </p:ext>
            </p:extLst>
          </p:nvPr>
        </p:nvGraphicFramePr>
        <p:xfrm>
          <a:off x="6519610" y="1138282"/>
          <a:ext cx="4727134" cy="5061434"/>
        </p:xfrm>
        <a:graphic>
          <a:graphicData uri="http://schemas.openxmlformats.org/drawingml/2006/table">
            <a:tbl>
              <a:tblPr/>
              <a:tblGrid>
                <a:gridCol w="604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6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일정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내 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 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64160" marR="0" indent="-26416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관리기관별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기본 작성요청자료 정리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64160" marR="0" indent="-26416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종시설물 변동사항 확인 및 반영</a:t>
                      </a:r>
                      <a:endParaRPr lang="en-US" altLang="ko-KR" sz="1100" kern="0" spc="-7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264160" marR="0" indent="-264160" algn="ctr" fontAlgn="base" latinLnBrk="0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(FMS </a:t>
                      </a:r>
                      <a:r>
                        <a:rPr lang="ko-KR" altLang="en-US" sz="1100" kern="0" spc="-7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입력사항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항만협회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↓</a:t>
                      </a: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11.22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12.3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요청자료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붙임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]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작성 및 제출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지방청</a:t>
                      </a:r>
                      <a:r>
                        <a:rPr lang="en-US" altLang="ko-KR" sz="1100" kern="0" spc="-3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kern="0" spc="-3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지자체</a:t>
                      </a:r>
                      <a:r>
                        <a:rPr lang="en-US" altLang="ko-KR" sz="1100" kern="0" spc="-3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항만공사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↓</a:t>
                      </a: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3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12.6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12.10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9230" marR="0" indent="-1892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회신자료 확인 및 내용보완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89230" marR="0" indent="-1892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kern="0" spc="-7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보완필요시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기관별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차 요청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항만협회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↓</a:t>
                      </a: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23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11.22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12.24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`21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년도 안전점검 실적자료 제출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정기안전점검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정밀안전점검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kern="0" spc="-7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정밀안전진단</a:t>
                      </a:r>
                      <a:r>
                        <a:rPr lang="en-US" altLang="ko-KR" sz="1100" kern="0" spc="-7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관리주체 및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안전점검기관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↓</a:t>
                      </a: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42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12.31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`22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년 관리대상 시설물 현황 및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`21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년 점검실적 보고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7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항만시설물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유지관리시스템 </a:t>
                      </a: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1100" kern="0" spc="-7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자료 입력</a:t>
                      </a:r>
                      <a:endParaRPr lang="en-US" altLang="ko-KR" sz="1100" kern="0" spc="-7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7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(POMS</a:t>
                      </a:r>
                      <a:r>
                        <a:rPr lang="ko-KR" altLang="en-US" sz="1100" kern="0" spc="-7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재입력</a:t>
                      </a:r>
                      <a:r>
                        <a:rPr lang="en-US" altLang="ko-KR" sz="1100" kern="0" spc="-70" baseline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항만협회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80" marR="62480" marT="17274" marB="172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75957" y="6283367"/>
            <a:ext cx="2170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https://poms.portcals.go.kr/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19610" y="574633"/>
            <a:ext cx="472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정보 입력 및 관리 절차</a:t>
            </a:r>
          </a:p>
        </p:txBody>
      </p:sp>
    </p:spTree>
    <p:extLst>
      <p:ext uri="{BB962C8B-B14F-4D97-AF65-F5344CB8AC3E}">
        <p14:creationId xmlns:p14="http://schemas.microsoft.com/office/powerpoint/2010/main" val="93446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B994B19-AFB6-4B6E-B823-03819C250E80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2F32475-70A3-4642-B8BA-5BB60186A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67BFBC-B657-46E0-AE2F-D5C2C55C1F5C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11" name="文本框 8">
            <a:extLst>
              <a:ext uri="{FF2B5EF4-FFF2-40B4-BE49-F238E27FC236}">
                <a16:creationId xmlns:a16="http://schemas.microsoft.com/office/drawing/2014/main" id="{EC939380-9E7C-4C49-946E-1C101DF236C3}"/>
              </a:ext>
            </a:extLst>
          </p:cNvPr>
          <p:cNvSpPr txBox="1"/>
          <p:nvPr/>
        </p:nvSpPr>
        <p:spPr>
          <a:xfrm>
            <a:off x="2377449" y="799461"/>
            <a:ext cx="422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  <a:cs typeface="Arial" panose="020B0604020202020204" pitchFamily="34" charset="0"/>
              </a:rPr>
              <a:t>연구 배경 및 목적</a:t>
            </a:r>
            <a:endParaRPr lang="en-US" altLang="zh-CN" sz="36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2056" name="Picture 8" descr="배 ">
            <a:extLst>
              <a:ext uri="{FF2B5EF4-FFF2-40B4-BE49-F238E27FC236}">
                <a16:creationId xmlns:a16="http://schemas.microsoft.com/office/drawing/2014/main" id="{98E3DD40-E30A-404A-8BE8-F607827DC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71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888" y="2192997"/>
            <a:ext cx="4491038" cy="2752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55681" y="5029200"/>
            <a:ext cx="275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중대재해처벌법 인식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F852C-3BFD-4A02-84B5-121082024838}"/>
              </a:ext>
            </a:extLst>
          </p:cNvPr>
          <p:cNvSpPr txBox="1"/>
          <p:nvPr/>
        </p:nvSpPr>
        <p:spPr>
          <a:xfrm>
            <a:off x="7177964" y="5651358"/>
            <a:ext cx="3651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https://www.fnnews.com/news/202201261409204763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DDF58-F9FC-4B0D-853E-C1A45B27A611}"/>
              </a:ext>
            </a:extLst>
          </p:cNvPr>
          <p:cNvSpPr txBox="1"/>
          <p:nvPr/>
        </p:nvSpPr>
        <p:spPr>
          <a:xfrm>
            <a:off x="799826" y="2922765"/>
            <a:ext cx="5415187" cy="23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기반시설관리법이 제정되면서 현재 </a:t>
            </a:r>
            <a:r>
              <a:rPr lang="en-US" altLang="ko-KR" sz="2000" dirty="0"/>
              <a:t>15</a:t>
            </a:r>
            <a:r>
              <a:rPr lang="ko-KR" altLang="en-US" sz="2000" dirty="0"/>
              <a:t>종의 기반시설 관리대상에 항만시설이 포함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시설물 안전법 및 중대재해처벌법의 강화됨에 따라 안전 관리  체계가 중요해지고 있는 추세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03C8DE-1BD9-48AC-89C0-5B9FC490612D}"/>
              </a:ext>
            </a:extLst>
          </p:cNvPr>
          <p:cNvSpPr txBox="1"/>
          <p:nvPr/>
        </p:nvSpPr>
        <p:spPr>
          <a:xfrm>
            <a:off x="870943" y="2161337"/>
            <a:ext cx="47773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3) </a:t>
            </a:r>
            <a:r>
              <a:rPr lang="ko-KR" altLang="en-US" sz="2400" b="1" dirty="0"/>
              <a:t>안전 관리에 대한 관심도 증가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62270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28FF0D-CB1E-405F-B297-8E175E76A7C7}"/>
              </a:ext>
            </a:extLst>
          </p:cNvPr>
          <p:cNvGrpSpPr/>
          <p:nvPr/>
        </p:nvGrpSpPr>
        <p:grpSpPr>
          <a:xfrm>
            <a:off x="1426135" y="0"/>
            <a:ext cx="10779889" cy="6858000"/>
            <a:chOff x="1412111" y="0"/>
            <a:chExt cx="10779889" cy="6858000"/>
          </a:xfrm>
        </p:grpSpPr>
        <p:sp>
          <p:nvSpPr>
            <p:cNvPr id="29" name="PA_平行四边形 15">
              <a:extLst>
                <a:ext uri="{FF2B5EF4-FFF2-40B4-BE49-F238E27FC236}">
                  <a16:creationId xmlns:a16="http://schemas.microsoft.com/office/drawing/2014/main" id="{C2015751-9888-47BE-B56E-505B1F43057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412111" y="0"/>
              <a:ext cx="9549114" cy="6858000"/>
            </a:xfrm>
            <a:prstGeom prst="parallelogram">
              <a:avLst>
                <a:gd name="adj" fmla="val 2672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52B0471-B9CF-432E-8C90-FC73963124E7}"/>
                </a:ext>
              </a:extLst>
            </p:cNvPr>
            <p:cNvGrpSpPr/>
            <p:nvPr/>
          </p:nvGrpSpPr>
          <p:grpSpPr>
            <a:xfrm>
              <a:off x="1899867" y="0"/>
              <a:ext cx="10292133" cy="6858000"/>
              <a:chOff x="1899867" y="0"/>
              <a:chExt cx="10292133" cy="68580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1F5084F-6FA3-4C91-9909-B38507DD1A0A}"/>
                  </a:ext>
                </a:extLst>
              </p:cNvPr>
              <p:cNvSpPr/>
              <p:nvPr/>
            </p:nvSpPr>
            <p:spPr>
              <a:xfrm>
                <a:off x="8530542" y="0"/>
                <a:ext cx="3661458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PA_平行四边形 15">
                <a:extLst>
                  <a:ext uri="{FF2B5EF4-FFF2-40B4-BE49-F238E27FC236}">
                    <a16:creationId xmlns:a16="http://schemas.microsoft.com/office/drawing/2014/main" id="{DA0604B0-185F-4390-852A-CBFC4E607B5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899867" y="0"/>
                <a:ext cx="10292133" cy="6858000"/>
              </a:xfrm>
              <a:prstGeom prst="parallelogram">
                <a:avLst>
                  <a:gd name="adj" fmla="val 2672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12">
            <a:extLst>
              <a:ext uri="{FF2B5EF4-FFF2-40B4-BE49-F238E27FC236}">
                <a16:creationId xmlns:a16="http://schemas.microsoft.com/office/drawing/2014/main" id="{0EEA74E3-954F-403B-96E9-E89AD7D3B17C}"/>
              </a:ext>
            </a:extLst>
          </p:cNvPr>
          <p:cNvSpPr txBox="1"/>
          <p:nvPr/>
        </p:nvSpPr>
        <p:spPr>
          <a:xfrm>
            <a:off x="4158258" y="513626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39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9703AC05-783E-4FF4-BC2E-8B7737968644}"/>
              </a:ext>
            </a:extLst>
          </p:cNvPr>
          <p:cNvSpPr/>
          <p:nvPr/>
        </p:nvSpPr>
        <p:spPr>
          <a:xfrm>
            <a:off x="6532586" y="854942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4019128F-B74F-412F-9065-F54400A6A3C8}"/>
              </a:ext>
            </a:extLst>
          </p:cNvPr>
          <p:cNvSpPr txBox="1"/>
          <p:nvPr/>
        </p:nvSpPr>
        <p:spPr>
          <a:xfrm>
            <a:off x="6811093" y="923869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배경 및 목적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矩形 19">
            <a:extLst>
              <a:ext uri="{FF2B5EF4-FFF2-40B4-BE49-F238E27FC236}">
                <a16:creationId xmlns:a16="http://schemas.microsoft.com/office/drawing/2014/main" id="{2976880B-93ED-4D16-B948-EE5270E10537}"/>
              </a:ext>
            </a:extLst>
          </p:cNvPr>
          <p:cNvSpPr/>
          <p:nvPr/>
        </p:nvSpPr>
        <p:spPr>
          <a:xfrm>
            <a:off x="6532586" y="1844003"/>
            <a:ext cx="5663952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8EBFD5F0-F8B3-43A8-A30A-1587916C4CAA}"/>
              </a:ext>
            </a:extLst>
          </p:cNvPr>
          <p:cNvSpPr txBox="1"/>
          <p:nvPr/>
        </p:nvSpPr>
        <p:spPr>
          <a:xfrm>
            <a:off x="6811093" y="1912930"/>
            <a:ext cx="491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항만 시설 관리 현황 및 사례 분석</a:t>
            </a: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E8E19569-C10B-4F84-8F63-757E06ED61F9}"/>
              </a:ext>
            </a:extLst>
          </p:cNvPr>
          <p:cNvSpPr/>
          <p:nvPr/>
        </p:nvSpPr>
        <p:spPr>
          <a:xfrm>
            <a:off x="6532586" y="2833064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22">
            <a:extLst>
              <a:ext uri="{FF2B5EF4-FFF2-40B4-BE49-F238E27FC236}">
                <a16:creationId xmlns:a16="http://schemas.microsoft.com/office/drawing/2014/main" id="{11E65A7C-786E-4D4A-9BEF-CADAB4FC1E85}"/>
              </a:ext>
            </a:extLst>
          </p:cNvPr>
          <p:cNvSpPr txBox="1"/>
          <p:nvPr/>
        </p:nvSpPr>
        <p:spPr>
          <a:xfrm>
            <a:off x="6811093" y="2901991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항만시설정보시스템 기능 분석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17" name="文本框 25">
            <a:extLst>
              <a:ext uri="{FF2B5EF4-FFF2-40B4-BE49-F238E27FC236}">
                <a16:creationId xmlns:a16="http://schemas.microsoft.com/office/drawing/2014/main" id="{1D33683D-CF8A-4753-83C9-17D28CC2B60E}"/>
              </a:ext>
            </a:extLst>
          </p:cNvPr>
          <p:cNvSpPr txBox="1"/>
          <p:nvPr/>
        </p:nvSpPr>
        <p:spPr>
          <a:xfrm>
            <a:off x="5672207" y="2719416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43D99398-4D35-4F3B-BE8D-BDDB7935180C}"/>
              </a:ext>
            </a:extLst>
          </p:cNvPr>
          <p:cNvSpPr/>
          <p:nvPr/>
        </p:nvSpPr>
        <p:spPr>
          <a:xfrm>
            <a:off x="6532586" y="3822125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145842-8E6D-4CC1-9E06-3CEA0F153A8E}"/>
              </a:ext>
            </a:extLst>
          </p:cNvPr>
          <p:cNvSpPr txBox="1"/>
          <p:nvPr/>
        </p:nvSpPr>
        <p:spPr>
          <a:xfrm>
            <a:off x="6811093" y="389105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정보관리체계 일원화 구축방안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18" name="矩形 19">
            <a:extLst>
              <a:ext uri="{FF2B5EF4-FFF2-40B4-BE49-F238E27FC236}">
                <a16:creationId xmlns:a16="http://schemas.microsoft.com/office/drawing/2014/main" id="{9F64A08B-8AFB-4058-8559-064F45BEFE26}"/>
              </a:ext>
            </a:extLst>
          </p:cNvPr>
          <p:cNvSpPr/>
          <p:nvPr/>
        </p:nvSpPr>
        <p:spPr>
          <a:xfrm>
            <a:off x="6532586" y="4811186"/>
            <a:ext cx="5663952" cy="576064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0">
            <a:extLst>
              <a:ext uri="{FF2B5EF4-FFF2-40B4-BE49-F238E27FC236}">
                <a16:creationId xmlns:a16="http://schemas.microsoft.com/office/drawing/2014/main" id="{126FFEA5-B9A5-4562-9DA4-69B28BDC6280}"/>
              </a:ext>
            </a:extLst>
          </p:cNvPr>
          <p:cNvSpPr txBox="1"/>
          <p:nvPr/>
        </p:nvSpPr>
        <p:spPr>
          <a:xfrm>
            <a:off x="6811093" y="490125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/>
              </a:rPr>
              <a:t>결론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63E8FB-FA3E-4170-8522-52EC32173A4E}"/>
              </a:ext>
            </a:extLst>
          </p:cNvPr>
          <p:cNvSpPr txBox="1"/>
          <p:nvPr/>
        </p:nvSpPr>
        <p:spPr>
          <a:xfrm>
            <a:off x="204846" y="181921"/>
            <a:ext cx="2749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6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38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928FF8F-740A-4A7A-9F03-4D816C4C73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292974" y="139815"/>
            <a:ext cx="11582807" cy="6503033"/>
          </a:xfrm>
          <a:prstGeom prst="rect">
            <a:avLst/>
          </a:prstGeom>
          <a:noFill/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4E64A5-3D6F-4289-BA95-036A0384C6F0}"/>
              </a:ext>
            </a:extLst>
          </p:cNvPr>
          <p:cNvSpPr/>
          <p:nvPr/>
        </p:nvSpPr>
        <p:spPr>
          <a:xfrm>
            <a:off x="0" y="6642848"/>
            <a:ext cx="12192000" cy="2151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文本框 8">
            <a:extLst>
              <a:ext uri="{FF2B5EF4-FFF2-40B4-BE49-F238E27FC236}">
                <a16:creationId xmlns:a16="http://schemas.microsoft.com/office/drawing/2014/main" id="{E58053DF-BABB-4EC9-8B19-A34420C24DF8}"/>
              </a:ext>
            </a:extLst>
          </p:cNvPr>
          <p:cNvSpPr txBox="1"/>
          <p:nvPr/>
        </p:nvSpPr>
        <p:spPr>
          <a:xfrm>
            <a:off x="2161655" y="682631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  <a:cs typeface="Arial" panose="020B0604020202020204" pitchFamily="34" charset="0"/>
              </a:rPr>
              <a:t>항만 시설 관리 현황</a:t>
            </a:r>
            <a:endParaRPr lang="en-US" altLang="zh-CN" sz="36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矩形: 圆角 12">
            <a:extLst>
              <a:ext uri="{FF2B5EF4-FFF2-40B4-BE49-F238E27FC236}">
                <a16:creationId xmlns:a16="http://schemas.microsoft.com/office/drawing/2014/main" id="{4ED2274C-F5C9-470D-A43C-6B7C73ABBC18}"/>
              </a:ext>
            </a:extLst>
          </p:cNvPr>
          <p:cNvSpPr/>
          <p:nvPr/>
        </p:nvSpPr>
        <p:spPr>
          <a:xfrm>
            <a:off x="2069313" y="1631559"/>
            <a:ext cx="8148744" cy="487015"/>
          </a:xfrm>
          <a:prstGeom prst="roundRect">
            <a:avLst>
              <a:gd name="adj" fmla="val 12504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a typeface="+mj-ea"/>
              </a:rPr>
              <a:t>항만 시설 관리 계획 대상 항만</a:t>
            </a:r>
            <a:endParaRPr lang="zh-CN" altLang="en-US" sz="2400" b="1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5B546E0-2993-4019-95BD-203FF4245162}"/>
              </a:ext>
            </a:extLst>
          </p:cNvPr>
          <p:cNvSpPr/>
          <p:nvPr/>
        </p:nvSpPr>
        <p:spPr>
          <a:xfrm>
            <a:off x="829476" y="2476668"/>
            <a:ext cx="3354051" cy="315560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3221FE-12AE-422C-A553-BC3FD3B75104}"/>
              </a:ext>
            </a:extLst>
          </p:cNvPr>
          <p:cNvSpPr/>
          <p:nvPr/>
        </p:nvSpPr>
        <p:spPr>
          <a:xfrm>
            <a:off x="4407354" y="2466831"/>
            <a:ext cx="3354051" cy="315560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D7F1C73-F462-4D9B-BB3B-FF3E24303544}"/>
              </a:ext>
            </a:extLst>
          </p:cNvPr>
          <p:cNvSpPr/>
          <p:nvPr/>
        </p:nvSpPr>
        <p:spPr>
          <a:xfrm>
            <a:off x="8042845" y="2481805"/>
            <a:ext cx="3354051" cy="3155606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8" descr="배 ">
            <a:extLst>
              <a:ext uri="{FF2B5EF4-FFF2-40B4-BE49-F238E27FC236}">
                <a16:creationId xmlns:a16="http://schemas.microsoft.com/office/drawing/2014/main" id="{8C7D5C6B-DBEF-4AC1-AE0C-D08211B6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3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1692630" y="3177948"/>
            <a:ext cx="470550" cy="557435"/>
            <a:chOff x="5072496" y="3547110"/>
            <a:chExt cx="914400" cy="1146810"/>
          </a:xfrm>
        </p:grpSpPr>
        <p:sp>
          <p:nvSpPr>
            <p:cNvPr id="28" name="타원 27"/>
            <p:cNvSpPr/>
            <p:nvPr/>
          </p:nvSpPr>
          <p:spPr>
            <a:xfrm>
              <a:off x="5072496" y="3547110"/>
              <a:ext cx="914400" cy="914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174154" y="3642361"/>
              <a:ext cx="711085" cy="7239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순서도: 병합 30"/>
            <p:cNvSpPr/>
            <p:nvPr/>
          </p:nvSpPr>
          <p:spPr>
            <a:xfrm>
              <a:off x="5354193" y="4366260"/>
              <a:ext cx="350999" cy="32766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440878" y="2621469"/>
            <a:ext cx="487027" cy="530487"/>
            <a:chOff x="5072494" y="3547110"/>
            <a:chExt cx="914400" cy="1146810"/>
          </a:xfrm>
        </p:grpSpPr>
        <p:sp>
          <p:nvSpPr>
            <p:cNvPr id="33" name="타원 32"/>
            <p:cNvSpPr/>
            <p:nvPr/>
          </p:nvSpPr>
          <p:spPr>
            <a:xfrm>
              <a:off x="5072494" y="354711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174151" y="3642360"/>
              <a:ext cx="711085" cy="723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병합 34"/>
            <p:cNvSpPr/>
            <p:nvPr/>
          </p:nvSpPr>
          <p:spPr>
            <a:xfrm>
              <a:off x="5354193" y="4366260"/>
              <a:ext cx="350999" cy="32766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13331" y="4100921"/>
            <a:ext cx="512019" cy="514958"/>
            <a:chOff x="5072494" y="3547110"/>
            <a:chExt cx="914400" cy="1146810"/>
          </a:xfrm>
        </p:grpSpPr>
        <p:sp>
          <p:nvSpPr>
            <p:cNvPr id="37" name="타원 36"/>
            <p:cNvSpPr/>
            <p:nvPr/>
          </p:nvSpPr>
          <p:spPr>
            <a:xfrm>
              <a:off x="5072494" y="354711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174151" y="3642360"/>
              <a:ext cx="711085" cy="723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병합 38"/>
            <p:cNvSpPr/>
            <p:nvPr/>
          </p:nvSpPr>
          <p:spPr>
            <a:xfrm>
              <a:off x="5354193" y="4366260"/>
              <a:ext cx="350999" cy="32766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719870" y="4582284"/>
            <a:ext cx="512019" cy="514958"/>
            <a:chOff x="5072494" y="3547110"/>
            <a:chExt cx="914400" cy="1146810"/>
          </a:xfrm>
        </p:grpSpPr>
        <p:sp>
          <p:nvSpPr>
            <p:cNvPr id="45" name="타원 44"/>
            <p:cNvSpPr/>
            <p:nvPr/>
          </p:nvSpPr>
          <p:spPr>
            <a:xfrm>
              <a:off x="5072494" y="354711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174151" y="3642360"/>
              <a:ext cx="711085" cy="723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병합 46"/>
            <p:cNvSpPr/>
            <p:nvPr/>
          </p:nvSpPr>
          <p:spPr>
            <a:xfrm>
              <a:off x="5354193" y="4366260"/>
              <a:ext cx="350999" cy="32766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9643301" y="2811531"/>
            <a:ext cx="512019" cy="514958"/>
            <a:chOff x="5072494" y="3547110"/>
            <a:chExt cx="914400" cy="1146810"/>
          </a:xfrm>
        </p:grpSpPr>
        <p:sp>
          <p:nvSpPr>
            <p:cNvPr id="49" name="타원 48"/>
            <p:cNvSpPr/>
            <p:nvPr/>
          </p:nvSpPr>
          <p:spPr>
            <a:xfrm>
              <a:off x="5072494" y="354711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174151" y="3642360"/>
              <a:ext cx="711085" cy="723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병합 50"/>
            <p:cNvSpPr/>
            <p:nvPr/>
          </p:nvSpPr>
          <p:spPr>
            <a:xfrm>
              <a:off x="5354193" y="4366260"/>
              <a:ext cx="350999" cy="32766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707616" y="3966570"/>
            <a:ext cx="512019" cy="514958"/>
            <a:chOff x="5072494" y="3547110"/>
            <a:chExt cx="914400" cy="1146810"/>
          </a:xfrm>
        </p:grpSpPr>
        <p:sp>
          <p:nvSpPr>
            <p:cNvPr id="57" name="타원 56"/>
            <p:cNvSpPr/>
            <p:nvPr/>
          </p:nvSpPr>
          <p:spPr>
            <a:xfrm>
              <a:off x="5072494" y="354711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5174151" y="3642360"/>
              <a:ext cx="711085" cy="723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병합 58"/>
            <p:cNvSpPr/>
            <p:nvPr/>
          </p:nvSpPr>
          <p:spPr>
            <a:xfrm>
              <a:off x="5354193" y="4366260"/>
              <a:ext cx="350999" cy="32766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624840" y="4123095"/>
            <a:ext cx="512019" cy="514958"/>
            <a:chOff x="5072494" y="3547110"/>
            <a:chExt cx="914400" cy="1146810"/>
          </a:xfrm>
        </p:grpSpPr>
        <p:sp>
          <p:nvSpPr>
            <p:cNvPr id="64" name="타원 63"/>
            <p:cNvSpPr/>
            <p:nvPr/>
          </p:nvSpPr>
          <p:spPr>
            <a:xfrm>
              <a:off x="5072494" y="354711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5174151" y="3642360"/>
              <a:ext cx="711085" cy="723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순서도: 병합 65"/>
            <p:cNvSpPr/>
            <p:nvPr/>
          </p:nvSpPr>
          <p:spPr>
            <a:xfrm>
              <a:off x="5354193" y="4366260"/>
              <a:ext cx="350999" cy="32766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004335" y="4778847"/>
            <a:ext cx="512019" cy="514958"/>
            <a:chOff x="5072494" y="3547110"/>
            <a:chExt cx="914400" cy="1146810"/>
          </a:xfrm>
        </p:grpSpPr>
        <p:sp>
          <p:nvSpPr>
            <p:cNvPr id="79" name="타원 78"/>
            <p:cNvSpPr/>
            <p:nvPr/>
          </p:nvSpPr>
          <p:spPr>
            <a:xfrm>
              <a:off x="5072494" y="354711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5174151" y="3642360"/>
              <a:ext cx="711085" cy="723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순서도: 병합 80"/>
            <p:cNvSpPr/>
            <p:nvPr/>
          </p:nvSpPr>
          <p:spPr>
            <a:xfrm>
              <a:off x="5354193" y="4366260"/>
              <a:ext cx="350999" cy="32766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559788" y="4708068"/>
            <a:ext cx="512019" cy="514958"/>
            <a:chOff x="5072494" y="3547110"/>
            <a:chExt cx="914400" cy="1146810"/>
          </a:xfrm>
        </p:grpSpPr>
        <p:sp>
          <p:nvSpPr>
            <p:cNvPr id="74" name="타원 73"/>
            <p:cNvSpPr/>
            <p:nvPr/>
          </p:nvSpPr>
          <p:spPr>
            <a:xfrm>
              <a:off x="5072494" y="354711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5174151" y="3642360"/>
              <a:ext cx="711085" cy="723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5354193" y="4366260"/>
              <a:ext cx="350999" cy="32766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307315" y="4031650"/>
            <a:ext cx="470550" cy="557435"/>
            <a:chOff x="5072496" y="3547110"/>
            <a:chExt cx="914400" cy="1146810"/>
          </a:xfrm>
        </p:grpSpPr>
        <p:sp>
          <p:nvSpPr>
            <p:cNvPr id="69" name="타원 68"/>
            <p:cNvSpPr/>
            <p:nvPr/>
          </p:nvSpPr>
          <p:spPr>
            <a:xfrm>
              <a:off x="5072496" y="3547110"/>
              <a:ext cx="914400" cy="914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174154" y="3642361"/>
              <a:ext cx="711085" cy="7239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순서도: 병합 70"/>
            <p:cNvSpPr/>
            <p:nvPr/>
          </p:nvSpPr>
          <p:spPr>
            <a:xfrm>
              <a:off x="5354193" y="4366260"/>
              <a:ext cx="350999" cy="32766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927905" y="2490511"/>
            <a:ext cx="470550" cy="557435"/>
            <a:chOff x="5072496" y="3547110"/>
            <a:chExt cx="914400" cy="1146810"/>
          </a:xfrm>
        </p:grpSpPr>
        <p:sp>
          <p:nvSpPr>
            <p:cNvPr id="83" name="타원 82"/>
            <p:cNvSpPr/>
            <p:nvPr/>
          </p:nvSpPr>
          <p:spPr>
            <a:xfrm>
              <a:off x="5072496" y="3547110"/>
              <a:ext cx="914400" cy="914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5174154" y="3642361"/>
              <a:ext cx="711085" cy="7239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순서도: 병합 84"/>
            <p:cNvSpPr/>
            <p:nvPr/>
          </p:nvSpPr>
          <p:spPr>
            <a:xfrm>
              <a:off x="5354193" y="4366260"/>
              <a:ext cx="350999" cy="32766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152590" y="3163273"/>
            <a:ext cx="470550" cy="557435"/>
            <a:chOff x="5072496" y="3547110"/>
            <a:chExt cx="914400" cy="1146810"/>
          </a:xfrm>
        </p:grpSpPr>
        <p:sp>
          <p:nvSpPr>
            <p:cNvPr id="87" name="타원 86"/>
            <p:cNvSpPr/>
            <p:nvPr/>
          </p:nvSpPr>
          <p:spPr>
            <a:xfrm>
              <a:off x="5072496" y="3547110"/>
              <a:ext cx="914400" cy="914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5174154" y="3642361"/>
              <a:ext cx="711085" cy="7239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병합 88"/>
            <p:cNvSpPr/>
            <p:nvPr/>
          </p:nvSpPr>
          <p:spPr>
            <a:xfrm>
              <a:off x="5354193" y="4366260"/>
              <a:ext cx="350999" cy="32766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925389" y="2614985"/>
            <a:ext cx="5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2">
                    <a:lumMod val="25000"/>
                  </a:schemeClr>
                </a:solidFill>
              </a:rPr>
              <a:t>경인항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1623140" y="4392676"/>
            <a:ext cx="470550" cy="557435"/>
            <a:chOff x="5072496" y="3547110"/>
            <a:chExt cx="914400" cy="1146810"/>
          </a:xfrm>
        </p:grpSpPr>
        <p:sp>
          <p:nvSpPr>
            <p:cNvPr id="97" name="타원 96"/>
            <p:cNvSpPr/>
            <p:nvPr/>
          </p:nvSpPr>
          <p:spPr>
            <a:xfrm>
              <a:off x="5072496" y="3547110"/>
              <a:ext cx="914400" cy="914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5174155" y="3642363"/>
              <a:ext cx="711085" cy="7239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순서도: 병합 98"/>
            <p:cNvSpPr/>
            <p:nvPr/>
          </p:nvSpPr>
          <p:spPr>
            <a:xfrm>
              <a:off x="5354193" y="4366260"/>
              <a:ext cx="350999" cy="32766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478175" y="4939769"/>
            <a:ext cx="470550" cy="557435"/>
            <a:chOff x="5072496" y="3547110"/>
            <a:chExt cx="914400" cy="1146810"/>
          </a:xfrm>
        </p:grpSpPr>
        <p:sp>
          <p:nvSpPr>
            <p:cNvPr id="103" name="타원 102"/>
            <p:cNvSpPr/>
            <p:nvPr/>
          </p:nvSpPr>
          <p:spPr>
            <a:xfrm>
              <a:off x="5072496" y="3547110"/>
              <a:ext cx="914400" cy="9143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5174155" y="3642363"/>
              <a:ext cx="711085" cy="7239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순서도: 병합 104"/>
            <p:cNvSpPr/>
            <p:nvPr/>
          </p:nvSpPr>
          <p:spPr>
            <a:xfrm>
              <a:off x="5354193" y="4366260"/>
              <a:ext cx="350999" cy="327660"/>
            </a:xfrm>
            <a:prstGeom prst="flowChartMerg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C113A3E-7DB3-421B-ADF6-38FBA41ACD84}"/>
              </a:ext>
            </a:extLst>
          </p:cNvPr>
          <p:cNvSpPr txBox="1"/>
          <p:nvPr/>
        </p:nvSpPr>
        <p:spPr>
          <a:xfrm>
            <a:off x="1449020" y="2738230"/>
            <a:ext cx="5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인천항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C34B3D-B72E-4D98-97DB-52C44D11316D}"/>
              </a:ext>
            </a:extLst>
          </p:cNvPr>
          <p:cNvSpPr txBox="1"/>
          <p:nvPr/>
        </p:nvSpPr>
        <p:spPr>
          <a:xfrm>
            <a:off x="1135889" y="3290926"/>
            <a:ext cx="5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2">
                    <a:lumMod val="25000"/>
                  </a:schemeClr>
                </a:solidFill>
              </a:rPr>
              <a:t>대산항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605E77-530D-4F05-987F-58DE25CAC350}"/>
              </a:ext>
            </a:extLst>
          </p:cNvPr>
          <p:cNvSpPr txBox="1"/>
          <p:nvPr/>
        </p:nvSpPr>
        <p:spPr>
          <a:xfrm>
            <a:off x="1690605" y="3302444"/>
            <a:ext cx="5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2">
                    <a:lumMod val="25000"/>
                  </a:schemeClr>
                </a:solidFill>
              </a:rPr>
              <a:t>당진항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2711E4A-C38F-4BAA-9403-7370C8AA20DE}"/>
              </a:ext>
            </a:extLst>
          </p:cNvPr>
          <p:cNvSpPr txBox="1"/>
          <p:nvPr/>
        </p:nvSpPr>
        <p:spPr>
          <a:xfrm>
            <a:off x="1303821" y="4157712"/>
            <a:ext cx="5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2">
                    <a:lumMod val="25000"/>
                  </a:schemeClr>
                </a:solidFill>
              </a:rPr>
              <a:t>장항항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3CCB273-FDF7-4117-A945-E6070B9EA60C}"/>
              </a:ext>
            </a:extLst>
          </p:cNvPr>
          <p:cNvSpPr txBox="1"/>
          <p:nvPr/>
        </p:nvSpPr>
        <p:spPr>
          <a:xfrm>
            <a:off x="1611555" y="4505761"/>
            <a:ext cx="5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군산항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12E2B94-A22C-4BAB-B8D5-B330146A2CBC}"/>
              </a:ext>
            </a:extLst>
          </p:cNvPr>
          <p:cNvSpPr txBox="1"/>
          <p:nvPr/>
        </p:nvSpPr>
        <p:spPr>
          <a:xfrm>
            <a:off x="1468033" y="5062748"/>
            <a:ext cx="5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목포항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37B130B-7C7E-498E-A315-9A577D1585C5}"/>
              </a:ext>
            </a:extLst>
          </p:cNvPr>
          <p:cNvSpPr txBox="1"/>
          <p:nvPr/>
        </p:nvSpPr>
        <p:spPr>
          <a:xfrm>
            <a:off x="6035181" y="4211571"/>
            <a:ext cx="5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마산항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33964E1-CFD5-4CFD-8E8E-8DF630DF347C}"/>
              </a:ext>
            </a:extLst>
          </p:cNvPr>
          <p:cNvSpPr txBox="1"/>
          <p:nvPr/>
        </p:nvSpPr>
        <p:spPr>
          <a:xfrm>
            <a:off x="6632669" y="4229902"/>
            <a:ext cx="5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부산항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84A74C9-25B2-4971-9727-ADFFDB66424A}"/>
              </a:ext>
            </a:extLst>
          </p:cNvPr>
          <p:cNvSpPr txBox="1"/>
          <p:nvPr/>
        </p:nvSpPr>
        <p:spPr>
          <a:xfrm>
            <a:off x="5574266" y="4824884"/>
            <a:ext cx="5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</a:rPr>
              <a:t>여수항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87A270-002F-475B-80F5-BF6E6C806A58}"/>
              </a:ext>
            </a:extLst>
          </p:cNvPr>
          <p:cNvSpPr txBox="1"/>
          <p:nvPr/>
        </p:nvSpPr>
        <p:spPr>
          <a:xfrm>
            <a:off x="6021555" y="4882907"/>
            <a:ext cx="5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2">
                    <a:lumMod val="25000"/>
                  </a:schemeClr>
                </a:solidFill>
              </a:rPr>
              <a:t>광양항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0DF6A7E-5F0F-4BD7-88DF-09475B6C4499}"/>
              </a:ext>
            </a:extLst>
          </p:cNvPr>
          <p:cNvSpPr txBox="1"/>
          <p:nvPr/>
        </p:nvSpPr>
        <p:spPr>
          <a:xfrm>
            <a:off x="9731816" y="4683691"/>
            <a:ext cx="5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2">
                    <a:lumMod val="25000"/>
                  </a:schemeClr>
                </a:solidFill>
              </a:rPr>
              <a:t>울산항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766043-7077-4454-A80D-2ADC20C18317}"/>
              </a:ext>
            </a:extLst>
          </p:cNvPr>
          <p:cNvSpPr txBox="1"/>
          <p:nvPr/>
        </p:nvSpPr>
        <p:spPr>
          <a:xfrm>
            <a:off x="9719440" y="4080455"/>
            <a:ext cx="5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2">
                    <a:lumMod val="25000"/>
                  </a:schemeClr>
                </a:solidFill>
              </a:rPr>
              <a:t>포항항</a:t>
            </a:r>
            <a:endParaRPr lang="en-US" altLang="ko-KR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F9C54-CD93-434D-9BD4-786B5F3DCB75}"/>
              </a:ext>
            </a:extLst>
          </p:cNvPr>
          <p:cNvSpPr txBox="1"/>
          <p:nvPr/>
        </p:nvSpPr>
        <p:spPr>
          <a:xfrm>
            <a:off x="9648834" y="2918633"/>
            <a:ext cx="515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2">
                    <a:lumMod val="25000"/>
                  </a:schemeClr>
                </a:solidFill>
              </a:rPr>
              <a:t>묵호항</a:t>
            </a:r>
            <a:endParaRPr lang="ko-KR" altLang="en-US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31280DA-C8FA-4205-8672-30C6D848EC32}"/>
              </a:ext>
            </a:extLst>
          </p:cNvPr>
          <p:cNvGrpSpPr/>
          <p:nvPr/>
        </p:nvGrpSpPr>
        <p:grpSpPr>
          <a:xfrm>
            <a:off x="1808170" y="5858955"/>
            <a:ext cx="1383856" cy="402878"/>
            <a:chOff x="8548252" y="926303"/>
            <a:chExt cx="1383856" cy="40287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336E8AA-00C1-49F0-8993-5A05BF16098F}"/>
                </a:ext>
              </a:extLst>
            </p:cNvPr>
            <p:cNvSpPr txBox="1"/>
            <p:nvPr/>
          </p:nvSpPr>
          <p:spPr>
            <a:xfrm>
              <a:off x="8620126" y="929071"/>
              <a:ext cx="13119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서해안</a:t>
              </a: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398F246-A550-444D-99EB-8FFDD2F6CC16}"/>
                </a:ext>
              </a:extLst>
            </p:cNvPr>
            <p:cNvCxnSpPr>
              <a:cxnSpLocks/>
            </p:cNvCxnSpPr>
            <p:nvPr/>
          </p:nvCxnSpPr>
          <p:spPr>
            <a:xfrm>
              <a:off x="8548252" y="926303"/>
              <a:ext cx="0" cy="402659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0703FA9-37F8-4F36-B4C7-DB8FA0172EF5}"/>
              </a:ext>
            </a:extLst>
          </p:cNvPr>
          <p:cNvGrpSpPr/>
          <p:nvPr/>
        </p:nvGrpSpPr>
        <p:grpSpPr>
          <a:xfrm>
            <a:off x="5426340" y="5889765"/>
            <a:ext cx="1383856" cy="402878"/>
            <a:chOff x="8548252" y="926303"/>
            <a:chExt cx="1383856" cy="402878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4D8F831-9D6D-4D32-AEAD-0F2E3ED09551}"/>
                </a:ext>
              </a:extLst>
            </p:cNvPr>
            <p:cNvSpPr txBox="1"/>
            <p:nvPr/>
          </p:nvSpPr>
          <p:spPr>
            <a:xfrm>
              <a:off x="8620126" y="929071"/>
              <a:ext cx="13119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남해안</a:t>
              </a: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C4B79EEC-C6A6-4621-8E17-92EDA8BA9026}"/>
                </a:ext>
              </a:extLst>
            </p:cNvPr>
            <p:cNvCxnSpPr>
              <a:cxnSpLocks/>
            </p:cNvCxnSpPr>
            <p:nvPr/>
          </p:nvCxnSpPr>
          <p:spPr>
            <a:xfrm>
              <a:off x="8548252" y="926303"/>
              <a:ext cx="0" cy="402659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5F496BD-91C1-4B79-B6F2-399D532906B8}"/>
              </a:ext>
            </a:extLst>
          </p:cNvPr>
          <p:cNvGrpSpPr/>
          <p:nvPr/>
        </p:nvGrpSpPr>
        <p:grpSpPr>
          <a:xfrm>
            <a:off x="9109111" y="5889546"/>
            <a:ext cx="1383856" cy="402878"/>
            <a:chOff x="8548252" y="926303"/>
            <a:chExt cx="1383856" cy="402878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AD8DDC4-CF86-4C2C-AA13-487099454539}"/>
                </a:ext>
              </a:extLst>
            </p:cNvPr>
            <p:cNvSpPr txBox="1"/>
            <p:nvPr/>
          </p:nvSpPr>
          <p:spPr>
            <a:xfrm>
              <a:off x="8620126" y="929071"/>
              <a:ext cx="13119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동해안</a:t>
              </a: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DEE2AEDC-1E34-4E08-A929-18E12C014CDD}"/>
                </a:ext>
              </a:extLst>
            </p:cNvPr>
            <p:cNvCxnSpPr>
              <a:cxnSpLocks/>
            </p:cNvCxnSpPr>
            <p:nvPr/>
          </p:nvCxnSpPr>
          <p:spPr>
            <a:xfrm>
              <a:off x="8548252" y="926303"/>
              <a:ext cx="0" cy="402659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136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87F9C4-0366-488E-B53D-EA7C46AA1D2D}"/>
              </a:ext>
            </a:extLst>
          </p:cNvPr>
          <p:cNvGrpSpPr/>
          <p:nvPr/>
        </p:nvGrpSpPr>
        <p:grpSpPr>
          <a:xfrm>
            <a:off x="0" y="169766"/>
            <a:ext cx="12192000" cy="6688234"/>
            <a:chOff x="0" y="169766"/>
            <a:chExt cx="12192000" cy="66882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928FF8F-740A-4A7A-9F03-4D816C4C7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5"/>
            <a:stretch/>
          </p:blipFill>
          <p:spPr>
            <a:xfrm>
              <a:off x="304596" y="169766"/>
              <a:ext cx="11582807" cy="6503033"/>
            </a:xfrm>
            <a:prstGeom prst="rect">
              <a:avLst/>
            </a:prstGeom>
            <a:noFill/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4E64A5-3D6F-4289-BA95-036A0384C6F0}"/>
                </a:ext>
              </a:extLst>
            </p:cNvPr>
            <p:cNvSpPr/>
            <p:nvPr/>
          </p:nvSpPr>
          <p:spPr>
            <a:xfrm>
              <a:off x="0" y="6642848"/>
              <a:ext cx="12192000" cy="215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文本框 8">
            <a:extLst>
              <a:ext uri="{FF2B5EF4-FFF2-40B4-BE49-F238E27FC236}">
                <a16:creationId xmlns:a16="http://schemas.microsoft.com/office/drawing/2014/main" id="{5EC653E5-F390-4E94-80BC-E481E8B778AC}"/>
              </a:ext>
            </a:extLst>
          </p:cNvPr>
          <p:cNvSpPr txBox="1"/>
          <p:nvPr/>
        </p:nvSpPr>
        <p:spPr>
          <a:xfrm>
            <a:off x="2161655" y="682631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+mn-ea"/>
                <a:cs typeface="Arial" panose="020B0604020202020204" pitchFamily="34" charset="0"/>
              </a:rPr>
              <a:t>항만 시설 관리 현황</a:t>
            </a:r>
            <a:endParaRPr lang="en-US" altLang="zh-CN" sz="3600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1" name="Picture 8" descr="배 ">
            <a:extLst>
              <a:ext uri="{FF2B5EF4-FFF2-40B4-BE49-F238E27FC236}">
                <a16:creationId xmlns:a16="http://schemas.microsoft.com/office/drawing/2014/main" id="{55D41634-49A3-4C5D-9A75-3BE466FE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3" y="517021"/>
            <a:ext cx="934204" cy="93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: 圆角 12">
            <a:extLst>
              <a:ext uri="{FF2B5EF4-FFF2-40B4-BE49-F238E27FC236}">
                <a16:creationId xmlns:a16="http://schemas.microsoft.com/office/drawing/2014/main" id="{FEDD11A1-743B-4407-8CE4-0A5B98E5637A}"/>
              </a:ext>
            </a:extLst>
          </p:cNvPr>
          <p:cNvSpPr/>
          <p:nvPr/>
        </p:nvSpPr>
        <p:spPr>
          <a:xfrm>
            <a:off x="2069313" y="1631559"/>
            <a:ext cx="8148744" cy="487015"/>
          </a:xfrm>
          <a:prstGeom prst="roundRect">
            <a:avLst>
              <a:gd name="adj" fmla="val 12504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j-ea"/>
                <a:ea typeface="+mj-ea"/>
              </a:rPr>
              <a:t>항만 시설 종류</a:t>
            </a:r>
            <a:endParaRPr lang="zh-CN" altLang="en-US" sz="24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430687"/>
            <a:ext cx="3352068" cy="281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110" y="2430687"/>
            <a:ext cx="3379691" cy="280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799" y="2430687"/>
            <a:ext cx="3379014" cy="280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39CDD5-3ADE-4C6D-A620-D27A1D8419A9}"/>
              </a:ext>
            </a:extLst>
          </p:cNvPr>
          <p:cNvGrpSpPr/>
          <p:nvPr/>
        </p:nvGrpSpPr>
        <p:grpSpPr>
          <a:xfrm>
            <a:off x="5614027" y="5630895"/>
            <a:ext cx="1383856" cy="402878"/>
            <a:chOff x="8548252" y="926303"/>
            <a:chExt cx="1383856" cy="40287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B378E4-30BC-4E79-82E4-0892619CBFB4}"/>
                </a:ext>
              </a:extLst>
            </p:cNvPr>
            <p:cNvSpPr txBox="1"/>
            <p:nvPr/>
          </p:nvSpPr>
          <p:spPr>
            <a:xfrm>
              <a:off x="8620126" y="929071"/>
              <a:ext cx="13119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계류 시설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940D22F-B731-4913-BB7F-A29BEB1824F6}"/>
                </a:ext>
              </a:extLst>
            </p:cNvPr>
            <p:cNvCxnSpPr>
              <a:cxnSpLocks/>
            </p:cNvCxnSpPr>
            <p:nvPr/>
          </p:nvCxnSpPr>
          <p:spPr>
            <a:xfrm>
              <a:off x="8548252" y="926303"/>
              <a:ext cx="0" cy="402659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02D93F5-B195-4DAC-8A4F-D9620639785E}"/>
              </a:ext>
            </a:extLst>
          </p:cNvPr>
          <p:cNvGrpSpPr/>
          <p:nvPr/>
        </p:nvGrpSpPr>
        <p:grpSpPr>
          <a:xfrm>
            <a:off x="2038206" y="5619376"/>
            <a:ext cx="1383856" cy="402878"/>
            <a:chOff x="8548252" y="926303"/>
            <a:chExt cx="1383856" cy="4028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330A7F-1CAB-4970-8583-25B888237021}"/>
                </a:ext>
              </a:extLst>
            </p:cNvPr>
            <p:cNvSpPr txBox="1"/>
            <p:nvPr/>
          </p:nvSpPr>
          <p:spPr>
            <a:xfrm>
              <a:off x="8620126" y="929071"/>
              <a:ext cx="13119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외곽 시설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497438D-803B-4F0D-BBDA-8894C90FDAB6}"/>
                </a:ext>
              </a:extLst>
            </p:cNvPr>
            <p:cNvCxnSpPr>
              <a:cxnSpLocks/>
            </p:cNvCxnSpPr>
            <p:nvPr/>
          </p:nvCxnSpPr>
          <p:spPr>
            <a:xfrm>
              <a:off x="8548252" y="926303"/>
              <a:ext cx="0" cy="402659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FF90E2-1988-4BB4-B6C9-7F1D32106F8C}"/>
              </a:ext>
            </a:extLst>
          </p:cNvPr>
          <p:cNvGrpSpPr/>
          <p:nvPr/>
        </p:nvGrpSpPr>
        <p:grpSpPr>
          <a:xfrm>
            <a:off x="8855796" y="5630895"/>
            <a:ext cx="2025019" cy="710654"/>
            <a:chOff x="8548252" y="926303"/>
            <a:chExt cx="1383856" cy="7106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25F814-D43C-495B-ADEF-F9E6FBB321F0}"/>
                </a:ext>
              </a:extLst>
            </p:cNvPr>
            <p:cNvSpPr txBox="1"/>
            <p:nvPr/>
          </p:nvSpPr>
          <p:spPr>
            <a:xfrm>
              <a:off x="8620126" y="929071"/>
              <a:ext cx="13119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/>
                <a:t>임항 교통 시설</a:t>
              </a:r>
              <a:endParaRPr lang="ko-KR" altLang="en-US" sz="2000" b="1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7F68CB1-1F2A-415D-9E0D-124A7DA5CA8A}"/>
                </a:ext>
              </a:extLst>
            </p:cNvPr>
            <p:cNvCxnSpPr>
              <a:cxnSpLocks/>
            </p:cNvCxnSpPr>
            <p:nvPr/>
          </p:nvCxnSpPr>
          <p:spPr>
            <a:xfrm>
              <a:off x="8548252" y="926303"/>
              <a:ext cx="0" cy="402659"/>
            </a:xfrm>
            <a:prstGeom prst="line">
              <a:avLst/>
            </a:prstGeom>
            <a:ln w="79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634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1151</Words>
  <Application>Microsoft Office PowerPoint</Application>
  <PresentationFormat>와이드스크린</PresentationFormat>
  <Paragraphs>315</Paragraphs>
  <Slides>28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나눔바른고딕</vt:lpstr>
      <vt:lpstr>나눔스퀘어 Bold</vt:lpstr>
      <vt:lpstr>맑은 고딕</vt:lpstr>
      <vt:lpstr>微软雅黑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혜수</dc:creator>
  <cp:lastModifiedBy>admin</cp:lastModifiedBy>
  <cp:revision>147</cp:revision>
  <dcterms:created xsi:type="dcterms:W3CDTF">2020-11-16T10:25:27Z</dcterms:created>
  <dcterms:modified xsi:type="dcterms:W3CDTF">2022-05-06T07:50:41Z</dcterms:modified>
</cp:coreProperties>
</file>