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50" r:id="rId1"/>
    <p:sldMasterId id="2147483951" r:id="rId2"/>
  </p:sldMasterIdLst>
  <p:notesMasterIdLst>
    <p:notesMasterId r:id="rId31"/>
  </p:notesMasterIdLst>
  <p:handoutMasterIdLst>
    <p:handoutMasterId r:id="rId32"/>
  </p:handoutMasterIdLst>
  <p:sldIdLst>
    <p:sldId id="1046" r:id="rId3"/>
    <p:sldId id="420" r:id="rId4"/>
    <p:sldId id="929" r:id="rId5"/>
    <p:sldId id="1047" r:id="rId6"/>
    <p:sldId id="1048" r:id="rId7"/>
    <p:sldId id="1049" r:id="rId8"/>
    <p:sldId id="1050" r:id="rId9"/>
    <p:sldId id="1051" r:id="rId10"/>
    <p:sldId id="1054" r:id="rId11"/>
    <p:sldId id="1025" r:id="rId12"/>
    <p:sldId id="1052" r:id="rId13"/>
    <p:sldId id="1056" r:id="rId14"/>
    <p:sldId id="1062" r:id="rId15"/>
    <p:sldId id="1063" r:id="rId16"/>
    <p:sldId id="1073" r:id="rId17"/>
    <p:sldId id="1077" r:id="rId18"/>
    <p:sldId id="1064" r:id="rId19"/>
    <p:sldId id="1065" r:id="rId20"/>
    <p:sldId id="1078" r:id="rId21"/>
    <p:sldId id="1066" r:id="rId22"/>
    <p:sldId id="1067" r:id="rId23"/>
    <p:sldId id="1068" r:id="rId24"/>
    <p:sldId id="1069" r:id="rId25"/>
    <p:sldId id="1074" r:id="rId26"/>
    <p:sldId id="1071" r:id="rId27"/>
    <p:sldId id="1075" r:id="rId28"/>
    <p:sldId id="1076" r:id="rId29"/>
    <p:sldId id="853" r:id="rId3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HY헤드라인M" panose="02030600000101010101" pitchFamily="18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5">
          <p15:clr>
            <a:srgbClr val="A4A3A4"/>
          </p15:clr>
        </p15:guide>
        <p15:guide id="2" orient="horz" pos="793">
          <p15:clr>
            <a:srgbClr val="A4A3A4"/>
          </p15:clr>
        </p15:guide>
        <p15:guide id="3" orient="horz" pos="1700" userDrawn="1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orient="horz" pos="3696">
          <p15:clr>
            <a:srgbClr val="A4A3A4"/>
          </p15:clr>
        </p15:guide>
        <p15:guide id="6" pos="787">
          <p15:clr>
            <a:srgbClr val="A4A3A4"/>
          </p15:clr>
        </p15:guide>
        <p15:guide id="7" pos="606">
          <p15:clr>
            <a:srgbClr val="A4A3A4"/>
          </p15:clr>
        </p15:guide>
        <p15:guide id="8" pos="470">
          <p15:clr>
            <a:srgbClr val="A4A3A4"/>
          </p15:clr>
        </p15:guide>
        <p15:guide id="9" pos="4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2335">
          <p15:clr>
            <a:srgbClr val="A4A3A4"/>
          </p15:clr>
        </p15:guide>
        <p15:guide id="4" orient="horz" pos="793">
          <p15:clr>
            <a:srgbClr val="A4A3A4"/>
          </p15:clr>
        </p15:guide>
        <p15:guide id="5" orient="horz" pos="1700">
          <p15:clr>
            <a:srgbClr val="A4A3A4"/>
          </p15:clr>
        </p15:guide>
        <p15:guide id="6" orient="horz" pos="612">
          <p15:clr>
            <a:srgbClr val="A4A3A4"/>
          </p15:clr>
        </p15:guide>
        <p15:guide id="7" orient="horz" pos="3696">
          <p15:clr>
            <a:srgbClr val="A4A3A4"/>
          </p15:clr>
        </p15:guide>
        <p15:guide id="8" pos="787">
          <p15:clr>
            <a:srgbClr val="A4A3A4"/>
          </p15:clr>
        </p15:guide>
        <p15:guide id="9" pos="606">
          <p15:clr>
            <a:srgbClr val="A4A3A4"/>
          </p15:clr>
        </p15:guide>
        <p15:guide id="10" pos="470">
          <p15:clr>
            <a:srgbClr val="A4A3A4"/>
          </p15:clr>
        </p15:guide>
        <p15:guide id="11" pos="49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CC"/>
    <a:srgbClr val="B48900"/>
    <a:srgbClr val="0000FF"/>
    <a:srgbClr val="CCFFFF"/>
    <a:srgbClr val="0033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6261" autoAdjust="0"/>
  </p:normalViewPr>
  <p:slideViewPr>
    <p:cSldViewPr snapToObjects="1">
      <p:cViewPr varScale="1">
        <p:scale>
          <a:sx n="73" d="100"/>
          <a:sy n="73" d="100"/>
        </p:scale>
        <p:origin x="1638" y="60"/>
      </p:cViewPr>
      <p:guideLst>
        <p:guide orient="horz" pos="2335"/>
        <p:guide orient="horz" pos="793"/>
        <p:guide orient="horz" pos="1700"/>
        <p:guide orient="horz" pos="612"/>
        <p:guide orient="horz" pos="3696"/>
        <p:guide pos="787"/>
        <p:guide pos="606"/>
        <p:guide pos="470"/>
        <p:guide pos="4961"/>
      </p:guideLst>
    </p:cSldViewPr>
  </p:slideViewPr>
  <p:outlineViewPr>
    <p:cViewPr>
      <p:scale>
        <a:sx n="33" d="100"/>
        <a:sy n="33" d="100"/>
      </p:scale>
      <p:origin x="0" y="3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2178" y="-126"/>
      </p:cViewPr>
      <p:guideLst>
        <p:guide orient="horz" pos="3224"/>
        <p:guide pos="2236"/>
        <p:guide orient="horz" pos="2335"/>
        <p:guide orient="horz" pos="793"/>
        <p:guide orient="horz" pos="1700"/>
        <p:guide orient="horz" pos="612"/>
        <p:guide orient="horz" pos="3696"/>
        <p:guide pos="787"/>
        <p:guide pos="606"/>
        <p:guide pos="470"/>
        <p:guide pos="49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8B21C9D-DB57-C9F9-5586-8C2EF4B230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A7C5BB9-29D6-CEEE-3DFC-2F29E9A7C9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r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0246511-363E-6AC3-AAA8-DD3F95AF5C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EDE56529-EAAA-25DF-663D-EB38DAE0A74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r" defTabSz="944563" eaLnBrk="1" latinLnBrk="1" hangingPunct="1">
              <a:defRPr sz="1200">
                <a:latin typeface="산돌고딕B" charset="-127"/>
              </a:defRPr>
            </a:lvl1pPr>
          </a:lstStyle>
          <a:p>
            <a:fld id="{BA8C73CD-F834-485C-82F4-9B6BD95365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655C4A57-FB98-B37C-658E-C091766E78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3A77FB4E-6F31-452B-C945-CC840579EF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>
            <a:lvl1pPr algn="r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471981E-BE81-1811-B248-7B0120D02F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BDF58AC8-1B34-B862-3F28-719BE3BA51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1788A054-9416-9571-B2FE-D2E817462C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l" defTabSz="946039" eaLnBrk="1" latinLnBrk="1" hangingPunct="1">
              <a:defRPr sz="1200">
                <a:latin typeface="산돌고딕B" pitchFamily="18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07BB7CA2-F837-DBFB-AEC0-911B2B60A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5" tIns="47323" rIns="94645" bIns="47323" numCol="1" anchor="b" anchorCtr="0" compatLnSpc="1">
            <a:prstTxWarp prst="textNoShape">
              <a:avLst/>
            </a:prstTxWarp>
          </a:bodyPr>
          <a:lstStyle>
            <a:lvl1pPr algn="r" defTabSz="944563" eaLnBrk="1" latinLnBrk="1" hangingPunct="1">
              <a:defRPr sz="1200">
                <a:latin typeface="산돌고딕B" charset="-127"/>
              </a:defRPr>
            </a:lvl1pPr>
          </a:lstStyle>
          <a:p>
            <a:fld id="{757F94FA-486F-4BC4-9BE4-EB80E018524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F94FA-486F-4BC4-9BE4-EB80E018524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65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F94FA-486F-4BC4-9BE4-EB80E018524E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44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294796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E19F8-CB66-0F9B-78A6-4D375D8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7FFB9-16ED-4114-A417-F26025794D22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6534A-23D3-0CCC-0DC1-B5BC2D7B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D7FB0-33D8-627C-CF16-78BD44B8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C3CC8-1950-454F-9CDC-B7A134D1807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1D76C-1CB5-8813-A733-3A56836C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E8C1-559C-40D9-B947-3D961BF83A48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C5341-C393-8B42-7126-B39567C5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64E50-9839-1CF7-53F3-2746E6E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089AC-5705-47DE-A110-C1254B807D2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918907D-1E06-0623-4035-74A75E6C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C4F9-99D4-4435-AE42-8377BCE8B7CA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4938359-B9A7-A836-84C4-53189FC5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9DB7A31-78A7-657B-7EA6-7A4DB777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E355-E5BD-44B1-9167-1FE18AE59D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9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4B6B99F-C598-54A6-49DC-B6FC033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028A-A8E7-40ED-A47D-1E02257E84F4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EA786F48-FF3D-1859-2A2C-630C8731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D2D5D5C-C3E0-A29D-122D-A6BD82B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C7536-AF52-4714-B9B7-175224AAF8D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6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0F7E1BE-2A0B-E957-1136-F3232FD8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E84B3-6C88-4A0C-966C-1F011758A216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E138EBCF-8358-5CB2-AD84-399F12DF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60562C9-F7FA-66C0-1A5C-2DAC405D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9A9B8-ED58-46C2-A17D-24DB7BF27D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B98129D-E9C4-1498-D9CC-10600160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2D9A-7EF6-45B1-A1AD-419925C1D4B2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3CBD7089-63E5-6831-9C7E-B4FA23E5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09CB05F-481D-BB86-AAC5-A1FEA522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46814-D4B2-4CF6-9F4E-013C175C618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8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375B62A-9071-842A-079F-15FFFC7C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D5E64-CB69-42AC-8C3F-BAF92DB36950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93E15E-3712-0904-13EE-CA137809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D7EA39-5FE7-17FE-5732-9B8F69D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B1876-E7EC-466E-977F-5A3FA3E45D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5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4561599-BB08-C3AA-096D-C1DAC0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F852-E790-49AC-B39C-604DFA3EBB5C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7BEA5F6-FB65-85FC-0E85-7618D261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753CA69-CBD5-34DC-7C8A-808C419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0AEA7-053B-46E6-B3A3-D1370117B1B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9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AA8C2-3D2B-917E-35C2-FCD58FC3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C97E-19C4-4D24-AC86-F9C4B0760C9F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CA70-DC7B-11B3-15B4-5B3AFC58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B46ED-5B08-E23F-3680-DA84A6C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89AC1-6E2C-4900-89D2-40CF641F8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0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5FB31-4632-650B-D61F-63BDB06E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F88B-C54D-436F-896B-E54B841473C2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514D7-876D-B036-3ECB-DF33871C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4F554-3D6C-7878-4389-238DA3E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4320-6BAF-4911-80F0-CC5037979F8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EF4FB8B2-D50D-2D26-EE68-409AB4179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F16A9-4D7E-4236-985F-2AE66B7123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827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6F35AE5F-12BF-3E26-9B27-636C36E57F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676A6-D26D-4FFB-BE65-7F0442D401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6226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05B9B733-9F1F-E771-76DF-9A24543189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BBE17-F4DF-4059-B08D-D2D4F4998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1367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7933174C-4F60-EB42-576B-689B9D08D6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63A9-314C-4F1A-9126-7DD4D6362A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44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55BC3825-6878-E29A-7377-4D3F673990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3269C-1202-4E9C-A623-42811A7341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041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083960-383D-ABF9-1BF6-4A547112CD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F94313-D5C6-4528-B661-BDB64B416F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1615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DFA1B75-DA70-9622-08C8-3F62BF4FDE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BC8CAF-C4DF-4178-A69E-649485823A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4156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B4F1D-0A40-62B3-C0A6-D87534F8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9A18-FA1F-4AE2-91A2-353AE13120EC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F00C9-F84E-1CAC-33AD-36487145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D7782-BB59-16B0-943B-B959E394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A1F4B-7A68-43E6-B942-34249946BD7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>
            <a:extLst>
              <a:ext uri="{FF2B5EF4-FFF2-40B4-BE49-F238E27FC236}">
                <a16:creationId xmlns:a16="http://schemas.microsoft.com/office/drawing/2014/main" id="{6B6C66E1-3CA9-8DEF-997F-32B2580CFC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429375"/>
            <a:ext cx="2133600" cy="360363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76407F74-C29C-46D6-A395-E63926129AE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</p:sldLayoutIdLst>
  <p:transition/>
  <p:hf hdr="0" ftr="0" dt="0"/>
  <p:txStyles>
    <p:titleStyle>
      <a:lvl1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+mj-lt"/>
          <a:ea typeface="+mj-ea"/>
          <a:cs typeface="+mj-cs"/>
        </a:defRPr>
      </a:lvl1pPr>
      <a:lvl2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marL="177800" indent="-177800" algn="l" rtl="0" eaLnBrk="0" fontAlgn="base" latinLnBrk="1" hangingPunct="0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6350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10922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5494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2006600" algn="l" rtl="0" fontAlgn="base" latinLnBrk="1">
        <a:spcBef>
          <a:spcPct val="0"/>
        </a:spcBef>
        <a:spcAft>
          <a:spcPct val="0"/>
        </a:spcAft>
        <a:tabLst>
          <a:tab pos="174625" algn="l"/>
        </a:tabLst>
        <a:defRPr kumimoji="1" sz="33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9F5D876-BBAA-7890-DFA7-5ED0AABEE2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EB92586B-9D4A-74BB-5DBD-9248F79479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FD0F4-AFE5-E10A-5B64-6608BA254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4A78E1D4-49A8-4A82-9FA7-80F449AB0818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F1F47-E47F-4B2E-9997-EB836BAE5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D37B7-E7B5-A96C-20C5-68E2047E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F056CD5-BB2F-44E8-8D51-742582DBBC4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11">
            <a:extLst>
              <a:ext uri="{FF2B5EF4-FFF2-40B4-BE49-F238E27FC236}">
                <a16:creationId xmlns:a16="http://schemas.microsoft.com/office/drawing/2014/main" id="{FDAAA63C-F23B-6396-149B-7842CEAC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6025"/>
            <a:ext cx="9144000" cy="69850"/>
          </a:xfrm>
          <a:prstGeom prst="rect">
            <a:avLst/>
          </a:prstGeom>
          <a:gradFill flip="none" rotWithShape="1">
            <a:gsLst>
              <a:gs pos="0">
                <a:srgbClr val="00FFFF"/>
              </a:gs>
              <a:gs pos="100000">
                <a:srgbClr val="21D6E0"/>
              </a:gs>
              <a:gs pos="37500">
                <a:srgbClr val="0087E6"/>
              </a:gs>
              <a:gs pos="50000">
                <a:srgbClr val="005CBF"/>
              </a:gs>
              <a:gs pos="62500">
                <a:srgbClr val="0087E6"/>
              </a:gs>
              <a:gs pos="100000">
                <a:srgbClr val="21D6E0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6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25EE8935-7F5E-8CF9-2F85-1F08B64E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CD5A4E0F-A591-83D6-8334-C2C33A63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5127" name="Rectangle 12">
            <a:extLst>
              <a:ext uri="{FF2B5EF4-FFF2-40B4-BE49-F238E27FC236}">
                <a16:creationId xmlns:a16="http://schemas.microsoft.com/office/drawing/2014/main" id="{E630F8A8-C2EC-C613-4C29-6A243142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557655"/>
            <a:ext cx="8639175" cy="164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lang="ko-KR" altLang="en-US" sz="3200" b="1" dirty="0" smtClean="0">
                <a:ea typeface="HY헤드라인M" panose="02030600000101010101" pitchFamily="18" charset="-127"/>
              </a:rPr>
              <a:t>항만 장비 안전 관리 기준 개선 방안</a:t>
            </a:r>
            <a:endParaRPr lang="en-US" altLang="ko-KR" sz="3200" b="1" dirty="0">
              <a:ea typeface="HY헤드라인M" panose="02030600000101010101" pitchFamily="18" charset="-127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EDCD40D-8D9F-B03B-327F-585D0870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6025"/>
            <a:ext cx="9144000" cy="69850"/>
          </a:xfrm>
          <a:prstGeom prst="rect">
            <a:avLst/>
          </a:prstGeom>
          <a:gradFill flip="none" rotWithShape="1">
            <a:gsLst>
              <a:gs pos="0">
                <a:srgbClr val="00FFFF"/>
              </a:gs>
              <a:gs pos="100000">
                <a:srgbClr val="21D6E0"/>
              </a:gs>
              <a:gs pos="37500">
                <a:srgbClr val="0087E6"/>
              </a:gs>
              <a:gs pos="50000">
                <a:srgbClr val="005CBF"/>
              </a:gs>
              <a:gs pos="62500">
                <a:srgbClr val="0087E6"/>
              </a:gs>
              <a:gs pos="100000">
                <a:srgbClr val="21D6E0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6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31" name="Rectangle 38">
            <a:extLst>
              <a:ext uri="{FF2B5EF4-FFF2-40B4-BE49-F238E27FC236}">
                <a16:creationId xmlns:a16="http://schemas.microsoft.com/office/drawing/2014/main" id="{DB21ADAD-5324-8BF6-6FF0-7CC0DA5F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355" y="3716655"/>
            <a:ext cx="19284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r>
              <a:rPr lang="en-US" altLang="ko-KR" sz="2800" dirty="0" smtClean="0">
                <a:solidFill>
                  <a:srgbClr val="000066"/>
                </a:solidFill>
                <a:ea typeface="HY헤드라인M" panose="02030600000101010101" pitchFamily="18" charset="-127"/>
              </a:rPr>
              <a:t>2022.  </a:t>
            </a:r>
            <a:r>
              <a:rPr lang="en-US" altLang="ko-KR" sz="2800" dirty="0">
                <a:solidFill>
                  <a:srgbClr val="000066"/>
                </a:solidFill>
                <a:ea typeface="HY헤드라인M" panose="02030600000101010101" pitchFamily="18" charset="-127"/>
              </a:rPr>
              <a:t>5. 28. </a:t>
            </a:r>
          </a:p>
        </p:txBody>
      </p:sp>
      <p:sp>
        <p:nvSpPr>
          <p:cNvPr id="5132" name="Rectangle 2">
            <a:extLst>
              <a:ext uri="{FF2B5EF4-FFF2-40B4-BE49-F238E27FC236}">
                <a16:creationId xmlns:a16="http://schemas.microsoft.com/office/drawing/2014/main" id="{CF8B009D-50BA-179A-F40E-77485326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33" name="Rectangle 4">
            <a:extLst>
              <a:ext uri="{FF2B5EF4-FFF2-40B4-BE49-F238E27FC236}">
                <a16:creationId xmlns:a16="http://schemas.microsoft.com/office/drawing/2014/main" id="{1D28A49B-CD00-A507-B569-43B93CEF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34" name="Rectangle 38">
            <a:extLst>
              <a:ext uri="{FF2B5EF4-FFF2-40B4-BE49-F238E27FC236}">
                <a16:creationId xmlns:a16="http://schemas.microsoft.com/office/drawing/2014/main" id="{BE080CA4-CAF1-EB76-A288-530032F3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4575175"/>
            <a:ext cx="5991225" cy="166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003300"/>
                </a:solidFill>
                <a:ea typeface="HY헤드라인M" panose="02030600000101010101" pitchFamily="18" charset="-127"/>
              </a:rPr>
              <a:t>변교린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2000" dirty="0" err="1" smtClean="0">
                <a:solidFill>
                  <a:srgbClr val="003300"/>
                </a:solidFill>
                <a:ea typeface="HY헤드라인M" panose="02030600000101010101" pitchFamily="18" charset="-127"/>
              </a:rPr>
              <a:t>최욱철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김동호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이상민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2000" dirty="0" err="1" smtClean="0">
                <a:solidFill>
                  <a:srgbClr val="003300"/>
                </a:solidFill>
                <a:ea typeface="HY헤드라인M" panose="02030600000101010101" pitchFamily="18" charset="-127"/>
              </a:rPr>
              <a:t>차성원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,</a:t>
            </a:r>
            <a:r>
              <a:rPr lang="ko-KR" altLang="en-US" sz="2000" dirty="0" err="1" smtClean="0">
                <a:solidFill>
                  <a:srgbClr val="003300"/>
                </a:solidFill>
                <a:ea typeface="HY헤드라인M" panose="02030600000101010101" pitchFamily="18" charset="-127"/>
              </a:rPr>
              <a:t>성현민</a:t>
            </a:r>
            <a:endParaRPr lang="en-US" altLang="ko-KR" sz="2000" dirty="0">
              <a:solidFill>
                <a:srgbClr val="003300"/>
              </a:solidFill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지도교수 </a:t>
            </a:r>
            <a:r>
              <a:rPr lang="en-US" altLang="ko-KR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: </a:t>
            </a:r>
            <a:r>
              <a:rPr lang="ko-KR" altLang="en-US" sz="2000" dirty="0" smtClean="0">
                <a:solidFill>
                  <a:srgbClr val="003300"/>
                </a:solidFill>
                <a:ea typeface="HY헤드라인M" panose="02030600000101010101" pitchFamily="18" charset="-127"/>
              </a:rPr>
              <a:t>박두진</a:t>
            </a:r>
            <a:endParaRPr lang="en-US" altLang="ko-KR" sz="2000" dirty="0">
              <a:solidFill>
                <a:srgbClr val="003300"/>
              </a:solidFill>
              <a:ea typeface="HY헤드라인M" panose="02030600000101010101" pitchFamily="18" charset="-127"/>
            </a:endParaRPr>
          </a:p>
        </p:txBody>
      </p:sp>
      <p:pic>
        <p:nvPicPr>
          <p:cNvPr id="5135" name="그림 10">
            <a:extLst>
              <a:ext uri="{FF2B5EF4-FFF2-40B4-BE49-F238E27FC236}">
                <a16:creationId xmlns:a16="http://schemas.microsoft.com/office/drawing/2014/main" id="{C6AC700A-A16A-A786-15A8-DB088CB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80" y="214630"/>
            <a:ext cx="3589020" cy="5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3">
            <a:extLst>
              <a:ext uri="{FF2B5EF4-FFF2-40B4-BE49-F238E27FC236}">
                <a16:creationId xmlns:a16="http://schemas.microsoft.com/office/drawing/2014/main" id="{30E2EF3D-CA34-2E21-67F8-8AEF6D7DA3C1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4400" name="Rectangle 32">
              <a:extLst>
                <a:ext uri="{FF2B5EF4-FFF2-40B4-BE49-F238E27FC236}">
                  <a16:creationId xmlns:a16="http://schemas.microsoft.com/office/drawing/2014/main" id="{9A1B6B7D-714E-700D-B7CE-5835D255FF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4401" name="Picture 30">
              <a:extLst>
                <a:ext uri="{FF2B5EF4-FFF2-40B4-BE49-F238E27FC236}">
                  <a16:creationId xmlns:a16="http://schemas.microsoft.com/office/drawing/2014/main" id="{8AD6FA12-57F2-57D0-2BD5-AFA1382BD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BE697690-7091-43F6-796B-13E0D3D7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3. </a:t>
            </a:r>
            <a:r>
              <a:rPr lang="ko-KR" altLang="en-US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현재 항만 장비 안전 관리 기준의 문제점</a:t>
            </a:r>
          </a:p>
        </p:txBody>
      </p:sp>
      <p:grpSp>
        <p:nvGrpSpPr>
          <p:cNvPr id="14340" name="그룹 63">
            <a:extLst>
              <a:ext uri="{FF2B5EF4-FFF2-40B4-BE49-F238E27FC236}">
                <a16:creationId xmlns:a16="http://schemas.microsoft.com/office/drawing/2014/main" id="{6867CABA-05BC-C4F1-40D4-E08CB89B635C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4397" name="Picture 4">
              <a:extLst>
                <a:ext uri="{FF2B5EF4-FFF2-40B4-BE49-F238E27FC236}">
                  <a16:creationId xmlns:a16="http://schemas.microsoft.com/office/drawing/2014/main" id="{8CC5927F-5C80-D8E4-023F-19B94D774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49691D4-1F40-8A6A-4EB4-BE1EF8CC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항만 시설 관리 기준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4399" name="Picture 3">
              <a:extLst>
                <a:ext uri="{FF2B5EF4-FFF2-40B4-BE49-F238E27FC236}">
                  <a16:creationId xmlns:a16="http://schemas.microsoft.com/office/drawing/2014/main" id="{8569BFBA-3CDC-515F-899F-E7567B07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슬라이드 번호 개체 틀 1">
            <a:extLst>
              <a:ext uri="{FF2B5EF4-FFF2-40B4-BE49-F238E27FC236}">
                <a16:creationId xmlns:a16="http://schemas.microsoft.com/office/drawing/2014/main" id="{6D190CC4-CCFA-513E-219A-A697318FE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F5658FD7-F3BF-407B-BA1D-497EA73E555D}" type="slidenum">
              <a:rPr lang="en-US" altLang="ko-KR" sz="1400"/>
              <a:pPr/>
              <a:t>9</a:t>
            </a:fld>
            <a:endParaRPr lang="en-US" altLang="ko-KR" sz="1400"/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467360" y="1732915"/>
            <a:ext cx="8353425" cy="5257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점검진단 등의 구분은 정기안전점검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정밀안전점검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정밀안전진단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긴급안전점검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성능평가로 구분되며 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관리수준 중요도에 따라 차등됨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점검진단으로는 점검진단 등의 실시방법 및 범위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실시자의 자격은 관령법령에 따름 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｢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시설물안전법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｣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11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조부터 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13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조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같은법 시행령제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8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조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9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조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같은법 시행규칙제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10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조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점검진단 등의 실시시기는 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1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종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2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종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제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3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종</a:t>
            </a:r>
            <a:r>
              <a:rPr lang="en-US" altLang="ko-KR" sz="16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기타시설 시설물의 점검진단 등 실시시기는 안전등급에 따라 구분하고 기타시설은 점검수준에 따라 구분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관리등급의 지정은 점검진단 등의 결과를 토대로 항만시설의 현재상태 및 성능에 대한 수준을 </a:t>
            </a:r>
            <a:r>
              <a:rPr lang="en-US" altLang="ko-KR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5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개 등급으로 구분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유지관리 목표 등급으로는 항만시설 유지관리 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목표등급은 안전등급과 성능등급이 </a:t>
            </a:r>
            <a:r>
              <a:rPr lang="en-US" altLang="ko-KR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“C (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보통</a:t>
            </a:r>
            <a:r>
              <a:rPr lang="en-US" altLang="ko-KR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)" 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등급이상</a:t>
            </a:r>
            <a:r>
              <a:rPr lang="ko-KR" altLang="en-US" sz="1600" b="0">
                <a:latin typeface="HY헤드라인M" charset="0"/>
                <a:ea typeface="HY헤드라인M" charset="0"/>
              </a:rPr>
              <a:t>으로 설정함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b="0">
                <a:latin typeface="HY헤드라인M" charset="0"/>
                <a:ea typeface="HY헤드라인M" charset="0"/>
              </a:rPr>
              <a:t>항만시설에 대한 안전관리기준은 명확하게 명시되어 있는 </a:t>
            </a:r>
            <a:r>
              <a:rPr lang="ko-KR" altLang="en-US" sz="1600" b="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반면에 장비에 대한 안전관리기준은 없는 상황임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600" b="0"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3">
            <a:extLst>
              <a:ext uri="{FF2B5EF4-FFF2-40B4-BE49-F238E27FC236}">
                <a16:creationId xmlns:a16="http://schemas.microsoft.com/office/drawing/2014/main" id="{C2446EBC-3B20-C562-3C85-3BA55E655B03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6443" name="Rectangle 32">
              <a:extLst>
                <a:ext uri="{FF2B5EF4-FFF2-40B4-BE49-F238E27FC236}">
                  <a16:creationId xmlns:a16="http://schemas.microsoft.com/office/drawing/2014/main" id="{CB1BD54A-8588-E44D-D649-2E680C46AB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6444" name="Picture 30">
              <a:extLst>
                <a:ext uri="{FF2B5EF4-FFF2-40B4-BE49-F238E27FC236}">
                  <a16:creationId xmlns:a16="http://schemas.microsoft.com/office/drawing/2014/main" id="{73797253-E6F4-E256-54CE-3CB000965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2B8945B7-DF04-E41B-5250-A8F0F4AD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3. </a:t>
            </a:r>
            <a:r>
              <a:rPr lang="ko-KR" altLang="en-US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현재 항만 장비 안전 관리 기준의 문제점</a:t>
            </a:r>
          </a:p>
        </p:txBody>
      </p:sp>
      <p:grpSp>
        <p:nvGrpSpPr>
          <p:cNvPr id="16388" name="그룹 63">
            <a:extLst>
              <a:ext uri="{FF2B5EF4-FFF2-40B4-BE49-F238E27FC236}">
                <a16:creationId xmlns:a16="http://schemas.microsoft.com/office/drawing/2014/main" id="{76525B44-4F89-BC32-34B0-732702117FEF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6440" name="Picture 4">
              <a:extLst>
                <a:ext uri="{FF2B5EF4-FFF2-40B4-BE49-F238E27FC236}">
                  <a16:creationId xmlns:a16="http://schemas.microsoft.com/office/drawing/2014/main" id="{6CBABCFB-0A27-1C4D-2867-79433C3D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7DBF6C87-89B6-A42D-D534-21B1A063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r>
                <a:rPr lang="en-US" altLang="ko-KR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2. 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국내 안전 관련 기준 사례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6442" name="Picture 3">
              <a:extLst>
                <a:ext uri="{FF2B5EF4-FFF2-40B4-BE49-F238E27FC236}">
                  <a16:creationId xmlns:a16="http://schemas.microsoft.com/office/drawing/2014/main" id="{0D618530-DA6C-2DE3-3926-B9F00F75C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슬라이드 번호 개체 틀 1">
            <a:extLst>
              <a:ext uri="{FF2B5EF4-FFF2-40B4-BE49-F238E27FC236}">
                <a16:creationId xmlns:a16="http://schemas.microsoft.com/office/drawing/2014/main" id="{65ADA22B-2831-A3F2-23E8-31CE40DE2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7C3992DB-14F8-46C4-909C-74AFE0FC2B20}" type="slidenum">
              <a:rPr lang="en-US" altLang="ko-KR" sz="1400"/>
              <a:pPr/>
              <a:t>10</a:t>
            </a:fld>
            <a:endParaRPr lang="en-US" altLang="ko-KR" sz="140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6885" y="1735455"/>
          <a:ext cx="8044180" cy="48234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535">
                <a:tc rowSpan="2" grid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구분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점검진단 등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비고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정기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전검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점검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진단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긴급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점검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평가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rowSpan="4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외곽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안전법</a:t>
                      </a: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항만법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 rowSpan="4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계류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안전법</a:t>
                      </a: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6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항만법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 rowSpan="4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임항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교통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안전법</a:t>
                      </a:r>
                      <a:r>
                        <a:rPr lang="en-US" altLang="ko-KR" sz="900" b="0" i="0" kern="0" spc="-6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6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6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6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○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｢</a:t>
                      </a: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항만법</a:t>
                      </a:r>
                      <a:r>
                        <a:rPr lang="en-US" altLang="ko-KR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｣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3">
            <a:extLst>
              <a:ext uri="{FF2B5EF4-FFF2-40B4-BE49-F238E27FC236}">
                <a16:creationId xmlns:a16="http://schemas.microsoft.com/office/drawing/2014/main" id="{7F63CFE0-242D-7564-0755-C0165D45764B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5429" name="Rectangle 32">
              <a:extLst>
                <a:ext uri="{FF2B5EF4-FFF2-40B4-BE49-F238E27FC236}">
                  <a16:creationId xmlns:a16="http://schemas.microsoft.com/office/drawing/2014/main" id="{28475E18-03C2-3C6C-DA77-B67B54EE44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5430" name="Picture 30">
              <a:extLst>
                <a:ext uri="{FF2B5EF4-FFF2-40B4-BE49-F238E27FC236}">
                  <a16:creationId xmlns:a16="http://schemas.microsoft.com/office/drawing/2014/main" id="{9012DA82-2ED7-2A56-E6D3-D2117742F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8890" y="260350"/>
            <a:ext cx="89922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457200" lvl="1" indent="0" eaLnBrk="1" latinLnBrk="1" hangingPunct="1">
              <a:lnSpc>
                <a:spcPct val="150000"/>
              </a:lnSpc>
              <a:spcBef>
                <a:spcPct val="80000"/>
              </a:spcBef>
              <a:buFontTx/>
              <a:buNone/>
              <a:defRPr/>
            </a:pPr>
            <a:r>
              <a:rPr lang="en-US" altLang="ko-KR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3. </a:t>
            </a:r>
            <a:r>
              <a:rPr lang="ko-KR" altLang="en-US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현재 항만 장비 안전 관리 기준의 문제점</a:t>
            </a:r>
          </a:p>
        </p:txBody>
      </p:sp>
      <p:sp>
        <p:nvSpPr>
          <p:cNvPr id="15365" name="슬라이드 번호 개체 틀 1">
            <a:extLst>
              <a:ext uri="{FF2B5EF4-FFF2-40B4-BE49-F238E27FC236}">
                <a16:creationId xmlns:a16="http://schemas.microsoft.com/office/drawing/2014/main" id="{52829BBC-BE22-0775-344D-A64FABCD6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BEA54150-2435-41A1-99DD-EF3AF9807E80}" type="slidenum">
              <a:rPr lang="en-US" altLang="ko-KR" sz="1400"/>
              <a:pPr/>
              <a:t>11</a:t>
            </a:fld>
            <a:endParaRPr lang="en-US" altLang="ko-KR" sz="140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6845" y="941070"/>
          <a:ext cx="8806180" cy="57569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370">
                <a:tc rowSpan="16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항만시설물 관리그룹 분류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7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대분류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7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중분류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7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소분류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외곽</a:t>
                      </a:r>
                    </a:p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갑문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·1,000m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방파제 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종에 해당하지 않는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방파제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·500m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파제제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·500m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방파제 기능 호안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중앙행정기관의 장이 재난예방을 위해 안전관리가 필요한 것을 인정하는 시설물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1, 2, 3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 이외의 외곽시설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방파제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파제제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방사제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방조제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도류제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호안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 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계류</a:t>
                      </a:r>
                    </a:p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·5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만톤급 이상 말뚝구조 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종에 해당하지 않는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만톤급 이상 말뚝구조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만톤급 이상 중력식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중앙행정기관의 장이 재난예방을 위해 안전관리가 필요한 것을 인정하는 시설물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1, 2, 3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 이외의 계류시설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안벽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돌핀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잔교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소형선부두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부잔교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선착장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램프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66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임항교통</a:t>
                      </a:r>
                    </a:p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도로교량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상부구조형식이 현수교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사장교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아치교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트러스교인 교량              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최대 경간장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교량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한 경간 교량은 제외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교량</a:t>
                      </a:r>
                      <a:r>
                        <a:rPr lang="ko-KR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                                                           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폭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12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이상이고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복개구조물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철도교량</a:t>
                      </a:r>
                      <a:r>
                        <a:rPr lang="ko-KR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                                                                             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고속철도 교량</a:t>
                      </a:r>
                      <a:r>
                        <a:rPr lang="ko-KR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                                                                       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도시철도의 교량 및 고가교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상부구조형식이 트러스교 및 아치교인 교량</a:t>
                      </a:r>
                      <a:r>
                        <a:rPr lang="ko-KR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                               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교량</a:t>
                      </a:r>
                    </a:p>
                  </a:txBody>
                  <a:tcPr marL="58420" marR="58420" marT="29210" marB="2921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69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임항교통</a:t>
                      </a:r>
                    </a:p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도로교량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경간장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이상인 한 경간 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종시설물에 해당하지 않는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종시설물에 해당하지 않는 복개구조물로서 폭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6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이상이고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복개구조물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철도교량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종시설물에 해당하지 않는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이상의 교량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75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「도로법」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조에 따른 도로에 설치된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미만인 도로교량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「도로법」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조에 따른 도로 외의 도로에 설치된 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이상인 교량</a:t>
                      </a:r>
                    </a:p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-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연장 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100</a:t>
                      </a:r>
                      <a:r>
                        <a:rPr 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m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미만인 철도교량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8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0660" lvl="1" indent="-20066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0660" lvl="1" indent="-20066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1, 2, 3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 이외의 항만시설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도로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교량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철도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궤도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운하</a:t>
                      </a:r>
                      <a:r>
                        <a:rPr lang="en-US" altLang="ko-KR" sz="7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7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78740" marR="78740" marT="39370" marB="3937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3">
            <a:extLst>
              <a:ext uri="{FF2B5EF4-FFF2-40B4-BE49-F238E27FC236}">
                <a16:creationId xmlns:a16="http://schemas.microsoft.com/office/drawing/2014/main" id="{7F63CFE0-242D-7564-0755-C0165D45764B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5429" name="Rectangle 32">
              <a:extLst>
                <a:ext uri="{FF2B5EF4-FFF2-40B4-BE49-F238E27FC236}">
                  <a16:creationId xmlns:a16="http://schemas.microsoft.com/office/drawing/2014/main" id="{28475E18-03C2-3C6C-DA77-B67B54EE44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5430" name="Picture 30">
              <a:extLst>
                <a:ext uri="{FF2B5EF4-FFF2-40B4-BE49-F238E27FC236}">
                  <a16:creationId xmlns:a16="http://schemas.microsoft.com/office/drawing/2014/main" id="{9012DA82-2ED7-2A56-E6D3-D2117742F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73025" y="260350"/>
            <a:ext cx="8956040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457200" lvl="1" indent="0" eaLnBrk="1" latinLnBrk="1" hangingPunct="1">
              <a:lnSpc>
                <a:spcPct val="150000"/>
              </a:lnSpc>
              <a:spcBef>
                <a:spcPct val="80000"/>
              </a:spcBef>
              <a:buFontTx/>
              <a:buNone/>
              <a:defRPr/>
            </a:pPr>
            <a:r>
              <a:rPr lang="en-US" altLang="ko-KR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3. </a:t>
            </a:r>
            <a:r>
              <a:rPr lang="ko-KR" altLang="en-US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현재 항만 장비 안전 관리 기준의 문제점</a:t>
            </a:r>
          </a:p>
        </p:txBody>
      </p:sp>
      <p:sp>
        <p:nvSpPr>
          <p:cNvPr id="15365" name="슬라이드 번호 개체 틀 1">
            <a:extLst>
              <a:ext uri="{FF2B5EF4-FFF2-40B4-BE49-F238E27FC236}">
                <a16:creationId xmlns:a16="http://schemas.microsoft.com/office/drawing/2014/main" id="{52829BBC-BE22-0775-344D-A64FABCD6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BEA54150-2435-41A1-99DD-EF3AF9807E80}" type="slidenum">
              <a:rPr lang="en-US" altLang="ko-KR" sz="1400"/>
              <a:pPr/>
              <a:t>12</a:t>
            </a:fld>
            <a:endParaRPr lang="en-US" altLang="ko-KR" sz="140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8945" y="1411605"/>
          <a:ext cx="5418455" cy="17037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정기안전점검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정밀안전점검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정밀안전진단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반기에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6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B·C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D·E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4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9580" y="3937635"/>
          <a:ext cx="5419090" cy="1833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정기안전점검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정밀안전점검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긴급안전점검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기타시설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중요시설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6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일반시설 </a:t>
                      </a: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년에 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회 이상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필요시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자연재해로 인한 기능저하</a:t>
                      </a:r>
                      <a:r>
                        <a:rPr lang="en-US" altLang="ko-KR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붕괴</a:t>
                      </a:r>
                      <a:r>
                        <a:rPr lang="en-US" altLang="ko-KR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</a:t>
                      </a:r>
                      <a:r>
                        <a:rPr lang="ko-KR" altLang="en-US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침하</a:t>
                      </a:r>
                      <a:r>
                        <a:rPr lang="en-US" altLang="ko-KR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</a:t>
                      </a:r>
                      <a:r>
                        <a:rPr lang="ko-KR" altLang="en-US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유실 등의 피해발생</a:t>
                      </a:r>
                      <a:r>
                        <a:rPr lang="en-US" altLang="ko-KR" sz="1200" b="0" i="0" kern="0" spc="-8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/>
          </p:cNvSpPr>
          <p:nvPr/>
        </p:nvSpPr>
        <p:spPr>
          <a:xfrm>
            <a:off x="1523365" y="3233420"/>
            <a:ext cx="3062605" cy="2921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300">
                <a:ea typeface="HY헤드라인M" charset="0"/>
              </a:rPr>
              <a:t>(</a:t>
            </a:r>
            <a:r>
              <a:rPr lang="ko-KR" altLang="en-US" sz="1300">
                <a:ea typeface="HY헤드라인M" charset="0"/>
              </a:rPr>
              <a:t>안전점검</a:t>
            </a:r>
            <a:r>
              <a:rPr lang="en-US" altLang="ko-KR" sz="1300">
                <a:ea typeface="HY헤드라인M" charset="0"/>
              </a:rPr>
              <a:t>, </a:t>
            </a:r>
            <a:r>
              <a:rPr lang="ko-KR" altLang="en-US" sz="1300">
                <a:ea typeface="HY헤드라인M" charset="0"/>
              </a:rPr>
              <a:t>정밀안전진단 및 성능평가의 실시시기</a:t>
            </a:r>
            <a:r>
              <a:rPr lang="en-US" altLang="ko-KR" sz="1300">
                <a:ea typeface="HY헤드라인M" charset="0"/>
              </a:rPr>
              <a:t>)</a:t>
            </a:r>
            <a:endParaRPr lang="ko-KR" altLang="en-US" sz="1300">
              <a:ea typeface="HY헤드라인M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471420" y="5966460"/>
            <a:ext cx="1351280" cy="2927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300">
                <a:ea typeface="HY헤드라인M" charset="0"/>
              </a:rPr>
              <a:t>(</a:t>
            </a:r>
            <a:r>
              <a:rPr lang="ko-KR" altLang="en-US" sz="1300">
                <a:ea typeface="HY헤드라인M" charset="0"/>
              </a:rPr>
              <a:t>안전점검 실시시기</a:t>
            </a:r>
            <a:r>
              <a:rPr lang="en-US" altLang="ko-KR" sz="1300">
                <a:ea typeface="HY헤드라인M" charset="0"/>
              </a:rPr>
              <a:t>)</a:t>
            </a:r>
            <a:endParaRPr lang="ko-KR" altLang="en-US" sz="1300">
              <a:ea typeface="HY헤드라인M" charset="0"/>
            </a:endParaRPr>
          </a:p>
        </p:txBody>
      </p:sp>
      <p:pic>
        <p:nvPicPr>
          <p:cNvPr id="15" name="_x28415270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50890" y="1400810"/>
            <a:ext cx="3278505" cy="4478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40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" y="225425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 smtClean="0">
                <a:ea typeface="HY헤드라인M" panose="02030600000101010101" pitchFamily="18" charset="-127"/>
                <a:cs typeface="Arial" pitchFamily="34" charset="0"/>
              </a:rPr>
              <a:t>3. </a:t>
            </a:r>
            <a:r>
              <a:rPr lang="ko-KR" altLang="en-US" sz="3500" b="1" dirty="0" smtClean="0">
                <a:ea typeface="HY헤드라인M" panose="02030600000101010101" pitchFamily="18" charset="-127"/>
                <a:cs typeface="Arial" pitchFamily="34" charset="0"/>
              </a:rPr>
              <a:t>국내외 안전관련 기준 사례</a:t>
            </a:r>
            <a:endParaRPr lang="ko-KR" altLang="en-US" sz="3500" b="1" dirty="0"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>
                <a:ea typeface="HY헤드라인M" panose="02030600000101010101" pitchFamily="18" charset="-127"/>
              </a:rPr>
              <a:pPr/>
              <a:t>13</a:t>
            </a:fld>
            <a:endParaRPr lang="en-US" altLang="ko-KR" sz="1400"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35293"/>
              </p:ext>
            </p:extLst>
          </p:nvPr>
        </p:nvGraphicFramePr>
        <p:xfrm>
          <a:off x="83032" y="1049899"/>
          <a:ext cx="4662349" cy="5482423"/>
        </p:xfrm>
        <a:graphic>
          <a:graphicData uri="http://schemas.openxmlformats.org/drawingml/2006/table">
            <a:tbl>
              <a:tblPr/>
              <a:tblGrid>
                <a:gridCol w="208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4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대 추진전략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0" indent="-2565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16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대 중점 추진과제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274">
                <a:tc>
                  <a:txBody>
                    <a:bodyPr/>
                    <a:lstStyle/>
                    <a:p>
                      <a:pPr marL="281940" marR="0" indent="-21844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1.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생활안전 위협요인 조기 발굴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·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해소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① 긴급 조치가 필요한 노후시설 조기 발굴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개선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② 노후 지하시설물 안전관리 규정 강화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③ 시설물 안전점검 내실화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④ 생활안전 사각지대 해소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594">
                <a:tc>
                  <a:txBody>
                    <a:bodyPr/>
                    <a:lstStyle/>
                    <a:p>
                      <a:pPr marL="276860" marR="0" indent="-21336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2.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노후 기반시설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a typeface="HY헤드라인M"/>
                        </a:rPr>
                        <a:t>안전투자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 확대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⑤ 노후 교통 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SOC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안전시설 현대화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⑥ 방재시설 안전관리 투자 강화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⑦ 노후관로 조기 교체 및 안전투자 확대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⑧ 지하구 재난대응 능력 강화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⑨ 인센티브 제공 등을 통한 안전투자 촉진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281940" marR="0" indent="-21844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3.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선제적 관리강화 체계 마련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⑩ 종합적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선제적 유지관리 계획 체계 마련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⑪ 안정적인 서비스 공급 시스템 마련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⑫ 입체적 유지관리 이행 체계 구축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333">
                <a:tc>
                  <a:txBody>
                    <a:bodyPr/>
                    <a:lstStyle/>
                    <a:p>
                      <a:pPr marL="276860" marR="0" indent="-21336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latin typeface="HY헤드라인M"/>
                        </a:rPr>
                        <a:t>4.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a typeface="HY헤드라인M"/>
                        </a:rPr>
                        <a:t>안전하고 스마트한 관리 체계 구축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⑬ 기반시설 빅데이터를 활용한 과학적 관리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⑭ 지하공간통합관리 시스템 고도화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⑮ 스마트 유지관리 신기술 개발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활용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32080" marR="0" indent="127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⑯ 핵심분야 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SW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시스템 안전관리 강화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5355" y="1110615"/>
            <a:ext cx="4300220" cy="53187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25170" y="6429375"/>
            <a:ext cx="3428365" cy="436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fontAlgn="base" latinLnBrk="0">
              <a:lnSpc>
                <a:spcPct val="160000"/>
              </a:lnSpc>
              <a:buFontTx/>
              <a:buNone/>
            </a:pPr>
            <a:r>
              <a:rPr lang="en-US" altLang="ko-KR" sz="1400" b="0">
                <a:solidFill>
                  <a:srgbClr val="000000"/>
                </a:solidFill>
                <a:ea typeface="HY헤드라인M" charset="0"/>
              </a:rPr>
              <a:t>(</a:t>
            </a:r>
            <a:r>
              <a:rPr lang="ko-KR" altLang="en-US" sz="1400" b="0">
                <a:solidFill>
                  <a:srgbClr val="000000"/>
                </a:solidFill>
                <a:ea typeface="HY헤드라인M" charset="0"/>
              </a:rPr>
              <a:t>국내 </a:t>
            </a:r>
            <a:r>
              <a:rPr lang="en-US" altLang="ko-KR" sz="1400" b="0">
                <a:solidFill>
                  <a:srgbClr val="000000"/>
                </a:solidFill>
                <a:ea typeface="HY헤드라인M" charset="0"/>
              </a:rPr>
              <a:t>SOC </a:t>
            </a:r>
            <a:r>
              <a:rPr lang="ko-KR" altLang="en-US" sz="1400" b="0">
                <a:solidFill>
                  <a:srgbClr val="000000"/>
                </a:solidFill>
                <a:ea typeface="HY헤드라인M" charset="0"/>
              </a:rPr>
              <a:t>안전 점검 관리 문제 해결과제</a:t>
            </a:r>
            <a:r>
              <a:rPr lang="en-US" altLang="ko-KR" sz="1400" b="0">
                <a:solidFill>
                  <a:srgbClr val="000000"/>
                </a:solidFill>
                <a:ea typeface="HY헤드라인M" charset="0"/>
              </a:rPr>
              <a:t>)</a:t>
            </a:r>
            <a:endParaRPr lang="ko-KR" altLang="en-US" sz="1400" b="0">
              <a:solidFill>
                <a:srgbClr val="000000"/>
              </a:solidFill>
              <a:ea typeface="HY헤드라인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3890" y="6482715"/>
            <a:ext cx="265239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b="0">
                <a:ea typeface="HY헤드라인M" charset="0"/>
              </a:rPr>
              <a:t>(</a:t>
            </a:r>
            <a:r>
              <a:rPr lang="ko-KR" altLang="en-US" sz="1400" b="0">
                <a:ea typeface="HY헤드라인M" charset="0"/>
              </a:rPr>
              <a:t>해외 크레인 점검 체크리스트</a:t>
            </a:r>
            <a:r>
              <a:rPr lang="en-US" altLang="ko-KR" sz="1400" b="0">
                <a:ea typeface="HY헤드라인M" charset="0"/>
              </a:rPr>
              <a:t>)</a:t>
            </a:r>
            <a:endParaRPr lang="ko-KR" altLang="en-US" sz="1400" b="0"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3">
            <a:extLst>
              <a:ext uri="{FF2B5EF4-FFF2-40B4-BE49-F238E27FC236}">
                <a16:creationId xmlns:a16="http://schemas.microsoft.com/office/drawing/2014/main" id="{30E2EF3D-CA34-2E21-67F8-8AEF6D7DA3C1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4400" name="Rectangle 32">
              <a:extLst>
                <a:ext uri="{FF2B5EF4-FFF2-40B4-BE49-F238E27FC236}">
                  <a16:creationId xmlns:a16="http://schemas.microsoft.com/office/drawing/2014/main" id="{9A1B6B7D-714E-700D-B7CE-5835D255FF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4401" name="Picture 30">
              <a:extLst>
                <a:ext uri="{FF2B5EF4-FFF2-40B4-BE49-F238E27FC236}">
                  <a16:creationId xmlns:a16="http://schemas.microsoft.com/office/drawing/2014/main" id="{8AD6FA12-57F2-57D0-2BD5-AFA1382BD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BE697690-7091-43F6-796B-13E0D3D7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solidFill>
                  <a:srgbClr val="0000CC"/>
                </a:solidFill>
                <a:ea typeface="HY헤드라인M" pitchFamily="18" charset="-127"/>
                <a:cs typeface="Arial" pitchFamily="34" charset="0"/>
              </a:rPr>
              <a:t>3. </a:t>
            </a:r>
            <a:r>
              <a:rPr lang="ko-KR" altLang="en-US" sz="3500" b="1" dirty="0" smtClean="0">
                <a:solidFill>
                  <a:srgbClr val="0000CC"/>
                </a:solidFill>
                <a:ea typeface="HY헤드라인M" pitchFamily="18" charset="-127"/>
                <a:cs typeface="Arial" pitchFamily="34" charset="0"/>
              </a:rPr>
              <a:t>현 항만 장비 안전 관리 기준의 문제점</a:t>
            </a:r>
            <a:endParaRPr lang="ko-KR" altLang="en-US" sz="3500" b="1" dirty="0">
              <a:solidFill>
                <a:srgbClr val="0000CC"/>
              </a:solidFill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14340" name="그룹 63">
            <a:extLst>
              <a:ext uri="{FF2B5EF4-FFF2-40B4-BE49-F238E27FC236}">
                <a16:creationId xmlns:a16="http://schemas.microsoft.com/office/drawing/2014/main" id="{6867CABA-05BC-C4F1-40D4-E08CB89B635C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4397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6830" y="1049655"/>
              <a:ext cx="8714740" cy="72453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74675" y="1244600"/>
              <a:ext cx="3181985" cy="2514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eaLnBrk="1" latinLnBrk="1" hangingPunct="1">
                <a:buFontTx/>
                <a:buNone/>
                <a:defRPr/>
              </a:pPr>
              <a:r>
                <a:rPr lang="en-US" altLang="ko-KR" sz="2000">
                  <a:solidFill>
                    <a:schemeClr val="accent4">
                      <a:lumMod val="10000"/>
                    </a:schemeClr>
                  </a:solidFill>
                  <a:ea typeface="HY헤드라인M" charset="0"/>
                  <a:cs typeface="굴림" charset="0"/>
                </a:rPr>
                <a:t> 3. </a:t>
              </a:r>
              <a:r>
                <a:rPr lang="ko-KR" altLang="en-US" sz="2000">
                  <a:solidFill>
                    <a:schemeClr val="accent4">
                      <a:lumMod val="10000"/>
                    </a:schemeClr>
                  </a:solidFill>
                  <a:ea typeface="HY헤드라인M" charset="0"/>
                  <a:cs typeface="굴림" charset="0"/>
                </a:rPr>
                <a:t>국외 안전 관련 기준 사례 (일본 토목)</a:t>
              </a:r>
            </a:p>
          </p:txBody>
        </p:sp>
        <p:pic>
          <p:nvPicPr>
            <p:cNvPr id="14399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7020" y="1246505"/>
              <a:ext cx="347980" cy="42735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14341" name="슬라이드 번호 개체 틀 1">
            <a:extLst>
              <a:ext uri="{FF2B5EF4-FFF2-40B4-BE49-F238E27FC236}">
                <a16:creationId xmlns:a16="http://schemas.microsoft.com/office/drawing/2014/main" id="{6D190CC4-CCFA-513E-219A-A697318FE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F5658FD7-F3BF-407B-BA1D-497EA73E555D}" type="slidenum">
              <a:rPr lang="en-US" altLang="ko-KR" sz="1400"/>
              <a:pPr/>
              <a:t>14</a:t>
            </a:fld>
            <a:endParaRPr lang="en-US" altLang="ko-KR" sz="1400"/>
          </a:p>
        </p:txBody>
      </p:sp>
      <p:pic>
        <p:nvPicPr>
          <p:cNvPr id="216072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3" r="1705"/>
          <a:stretch>
            <a:fillRect/>
          </a:stretch>
        </p:blipFill>
        <p:spPr>
          <a:xfrm>
            <a:off x="125095" y="1729105"/>
            <a:ext cx="8931910" cy="44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5"/>
          <p:cNvGrpSpPr/>
          <p:nvPr/>
        </p:nvGrpSpPr>
        <p:grpSpPr bwMode="auto">
          <a:xfrm>
            <a:off x="81280" y="12700"/>
            <a:ext cx="8964930" cy="999490"/>
            <a:chOff x="81280" y="12700"/>
            <a:chExt cx="8964930" cy="999490"/>
          </a:xfrm>
        </p:grpSpPr>
        <p:sp>
          <p:nvSpPr>
            <p:cNvPr id="14400" name="Rect 0"/>
            <p:cNvSpPr>
              <a:spLocks/>
            </p:cNvSpPr>
            <p:nvPr/>
          </p:nvSpPr>
          <p:spPr bwMode="auto">
            <a:xfrm flipV="1">
              <a:off x="81280" y="12700"/>
              <a:ext cx="8964930" cy="350520"/>
            </a:xfrm>
            <a:prstGeom prst="rect">
              <a:avLst/>
            </a:prstGeom>
            <a:gradFill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 w="0">
              <a:noFill/>
              <a:prstDash/>
            </a:ln>
          </p:spPr>
          <p:txBody>
            <a:bodyPr rot="10800000" vert="horz" wrap="none" lIns="91440" tIns="45720" rIns="91440" bIns="45720" numCol="1" anchor="ctr">
              <a:noAutofit/>
            </a:bodyPr>
            <a:lstStyle>
              <a:lvl1pPr marL="0" indent="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1pPr>
              <a:lvl2pPr marL="742950" lvl="1" indent="-28575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2pPr>
              <a:lvl3pPr marL="1143000" lvl="2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3pPr>
              <a:lvl4pPr marL="1600200" lvl="3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4pPr>
              <a:lvl5pPr marL="2057400" lvl="4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9pPr>
            </a:lstStyle>
            <a:p>
              <a:pPr marL="0" indent="0" algn="ctr" eaLnBrk="1" latinLnBrk="1" hangingPunct="1">
                <a:buFontTx/>
                <a:buNone/>
              </a:pPr>
              <a:endParaRPr lang="ko-KR" altLang="en-US" sz="2400">
                <a:latin typeface="굴림" charset="0"/>
              </a:endParaRPr>
            </a:p>
          </p:txBody>
        </p:sp>
        <p:pic>
          <p:nvPicPr>
            <p:cNvPr id="14401" name="Picture 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280" y="210820"/>
              <a:ext cx="8964930" cy="80073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216071" name="Rect 0"/>
          <p:cNvSpPr>
            <a:spLocks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3. </a:t>
            </a:r>
            <a:r>
              <a:rPr lang="ko-KR" altLang="en-US" sz="3500" b="1">
                <a:solidFill>
                  <a:srgbClr val="0000CC"/>
                </a:solidFill>
                <a:ea typeface="HY헤드라인M" charset="0"/>
                <a:cs typeface="Arial" charset="0"/>
              </a:rPr>
              <a:t>현 항만 장비 안전 관리 기준의 문제점</a:t>
            </a:r>
          </a:p>
        </p:txBody>
      </p:sp>
      <p:grpSp>
        <p:nvGrpSpPr>
          <p:cNvPr id="14340" name="Group 5"/>
          <p:cNvGrpSpPr/>
          <p:nvPr/>
        </p:nvGrpSpPr>
        <p:grpSpPr bwMode="auto">
          <a:xfrm>
            <a:off x="-36830" y="1049655"/>
            <a:ext cx="8714740" cy="724535"/>
            <a:chOff x="-36830" y="1049655"/>
            <a:chExt cx="8714740" cy="724535"/>
          </a:xfrm>
        </p:grpSpPr>
        <p:pic>
          <p:nvPicPr>
            <p:cNvPr id="14397" name="Picture 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6830" y="1049655"/>
              <a:ext cx="8714740" cy="72453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1" name="Rect 0"/>
            <p:cNvSpPr>
              <a:spLocks/>
            </p:cNvSpPr>
            <p:nvPr/>
          </p:nvSpPr>
          <p:spPr bwMode="auto">
            <a:xfrm>
              <a:off x="574675" y="1244600"/>
              <a:ext cx="3181985" cy="2514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eaLnBrk="1" latinLnBrk="1" hangingPunct="1">
                <a:buFontTx/>
                <a:buNone/>
                <a:defRPr/>
              </a:pPr>
              <a:r>
                <a:rPr lang="en-US" altLang="ko-KR" sz="2000">
                  <a:solidFill>
                    <a:schemeClr val="accent4">
                      <a:lumMod val="10000"/>
                    </a:schemeClr>
                  </a:solidFill>
                  <a:ea typeface="HY헤드라인M" charset="0"/>
                  <a:cs typeface="굴림" charset="0"/>
                </a:rPr>
                <a:t> 3. </a:t>
              </a:r>
              <a:r>
                <a:rPr lang="ko-KR" altLang="en-US" sz="2000">
                  <a:solidFill>
                    <a:schemeClr val="accent4">
                      <a:lumMod val="10000"/>
                    </a:schemeClr>
                  </a:solidFill>
                  <a:ea typeface="HY헤드라인M" charset="0"/>
                  <a:cs typeface="굴림" charset="0"/>
                </a:rPr>
                <a:t>국외 안전 관련 기준 사례 (미국 토목)</a:t>
              </a:r>
            </a:p>
          </p:txBody>
        </p:sp>
        <p:pic>
          <p:nvPicPr>
            <p:cNvPr id="14399" name="Picture 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7020" y="1246505"/>
              <a:ext cx="347980" cy="42735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14341" name="슬라이드 번호 개체 틀 1"/>
          <p:cNvSpPr txBox="1">
            <a:spLocks noGrp="1"/>
          </p:cNvSpPr>
          <p:nvPr>
            <p:ph type="sldNum" idx="10"/>
          </p:nvPr>
        </p:nvSpPr>
        <p:spPr bwMode="auto">
          <a:xfrm>
            <a:off x="8533130" y="6429375"/>
            <a:ext cx="513080" cy="429260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1pPr>
            <a:lvl2pPr marL="742950" lvl="1" indent="-28575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2pPr>
            <a:lvl3pPr marL="1143000" lvl="2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3pPr>
            <a:lvl4pPr marL="1600200" lvl="3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4pPr>
            <a:lvl5pPr marL="2057400" lvl="4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 altLang="ko-KR" sz="1400">
                <a:latin typeface="HY헤드라인M" charset="0"/>
                <a:ea typeface="굴림" charset="0"/>
              </a:rPr>
              <a:t>15</a:t>
            </a:fld>
            <a:endParaRPr lang="ko-KR" altLang="en-US" sz="1400">
              <a:latin typeface="HY헤드라인M" charset="0"/>
              <a:ea typeface="굴림" charset="0"/>
            </a:endParaRPr>
          </a:p>
        </p:txBody>
      </p:sp>
      <p:graphicFrame>
        <p:nvGraphicFramePr>
          <p:cNvPr id="216072" name="표 3"/>
          <p:cNvGraphicFramePr>
            <a:graphicFrameLocks noGrp="1"/>
          </p:cNvGraphicFramePr>
          <p:nvPr/>
        </p:nvGraphicFramePr>
        <p:xfrm>
          <a:off x="84455" y="1748790"/>
          <a:ext cx="8942070" cy="49212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355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대</a:t>
                      </a:r>
                      <a:r>
                        <a:rPr lang="ko-KR"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상</a:t>
                      </a:r>
                      <a:endParaRPr lang="ko-KR" altLang="en-US" sz="13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A.유지관리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의 기본적 사고방식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B</a:t>
                      </a:r>
                      <a:r>
                        <a:rPr lang="ko-KR"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. 각종기준</a:t>
                      </a:r>
                      <a:endParaRPr lang="ko-KR" altLang="en-US" sz="13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C. 조</a:t>
                      </a:r>
                      <a:r>
                        <a:rPr lang="ko-KR"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사/시험</a:t>
                      </a:r>
                      <a:endParaRPr lang="ko-KR" altLang="en-US" sz="13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3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D. 보수/보강</a:t>
                      </a:r>
                      <a:endParaRPr lang="ko-KR" altLang="en-US" sz="13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2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E.안전성평가/의사결정/전산화</a:t>
                      </a:r>
                      <a:endParaRPr lang="ko-KR" altLang="en-US" sz="12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580">
                <a:tc rowSpan="4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공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봉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정부에서 정한 기준 준수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미공병단에서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토목구조물의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관리를 위해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GPS 기술지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침서를 활용중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NSF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 지원아래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현재 영상처리기술을 이용한 시설물의 자동 위치 인식시스템이 개발중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미공병단에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서 콘크리트 구조물에 대한 상태평가, 보수방법, 보수재료 선택 등 보수, 보강에 대한 포괄적인 지침서가 존재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미공병단의 토목구조물에 대한 상태평가지수 및 보수, 보강 우선선위 결정 시스템을 개발 활용중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4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AASHTO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Maintenanc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Manual(AAS-H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TO,1987)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시설물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의 정량적 NDE를 위한 Pulse-Echo Tamographic Microwave와 음향영상처리시스템이 NSF 지원아래 U.Cal Santa Barbarae에 의해 개발 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신구콘크리트 접합면의 부착성능평가를 위한 Impact-Echo 비파시험법을 NSF지원아래 Cornell Univ. 에서 개발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비탄성구조물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의 SI기법이 U.of Cal. Berkeley에서 개발중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Caltrans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Mainte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nance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Manual Vol.1,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 Vol.2(Caltrans, 1998)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광섬유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를 이용한 콘크리트의 변형 측정, 손상발생감지 등의 기술이 개발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효율적이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며 환경친화적인 페인트제거기술이 NSF지원아래 현재 개발중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복합구조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의 국부손상 감지를 위한 새로운 접근 방법이 NSF의 중소기업 혁신연구지원 프로그램에 의해 개발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3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ABME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Structure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Maintenace Procedures(Ca-Itrans.1995)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시설물 모니터링을 위한 PVDF 변형을 센서가 NSF 중소기업혁신연구프로그램의 지원 아래 InfaTech Inc.에서 개발중ㅂ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콘크리트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와 복합 재료 접합성능평가를 위한 영상처리 기술이 NSF지원 아래 개발중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거</a:t>
                      </a:r>
                      <a:r>
                        <a:rPr lang="ko-KR" sz="1100" b="0" i="0" kern="1200">
                          <a:solidFill>
                            <a:schemeClr val="dk1"/>
                          </a:solidFill>
                          <a:latin typeface="HY헤드라인M" charset="0"/>
                          <a:ea typeface="HY헤드라인M" charset="0"/>
                        </a:rPr>
                        <a:t>의 모든 기간 시설물의 상태 감시와 안전점검에 적용가능한 인터넷 데이터 송신 및 네트워크에 기반을 둔 Robotic System이 NSF지원 아래 MicroStrain Inc. 에서 개발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90170" marR="90170" marT="46990" marB="4699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ea typeface="HY헤드라인M" panose="02030600000101010101" pitchFamily="18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anose="02030600000101010101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anose="02030600000101010101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anose="02030600000101010101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anose="02030600000101010101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anose="02030600000101010101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>
                <a:ea typeface="HY헤드라인M" panose="02030600000101010101" pitchFamily="18" charset="-127"/>
              </a:rPr>
              <a:pPr/>
              <a:t>16</a:t>
            </a:fld>
            <a:endParaRPr lang="en-US" altLang="ko-KR" sz="1400">
              <a:ea typeface="HY헤드라인M" panose="02030600000101010101" pitchFamily="18" charset="-127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2220595" y="861695"/>
            <a:ext cx="4702175" cy="4978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0" i="0" strike="noStrike" cap="none" spc="-13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29323C"/>
                </a:solidFill>
                <a:ea typeface="HY헤드라인M" charset="0"/>
              </a:rPr>
              <a:t>기준점 점수의 근거 사례(국내 사례)</a:t>
            </a:r>
            <a:endParaRPr lang="ko-KR" altLang="en-US" sz="1200" b="0" i="0" strike="noStrike" cap="non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29323C"/>
              </a:solidFill>
              <a:ea typeface="HY헤드라인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0065" y="6457950"/>
            <a:ext cx="321310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>
                <a:ea typeface="HY헤드라인M" charset="0"/>
              </a:rPr>
              <a:t>(</a:t>
            </a:r>
            <a:r>
              <a:rPr lang="ko-KR" altLang="en-US" sz="1600" b="0">
                <a:ea typeface="HY헤드라인M" charset="0"/>
              </a:rPr>
              <a:t>운수성 항만국의 안전등급 기준</a:t>
            </a:r>
            <a:r>
              <a:rPr lang="en-US" altLang="ko-KR" sz="1600" b="0">
                <a:ea typeface="HY헤드라인M" charset="0"/>
              </a:rPr>
              <a:t>)</a:t>
            </a:r>
            <a:endParaRPr lang="ko-KR" altLang="en-US" sz="1600" b="0">
              <a:ea typeface="HY헤드라인M" charset="0"/>
            </a:endParaRPr>
          </a:p>
        </p:txBody>
      </p:sp>
      <p:graphicFrame>
        <p:nvGraphicFramePr>
          <p:cNvPr id="216072" name="표 6"/>
          <p:cNvGraphicFramePr>
            <a:graphicFrameLocks noGrp="1"/>
          </p:cNvGraphicFramePr>
          <p:nvPr/>
        </p:nvGraphicFramePr>
        <p:xfrm>
          <a:off x="201295" y="1351915"/>
          <a:ext cx="8742045" cy="50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평가구분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손상의 범위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손상의 정도, 진행 속도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보수 방침</a:t>
                      </a:r>
                      <a:endParaRPr lang="ko-KR" altLang="en-US" sz="1100" b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70"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 A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AA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주요부대부분의부위가 크게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구조물의 대부분이 파괴,안전성 결여,시설의 기능이 저하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즉시 전면복구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A1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 등에 광범위하게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제체의 안전성이 비정상적으로 저하 , 손상이 급속히 진행되어 붕괴의 위험이 있고 ,  이상 시에 급속히 붕괴 가능성이 큼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조기에 손상 진행 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방지 필요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 구간 보수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A2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주요부에 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부분적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제체의 안전성 저하, 손상의 진행에 따라 손상 규모가 확대될 위험이 있고 , 계속 방치하면 큰 파괴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 진행 방지 조치,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적당한 시기에 완전 복구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47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A3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 및 기타 부위에 가벼운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현 상태는 제체의 안정에 대한 문제는 없으나,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손상이 진행될 위험이 있음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 진행 방지 조치,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적절한 시기까지 관찰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36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B1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주요부의 경미한 손상, 또는 주요부 이외의 부분과 부대 설비에 작은 규모의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제체의 안전성에 대한 문제는 없으며, 시설의 기능에 장애를 유발할 수 있으나,그 이상의 손상 진행에 대한 위험은 적음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기능상 지장이 없도록 조치 후 관찰 강화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17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B2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제체의 안전성과 시설의 기능상의 문제는 없으며, 그 이상의 손상 진행에 대한 위험X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손상을 그대로 두고 추후 관찰 강화 ,  경우에 따라 외관 보수 시행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17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C1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 주요부 이외에 경미한 손상 발생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손상은 경미하고 ,  손상 진행의 위험은 없으며,외관상 손상이 보임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외관 보수 우선 처리, 추후 점검 시 중점적으로 점검 수행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2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C2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손상은 경미하고, 손상 진행의 위험은 없으며, 외관상 특별한 문제없음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추후 점검 시 중점적으로 점검 수행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55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S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 없음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 없음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현 상태</a:t>
                      </a:r>
                      <a:endParaRPr lang="ko-KR" altLang="en-US" sz="1100" b="0" kern="120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anose="02030600000101010101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anose="02030600000101010101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anose="02030600000101010101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anose="02030600000101010101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anose="02030600000101010101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>
                <a:ea typeface="HY헤드라인M" panose="02030600000101010101" pitchFamily="18" charset="-127"/>
              </a:rPr>
              <a:pPr/>
              <a:t>17</a:t>
            </a:fld>
            <a:endParaRPr lang="en-US" altLang="ko-KR" sz="1400"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5900" y="1511300"/>
          <a:ext cx="7270750" cy="20332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  용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Ⅰ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손상이 현저하고 교통의 안전확보에 지장이 있는 경우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Ⅱ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손상이 크고</a:t>
                      </a: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상세조사를 실시해 보수여부를 검토할 필요가 있는 경우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Ⅲ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손상이 보이고</a:t>
                      </a: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추적조사를 행할 필요가 있는 경우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Ⅳ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손상이 보이고</a:t>
                      </a: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기록할 필요가 있는 경우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Ⅴ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점검결과 손상이 보이지 않는 경우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/>
          </p:cNvSpPr>
          <p:nvPr/>
        </p:nvSpPr>
        <p:spPr>
          <a:xfrm>
            <a:off x="7524115" y="2216785"/>
            <a:ext cx="172720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>
                <a:ea typeface="HY헤드라인M" charset="0"/>
              </a:rPr>
              <a:t>(</a:t>
            </a:r>
            <a:r>
              <a:rPr lang="ko-KR" altLang="en-US" sz="1600" b="0">
                <a:ea typeface="HY헤드라인M" charset="0"/>
              </a:rPr>
              <a:t>토목연구소의 안전등급 기준</a:t>
            </a:r>
            <a:r>
              <a:rPr lang="en-US" altLang="ko-KR" sz="1600" b="0">
                <a:ea typeface="HY헤드라인M" charset="0"/>
              </a:rPr>
              <a:t>)</a:t>
            </a:r>
            <a:endParaRPr lang="ko-KR" altLang="en-US" sz="1600" b="0">
              <a:ea typeface="HY헤드라인M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5900" y="3982085"/>
          <a:ext cx="7291705" cy="22987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3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3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내용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b="0" i="0" kern="0" spc="-1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문제점이 없는 최상의 상태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b="0" i="0" kern="0" spc="-1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주요부는 건전한 상태지만 보조부는 경미한 손상이 있는 양호한 상태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1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구조물에 손상이 있는 보통의 상태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D</a:t>
                      </a:r>
                      <a:endParaRPr lang="ko-KR" altLang="en-US" sz="13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주요부에 진전된 노후화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주부재의 파손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심한 부식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콘크리트 전단균열 이나 본체의 침하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활동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전도 등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로 긴급한 보수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보강이 필요한 상태로 사용제한 여부를 판단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E</a:t>
                      </a:r>
                      <a:endParaRPr lang="ko-KR" altLang="en-US" sz="13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주요부에 심각한 노후화 또는 단면 손실이나 본체의 안정성이 손실되어 안전성에 위험이 있는 상태로 시설물을 즉각 사용금지하고 보수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보강 또는 개축이 필요한 상태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/>
          </p:cNvSpPr>
          <p:nvPr/>
        </p:nvSpPr>
        <p:spPr>
          <a:xfrm>
            <a:off x="7538085" y="4710430"/>
            <a:ext cx="1557655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>
                <a:ea typeface="HY헤드라인M" charset="0"/>
              </a:rPr>
              <a:t>(</a:t>
            </a:r>
            <a:r>
              <a:rPr lang="ko-KR" altLang="en-US" sz="1600" b="0">
                <a:ea typeface="HY헤드라인M" charset="0"/>
              </a:rPr>
              <a:t>해양수산수 실시요령의 안전관리 등급</a:t>
            </a:r>
            <a:r>
              <a:rPr lang="en-US" altLang="ko-KR" sz="1600" b="0">
                <a:ea typeface="HY헤드라인M" charset="0"/>
              </a:rPr>
              <a:t>)</a:t>
            </a:r>
            <a:endParaRPr lang="ko-KR" altLang="en-US" sz="1600" b="0">
              <a:ea typeface="HY헤드라인M" charset="0"/>
            </a:endParaRPr>
          </a:p>
        </p:txBody>
      </p:sp>
      <p:sp>
        <p:nvSpPr>
          <p:cNvPr id="216072" name="텍스트 상자 3"/>
          <p:cNvSpPr txBox="1">
            <a:spLocks/>
          </p:cNvSpPr>
          <p:nvPr/>
        </p:nvSpPr>
        <p:spPr>
          <a:xfrm>
            <a:off x="2220595" y="916940"/>
            <a:ext cx="4702175" cy="4978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0" i="0" strike="noStrike" cap="none" spc="-13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29323C"/>
                </a:solidFill>
                <a:ea typeface="HY헤드라인M" charset="0"/>
              </a:rPr>
              <a:t>기준점 점수의 근거 사례(국내 사례)</a:t>
            </a:r>
            <a:endParaRPr lang="ko-KR" altLang="en-US" sz="1200" b="0" i="0" strike="noStrike" cap="non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29323C"/>
              </a:solidFill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5"/>
          <p:cNvGrpSpPr/>
          <p:nvPr/>
        </p:nvGrpSpPr>
        <p:grpSpPr bwMode="auto">
          <a:xfrm>
            <a:off x="81280" y="12700"/>
            <a:ext cx="8964930" cy="999490"/>
            <a:chOff x="81280" y="12700"/>
            <a:chExt cx="8964930" cy="999490"/>
          </a:xfrm>
        </p:grpSpPr>
        <p:sp>
          <p:nvSpPr>
            <p:cNvPr id="25610" name="Rect 0"/>
            <p:cNvSpPr>
              <a:spLocks/>
            </p:cNvSpPr>
            <p:nvPr/>
          </p:nvSpPr>
          <p:spPr bwMode="auto">
            <a:xfrm flipV="1">
              <a:off x="81280" y="12700"/>
              <a:ext cx="8964930" cy="350520"/>
            </a:xfrm>
            <a:prstGeom prst="rect">
              <a:avLst/>
            </a:prstGeom>
            <a:gradFill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 w="0">
              <a:noFill/>
              <a:prstDash/>
            </a:ln>
          </p:spPr>
          <p:txBody>
            <a:bodyPr rot="10800000" vert="horz" wrap="none" lIns="91440" tIns="45720" rIns="91440" bIns="45720" numCol="1" anchor="ctr">
              <a:noAutofit/>
            </a:bodyPr>
            <a:lstStyle>
              <a:lvl1pPr marL="0" indent="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1pPr>
              <a:lvl2pPr marL="742950" lvl="1" indent="-28575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2pPr>
              <a:lvl3pPr marL="1143000" lvl="2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3pPr>
              <a:lvl4pPr marL="1600200" lvl="3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4pPr>
              <a:lvl5pPr marL="2057400" lvl="4" indent="-228600" latinLnBrk="0"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HY헤드라인M" charset="0"/>
                  <a:ea typeface="굴림" charset="0"/>
                </a:defRPr>
              </a:lvl9pPr>
            </a:lstStyle>
            <a:p>
              <a:pPr marL="0" indent="0" algn="ctr" eaLnBrk="1" latinLnBrk="1" hangingPunct="1">
                <a:buFontTx/>
                <a:buNone/>
              </a:pPr>
              <a:endParaRPr lang="ko-KR" altLang="en-US" sz="2400">
                <a:latin typeface="굴림" charset="0"/>
              </a:endParaRPr>
            </a:p>
          </p:txBody>
        </p:sp>
        <p:pic>
          <p:nvPicPr>
            <p:cNvPr id="25611" name="Picture " descr="C:/Users/Gyo Rin/AppData/Roaming/PolarisOffice/ETemp/25272_23981248/image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280" y="210820"/>
              <a:ext cx="8964930" cy="80073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216071" name="Rect 0"/>
          <p:cNvSpPr>
            <a:spLocks/>
          </p:cNvSpPr>
          <p:nvPr/>
        </p:nvSpPr>
        <p:spPr bwMode="auto">
          <a:xfrm>
            <a:off x="327660" y="56134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500" b="1">
                <a:ea typeface="HY헤드라인M" charset="0"/>
                <a:cs typeface="Arial" charset="0"/>
              </a:rPr>
              <a:t>4. </a:t>
            </a:r>
            <a:r>
              <a:rPr lang="ko-KR" altLang="en-US" sz="3500" b="1">
                <a:ea typeface="HY헤드라인M" charset="0"/>
                <a:cs typeface="Arial" charset="0"/>
              </a:rPr>
              <a:t>항만 장비 안전 관리 기준 개선방안</a:t>
            </a:r>
          </a:p>
          <a:p>
            <a:pPr marL="0" indent="0" latinLnBrk="1">
              <a:buFontTx/>
              <a:buNone/>
              <a:defRPr/>
            </a:pPr>
            <a:r>
              <a:rPr lang="ko-KR" altLang="en-US" sz="3500" b="1">
                <a:ea typeface="HY헤드라인M" charset="0"/>
                <a:cs typeface="Arial" charset="0"/>
              </a:rPr>
              <a:t> </a:t>
            </a:r>
          </a:p>
        </p:txBody>
      </p:sp>
      <p:sp>
        <p:nvSpPr>
          <p:cNvPr id="25604" name="슬라이드 번호 개체 틀 1"/>
          <p:cNvSpPr txBox="1">
            <a:spLocks noGrp="1"/>
          </p:cNvSpPr>
          <p:nvPr>
            <p:ph type="sldNum" idx="10"/>
          </p:nvPr>
        </p:nvSpPr>
        <p:spPr bwMode="auto">
          <a:xfrm>
            <a:off x="8533130" y="6429375"/>
            <a:ext cx="513080" cy="429260"/>
          </a:xfrm>
          <a:prstGeom prst="rect">
            <a:avLst/>
          </a:prstGeom>
          <a:noFill/>
          <a:ln w="0" cap="flat" cmpd="sng"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1pPr>
            <a:lvl2pPr marL="742950" lvl="1" indent="-28575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2pPr>
            <a:lvl3pPr marL="1143000" lvl="2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3pPr>
            <a:lvl4pPr marL="1600200" lvl="3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4pPr>
            <a:lvl5pPr marL="2057400" lvl="4" indent="-228600" latinLnBrk="0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 altLang="ko-KR" sz="1400">
                <a:latin typeface="HY헤드라인M" charset="0"/>
                <a:ea typeface="HY헤드라인M" charset="0"/>
              </a:rPr>
              <a:t>18</a:t>
            </a:fld>
            <a:endParaRPr lang="ko-KR" altLang="en-US" sz="1400">
              <a:latin typeface="HY헤드라인M" charset="0"/>
              <a:ea typeface="HY헤드라인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215900" y="1706880"/>
          <a:ext cx="727075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   용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Very Good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보수가 필요 없음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Good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간단한 일상 유지관리가 필요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Fair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심각한 유지작업이 필요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Poor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주요 보수작업이 필요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Very Poor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완전 재시공이 필요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 0"/>
          <p:cNvSpPr txBox="1">
            <a:spLocks/>
          </p:cNvSpPr>
          <p:nvPr/>
        </p:nvSpPr>
        <p:spPr>
          <a:xfrm>
            <a:off x="7488555" y="2329180"/>
            <a:ext cx="165608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>
                <a:ea typeface="HY헤드라인M" charset="0"/>
              </a:rPr>
              <a:t>(Binnie Black &amp; Veatch </a:t>
            </a:r>
            <a:r>
              <a:rPr lang="ko-KR" altLang="en-US" sz="1600" b="0">
                <a:ea typeface="HY헤드라인M" charset="0"/>
              </a:rPr>
              <a:t>사의 안전등급 기준</a:t>
            </a:r>
            <a:r>
              <a:rPr lang="en-US" altLang="ko-KR" sz="1600" b="0">
                <a:ea typeface="HY헤드라인M" charset="0"/>
              </a:rPr>
              <a:t>)</a:t>
            </a:r>
            <a:endParaRPr lang="ko-KR" altLang="en-US" sz="1600" b="0">
              <a:ea typeface="HY헤드라인M" charset="0"/>
            </a:endParaRPr>
          </a:p>
        </p:txBody>
      </p:sp>
      <p:sp>
        <p:nvSpPr>
          <p:cNvPr id="216072" name="Rect 0"/>
          <p:cNvSpPr txBox="1">
            <a:spLocks/>
          </p:cNvSpPr>
          <p:nvPr/>
        </p:nvSpPr>
        <p:spPr>
          <a:xfrm>
            <a:off x="2220595" y="972185"/>
            <a:ext cx="4702175" cy="4978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0" i="0" strike="noStrike" cap="none" spc="-130">
                <a:ln w="9525" cap="flat" cmpd="sng">
                  <a:solidFill>
                    <a:srgbClr val="FFFFFF">
                      <a:alpha val="0"/>
                    </a:srgbClr>
                  </a:solidFill>
                  <a:prstDash val="solid"/>
                </a:ln>
                <a:solidFill>
                  <a:srgbClr val="29323C"/>
                </a:solidFill>
                <a:ea typeface="HY헤드라인M" charset="0"/>
              </a:rPr>
              <a:t>기준점 점수의 근거 사례(해외 사례)</a:t>
            </a:r>
            <a:endParaRPr lang="ko-KR" altLang="en-US" sz="1200" b="0" i="0" strike="noStrike" cap="none">
              <a:ln w="9525" cap="flat" cmpd="sng">
                <a:solidFill>
                  <a:srgbClr val="FFFFFF">
                    <a:alpha val="0"/>
                  </a:srgbClr>
                </a:solidFill>
                <a:prstDash val="solid"/>
              </a:ln>
              <a:solidFill>
                <a:srgbClr val="29323C"/>
              </a:solidFill>
              <a:ea typeface="HY헤드라인M" charset="0"/>
            </a:endParaRPr>
          </a:p>
        </p:txBody>
      </p:sp>
      <p:graphicFrame>
        <p:nvGraphicFramePr>
          <p:cNvPr id="216073" name="표 4"/>
          <p:cNvGraphicFramePr>
            <a:graphicFrameLocks noGrp="1"/>
          </p:cNvGraphicFramePr>
          <p:nvPr/>
        </p:nvGraphicFramePr>
        <p:xfrm>
          <a:off x="215900" y="3817620"/>
          <a:ext cx="7270750" cy="27647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23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안전순위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   용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검사를 수행할 수 없어 일시적으로 연기됨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손상이 발견되지 않았으며 유지관리가 필요하지 않음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2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손상이 감지되었으며 관찰을 위해 상태를 기록해야함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3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감지된 손상은 약간 심각하므로 일상적인 유지보수 작업을 수행해야함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4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검출된 손상은 상당 부분 치명적이므로 복구작업이 필요한지 여부를 판단하기 위해 보수작업을 시행하거나 정밀검사를 실시할 필요가 있음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5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부두의 안전에 영향을 미칠수 있는 중대한 피해를 입은 경우, 대기 인원 및 근무인원을 대피 시키고 해당 지역을 봉쇄 한 후 지체 없이 긴급 임시 보수공사나 복구작업을 즉시 시행 할 필요가 있음</a:t>
                      </a:r>
                    </a:p>
                  </a:txBody>
                  <a:tcPr marL="17780" marR="17780" marT="35560" marB="3556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6074" name="텍스트 상자 5"/>
          <p:cNvSpPr txBox="1">
            <a:spLocks/>
          </p:cNvSpPr>
          <p:nvPr/>
        </p:nvSpPr>
        <p:spPr>
          <a:xfrm>
            <a:off x="7426325" y="4733925"/>
            <a:ext cx="171831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>
                <a:ea typeface="HY헤드라인M" charset="0"/>
              </a:rPr>
              <a:t>(</a:t>
            </a:r>
            <a:r>
              <a:rPr lang="ko-KR" altLang="en-US" sz="1600" b="0">
                <a:ea typeface="HY헤드라인M" charset="0"/>
              </a:rPr>
              <a:t>Malaysia 의 Wharf </a:t>
            </a:r>
          </a:p>
          <a:p>
            <a:pPr marL="0" indent="0" latinLnBrk="0">
              <a:buFontTx/>
              <a:buNone/>
            </a:pPr>
            <a:r>
              <a:rPr lang="ko-KR" altLang="en-US" sz="1600" b="0">
                <a:ea typeface="HY헤드라인M" charset="0"/>
              </a:rPr>
              <a:t>Inspection기준</a:t>
            </a:r>
            <a:r>
              <a:rPr lang="en-US" altLang="ko-KR" sz="1600" b="0">
                <a:ea typeface="HY헤드라인M" charset="0"/>
              </a:rPr>
              <a:t>)</a:t>
            </a:r>
            <a:endParaRPr lang="ko-KR" altLang="en-US" sz="1600" b="0"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4">
            <a:extLst>
              <a:ext uri="{FF2B5EF4-FFF2-40B4-BE49-F238E27FC236}">
                <a16:creationId xmlns:a16="http://schemas.microsoft.com/office/drawing/2014/main" id="{C926ADF9-149B-1EDB-A3DE-231879235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5" y="549275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4F83DD-42BD-63E9-5A6F-9DBDB4B8114D}"/>
              </a:ext>
            </a:extLst>
          </p:cNvPr>
          <p:cNvSpPr/>
          <p:nvPr/>
        </p:nvSpPr>
        <p:spPr bwMode="auto">
          <a:xfrm>
            <a:off x="2242820" y="865505"/>
            <a:ext cx="6901180" cy="7175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400">
              <a:ea typeface="HY헤드라인M" panose="02030600000101010101" pitchFamily="18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0EA4E7D1-504F-D899-8A0C-DE5FAD728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585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algn="l"/>
            <a:fld id="{3FC807ED-1173-4C90-BBD0-79D74A8A6C73}" type="slidenum">
              <a:rPr lang="en-US" altLang="ko-KR" sz="1400">
                <a:ea typeface="HY헤드라인M" panose="02030600000101010101" pitchFamily="18" charset="-127"/>
              </a:rPr>
              <a:pPr algn="l"/>
              <a:t>1</a:t>
            </a:fld>
            <a:endParaRPr lang="en-US" altLang="ko-KR" sz="1400">
              <a:ea typeface="HY헤드라인M" panose="02030600000101010101" pitchFamily="18" charset="-127"/>
            </a:endParaRPr>
          </a:p>
        </p:txBody>
      </p:sp>
      <p:grpSp>
        <p:nvGrpSpPr>
          <p:cNvPr id="6151" name="Group 65">
            <a:extLst>
              <a:ext uri="{FF2B5EF4-FFF2-40B4-BE49-F238E27FC236}">
                <a16:creationId xmlns:a16="http://schemas.microsoft.com/office/drawing/2014/main" id="{5315550B-FC39-5D58-E491-C6490561021E}"/>
              </a:ext>
            </a:extLst>
          </p:cNvPr>
          <p:cNvGrpSpPr>
            <a:grpSpLocks/>
          </p:cNvGrpSpPr>
          <p:nvPr/>
        </p:nvGrpSpPr>
        <p:grpSpPr bwMode="auto">
          <a:xfrm>
            <a:off x="897255" y="3517265"/>
            <a:ext cx="7259320" cy="609600"/>
            <a:chOff x="897255" y="3517265"/>
            <a:chExt cx="7259320" cy="609600"/>
          </a:xfrm>
        </p:grpSpPr>
        <p:pic>
          <p:nvPicPr>
            <p:cNvPr id="6172" name="Picture 7">
              <a:extLst>
                <a:ext uri="{FF2B5EF4-FFF2-40B4-BE49-F238E27FC236}">
                  <a16:creationId xmlns:a16="http://schemas.microsoft.com/office/drawing/2014/main" id="{D2DAC574-608B-154A-C6C0-A26D319E0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5" y="3517265"/>
              <a:ext cx="7259320" cy="60960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3F3B2431-7009-F355-FE2F-D07DA73AB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3561715"/>
              <a:ext cx="5201285" cy="5537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lvl="1" eaLnBrk="1" latinLnBrk="1" hangingPunct="1">
                <a:lnSpc>
                  <a:spcPct val="150000"/>
                </a:lnSpc>
                <a:spcBef>
                  <a:spcPct val="80000"/>
                </a:spcBef>
                <a:defRPr/>
              </a:pPr>
              <a:r>
                <a:rPr lang="ko-KR" alt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HY헤드라인M" panose="02030600000101010101" pitchFamily="18" charset="-127"/>
                </a:rPr>
                <a:t>현 항만 장비 안전 관리 기준의 문제점</a:t>
              </a:r>
              <a:endPara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헤드라인M" panose="02030600000101010101" pitchFamily="18" charset="-127"/>
              </a:endParaRPr>
            </a:p>
          </p:txBody>
        </p:sp>
        <p:sp>
          <p:nvSpPr>
            <p:cNvPr id="6174" name="Text Box 42">
              <a:extLst>
                <a:ext uri="{FF2B5EF4-FFF2-40B4-BE49-F238E27FC236}">
                  <a16:creationId xmlns:a16="http://schemas.microsoft.com/office/drawing/2014/main" id="{1683DBA1-B403-2F36-1243-E013302A7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785" y="3643630"/>
              <a:ext cx="332105" cy="3689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ea typeface="HY헤드라인M" panose="02030600000101010101" pitchFamily="18" charset="-127"/>
                </a:rPr>
                <a:t>3</a:t>
              </a:r>
            </a:p>
          </p:txBody>
        </p:sp>
      </p:grpSp>
      <p:grpSp>
        <p:nvGrpSpPr>
          <p:cNvPr id="6152" name="Group 65">
            <a:extLst>
              <a:ext uri="{FF2B5EF4-FFF2-40B4-BE49-F238E27FC236}">
                <a16:creationId xmlns:a16="http://schemas.microsoft.com/office/drawing/2014/main" id="{581AEC57-0120-F2AB-299F-1AB8244DA76F}"/>
              </a:ext>
            </a:extLst>
          </p:cNvPr>
          <p:cNvGrpSpPr>
            <a:grpSpLocks/>
          </p:cNvGrpSpPr>
          <p:nvPr/>
        </p:nvGrpSpPr>
        <p:grpSpPr bwMode="auto">
          <a:xfrm>
            <a:off x="876935" y="5362575"/>
            <a:ext cx="7259320" cy="606425"/>
            <a:chOff x="876935" y="5362575"/>
            <a:chExt cx="7259320" cy="606425"/>
          </a:xfrm>
        </p:grpSpPr>
        <p:pic>
          <p:nvPicPr>
            <p:cNvPr id="6169" name="Picture 7">
              <a:extLst>
                <a:ext uri="{FF2B5EF4-FFF2-40B4-BE49-F238E27FC236}">
                  <a16:creationId xmlns:a16="http://schemas.microsoft.com/office/drawing/2014/main" id="{599D954F-AE09-C413-0EF0-A091C1B78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35" y="5362575"/>
              <a:ext cx="7259320" cy="60642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8F0B32CC-04BD-EBE5-E106-979BA038A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455" y="5525770"/>
              <a:ext cx="5569585" cy="36957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HY헤드라인M" panose="02030600000101010101" pitchFamily="18" charset="-127"/>
                </a:rPr>
                <a:t>결론 및 연구의 한계점</a:t>
              </a:r>
              <a:endPara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헤드라인M" panose="02030600000101010101" pitchFamily="18" charset="-127"/>
              </a:endParaRPr>
            </a:p>
          </p:txBody>
        </p:sp>
        <p:sp>
          <p:nvSpPr>
            <p:cNvPr id="6171" name="Text Box 42">
              <a:extLst>
                <a:ext uri="{FF2B5EF4-FFF2-40B4-BE49-F238E27FC236}">
                  <a16:creationId xmlns:a16="http://schemas.microsoft.com/office/drawing/2014/main" id="{A381B1FD-49DC-1B92-0D73-8D887DD3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465" y="5498465"/>
              <a:ext cx="332105" cy="3689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ea typeface="HY헤드라인M" panose="02030600000101010101" pitchFamily="18" charset="-127"/>
                </a:rPr>
                <a:t>5</a:t>
              </a:r>
            </a:p>
          </p:txBody>
        </p:sp>
      </p:grpSp>
      <p:grpSp>
        <p:nvGrpSpPr>
          <p:cNvPr id="6153" name="Group 65">
            <a:extLst>
              <a:ext uri="{FF2B5EF4-FFF2-40B4-BE49-F238E27FC236}">
                <a16:creationId xmlns:a16="http://schemas.microsoft.com/office/drawing/2014/main" id="{9AB82EC0-BB9F-BB3B-8E2B-D6A3635D41C3}"/>
              </a:ext>
            </a:extLst>
          </p:cNvPr>
          <p:cNvGrpSpPr>
            <a:grpSpLocks/>
          </p:cNvGrpSpPr>
          <p:nvPr/>
        </p:nvGrpSpPr>
        <p:grpSpPr bwMode="auto">
          <a:xfrm>
            <a:off x="897255" y="1701800"/>
            <a:ext cx="7259320" cy="606425"/>
            <a:chOff x="897255" y="1701800"/>
            <a:chExt cx="7259320" cy="606425"/>
          </a:xfrm>
        </p:grpSpPr>
        <p:pic>
          <p:nvPicPr>
            <p:cNvPr id="6166" name="Picture 7">
              <a:extLst>
                <a:ext uri="{FF2B5EF4-FFF2-40B4-BE49-F238E27FC236}">
                  <a16:creationId xmlns:a16="http://schemas.microsoft.com/office/drawing/2014/main" id="{75B30E57-206B-8CB8-AD9E-A96801C3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5" y="1701800"/>
              <a:ext cx="7259320" cy="60642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9">
              <a:extLst>
                <a:ext uri="{FF2B5EF4-FFF2-40B4-BE49-F238E27FC236}">
                  <a16:creationId xmlns:a16="http://schemas.microsoft.com/office/drawing/2014/main" id="{FAEF830C-6D87-32C3-53B4-98A51CBDF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775" y="1864995"/>
              <a:ext cx="5569585" cy="36957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HY헤드라인M" panose="02030600000101010101" pitchFamily="18" charset="-127"/>
                </a:rPr>
                <a:t>연구 개요</a:t>
              </a:r>
            </a:p>
          </p:txBody>
        </p:sp>
        <p:sp>
          <p:nvSpPr>
            <p:cNvPr id="6168" name="Text Box 42">
              <a:extLst>
                <a:ext uri="{FF2B5EF4-FFF2-40B4-BE49-F238E27FC236}">
                  <a16:creationId xmlns:a16="http://schemas.microsoft.com/office/drawing/2014/main" id="{F2B9FDD1-8466-8DDE-8F40-9C8A254D6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785" y="1837690"/>
              <a:ext cx="332105" cy="3689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ea typeface="HY헤드라인M" panose="02030600000101010101" pitchFamily="18" charset="-127"/>
                </a:rPr>
                <a:t>1</a:t>
              </a:r>
            </a:p>
          </p:txBody>
        </p:sp>
      </p:grpSp>
      <p:grpSp>
        <p:nvGrpSpPr>
          <p:cNvPr id="6154" name="Group 65">
            <a:extLst>
              <a:ext uri="{FF2B5EF4-FFF2-40B4-BE49-F238E27FC236}">
                <a16:creationId xmlns:a16="http://schemas.microsoft.com/office/drawing/2014/main" id="{25F9129B-9EA1-557B-453B-426C2EC60CF0}"/>
              </a:ext>
            </a:extLst>
          </p:cNvPr>
          <p:cNvGrpSpPr>
            <a:grpSpLocks/>
          </p:cNvGrpSpPr>
          <p:nvPr/>
        </p:nvGrpSpPr>
        <p:grpSpPr bwMode="auto">
          <a:xfrm>
            <a:off x="876935" y="4475480"/>
            <a:ext cx="7259320" cy="609600"/>
            <a:chOff x="876935" y="4475480"/>
            <a:chExt cx="7259320" cy="609600"/>
          </a:xfrm>
        </p:grpSpPr>
        <p:pic>
          <p:nvPicPr>
            <p:cNvPr id="6163" name="Picture 7">
              <a:extLst>
                <a:ext uri="{FF2B5EF4-FFF2-40B4-BE49-F238E27FC236}">
                  <a16:creationId xmlns:a16="http://schemas.microsoft.com/office/drawing/2014/main" id="{9DAE2CD8-89B7-2105-4F33-13BBA2DC2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35" y="4475480"/>
              <a:ext cx="7259320" cy="60960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B27AC523-C9A9-E6D4-1837-763760970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680" y="4519930"/>
              <a:ext cx="5201285" cy="5537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lvl="1" eaLnBrk="1" latinLnBrk="1" hangingPunct="1">
                <a:lnSpc>
                  <a:spcPct val="150000"/>
                </a:lnSpc>
                <a:spcBef>
                  <a:spcPct val="80000"/>
                </a:spcBef>
                <a:defRPr/>
              </a:pPr>
              <a:r>
                <a:rPr lang="ko-KR" alt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HY헤드라인M" panose="02030600000101010101" pitchFamily="18" charset="-127"/>
                </a:rPr>
                <a:t>항만 장비 안전 관리 기준 개선방안</a:t>
              </a:r>
              <a:endPara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헤드라인M" panose="02030600000101010101" pitchFamily="18" charset="-127"/>
              </a:endParaRPr>
            </a:p>
          </p:txBody>
        </p:sp>
        <p:sp>
          <p:nvSpPr>
            <p:cNvPr id="6165" name="Text Box 42">
              <a:extLst>
                <a:ext uri="{FF2B5EF4-FFF2-40B4-BE49-F238E27FC236}">
                  <a16:creationId xmlns:a16="http://schemas.microsoft.com/office/drawing/2014/main" id="{71CE6814-38FA-4019-E43D-15FB6BDE7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465" y="4601845"/>
              <a:ext cx="332105" cy="3689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ea typeface="HY헤드라인M" panose="02030600000101010101" pitchFamily="18" charset="-127"/>
                </a:rPr>
                <a:t>4</a:t>
              </a:r>
            </a:p>
          </p:txBody>
        </p:sp>
      </p:grpSp>
      <p:grpSp>
        <p:nvGrpSpPr>
          <p:cNvPr id="6155" name="Group 65">
            <a:extLst>
              <a:ext uri="{FF2B5EF4-FFF2-40B4-BE49-F238E27FC236}">
                <a16:creationId xmlns:a16="http://schemas.microsoft.com/office/drawing/2014/main" id="{F37D4F3F-CAE1-0DF0-E4B2-20D7F39BD32C}"/>
              </a:ext>
            </a:extLst>
          </p:cNvPr>
          <p:cNvGrpSpPr>
            <a:grpSpLocks/>
          </p:cNvGrpSpPr>
          <p:nvPr/>
        </p:nvGrpSpPr>
        <p:grpSpPr bwMode="auto">
          <a:xfrm>
            <a:off x="876935" y="2598420"/>
            <a:ext cx="7259320" cy="607695"/>
            <a:chOff x="876935" y="2598420"/>
            <a:chExt cx="7259320" cy="607695"/>
          </a:xfrm>
        </p:grpSpPr>
        <p:pic>
          <p:nvPicPr>
            <p:cNvPr id="6160" name="Picture 7">
              <a:extLst>
                <a:ext uri="{FF2B5EF4-FFF2-40B4-BE49-F238E27FC236}">
                  <a16:creationId xmlns:a16="http://schemas.microsoft.com/office/drawing/2014/main" id="{A0E369D5-F004-CCF1-1446-7CE47A5FD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35" y="2598420"/>
              <a:ext cx="7259320" cy="60769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>
                  <a:alpha val="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06DCC034-C801-42A5-7B7B-EB283741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455" y="2763520"/>
              <a:ext cx="5569585" cy="37020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marL="0" lvl="1" eaLnBrk="1" latinLnBrk="1" hangingPunct="1">
                <a:lnSpc>
                  <a:spcPct val="90000"/>
                </a:lnSpc>
                <a:defRPr/>
              </a:pPr>
              <a:r>
                <a:rPr lang="ko-KR" alt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HY헤드라인M" panose="02030600000101010101" pitchFamily="18" charset="-127"/>
                </a:rPr>
                <a:t>노후화 장비 관리 부실에 의한 사고 사례</a:t>
              </a:r>
              <a:endPara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헤드라인M" panose="02030600000101010101" pitchFamily="18" charset="-127"/>
              </a:endParaRPr>
            </a:p>
          </p:txBody>
        </p:sp>
        <p:sp>
          <p:nvSpPr>
            <p:cNvPr id="6162" name="Text Box 42">
              <a:extLst>
                <a:ext uri="{FF2B5EF4-FFF2-40B4-BE49-F238E27FC236}">
                  <a16:creationId xmlns:a16="http://schemas.microsoft.com/office/drawing/2014/main" id="{DF7972A1-C615-AA93-D64A-43672F83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465" y="2734945"/>
              <a:ext cx="332105" cy="3689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r>
                <a:rPr lang="en-US" altLang="en-US" sz="2000" b="1">
                  <a:solidFill>
                    <a:schemeClr val="bg1"/>
                  </a:solidFill>
                  <a:ea typeface="HY헤드라인M" panose="02030600000101010101" pitchFamily="18" charset="-127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2291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19</a:t>
            </a:fld>
            <a:endParaRPr lang="en-US" altLang="ko-KR" sz="1400"/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90195" y="954405"/>
            <a:ext cx="8427085" cy="257175"/>
          </a:xfrm>
          <a:prstGeom prst="roundRect">
            <a:avLst>
              <a:gd name="adj" fmla="val 2653"/>
            </a:avLst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latinLnBrk="1" hangingPunct="1">
              <a:lnSpc>
                <a:spcPct val="150000"/>
              </a:lnSpc>
              <a:buFontTx/>
              <a:buNone/>
            </a:pPr>
            <a:r>
              <a:rPr lang="ko-KR" altLang="en-US" sz="2400" b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크레인 안전등급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79705" y="1356995"/>
          <a:ext cx="8784590" cy="49841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안전등급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크레인의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A (우수)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80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문제점이 없는 최상의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36195" marB="3619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B (양호)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70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보조부재에 경미한 결함이 발생하였으나 기능 발휘에는 지장이 없으며, 내구성 증진을 위하여 일부의 보수가 필요한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36195" marB="3619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C (보통)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60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주요부재에 경미한 결함 또는 보조부재에 광범위한 결함이 발생하였으나 전체적인 크레인의 안전에는 지장이 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없으며, 주요부재에 내구성, 기능성 저하 방지를 위한 보수가 필요하거나 보조부재에 간단한 보강이 필요한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36195" marB="3619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D (미흡)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미달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주요부재에 결함이 발생하여 긴급한 보수ㆍ보강이 필요하며 사용제한 여부를 결정하여야 하는 상태 또는 크레인의 사용 기한을 넘어선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36195" marB="3619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E (불량)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미달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주요부재에 발생한 심각한 결함으로 인하여 크레인의 안전에 위험이 있어 즉각 사용을 금지하고 보강 또는 개축을 하여야 하는 상태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18415" marR="18415" marT="36195" marB="3619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20</a:t>
            </a:fld>
            <a:endParaRPr lang="en-US" altLang="ko-KR" sz="140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88DD94B-2C62-601C-F820-8C5A9C3B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" y="1447165"/>
            <a:ext cx="8496300" cy="2969260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dirty="0" smtClean="0"/>
          </a:p>
          <a:p>
            <a:pPr latinLnBrk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dirty="0" smtClean="0"/>
          </a:p>
          <a:p>
            <a:pPr latinLnBrk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dirty="0"/>
          </a:p>
          <a:p>
            <a:pPr marL="0" indent="0" latinLnBrk="1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dirty="0"/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endParaRPr kumimoji="0" lang="en-US" altLang="ko-KR" sz="1600" b="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endParaRPr kumimoji="0" lang="en-US" altLang="ko-KR" sz="500" b="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8905" y="1026795"/>
          <a:ext cx="2736850" cy="56572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6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구분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대상 장비 선정 조건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85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 등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 결과 </a:t>
                      </a:r>
                      <a:r>
                        <a:rPr lang="en-US" altLang="ko-KR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C(</a:t>
                      </a: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보통</a:t>
                      </a:r>
                      <a:r>
                        <a:rPr lang="en-US" altLang="ko-KR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등급 이하 또는 내구연한 </a:t>
                      </a:r>
                      <a:r>
                        <a:rPr lang="en-US" altLang="ko-KR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80% </a:t>
                      </a: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이상 경과 시설물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270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기준변화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시간 경과 및 환경 변화 등에 따른 항만시설의 기준변화 적용이 필요한 시설물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68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수요증가 및 서비스 수준 향상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물동량 증가</a:t>
                      </a:r>
                      <a:r>
                        <a:rPr lang="en-US" altLang="ko-KR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수요변화</a:t>
                      </a:r>
                      <a:r>
                        <a:rPr lang="en-US" altLang="ko-KR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4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선박대형화 등 서비스 수준 향상이 필요한 시설물</a:t>
                      </a:r>
                      <a:endParaRPr lang="ko-KR" altLang="en-US" sz="14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94965" y="1009015"/>
          <a:ext cx="6212205" cy="56718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945"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사업유형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항목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배점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평가항목</a:t>
                      </a:r>
                      <a:r>
                        <a:rPr lang="en-US" altLang="ko-KR" sz="10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0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안</a:t>
                      </a:r>
                      <a:r>
                        <a:rPr lang="en-US" altLang="ko-KR" sz="10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9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크레인 장비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노후화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성능개선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기술성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70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정밀안전점검 등급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노후도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내구연한 고려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690" lvl="1" indent="-5969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 또는 정밀안전검검 등급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노후도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내구연한 고려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정책성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30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관련정책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계획의 일치성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피해유무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최근 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 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중요도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 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just" fontAlgn="base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재원조달 가능성 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780">
                <a:tc rowSpan="2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기준변화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성능개선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기술성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40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정밀안전점검 등급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기준변화 정도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(SCR)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변경기준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기존기준 비율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690" lvl="1" indent="-5969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 또는 정밀안전검검 등급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기준변화 정도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(SCR)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변경기준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기존기준 비율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정책성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60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관련정책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계획의 일치성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재원조달 가능성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중요도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종별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항만이용개선 정도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55">
                <a:tc rowSpan="3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사용성변화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/>
                      </a:r>
                      <a:b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</a:b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성능개선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기술성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10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해당없음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성능평가 중 사용성능 등급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노후도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내용연한 반영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 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경제성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50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비용편익 분석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(B/C)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378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정책성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40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관련정책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계획의 일치성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시설물 중요도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등급</a:t>
                      </a: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재원조달 가능성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·</a:t>
                      </a:r>
                      <a:r>
                        <a:rPr lang="ko-KR" altLang="en-US" sz="11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항만이용개선 정도</a:t>
                      </a: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8890" marR="8890" marT="8890" marB="88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21</a:t>
            </a:fld>
            <a:endParaRPr lang="en-US" altLang="ko-KR" sz="1400"/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51460" y="891540"/>
            <a:ext cx="8573135" cy="705485"/>
          </a:xfrm>
          <a:prstGeom prst="roundRect">
            <a:avLst>
              <a:gd name="adj" fmla="val 2653"/>
            </a:avLst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0">
                <a:latin typeface="HY헤드라인M" charset="0"/>
                <a:ea typeface="HY헤드라인M" charset="0"/>
              </a:rPr>
              <a:t>기준점 점수의 근거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" y="1662430"/>
            <a:ext cx="8286115" cy="443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  <a:defRPr/>
            </a:pP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다음은 항만시설관리 계획에 대한 시설 점검 배점표임 </a:t>
            </a: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endParaRPr lang="ko-KR" altLang="en-US" sz="17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제 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1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회 항만시설 관리계획 성능개선 적합성 평가</a:t>
            </a: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사업유형별 특성을 고려하여 노후화 성능개선은 현재상태를 평가하는 기술성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, 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기준변화 성능개선은 관련정책 및 계획일치성을 평가하는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정책성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, 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사용성변화 성능개선은 비용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편익을 평가하는 경제성에 높은 배점을 적용하였음</a:t>
            </a: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endParaRPr lang="ko-KR" altLang="en-US" sz="17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00" b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&gt;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종합평가 결과 기준점수 </a:t>
            </a:r>
            <a:r>
              <a:rPr lang="en-US" altLang="ko-KR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70</a:t>
            </a:r>
            <a:r>
              <a:rPr lang="ko-KR" altLang="en-US" sz="1700" b="0" i="0" strike="noStrike" cap="non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HY헤드라인M" charset="0"/>
                <a:ea typeface="HY헤드라인M" charset="0"/>
              </a:rPr>
              <a:t>점 이상인 사업은 성능개선사업 시행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58548" y="4270510"/>
          <a:ext cx="4964455" cy="114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341">
                  <a:extLst>
                    <a:ext uri="{9D8B030D-6E8A-4147-A177-3AD203B41FA5}">
                      <a16:colId xmlns:a16="http://schemas.microsoft.com/office/drawing/2014/main" val="697695046"/>
                    </a:ext>
                  </a:extLst>
                </a:gridCol>
                <a:gridCol w="2556114">
                  <a:extLst>
                    <a:ext uri="{9D8B030D-6E8A-4147-A177-3AD203B41FA5}">
                      <a16:colId xmlns:a16="http://schemas.microsoft.com/office/drawing/2014/main" val="1780040198"/>
                    </a:ext>
                  </a:extLst>
                </a:gridCol>
              </a:tblGrid>
              <a:tr h="332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노후화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성능개선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기술성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72572"/>
                  </a:ext>
                </a:extLst>
              </a:tr>
              <a:tr h="3320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기준 변화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dirty="0" smtClean="0"/>
                        <a:t>성능개선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정책성</a:t>
                      </a:r>
                      <a:r>
                        <a:rPr lang="en-US" altLang="ko-KR" sz="1400" b="1" dirty="0" smtClean="0"/>
                        <a:t>(60</a:t>
                      </a:r>
                      <a:r>
                        <a:rPr lang="ko-KR" altLang="en-US" sz="1400" b="1" dirty="0" smtClean="0"/>
                        <a:t>점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96795"/>
                  </a:ext>
                </a:extLst>
              </a:tr>
              <a:tr h="476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사용성 변화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dirty="0" smtClean="0"/>
                        <a:t>성능개선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경제성</a:t>
                      </a:r>
                      <a:r>
                        <a:rPr lang="en-US" altLang="ko-KR" sz="1400" b="1" dirty="0" smtClean="0"/>
                        <a:t>(50</a:t>
                      </a:r>
                      <a:r>
                        <a:rPr lang="ko-KR" altLang="en-US" sz="1400" b="1" dirty="0" smtClean="0"/>
                        <a:t>점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1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22</a:t>
            </a:fld>
            <a:endParaRPr lang="en-US" altLang="ko-KR" sz="1400"/>
          </a:p>
        </p:txBody>
      </p:sp>
      <p:pic>
        <p:nvPicPr>
          <p:cNvPr id="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275" y="908685"/>
            <a:ext cx="6810375" cy="5812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8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23</a:t>
            </a:fld>
            <a:endParaRPr lang="en-US" altLang="ko-KR" sz="140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8DD94B-2C62-601C-F820-8C5A9C3B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" y="1011555"/>
            <a:ext cx="8496935" cy="563880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342900" indent="-34290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400" b="0">
                <a:latin typeface="HY헤드라인M" charset="0"/>
                <a:ea typeface="HY헤드라인M" charset="0"/>
              </a:rPr>
              <a:t>항만관련 안전 장비 기준 비교 분석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9705" y="1605915"/>
          <a:ext cx="8399145" cy="51727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8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국가별 등급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국가별 평가 부품 또는 구성요소의 상태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spc="-4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약화 정도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대한민국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영국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일본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A</a:t>
                      </a:r>
                      <a:endParaRPr lang="ko-KR" altLang="en-US" sz="13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문제점이 없는 최상의 상태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보수가 필요 없음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구성 요소의 성능이 심각하게 저하된 상태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B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주요부는 건전한 상태지만 보조부는 경미한 손상이 있는 양호한 상태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간단한 일상 유지관리가 필요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부품의 성능이 저하된 상태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kern="0" spc="-2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C</a:t>
                      </a:r>
                      <a:endParaRPr lang="ko-KR" altLang="en-US" sz="12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구조물에 손상이 있는 보통의 상태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심각한 유지 보수 작업이 필요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부품의성능이 저하되지 않았지만 약간의 변형이 발생한 상태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D</a:t>
                      </a:r>
                      <a:endParaRPr lang="ko-KR" altLang="en-US" sz="13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주요부에 진전된 노후화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(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주부재의 파손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심한 부식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콘크리트 전단균열 이나 본체의 침하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활동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, 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전도 등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)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로 긴급한 보수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보강이 필요한 상태로 사용제한 여부를 판단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주요 보수작업이 필요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확인된 변형 없음</a:t>
                      </a: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3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E</a:t>
                      </a:r>
                      <a:endParaRPr lang="ko-KR" altLang="en-US" sz="13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구조물 주요부에 심각한 노후화 또는 단면 손실이나 본체의 안정성이 손실되어 안전성에 위험이 있는 상태로 시설물을 즉각 사용금지하고 보수</a:t>
                      </a:r>
                      <a:r>
                        <a:rPr lang="en-US" altLang="ko-KR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/</a:t>
                      </a:r>
                      <a:r>
                        <a:rPr lang="ko-KR" altLang="en-US" sz="1100" b="0" i="0" kern="0">
                          <a:solidFill>
                            <a:srgbClr val="000000"/>
                          </a:solidFill>
                          <a:latin typeface="HY헤드라인M" charset="0"/>
                          <a:ea typeface="HY헤드라인M" charset="0"/>
                        </a:rPr>
                        <a:t>보강 또는 개축이 필요한 상태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HY헤드라인M" charset="0"/>
                          <a:ea typeface="HY헤드라인M" charset="0"/>
                        </a:rPr>
                        <a:t>완전 재시공이 필요</a:t>
                      </a:r>
                    </a:p>
                  </a:txBody>
                  <a:tcPr marL="17780" marR="1778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7650" lvl="1" indent="-247650" algn="ctr" fontAlgn="base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0">
                        <a:solidFill>
                          <a:srgbClr val="000000"/>
                        </a:solidFill>
                        <a:latin typeface="HY헤드라인M" charset="0"/>
                        <a:ea typeface="HY헤드라인M" charset="0"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4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4</a:t>
            </a: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항만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장비 안전 관리 기준 개선방안</a:t>
            </a: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24</a:t>
            </a:fld>
            <a:endParaRPr lang="en-US" altLang="ko-KR" sz="140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8DD94B-2C62-601C-F820-8C5A9C3B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" y="1209675"/>
            <a:ext cx="8497570" cy="5018405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ko-KR" altLang="en-US" sz="1800" b="0">
                <a:latin typeface="HY헤드라인M" charset="0"/>
                <a:ea typeface="HY헤드라인M" charset="0"/>
              </a:rPr>
              <a:t>위 기준 및 사례들의 종합적인 비교 분석 결과 항만시설 내 장비</a:t>
            </a:r>
            <a:r>
              <a:rPr lang="en-US" altLang="ko-KR" sz="1800" b="0">
                <a:latin typeface="HY헤드라인M" charset="0"/>
                <a:ea typeface="HY헤드라인M" charset="0"/>
              </a:rPr>
              <a:t>(</a:t>
            </a:r>
            <a:r>
              <a:rPr lang="ko-KR" altLang="en-US" sz="1800" b="0">
                <a:latin typeface="HY헤드라인M" charset="0"/>
                <a:ea typeface="HY헤드라인M" charset="0"/>
              </a:rPr>
              <a:t>크레인 등</a:t>
            </a:r>
            <a:r>
              <a:rPr lang="en-US" altLang="ko-KR" sz="1800" b="0">
                <a:latin typeface="HY헤드라인M" charset="0"/>
                <a:ea typeface="HY헤드라인M" charset="0"/>
              </a:rPr>
              <a:t>) </a:t>
            </a:r>
            <a:r>
              <a:rPr lang="ko-KR" altLang="en-US" sz="1800" b="0">
                <a:latin typeface="HY헤드라인M" charset="0"/>
                <a:ea typeface="HY헤드라인M" charset="0"/>
              </a:rPr>
              <a:t>에 대한 성능 개선 적합성 평가 기준점수를 제시함</a:t>
            </a:r>
          </a:p>
          <a:p>
            <a:pPr marL="254000" indent="-254000" latinLnBrk="1">
              <a:lnSpc>
                <a:spcPct val="150000"/>
              </a:lnSpc>
              <a:buFont typeface="Wingdings"/>
              <a:buChar char=""/>
            </a:pPr>
            <a:endParaRPr lang="ko-KR" altLang="en-US" sz="1800" b="0">
              <a:latin typeface="HY헤드라인M" charset="0"/>
              <a:ea typeface="HY헤드라인M" charset="0"/>
            </a:endParaRPr>
          </a:p>
          <a:p>
            <a:pPr marL="254000" indent="-254000" latinLnBrk="1">
              <a:lnSpc>
                <a:spcPct val="150000"/>
              </a:lnSpc>
              <a:buFont typeface="Wingdings"/>
              <a:buChar char=""/>
            </a:pPr>
            <a:endParaRPr lang="ko-KR" altLang="en-US" sz="1800" b="0">
              <a:latin typeface="HY헤드라인M" charset="0"/>
              <a:ea typeface="HY헤드라인M" charset="0"/>
            </a:endParaRPr>
          </a:p>
          <a:p>
            <a:pPr marL="254000" indent="-254000" latinLnBrk="1">
              <a:lnSpc>
                <a:spcPct val="150000"/>
              </a:lnSpc>
              <a:buFont typeface="Wingdings"/>
              <a:buChar char=""/>
            </a:pPr>
            <a:endParaRPr lang="ko-KR" altLang="en-US" sz="1800" b="0">
              <a:latin typeface="HY헤드라인M" charset="0"/>
              <a:ea typeface="HY헤드라인M" charset="0"/>
            </a:endParaRPr>
          </a:p>
          <a:p>
            <a:pPr marL="254000" indent="-254000" latinLnBrk="1">
              <a:lnSpc>
                <a:spcPct val="150000"/>
              </a:lnSpc>
              <a:buFont typeface="Wingdings"/>
              <a:buChar char=""/>
            </a:pPr>
            <a:r>
              <a:rPr lang="ko-KR" altLang="en-US" sz="1800" b="0">
                <a:latin typeface="HY헤드라인M" charset="0"/>
                <a:ea typeface="HY헤드라인M" charset="0"/>
              </a:rPr>
              <a:t>종합평가에 따라 항만시설 성능개선사업 시행여부를 결정하는 것이 원칙이나</a:t>
            </a:r>
            <a:r>
              <a:rPr lang="en-US" altLang="ko-KR" sz="1800" b="0">
                <a:latin typeface="HY헤드라인M" charset="0"/>
                <a:ea typeface="HY헤드라인M" charset="0"/>
              </a:rPr>
              <a:t>, </a:t>
            </a:r>
            <a:r>
              <a:rPr lang="ko-KR" altLang="en-US" sz="1800" b="0">
                <a:latin typeface="HY헤드라인M" charset="0"/>
                <a:ea typeface="HY헤드라인M" charset="0"/>
              </a:rPr>
              <a:t>정책의 중요도 및 시급성에 따라 정책성 평가 결과만으로 가중치를 적용하여 기준점수 이상인 경우 성능개선사업 시행 가능함</a:t>
            </a:r>
          </a:p>
          <a:p>
            <a:pPr marL="254000" indent="-254000" latinLnBrk="1">
              <a:lnSpc>
                <a:spcPct val="150000"/>
              </a:lnSpc>
              <a:buFont typeface="Wingdings"/>
              <a:buChar char=""/>
            </a:pPr>
            <a:r>
              <a:rPr lang="ko-KR" altLang="en-US" sz="1800" b="0">
                <a:latin typeface="HY헤드라인M" charset="0"/>
                <a:ea typeface="HY헤드라인M" charset="0"/>
              </a:rPr>
              <a:t> 종합평가에 따라 항만시설 성능개선사업 시행여부를 결정하는 것이 원칙이나</a:t>
            </a:r>
            <a:r>
              <a:rPr lang="en-US" altLang="ko-KR" sz="1800" b="0">
                <a:latin typeface="HY헤드라인M" charset="0"/>
                <a:ea typeface="HY헤드라인M" charset="0"/>
              </a:rPr>
              <a:t>,  </a:t>
            </a:r>
            <a:r>
              <a:rPr lang="ko-KR" altLang="en-US" sz="1800" b="0">
                <a:latin typeface="HY헤드라인M" charset="0"/>
                <a:ea typeface="HY헤드라인M" charset="0"/>
              </a:rPr>
              <a:t>국내 항만 장비의 심각한 노후화로 인하여 노후화 성능 평가만으로 가중치를 적용하여 기준점수 이상인 경우 성능개선 사업 시행  가능함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" y="2320925"/>
            <a:ext cx="3615055" cy="11036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84700" y="2491105"/>
            <a:ext cx="3588385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0" u="sng">
                <a:latin typeface="HY헤드라인M" charset="0"/>
                <a:ea typeface="HY헤드라인M" charset="0"/>
              </a:rPr>
              <a:t> -&gt; </a:t>
            </a:r>
            <a:r>
              <a:rPr lang="ko-KR" altLang="en-US" sz="1600" b="0" u="sng">
                <a:latin typeface="HY헤드라인M" charset="0"/>
                <a:ea typeface="HY헤드라인M" charset="0"/>
              </a:rPr>
              <a:t>종합평가 결과 기준 점수 </a:t>
            </a:r>
            <a:r>
              <a:rPr lang="en-US" altLang="ko-KR" sz="1600" b="0" u="sng">
                <a:latin typeface="HY헤드라인M" charset="0"/>
                <a:ea typeface="HY헤드라인M" charset="0"/>
              </a:rPr>
              <a:t>65</a:t>
            </a:r>
            <a:r>
              <a:rPr lang="ko-KR" altLang="en-US" sz="1600" b="0" u="sng">
                <a:latin typeface="HY헤드라인M" charset="0"/>
                <a:ea typeface="HY헤드라인M" charset="0"/>
              </a:rPr>
              <a:t>점 </a:t>
            </a:r>
          </a:p>
          <a:p>
            <a:pPr marL="0" indent="0" latinLnBrk="0">
              <a:buFontTx/>
              <a:buNone/>
            </a:pPr>
            <a:r>
              <a:rPr lang="ko-KR" altLang="en-US" sz="1600" b="0" u="sng">
                <a:latin typeface="HY헤드라인M" charset="0"/>
                <a:ea typeface="HY헤드라인M" charset="0"/>
              </a:rPr>
              <a:t>이상인 사업은 성능개선사업 시행</a:t>
            </a:r>
          </a:p>
          <a:p>
            <a:pPr marL="0" indent="0" latinLnBrk="0">
              <a:buFontTx/>
              <a:buNone/>
            </a:pPr>
            <a:endParaRPr lang="ko-KR" altLang="en-US" sz="1600" b="0" u="sng"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" y="56134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 smtClean="0">
                <a:ea typeface="HY헤드라인M" pitchFamily="18" charset="-127"/>
                <a:cs typeface="Arial" pitchFamily="34" charset="0"/>
              </a:rPr>
              <a:t>5. </a:t>
            </a: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결론 및 연구의 한계점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  <a:p>
            <a:pPr latinLnBrk="1">
              <a:defRPr/>
            </a:pPr>
            <a:r>
              <a:rPr lang="ko-KR" altLang="en-US" sz="3500" b="1" dirty="0" smtClean="0">
                <a:ea typeface="HY헤드라인M" pitchFamily="18" charset="-127"/>
                <a:cs typeface="Arial" pitchFamily="34" charset="0"/>
              </a:rPr>
              <a:t> </a:t>
            </a: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25</a:t>
            </a:fld>
            <a:endParaRPr lang="en-US" altLang="ko-KR" sz="140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8DD94B-2C62-601C-F820-8C5A9C3B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" y="1628775"/>
            <a:ext cx="8749665" cy="5131435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각 크레인장비의 점검표에 따른 안전진단 실시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 &gt;</a:t>
            </a: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 내구연한 기준을 통해 사고 방지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시간의 경과에 따른 노후화 등으로 인하여 항만 장비의 성능이 저하되어 성능개선을 위해 검토 필요성이 있는 경우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 &gt; </a:t>
            </a: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성능개선평가 배점으로 기준 점수에 부합하거나 기준 점수 미달인 경우 해당 장비는 관리, 성능 개선이 필요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점검 진단 등의 결과를 토대로 항만 장비의 현재 상태 및 성능에 대한 수준을 </a:t>
            </a:r>
            <a:r>
              <a:rPr lang="en-US" altLang="ko-KR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5</a:t>
            </a: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개의 등급으로 구분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 &gt;</a:t>
            </a: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크레인 안전 기준표 기준 적합 가능한 장비 </a:t>
            </a:r>
            <a:r>
              <a:rPr lang="en-US" altLang="ko-KR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6</a:t>
            </a:r>
            <a:r>
              <a:rPr lang="ko-KR" altLang="en-US" sz="18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0점 이상으로 설정</a:t>
            </a:r>
            <a:endParaRPr lang="ko-KR" altLang="en-US" sz="18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83260" y="1119505"/>
            <a:ext cx="1870710" cy="498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40" normalizeH="0" baseline="0" noProof="0" dirty="0" smtClean="0">
                <a:ln w="9525" cap="flat" cmpd="sng">
                  <a:solidFill>
                    <a:prstClr val="white">
                      <a:alpha val="0"/>
                    </a:prstClr>
                  </a:solidFill>
                  <a:prstDash val="solid"/>
                </a:ln>
                <a:solidFill>
                  <a:srgbClr val="29323C"/>
                </a:solidFill>
                <a:effectLst/>
                <a:uLnTx/>
                <a:uFillTx/>
                <a:ea typeface="HY헤드라인M" panose="02030600000101010101" pitchFamily="18" charset="-127"/>
              </a:rPr>
              <a:t>결론</a:t>
            </a:r>
            <a:endParaRPr kumimoji="0" lang="ko-KR" altLang="en-US" sz="1200" b="0" i="0" u="none" strike="noStrike" kern="1200" cap="none" spc="0" normalizeH="0" baseline="0" noProof="0" dirty="0">
              <a:ln w="9525" cap="flat" cmpd="sng">
                <a:solidFill>
                  <a:prstClr val="white">
                    <a:alpha val="0"/>
                  </a:prstClr>
                </a:solidFill>
                <a:prstDash val="solid"/>
              </a:ln>
              <a:gradFill rotWithShape="1"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/>
              </a:gradFill>
              <a:effectLst/>
              <a:uLnTx/>
              <a:uFillTx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">
            <a:extLst>
              <a:ext uri="{FF2B5EF4-FFF2-40B4-BE49-F238E27FC236}">
                <a16:creationId xmlns:a16="http://schemas.microsoft.com/office/drawing/2014/main" id="{6E04F091-9F77-54FE-7ABD-EAD54EEA2F86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8E03BFC5-A3DE-CE73-4ADA-D62F0FE1A9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25611" name="Picture 30">
              <a:extLst>
                <a:ext uri="{FF2B5EF4-FFF2-40B4-BE49-F238E27FC236}">
                  <a16:creationId xmlns:a16="http://schemas.microsoft.com/office/drawing/2014/main" id="{8C6A8ED8-1703-D2E9-E2C3-8D24BDB4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682FF513-09F5-B6FB-CE0C-190205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498475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b="1" dirty="0">
                <a:ea typeface="HY헤드라인M" pitchFamily="18" charset="-127"/>
                <a:cs typeface="Arial" pitchFamily="34" charset="0"/>
              </a:rPr>
              <a:t>5. </a:t>
            </a:r>
            <a:r>
              <a:rPr lang="ko-KR" altLang="en-US" sz="3500" b="1" dirty="0">
                <a:ea typeface="HY헤드라인M" pitchFamily="18" charset="-127"/>
                <a:cs typeface="Arial" pitchFamily="34" charset="0"/>
              </a:rPr>
              <a:t>결론 및 연구의 한계점</a:t>
            </a:r>
          </a:p>
          <a:p>
            <a:pPr latinLnBrk="1">
              <a:defRPr/>
            </a:pPr>
            <a:endParaRPr lang="ko-KR" altLang="en-US" sz="3500" b="1" dirty="0"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414641F-2167-329B-0D44-714091C29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24FDC1FB-A7BC-4E40-A0D3-F0ED521D805F}" type="slidenum">
              <a:rPr lang="en-US" altLang="ko-KR" sz="1400"/>
              <a:pPr/>
              <a:t>26</a:t>
            </a:fld>
            <a:endParaRPr lang="en-US" altLang="ko-KR" sz="140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8DD94B-2C62-601C-F820-8C5A9C3B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" y="1772920"/>
            <a:ext cx="8497570" cy="3230880"/>
          </a:xfrm>
          <a:prstGeom prst="roundRect">
            <a:avLst>
              <a:gd name="adj" fmla="val 265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>
            <a:lvl1pPr marL="342900" indent="-342900" eaLnBrk="0" latinLnBrk="0" hangingPunct="0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spcBef>
                <a:spcPct val="200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spcBef>
                <a:spcPct val="20000"/>
              </a:spcBef>
              <a:buFontTx/>
              <a:buNone/>
              <a:defRPr lang="en-GB" altLang="en-US" sz="14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spcBef>
                <a:spcPct val="20000"/>
              </a:spcBef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통합된 장비 기준점이 없어 대책 마련이  시급함</a:t>
            </a:r>
            <a:endParaRPr lang="ko-KR" altLang="en-US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각 장비 마다 특징이 다름에 따라 장비별 기준점에 관한 세부 연구가 필요함</a:t>
            </a:r>
            <a:endParaRPr lang="ko-KR" altLang="en-US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향후 연구로는 항만 장비별 안전 기준에 관한 연구가 필요함</a:t>
            </a:r>
            <a:endParaRPr lang="ko-KR" altLang="en-US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b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각 성능 개선 평가 항목에 대한 구체적이고 전문화된 세부 평가표와 연구가 필요함</a:t>
            </a:r>
          </a:p>
          <a:p>
            <a:pPr marL="0" indent="0" algn="just" eaLnBrk="1" latinLnBrk="1" hangingPunct="1">
              <a:lnSpc>
                <a:spcPct val="150000"/>
              </a:lnSpc>
              <a:buFontTx/>
              <a:buNone/>
              <a:defRPr/>
            </a:pPr>
            <a:endParaRPr lang="ko-KR" altLang="en-US" sz="500" b="0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395605" y="1132840"/>
            <a:ext cx="3528695" cy="498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spc="-140" smtClean="0">
                <a:ln w="9525" cap="flat" cmpd="sng">
                  <a:solidFill>
                    <a:prstClr val="white">
                      <a:alpha val="0"/>
                    </a:prst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연구의 한계점</a:t>
            </a:r>
            <a:endParaRPr kumimoji="0" lang="ko-KR" altLang="en-US" sz="1200" b="0" i="0" u="none" strike="noStrike" kern="1200" cap="none" spc="0" normalizeH="0" baseline="0" noProof="0" dirty="0">
              <a:ln w="9525" cap="flat" cmpd="sng">
                <a:solidFill>
                  <a:prstClr val="white">
                    <a:alpha val="0"/>
                  </a:prstClr>
                </a:solidFill>
                <a:prstDash val="solid"/>
              </a:ln>
              <a:gradFill rotWithShape="1"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/>
              </a:gradFill>
              <a:effectLst/>
              <a:uLnTx/>
              <a:uFillTx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5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CA9E929-693F-2138-16BA-6F9CC232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133600"/>
            <a:ext cx="8322310" cy="18580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69875" indent="-269875" algn="ctr" eaLnBrk="1" latinLnBrk="1" hangingPunct="1">
              <a:buFontTx/>
              <a:buNone/>
              <a:defRPr/>
            </a:pPr>
            <a:r>
              <a:rPr lang="ko-KR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charset="0"/>
                <a:ea typeface="HY헤드라인M" charset="0"/>
              </a:rPr>
              <a:t>감사합니다</a:t>
            </a:r>
          </a:p>
          <a:p>
            <a:pPr marL="269875" indent="-269875" algn="ctr" eaLnBrk="1" latinLnBrk="1" hangingPunct="1">
              <a:buFontTx/>
              <a:buNone/>
              <a:defRPr/>
            </a:pPr>
            <a:r>
              <a:rPr lang="en-US" altLang="ko-KR" sz="6000">
                <a:solidFill>
                  <a:srgbClr val="0000CC"/>
                </a:solidFill>
                <a:latin typeface="HY헤드라인M" charset="0"/>
                <a:ea typeface="HY헤드라인M" charset="0"/>
              </a:rPr>
              <a:t>Q</a:t>
            </a:r>
            <a:r>
              <a:rPr lang="en-US" altLang="ko-KR" sz="4000">
                <a:solidFill>
                  <a:srgbClr val="0000CC"/>
                </a:solidFill>
                <a:latin typeface="HY헤드라인M" charset="0"/>
                <a:ea typeface="HY헤드라인M" charset="0"/>
              </a:rPr>
              <a:t>&amp;</a:t>
            </a:r>
            <a:r>
              <a:rPr lang="en-US" altLang="ko-KR" sz="6000">
                <a:solidFill>
                  <a:srgbClr val="0000CC"/>
                </a:solidFill>
                <a:latin typeface="HY헤드라인M" charset="0"/>
                <a:ea typeface="HY헤드라인M" charset="0"/>
              </a:rPr>
              <a:t>A</a:t>
            </a:r>
            <a:endParaRPr lang="ko-KR" altLang="en-US" sz="6000">
              <a:solidFill>
                <a:srgbClr val="0000CC"/>
              </a:solidFill>
              <a:latin typeface="HY헤드라인M" charset="0"/>
              <a:ea typeface="HY헤드라인M" charset="0"/>
            </a:endParaRPr>
          </a:p>
          <a:p>
            <a:pPr marL="0" indent="0" algn="ctr" eaLnBrk="1" latinLnBrk="1" hangingPunct="1">
              <a:buFontTx/>
              <a:buNone/>
              <a:defRPr/>
            </a:pPr>
            <a:endParaRPr lang="ko-KR" altLang="en-US" sz="6000">
              <a:latin typeface="HY헤드라인M" charset="0"/>
              <a:ea typeface="HY헤드라인M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83282B-9634-5DCA-08AB-0A18A9470AA5}"/>
              </a:ext>
            </a:extLst>
          </p:cNvPr>
          <p:cNvSpPr/>
          <p:nvPr/>
        </p:nvSpPr>
        <p:spPr bwMode="auto">
          <a:xfrm>
            <a:off x="214630" y="213995"/>
            <a:ext cx="8715375" cy="642937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20000"/>
                <a:lumOff val="80000"/>
                <a:alpha val="5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3">
            <a:extLst>
              <a:ext uri="{FF2B5EF4-FFF2-40B4-BE49-F238E27FC236}">
                <a16:creationId xmlns:a16="http://schemas.microsoft.com/office/drawing/2014/main" id="{B0DF6CB4-3D2F-DBCC-9715-F8045A514A21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7178" name="Rectangle 32">
              <a:extLst>
                <a:ext uri="{FF2B5EF4-FFF2-40B4-BE49-F238E27FC236}">
                  <a16:creationId xmlns:a16="http://schemas.microsoft.com/office/drawing/2014/main" id="{C3917FDD-DAFB-7D86-FF33-844B588557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7179" name="Picture 30">
              <a:extLst>
                <a:ext uri="{FF2B5EF4-FFF2-40B4-BE49-F238E27FC236}">
                  <a16:creationId xmlns:a16="http://schemas.microsoft.com/office/drawing/2014/main" id="{FAED1725-E1A1-2646-48CA-FE6B308E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E8C8A852-9103-FECF-A564-3AE139C3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300" cy="609600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latinLnBrk="1">
              <a:defRPr/>
            </a:pPr>
            <a:r>
              <a:rPr lang="en-US" altLang="ko-KR" sz="35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1. </a:t>
            </a:r>
            <a:r>
              <a:rPr lang="ko-KR" altLang="en-US" sz="3500" dirty="0">
                <a:solidFill>
                  <a:srgbClr val="0070C0"/>
                </a:solidFill>
                <a:ea typeface="HY헤드라인M" panose="02030600000101010101" pitchFamily="18" charset="-127"/>
                <a:cs typeface="Arial" pitchFamily="34" charset="0"/>
              </a:rPr>
              <a:t>연구 개요</a:t>
            </a:r>
          </a:p>
        </p:txBody>
      </p:sp>
      <p:grpSp>
        <p:nvGrpSpPr>
          <p:cNvPr id="7172" name="그룹 63">
            <a:extLst>
              <a:ext uri="{FF2B5EF4-FFF2-40B4-BE49-F238E27FC236}">
                <a16:creationId xmlns:a16="http://schemas.microsoft.com/office/drawing/2014/main" id="{4293E049-135C-3FCC-CF96-D33CB380E42E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7175" name="Picture 4">
              <a:extLst>
                <a:ext uri="{FF2B5EF4-FFF2-40B4-BE49-F238E27FC236}">
                  <a16:creationId xmlns:a16="http://schemas.microsoft.com/office/drawing/2014/main" id="{08F3F142-F660-78FE-8132-E523DD145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0F46712-CD40-1A67-566B-4B705722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연구 개요</a:t>
              </a:r>
            </a:p>
          </p:txBody>
        </p:sp>
        <p:pic>
          <p:nvPicPr>
            <p:cNvPr id="7177" name="Picture 3">
              <a:extLst>
                <a:ext uri="{FF2B5EF4-FFF2-40B4-BE49-F238E27FC236}">
                  <a16:creationId xmlns:a16="http://schemas.microsoft.com/office/drawing/2014/main" id="{34270E94-B27D-33DF-2A3C-6DAB91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3" name="슬라이드 번호 개체 틀 1">
            <a:extLst>
              <a:ext uri="{FF2B5EF4-FFF2-40B4-BE49-F238E27FC236}">
                <a16:creationId xmlns:a16="http://schemas.microsoft.com/office/drawing/2014/main" id="{66B9E8D8-85DC-CCEA-4006-2CBB5D0E8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8FB0FAB1-1DDA-4B74-8497-344A54CE241A}" type="slidenum">
              <a:rPr lang="en-US" altLang="ko-KR" sz="1400">
                <a:ea typeface="HY헤드라인M" panose="02030600000101010101" pitchFamily="18" charset="-127"/>
              </a:rPr>
              <a:pPr/>
              <a:t>2</a:t>
            </a:fld>
            <a:endParaRPr lang="en-US" altLang="ko-KR" sz="1400">
              <a:ea typeface="HY헤드라인M" panose="02030600000101010101" pitchFamily="18" charset="-127"/>
            </a:endParaRPr>
          </a:p>
        </p:txBody>
      </p:sp>
      <p:sp>
        <p:nvSpPr>
          <p:cNvPr id="7174" name="직사각형 15">
            <a:extLst>
              <a:ext uri="{FF2B5EF4-FFF2-40B4-BE49-F238E27FC236}">
                <a16:creationId xmlns:a16="http://schemas.microsoft.com/office/drawing/2014/main" id="{898CCCE6-0B4D-56FD-12FB-ACDD87AF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638300"/>
            <a:ext cx="8221980" cy="507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최근 5년간 부산항에서 노후화된 항만 장비에 의한 안전사고가 74건 이상이 발생했고 그 중 사망사고도 7건이나 발생됨</a:t>
            </a:r>
            <a:endParaRPr lang="ko-KR" altLang="en-US" sz="1800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ea typeface="HY헤드라인M" panose="02030600000101010101" pitchFamily="18" charset="-127"/>
            </a:endParaRPr>
          </a:p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그럼에도 제 1차 항만시설관리 계획에 </a:t>
            </a:r>
            <a:r>
              <a:rPr lang="ko-KR" altLang="en-US" sz="1800" spc="-40" dirty="0" err="1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외각시설과</a:t>
            </a: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 </a:t>
            </a:r>
            <a:r>
              <a:rPr lang="ko-KR" altLang="en-US" sz="1800" spc="-40" dirty="0" err="1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계류시설</a:t>
            </a: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 안전성 평가는 있지만 항만 장비에 대한 계획은 없음</a:t>
            </a:r>
            <a:endParaRPr lang="ko-KR" altLang="en-US" sz="1800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ea typeface="HY헤드라인M" panose="02030600000101010101" pitchFamily="18" charset="-127"/>
            </a:endParaRPr>
          </a:p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err="1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계류시설과</a:t>
            </a: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 </a:t>
            </a:r>
            <a:r>
              <a:rPr lang="ko-KR" altLang="en-US" sz="1800" spc="-40" dirty="0" err="1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외각시설</a:t>
            </a: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 이외에도 항만 장비 노후화에 따른 안전사고 예방이 필요한 상황</a:t>
            </a:r>
            <a:endParaRPr lang="ko-KR" altLang="en-US" sz="1800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ea typeface="HY헤드라인M" panose="02030600000101010101" pitchFamily="18" charset="-127"/>
            </a:endParaRPr>
          </a:p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노후화된 항만 장비들을 정기적으로 정비/교체 하는 기존의 기준으로는 늘어나는 안전사고를 줄일 수가 없다고 분석함</a:t>
            </a:r>
            <a:endParaRPr lang="ko-KR" altLang="en-US" sz="1800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ea typeface="HY헤드라인M" panose="02030600000101010101" pitchFamily="18" charset="-127"/>
            </a:endParaRPr>
          </a:p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본 연구에서는 국내 항만 장비의 현황 및 각 장비들의 안전성 평가 기준을 개선할 목적</a:t>
            </a:r>
            <a:endParaRPr lang="ko-KR" altLang="en-US" sz="1800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ea typeface="HY헤드라인M" panose="02030600000101010101" pitchFamily="18" charset="-127"/>
            </a:endParaRPr>
          </a:p>
          <a:p>
            <a:pPr marL="254000" indent="-25400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spc="-4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ea typeface="HY헤드라인M" panose="02030600000101010101" pitchFamily="18" charset="-127"/>
              </a:rPr>
              <a:t>각 항만 장비의 특징과 사용 주기 등을 고려하여 카테고리 별로 분류해 이전과는 다른 항만 장비 안전 관리 기술 방침을 제시할 예정</a:t>
            </a:r>
            <a:endParaRPr lang="ko-KR" altLang="en-US" sz="1800" dirty="0"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3">
            <a:extLst>
              <a:ext uri="{FF2B5EF4-FFF2-40B4-BE49-F238E27FC236}">
                <a16:creationId xmlns:a16="http://schemas.microsoft.com/office/drawing/2014/main" id="{9401120B-BC94-814E-4A0D-808D456B06F5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8204" name="Rectangle 32">
              <a:extLst>
                <a:ext uri="{FF2B5EF4-FFF2-40B4-BE49-F238E27FC236}">
                  <a16:creationId xmlns:a16="http://schemas.microsoft.com/office/drawing/2014/main" id="{C42177A2-D260-B6ED-3D0B-013A4D17FD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8205" name="Picture 30">
              <a:extLst>
                <a:ext uri="{FF2B5EF4-FFF2-40B4-BE49-F238E27FC236}">
                  <a16:creationId xmlns:a16="http://schemas.microsoft.com/office/drawing/2014/main" id="{1969B90D-9800-9B64-A277-7D4AF08C9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52CF83A0-37C3-BF62-9BAA-2AE256A0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8196" name="그룹 63">
            <a:extLst>
              <a:ext uri="{FF2B5EF4-FFF2-40B4-BE49-F238E27FC236}">
                <a16:creationId xmlns:a16="http://schemas.microsoft.com/office/drawing/2014/main" id="{BA9046F3-1077-1F51-7748-C64D361A3A88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8201" name="Picture 4">
              <a:extLst>
                <a:ext uri="{FF2B5EF4-FFF2-40B4-BE49-F238E27FC236}">
                  <a16:creationId xmlns:a16="http://schemas.microsoft.com/office/drawing/2014/main" id="{79DFF0C4-D819-FC19-A9D8-CEF4ADF2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0A4E217-0C8B-B382-C012-BD6485634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</a:t>
              </a:r>
              <a:r>
                <a:rPr lang="en-US" altLang="ko-KR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. </a:t>
              </a:r>
              <a:r>
                <a:rPr lang="ko-KR" altLang="en-US" sz="2000" dirty="0" err="1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항만장비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종류와 현황</a:t>
              </a:r>
              <a:r>
                <a:rPr lang="en-US" altLang="ko-KR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8203" name="Picture 3">
              <a:extLst>
                <a:ext uri="{FF2B5EF4-FFF2-40B4-BE49-F238E27FC236}">
                  <a16:creationId xmlns:a16="http://schemas.microsoft.com/office/drawing/2014/main" id="{41CD5567-C0A1-7A65-0AE1-7D6F5A05E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슬라이드 번호 개체 틀 1">
            <a:extLst>
              <a:ext uri="{FF2B5EF4-FFF2-40B4-BE49-F238E27FC236}">
                <a16:creationId xmlns:a16="http://schemas.microsoft.com/office/drawing/2014/main" id="{7303B49E-AF06-6643-174D-3BA364406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E75E4E36-C8A7-44AB-B140-3D339B01273A}" type="slidenum">
              <a:rPr lang="en-US" altLang="ko-KR" sz="1400"/>
              <a:pPr/>
              <a:t>3</a:t>
            </a:fld>
            <a:endParaRPr lang="en-US" altLang="ko-KR" sz="1400"/>
          </a:p>
        </p:txBody>
      </p:sp>
      <p:sp>
        <p:nvSpPr>
          <p:cNvPr id="7174" name="직사각형 15"/>
          <p:cNvSpPr>
            <a:spLocks noChangeArrowheads="1"/>
          </p:cNvSpPr>
          <p:nvPr/>
        </p:nvSpPr>
        <p:spPr bwMode="auto">
          <a:xfrm>
            <a:off x="311150" y="1877060"/>
            <a:ext cx="8442960" cy="50755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285750" indent="-285750" latinLnBrk="1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1pPr>
            <a:lvl2pPr marL="742950" lvl="1" indent="-285750" latinLnBrk="1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2pPr>
            <a:lvl3pPr marL="1143000" lvl="2" indent="-228600" latinLnBrk="1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3pPr>
            <a:lvl4pPr marL="1600200" lvl="3" indent="-228600" latinLnBrk="1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4pPr>
            <a:lvl5pPr marL="2057400" lvl="4" indent="-228600" latinLnBrk="1"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HY헤드라인M" charset="0"/>
                <a:ea typeface="굴림" charset="0"/>
              </a:defRPr>
            </a:lvl9pPr>
          </a:lstStyle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컨테이너 크레인 </a:t>
            </a:r>
            <a:r>
              <a:rPr lang="en-US" altLang="ko-KR" sz="1800" b="0">
                <a:ea typeface="HY헤드라인M" charset="0"/>
              </a:rPr>
              <a:t>-   </a:t>
            </a:r>
            <a:r>
              <a:rPr lang="ko-KR" altLang="en-US" sz="1800" b="0">
                <a:ea typeface="HY헤드라인M" charset="0"/>
              </a:rPr>
              <a:t>부두의 </a:t>
            </a:r>
            <a:r>
              <a:rPr lang="en-US" altLang="ko-KR" sz="1800" b="0">
                <a:ea typeface="HY헤드라인M" charset="0"/>
              </a:rPr>
              <a:t>Apron</a:t>
            </a:r>
            <a:r>
              <a:rPr lang="ko-KR" altLang="en-US" sz="1800" b="0">
                <a:ea typeface="HY헤드라인M" charset="0"/>
              </a:rPr>
              <a:t>에 깔린 레일 위를 이동 </a:t>
            </a:r>
            <a:r>
              <a:rPr lang="en-US" altLang="ko-KR" sz="1800" b="0">
                <a:ea typeface="HY헤드라인M" charset="0"/>
              </a:rPr>
              <a:t>, </a:t>
            </a:r>
            <a:r>
              <a:rPr lang="ko-KR" altLang="en-US" sz="1800" b="0">
                <a:ea typeface="HY헤드라인M" charset="0"/>
              </a:rPr>
              <a:t>선박과 부두 사이를 오가며 컨테이너를 적</a:t>
            </a:r>
            <a:r>
              <a:rPr lang="en-US" altLang="ko-KR" sz="1800" b="0">
                <a:ea typeface="HY헤드라인M" charset="0"/>
              </a:rPr>
              <a:t>/</a:t>
            </a:r>
            <a:r>
              <a:rPr lang="ko-KR" altLang="en-US" sz="1800" b="0">
                <a:ea typeface="HY헤드라인M" charset="0"/>
              </a:rPr>
              <a:t>양하 하는 장비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야드 트랙터 </a:t>
            </a:r>
            <a:r>
              <a:rPr lang="en-US" altLang="ko-KR" sz="1800" b="0">
                <a:ea typeface="HY헤드라인M" charset="0"/>
              </a:rPr>
              <a:t>– </a:t>
            </a:r>
            <a:r>
              <a:rPr lang="ko-KR" altLang="en-US" sz="1800" b="0">
                <a:ea typeface="HY헤드라인M" charset="0"/>
              </a:rPr>
              <a:t>엔진력을 바탕으로 연결된 샤시를 이동시키는 견인차량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야드 샤시 </a:t>
            </a:r>
            <a:r>
              <a:rPr lang="en-US" altLang="ko-KR" sz="1800" b="0">
                <a:ea typeface="HY헤드라인M" charset="0"/>
              </a:rPr>
              <a:t>– </a:t>
            </a:r>
            <a:r>
              <a:rPr lang="ko-KR" altLang="en-US" sz="1800" b="0">
                <a:ea typeface="HY헤드라인M" charset="0"/>
              </a:rPr>
              <a:t>야드트랙터에 견인되어 컨테이너를 적재하여 이동시키는 장비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리치 스태커 </a:t>
            </a:r>
            <a:r>
              <a:rPr lang="en-US" altLang="ko-KR" sz="1800" b="0">
                <a:ea typeface="HY헤드라인M" charset="0"/>
              </a:rPr>
              <a:t>-  </a:t>
            </a:r>
            <a:r>
              <a:rPr lang="ko-KR" altLang="en-US" sz="1800" b="0">
                <a:ea typeface="HY헤드라인M" charset="0"/>
              </a:rPr>
              <a:t>부두 또는 야드에서 컨테이너를 직접 운반하여 쌓거나 반출 장비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톱 핸들러 </a:t>
            </a:r>
            <a:r>
              <a:rPr lang="en-US" altLang="ko-KR" sz="1800" b="0">
                <a:ea typeface="HY헤드라인M" charset="0"/>
              </a:rPr>
              <a:t>-  </a:t>
            </a:r>
            <a:r>
              <a:rPr lang="ko-KR" altLang="en-US" sz="1800" b="0">
                <a:ea typeface="HY헤드라인M" charset="0"/>
              </a:rPr>
              <a:t>야드 내 공컨테이너를 쌓고 내리는 장비 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트랜스퍼 크레인 </a:t>
            </a:r>
            <a:r>
              <a:rPr lang="en-US" altLang="ko-KR" sz="1800" b="0">
                <a:ea typeface="HY헤드라인M" charset="0"/>
              </a:rPr>
              <a:t>-  </a:t>
            </a:r>
            <a:r>
              <a:rPr lang="ko-KR" altLang="en-US" sz="1800" b="0">
                <a:ea typeface="HY헤드라인M" charset="0"/>
              </a:rPr>
              <a:t>야드 지역에서 컨테이너를 샤시나 트레일러에 싣고 내리는 역할을 하는 장비</a:t>
            </a:r>
          </a:p>
          <a:p>
            <a:pPr marL="285750" indent="-285750" latinLnBrk="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1800" b="0">
                <a:ea typeface="HY헤드라인M" charset="0"/>
              </a:rPr>
              <a:t>포크 리프트  </a:t>
            </a:r>
            <a:r>
              <a:rPr lang="en-US" altLang="ko-KR" sz="1800" b="0">
                <a:ea typeface="HY헤드라인M" charset="0"/>
              </a:rPr>
              <a:t>-  </a:t>
            </a:r>
            <a:r>
              <a:rPr lang="ko-KR" altLang="en-US" sz="1800" b="0">
                <a:ea typeface="HY헤드라인M" charset="0"/>
              </a:rPr>
              <a:t>포크</a:t>
            </a:r>
            <a:r>
              <a:rPr lang="en-US" altLang="ko-KR" sz="1800" b="0">
                <a:ea typeface="HY헤드라인M" charset="0"/>
              </a:rPr>
              <a:t>,</a:t>
            </a:r>
            <a:r>
              <a:rPr lang="ko-KR" altLang="en-US" sz="1800" b="0">
                <a:ea typeface="HY헤드라인M" charset="0"/>
              </a:rPr>
              <a:t>램 등의 화물을 적재하는 장치와 이것을 승강시키는 마스트를 구비한 하역운반기계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ko-KR" altLang="en-US" sz="1800" b="0">
              <a:solidFill>
                <a:srgbClr val="000000"/>
              </a:solidFill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3">
            <a:extLst>
              <a:ext uri="{FF2B5EF4-FFF2-40B4-BE49-F238E27FC236}">
                <a16:creationId xmlns:a16="http://schemas.microsoft.com/office/drawing/2014/main" id="{7B287D3C-38A0-F60B-63D1-FF4FC4867487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9227" name="Rectangle 32">
              <a:extLst>
                <a:ext uri="{FF2B5EF4-FFF2-40B4-BE49-F238E27FC236}">
                  <a16:creationId xmlns:a16="http://schemas.microsoft.com/office/drawing/2014/main" id="{4156CDEF-9137-43CC-7461-38584F6597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9228" name="Picture 30">
              <a:extLst>
                <a:ext uri="{FF2B5EF4-FFF2-40B4-BE49-F238E27FC236}">
                  <a16:creationId xmlns:a16="http://schemas.microsoft.com/office/drawing/2014/main" id="{11F9869A-5FFC-976D-3C7D-F8435B868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BC9F3EEE-6ED3-5FDF-4D91-69786841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9220" name="그룹 63">
            <a:extLst>
              <a:ext uri="{FF2B5EF4-FFF2-40B4-BE49-F238E27FC236}">
                <a16:creationId xmlns:a16="http://schemas.microsoft.com/office/drawing/2014/main" id="{1562C283-1C00-E369-5B2A-B3D1F6BF9E4A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9224" name="Picture 4">
              <a:extLst>
                <a:ext uri="{FF2B5EF4-FFF2-40B4-BE49-F238E27FC236}">
                  <a16:creationId xmlns:a16="http://schemas.microsoft.com/office/drawing/2014/main" id="{CA9AFE1B-4537-2B00-E7AD-A856E6E21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103E13F-E051-8297-E8A9-C9A22FC05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2. 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사고 사례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9226" name="Picture 3">
              <a:extLst>
                <a:ext uri="{FF2B5EF4-FFF2-40B4-BE49-F238E27FC236}">
                  <a16:creationId xmlns:a16="http://schemas.microsoft.com/office/drawing/2014/main" id="{8F96A531-3F20-C705-C89F-743A55A2C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슬라이드 번호 개체 틀 1">
            <a:extLst>
              <a:ext uri="{FF2B5EF4-FFF2-40B4-BE49-F238E27FC236}">
                <a16:creationId xmlns:a16="http://schemas.microsoft.com/office/drawing/2014/main" id="{9D555E53-6113-E0F7-076A-422C6FAA6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C2998843-EDA6-4F61-B136-549CC6FD7747}" type="slidenum">
              <a:rPr lang="en-US" altLang="ko-KR" sz="1400"/>
              <a:pPr/>
              <a:t>4</a:t>
            </a:fld>
            <a:endParaRPr lang="en-US" altLang="ko-KR" sz="1400"/>
          </a:p>
        </p:txBody>
      </p:sp>
      <p:sp>
        <p:nvSpPr>
          <p:cNvPr id="13" name="텍스트 상자 4"/>
          <p:cNvSpPr txBox="1">
            <a:spLocks/>
          </p:cNvSpPr>
          <p:nvPr/>
        </p:nvSpPr>
        <p:spPr>
          <a:xfrm>
            <a:off x="77470" y="1760220"/>
            <a:ext cx="9070340" cy="3625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lnSpc>
                <a:spcPct val="110000"/>
              </a:lnSpc>
              <a:buFont typeface="Wingdings"/>
              <a:buChar char="•"/>
            </a:pPr>
            <a:r>
              <a:rPr sz="1600" b="0">
                <a:solidFill>
                  <a:schemeClr val="tx1"/>
                </a:solidFill>
                <a:ea typeface="HY헤드라인M" charset="0"/>
              </a:rPr>
              <a:t>2018년 11월 부산 북항 자성대 부두 컨테이너 추락 : 스프레더 연결 줄이 풀려 노동자 1명 사망</a:t>
            </a:r>
            <a:endParaRPr lang="ko-KR" altLang="en-US" sz="1600" b="0">
              <a:solidFill>
                <a:schemeClr val="tx1"/>
              </a:solidFill>
              <a:ea typeface="HY헤드라인M" charset="0"/>
            </a:endParaRPr>
          </a:p>
        </p:txBody>
      </p:sp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05" y="2363470"/>
            <a:ext cx="5134610" cy="43821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3">
            <a:extLst>
              <a:ext uri="{FF2B5EF4-FFF2-40B4-BE49-F238E27FC236}">
                <a16:creationId xmlns:a16="http://schemas.microsoft.com/office/drawing/2014/main" id="{C50F9AE8-960B-B60B-1306-ADA9A27B7F2F}"/>
              </a:ext>
            </a:extLst>
          </p:cNvPr>
          <p:cNvGrpSpPr>
            <a:grpSpLocks/>
          </p:cNvGrpSpPr>
          <p:nvPr/>
        </p:nvGrpSpPr>
        <p:grpSpPr bwMode="auto">
          <a:xfrm>
            <a:off x="52705" y="-3175"/>
            <a:ext cx="8964295" cy="998855"/>
            <a:chOff x="52705" y="-3175"/>
            <a:chExt cx="8964295" cy="998855"/>
          </a:xfrm>
        </p:grpSpPr>
        <p:sp>
          <p:nvSpPr>
            <p:cNvPr id="10251" name="Rectangle 32">
              <a:extLst>
                <a:ext uri="{FF2B5EF4-FFF2-40B4-BE49-F238E27FC236}">
                  <a16:creationId xmlns:a16="http://schemas.microsoft.com/office/drawing/2014/main" id="{70836624-C417-C371-F2FE-17E7336BD7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705" y="-3175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0252" name="Picture 30">
              <a:extLst>
                <a:ext uri="{FF2B5EF4-FFF2-40B4-BE49-F238E27FC236}">
                  <a16:creationId xmlns:a16="http://schemas.microsoft.com/office/drawing/2014/main" id="{F357E6D1-D7DC-2D88-B28B-4584DDE4A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" y="194945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032CD130-46EE-A6AC-8612-A38CAFE9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10244" name="그룹 63">
            <a:extLst>
              <a:ext uri="{FF2B5EF4-FFF2-40B4-BE49-F238E27FC236}">
                <a16:creationId xmlns:a16="http://schemas.microsoft.com/office/drawing/2014/main" id="{77B94481-ABB5-DDC6-9AD8-2B422FEB63F0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0248" name="Picture 4">
              <a:extLst>
                <a:ext uri="{FF2B5EF4-FFF2-40B4-BE49-F238E27FC236}">
                  <a16:creationId xmlns:a16="http://schemas.microsoft.com/office/drawing/2014/main" id="{19FAB99C-6081-C468-A829-83CC4F23C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9AD69B-53A1-8C48-7EF5-6CDD99D4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3</a:t>
              </a:r>
              <a:r>
                <a:rPr lang="en-US" altLang="ko-KR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. </a:t>
              </a:r>
              <a:r>
                <a:rPr lang="ko-KR" altLang="en-US" sz="2000" dirty="0" err="1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사고사례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0250" name="Picture 3">
              <a:extLst>
                <a:ext uri="{FF2B5EF4-FFF2-40B4-BE49-F238E27FC236}">
                  <a16:creationId xmlns:a16="http://schemas.microsoft.com/office/drawing/2014/main" id="{13C0988A-CD4A-81C1-09FC-4384671B2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5" name="슬라이드 번호 개체 틀 1">
            <a:extLst>
              <a:ext uri="{FF2B5EF4-FFF2-40B4-BE49-F238E27FC236}">
                <a16:creationId xmlns:a16="http://schemas.microsoft.com/office/drawing/2014/main" id="{D451C141-2D2D-DBAB-0120-62A34A1B8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9C90C0E6-303E-4792-9E0F-A363DAED346F}" type="slidenum">
              <a:rPr lang="en-US" altLang="ko-KR" sz="1400"/>
              <a:pPr/>
              <a:t>5</a:t>
            </a:fld>
            <a:endParaRPr lang="en-US" altLang="ko-KR" sz="1400"/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323850" y="1870075"/>
            <a:ext cx="8646160" cy="633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lnSpc>
                <a:spcPct val="110000"/>
              </a:lnSpc>
              <a:buFont typeface="Wingdings"/>
              <a:buChar char=""/>
            </a:pPr>
            <a:r>
              <a:rPr sz="1600" b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2020년 4월 부산 신항 노후화 안벽크레인 연속 충돌 : 인명피해가 없어 대책을 세우지 않음</a:t>
            </a:r>
            <a:endParaRPr lang="ko-KR" altLang="en-US" sz="1600" b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5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2552700"/>
            <a:ext cx="6482715" cy="38766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3">
            <a:extLst>
              <a:ext uri="{FF2B5EF4-FFF2-40B4-BE49-F238E27FC236}">
                <a16:creationId xmlns:a16="http://schemas.microsoft.com/office/drawing/2014/main" id="{3CDD5BE4-628F-3FFF-9C75-BA2897B4245E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1275" name="Rectangle 32">
              <a:extLst>
                <a:ext uri="{FF2B5EF4-FFF2-40B4-BE49-F238E27FC236}">
                  <a16:creationId xmlns:a16="http://schemas.microsoft.com/office/drawing/2014/main" id="{93676241-C47F-763F-627D-9B0AD57E1D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1276" name="Picture 30">
              <a:extLst>
                <a:ext uri="{FF2B5EF4-FFF2-40B4-BE49-F238E27FC236}">
                  <a16:creationId xmlns:a16="http://schemas.microsoft.com/office/drawing/2014/main" id="{B5C164D2-038C-6707-1E7A-C4B3608A0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F7B7EBDD-3722-0873-9AE0-8F1E54CA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11268" name="그룹 63">
            <a:extLst>
              <a:ext uri="{FF2B5EF4-FFF2-40B4-BE49-F238E27FC236}">
                <a16:creationId xmlns:a16="http://schemas.microsoft.com/office/drawing/2014/main" id="{5A8BB371-D579-E3D4-8A46-0AC856E151F5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1272" name="Picture 4">
              <a:extLst>
                <a:ext uri="{FF2B5EF4-FFF2-40B4-BE49-F238E27FC236}">
                  <a16:creationId xmlns:a16="http://schemas.microsoft.com/office/drawing/2014/main" id="{26DD5DAE-7A5D-1F01-CE84-AE1CBBC9C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83FC8158-7350-2F46-65BE-9AFC13A3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4. </a:t>
              </a:r>
              <a:r>
                <a:rPr lang="ko-KR" altLang="en-US" sz="2000" dirty="0" err="1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사고사례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1274" name="Picture 3">
              <a:extLst>
                <a:ext uri="{FF2B5EF4-FFF2-40B4-BE49-F238E27FC236}">
                  <a16:creationId xmlns:a16="http://schemas.microsoft.com/office/drawing/2014/main" id="{E4D77DDE-6A96-4EB5-203A-9851B779E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9" name="슬라이드 번호 개체 틀 1">
            <a:extLst>
              <a:ext uri="{FF2B5EF4-FFF2-40B4-BE49-F238E27FC236}">
                <a16:creationId xmlns:a16="http://schemas.microsoft.com/office/drawing/2014/main" id="{5B5EAE9F-16C7-0E7C-FC37-05F5EB93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18C10820-881E-40FF-8E82-A6B4B90813F1}" type="slidenum">
              <a:rPr lang="en-US" altLang="ko-KR" sz="1400"/>
              <a:pPr/>
              <a:t>6</a:t>
            </a:fld>
            <a:endParaRPr lang="en-US" altLang="ko-KR" sz="1400"/>
          </a:p>
        </p:txBody>
      </p:sp>
      <p:sp>
        <p:nvSpPr>
          <p:cNvPr id="7174" name="직사각형 15">
            <a:extLst>
              <a:ext uri="{FF2B5EF4-FFF2-40B4-BE49-F238E27FC236}">
                <a16:creationId xmlns:a16="http://schemas.microsoft.com/office/drawing/2014/main" id="{3BCBE900-59B2-F84C-8933-454A9A9F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638300"/>
            <a:ext cx="8221980" cy="11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marL="990600" indent="-990600">
              <a:defRPr/>
            </a:pPr>
            <a:endParaRPr lang="ko-KR" altLang="ko-KR" sz="1600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HY견고딕" pitchFamily="18" charset="-127"/>
              <a:ea typeface="HY견고딕" pitchFamily="18" charset="-127"/>
              <a:sym typeface="Wingdings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354965" y="1862455"/>
            <a:ext cx="8898255" cy="3625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lnSpc>
                <a:spcPct val="110000"/>
              </a:lnSpc>
              <a:buFont typeface="Wingdings"/>
              <a:buChar char="•"/>
            </a:pPr>
            <a:r>
              <a:rPr lang="ko-KR" altLang="en-US" sz="1600" b="0" spc="-20">
                <a:solidFill>
                  <a:schemeClr val="tx1"/>
                </a:solidFill>
                <a:latin typeface="HY헤드라인M" charset="0"/>
                <a:ea typeface="HY헤드라인M" charset="0"/>
              </a:rPr>
              <a:t>2020년 9월 부산 북항 크레인 와이어 끊김 사고 : 와이어 노후, 컨테이너 추락</a:t>
            </a:r>
            <a:endParaRPr lang="ko-KR" altLang="en-US" sz="1600" b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4" name="Picture " descr="C:/Users/Gyo Rin/AppData/Roaming/PolarisOffice/ETemp/25272_23981248/image9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11250" y="2597785"/>
            <a:ext cx="6898005" cy="38836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3">
            <a:extLst>
              <a:ext uri="{FF2B5EF4-FFF2-40B4-BE49-F238E27FC236}">
                <a16:creationId xmlns:a16="http://schemas.microsoft.com/office/drawing/2014/main" id="{0189EC0F-AD97-42ED-27CB-739D501EF0D1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2527" name="Rectangle 32">
              <a:extLst>
                <a:ext uri="{FF2B5EF4-FFF2-40B4-BE49-F238E27FC236}">
                  <a16:creationId xmlns:a16="http://schemas.microsoft.com/office/drawing/2014/main" id="{E7EC90C2-C47A-E2A6-9ABB-A67F5E036A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2528" name="Picture 30">
              <a:extLst>
                <a:ext uri="{FF2B5EF4-FFF2-40B4-BE49-F238E27FC236}">
                  <a16:creationId xmlns:a16="http://schemas.microsoft.com/office/drawing/2014/main" id="{53AC333A-0100-8583-99C1-87895A8DD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C072A3D7-DDEC-6478-DD1B-36405B02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12292" name="그룹 63">
            <a:extLst>
              <a:ext uri="{FF2B5EF4-FFF2-40B4-BE49-F238E27FC236}">
                <a16:creationId xmlns:a16="http://schemas.microsoft.com/office/drawing/2014/main" id="{4B8A7973-B72E-289B-B848-E1DF1FE41D8C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2524" name="Picture 4">
              <a:extLst>
                <a:ext uri="{FF2B5EF4-FFF2-40B4-BE49-F238E27FC236}">
                  <a16:creationId xmlns:a16="http://schemas.microsoft.com/office/drawing/2014/main" id="{89CDE597-6DCD-21DD-7DC0-C79BD6A7C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C894EF6-3C02-05A9-1045-79AED53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4. </a:t>
              </a:r>
              <a:r>
                <a:rPr lang="ko-KR" altLang="en-US" sz="2000" dirty="0" smtClean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사고 사례</a:t>
              </a:r>
              <a:endParaRPr lang="ko-KR" altLang="en-US" sz="2000" dirty="0">
                <a:solidFill>
                  <a:schemeClr val="accent4">
                    <a:lumMod val="10000"/>
                  </a:schemeClr>
                </a:solidFill>
                <a:ea typeface="HY헤드라인M" pitchFamily="18" charset="-127"/>
                <a:cs typeface="굴림" pitchFamily="50" charset="-127"/>
              </a:endParaRPr>
            </a:p>
          </p:txBody>
        </p:sp>
        <p:pic>
          <p:nvPicPr>
            <p:cNvPr id="12526" name="Picture 3">
              <a:extLst>
                <a:ext uri="{FF2B5EF4-FFF2-40B4-BE49-F238E27FC236}">
                  <a16:creationId xmlns:a16="http://schemas.microsoft.com/office/drawing/2014/main" id="{5E910E3C-1564-6AF0-70B5-C9A7AD7BF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3" name="슬라이드 번호 개체 틀 1">
            <a:extLst>
              <a:ext uri="{FF2B5EF4-FFF2-40B4-BE49-F238E27FC236}">
                <a16:creationId xmlns:a16="http://schemas.microsoft.com/office/drawing/2014/main" id="{370BED80-D18D-9DDF-9937-80E6211ED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F724455C-6655-46DA-A9FF-E6E77BAB7284}" type="slidenum">
              <a:rPr lang="en-US" altLang="ko-KR" sz="1400"/>
              <a:pPr/>
              <a:t>7</a:t>
            </a:fld>
            <a:endParaRPr lang="en-US" altLang="ko-KR" sz="1400"/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54610" y="2362200"/>
            <a:ext cx="4323715" cy="36588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6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최근 5년간 항만노동자 223명이 일하다 죽거나 다친 것으로 확인 추락·낙하와 접촉·충돌 사고가 118명으로 절반가량을 차지</a:t>
            </a:r>
            <a:endParaRPr lang="ko-KR" altLang="en-US" sz="16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en-US" altLang="ko-KR" sz="16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BPA </a:t>
            </a:r>
            <a:r>
              <a:rPr lang="ko-KR" altLang="en-US" sz="16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의 경우 5년간 92명이 다친 사고가 있었고, 이 가운데 7명은 사망 하였음</a:t>
            </a:r>
            <a:endParaRPr lang="ko-KR" altLang="en-US" sz="16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600" b="0" spc="-2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앞선 사례들로 보면</a:t>
            </a:r>
            <a:endParaRPr lang="ko-KR" altLang="en-US" sz="1600" b="0">
              <a:solidFill>
                <a:srgbClr val="FF0000"/>
              </a:solidFill>
              <a:latin typeface="HY헤드라인M" charset="0"/>
              <a:ea typeface="HY헤드라인M" charset="0"/>
            </a:endParaRPr>
          </a:p>
          <a:p>
            <a:pPr marL="254000" indent="-254000" latinLnBrk="0">
              <a:lnSpc>
                <a:spcPct val="150000"/>
              </a:lnSpc>
              <a:buClr>
                <a:srgbClr val="29323C"/>
              </a:buClr>
              <a:buFont typeface="Wingdings"/>
              <a:buChar char=""/>
            </a:pPr>
            <a:r>
              <a:rPr lang="ko-KR" altLang="en-US" sz="1600" b="0" spc="-2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노후화된 항만하역장비들의 점검이 시급하다는</a:t>
            </a:r>
            <a:r>
              <a:rPr lang="en-US" altLang="ko-KR" sz="1600" b="0" spc="-2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600" b="0" spc="-2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것을 알 수 있음</a:t>
            </a:r>
            <a:endParaRPr lang="ko-KR" altLang="en-US" sz="1600" b="0">
              <a:solidFill>
                <a:srgbClr val="FF0000"/>
              </a:solidFill>
              <a:latin typeface="HY헤드라인M" charset="0"/>
              <a:ea typeface="HY헤드라인M" charset="0"/>
            </a:endParaRPr>
          </a:p>
          <a:p>
            <a:pPr marL="0" indent="0" latinLnBrk="0">
              <a:buFontTx/>
              <a:buNone/>
            </a:pPr>
            <a:endParaRPr lang="ko-KR" altLang="en-US" sz="1600" b="0">
              <a:latin typeface="HY헤드라인M" charset="0"/>
              <a:ea typeface="HY헤드라인M" charset="0"/>
            </a:endParaRPr>
          </a:p>
        </p:txBody>
      </p:sp>
      <p:pic>
        <p:nvPicPr>
          <p:cNvPr id="14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3" b="6734"/>
          <a:stretch/>
        </p:blipFill>
        <p:spPr bwMode="auto">
          <a:xfrm>
            <a:off x="4158615" y="2054225"/>
            <a:ext cx="4833620" cy="38995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3">
            <a:extLst>
              <a:ext uri="{FF2B5EF4-FFF2-40B4-BE49-F238E27FC236}">
                <a16:creationId xmlns:a16="http://schemas.microsoft.com/office/drawing/2014/main" id="{C84076B5-252B-60B9-F249-ADC4F44FD51D}"/>
              </a:ext>
            </a:extLst>
          </p:cNvPr>
          <p:cNvGrpSpPr>
            <a:grpSpLocks/>
          </p:cNvGrpSpPr>
          <p:nvPr/>
        </p:nvGrpSpPr>
        <p:grpSpPr bwMode="auto">
          <a:xfrm>
            <a:off x="81280" y="12700"/>
            <a:ext cx="8964295" cy="998855"/>
            <a:chOff x="81280" y="12700"/>
            <a:chExt cx="8964295" cy="998855"/>
          </a:xfrm>
        </p:grpSpPr>
        <p:sp>
          <p:nvSpPr>
            <p:cNvPr id="13408" name="Rectangle 32">
              <a:extLst>
                <a:ext uri="{FF2B5EF4-FFF2-40B4-BE49-F238E27FC236}">
                  <a16:creationId xmlns:a16="http://schemas.microsoft.com/office/drawing/2014/main" id="{5602CD5C-61EC-872C-E2D1-EAD29E9214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280" y="12700"/>
              <a:ext cx="8964295" cy="349885"/>
            </a:xfrm>
            <a:prstGeom prst="rect">
              <a:avLst/>
            </a:prstGeom>
            <a:gradFill rotWithShape="0">
              <a:gsLst>
                <a:gs pos="0">
                  <a:srgbClr val="451001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HY헤드라인M" panose="02030600000101010101" pitchFamily="18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ko-KR" sz="2400">
                <a:latin typeface="굴림" panose="020B0600000101010101" pitchFamily="34" charset="-127"/>
              </a:endParaRPr>
            </a:p>
          </p:txBody>
        </p:sp>
        <p:pic>
          <p:nvPicPr>
            <p:cNvPr id="13409" name="Picture 30">
              <a:extLst>
                <a:ext uri="{FF2B5EF4-FFF2-40B4-BE49-F238E27FC236}">
                  <a16:creationId xmlns:a16="http://schemas.microsoft.com/office/drawing/2014/main" id="{C62A1C7F-99CD-AF0F-10B5-BC028EC0D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" y="210820"/>
              <a:ext cx="896429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2A55A240-092F-D36B-E48B-8B431794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496935" cy="61023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  <a:scene3d>
              <a:camera prst="orthographicFront"/>
              <a:lightRig rig="threePt" dir="t"/>
            </a:scene3d>
            <a:sp3d extrusionH="25400">
              <a:bevelT w="12700" h="12700"/>
            </a:sp3d>
          </a:bodyPr>
          <a:lstStyle/>
          <a:p>
            <a:pPr marL="0" indent="0" latinLnBrk="1">
              <a:buFontTx/>
              <a:buNone/>
              <a:defRPr/>
            </a:pPr>
            <a:r>
              <a:rPr lang="en-US" altLang="ko-KR" sz="3400">
                <a:solidFill>
                  <a:srgbClr val="0070C0"/>
                </a:solidFill>
                <a:ea typeface="HY헤드라인M" charset="0"/>
                <a:cs typeface="Arial" charset="0"/>
              </a:rPr>
              <a:t>2. </a:t>
            </a:r>
            <a:r>
              <a:rPr lang="ko-KR" altLang="en-US" sz="3400">
                <a:solidFill>
                  <a:srgbClr val="0070C0"/>
                </a:solidFill>
                <a:ea typeface="HY헤드라인M" charset="0"/>
                <a:cs typeface="Arial" charset="0"/>
              </a:rPr>
              <a:t>노후화 장비 관리 부실에 의한 사고 사례</a:t>
            </a:r>
          </a:p>
        </p:txBody>
      </p:sp>
      <p:grpSp>
        <p:nvGrpSpPr>
          <p:cNvPr id="13316" name="그룹 63">
            <a:extLst>
              <a:ext uri="{FF2B5EF4-FFF2-40B4-BE49-F238E27FC236}">
                <a16:creationId xmlns:a16="http://schemas.microsoft.com/office/drawing/2014/main" id="{76EE4D33-DDAB-0BF3-9572-F9CDA7916836}"/>
              </a:ext>
            </a:extLst>
          </p:cNvPr>
          <p:cNvGrpSpPr>
            <a:grpSpLocks/>
          </p:cNvGrpSpPr>
          <p:nvPr/>
        </p:nvGrpSpPr>
        <p:grpSpPr bwMode="auto">
          <a:xfrm>
            <a:off x="-36830" y="1049655"/>
            <a:ext cx="8714105" cy="723900"/>
            <a:chOff x="-36830" y="1049655"/>
            <a:chExt cx="8714105" cy="723900"/>
          </a:xfrm>
        </p:grpSpPr>
        <p:pic>
          <p:nvPicPr>
            <p:cNvPr id="13405" name="Picture 4">
              <a:extLst>
                <a:ext uri="{FF2B5EF4-FFF2-40B4-BE49-F238E27FC236}">
                  <a16:creationId xmlns:a16="http://schemas.microsoft.com/office/drawing/2014/main" id="{E73D1CE8-4655-5C3F-BD4D-603E9240F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" y="1049655"/>
              <a:ext cx="871410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E3D5A9CA-C64A-F668-A5A1-1B4AB6BE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1244600"/>
              <a:ext cx="3181350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 1. </a:t>
              </a:r>
              <a:r>
                <a:rPr lang="ko-KR" altLang="en-US" sz="2000" dirty="0">
                  <a:solidFill>
                    <a:schemeClr val="accent4">
                      <a:lumMod val="10000"/>
                    </a:schemeClr>
                  </a:solidFill>
                  <a:ea typeface="HY헤드라인M" pitchFamily="18" charset="-127"/>
                  <a:cs typeface="굴림" pitchFamily="50" charset="-127"/>
                </a:rPr>
                <a:t>항만시설장비 담당자 인터뷰 및 문제점 분석</a:t>
              </a:r>
            </a:p>
          </p:txBody>
        </p:sp>
        <p:pic>
          <p:nvPicPr>
            <p:cNvPr id="13407" name="Picture 3">
              <a:extLst>
                <a:ext uri="{FF2B5EF4-FFF2-40B4-BE49-F238E27FC236}">
                  <a16:creationId xmlns:a16="http://schemas.microsoft.com/office/drawing/2014/main" id="{6671DF2F-DA13-D628-A41B-74CC8C949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20" y="1246505"/>
              <a:ext cx="347345" cy="42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7" name="슬라이드 번호 개체 틀 1">
            <a:extLst>
              <a:ext uri="{FF2B5EF4-FFF2-40B4-BE49-F238E27FC236}">
                <a16:creationId xmlns:a16="http://schemas.microsoft.com/office/drawing/2014/main" id="{E2DEC0E9-0F21-59C3-A37E-3D720C6BD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3130" y="6429375"/>
            <a:ext cx="512445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HY헤드라인M" panose="02030600000101010101" pitchFamily="18" charset="-127"/>
                <a:ea typeface="굴림" panose="020B0600000101010101" pitchFamily="34" charset="-127"/>
              </a:defRPr>
            </a:lvl9pPr>
          </a:lstStyle>
          <a:p>
            <a:fld id="{A8C9E66B-8A7B-443D-B788-3B5AD678D2C3}" type="slidenum">
              <a:rPr lang="en-US" altLang="ko-KR" sz="1400"/>
              <a:pPr/>
              <a:t>8</a:t>
            </a:fld>
            <a:endParaRPr lang="en-US" altLang="ko-KR" sz="1400"/>
          </a:p>
        </p:txBody>
      </p:sp>
      <p:sp>
        <p:nvSpPr>
          <p:cNvPr id="3" name="TextBox 2"/>
          <p:cNvSpPr txBox="1"/>
          <p:nvPr/>
        </p:nvSpPr>
        <p:spPr>
          <a:xfrm>
            <a:off x="461010" y="1844675"/>
            <a:ext cx="4897120" cy="44754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171450" indent="-171450" latinLnBrk="0">
              <a:lnSpc>
                <a:spcPct val="150000"/>
              </a:lnSpc>
              <a:buClr>
                <a:srgbClr val="29323C"/>
              </a:buClr>
              <a:buFont typeface="Arial"/>
              <a:buChar char="•"/>
            </a:pPr>
            <a:r>
              <a:rPr lang="ko-KR" altLang="en-US" sz="1500" b="0" spc="-3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노후한 장비들로 인해 사고가 많이 발생하고 있음</a:t>
            </a:r>
            <a:endParaRPr lang="ko-KR" altLang="en-US" sz="15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171450" indent="-171450" latinLnBrk="0">
              <a:lnSpc>
                <a:spcPct val="150000"/>
              </a:lnSpc>
              <a:buClr>
                <a:srgbClr val="29323C"/>
              </a:buClr>
              <a:buFont typeface="Arial"/>
              <a:buChar char="•"/>
            </a:pPr>
            <a:r>
              <a:rPr lang="ko-KR" altLang="en-US" sz="1500" b="0" spc="-3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 2018년 1월31일 냉동 컨테이너 작업 중 하역 중이던 크레인에 노동자가 압사하는 사고가 발생했고, 같은해 10월28일에도 강풍으로 컨테이너가 낙하해 차량 3대와 노동자 1명을 덮치는 사고가 발생했음</a:t>
            </a:r>
            <a:endParaRPr lang="ko-KR" altLang="en-US" sz="15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171450" indent="-171450" latinLnBrk="0">
              <a:lnSpc>
                <a:spcPct val="150000"/>
              </a:lnSpc>
              <a:buClr>
                <a:srgbClr val="29323C"/>
              </a:buClr>
              <a:buFont typeface="Arial"/>
              <a:buChar char="•"/>
            </a:pPr>
            <a:r>
              <a:rPr lang="ko-KR" altLang="en-US" sz="1500" b="0" spc="-3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그해 11월20일에는 </a:t>
            </a:r>
            <a:r>
              <a:rPr lang="ko-KR" altLang="en-US" sz="1500" b="0" spc="-30">
                <a:solidFill>
                  <a:srgbClr val="FF0000"/>
                </a:solidFill>
                <a:latin typeface="HY헤드라인M" charset="0"/>
                <a:ea typeface="HY헤드라인M" charset="0"/>
              </a:rPr>
              <a:t>크레인 통제 불능으로 컨테이너가 바닥으로 추락해 작업용 수레를 끌던 노동자가 깔려 목숨을 잃었음</a:t>
            </a:r>
            <a:endParaRPr lang="ko-KR" altLang="en-US" sz="1500" b="0">
              <a:solidFill>
                <a:srgbClr val="FF0000"/>
              </a:solidFill>
              <a:latin typeface="HY헤드라인M" charset="0"/>
              <a:ea typeface="HY헤드라인M" charset="0"/>
            </a:endParaRPr>
          </a:p>
          <a:p>
            <a:pPr marL="171450" indent="-171450" latinLnBrk="0">
              <a:lnSpc>
                <a:spcPct val="150000"/>
              </a:lnSpc>
              <a:buClr>
                <a:srgbClr val="29323C"/>
              </a:buClr>
              <a:buFont typeface="Arial"/>
              <a:buChar char="•"/>
            </a:pPr>
            <a:r>
              <a:rPr lang="ko-KR" altLang="en-US" sz="1500" b="0" spc="-3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9323C"/>
                </a:solidFill>
                <a:latin typeface="HY헤드라인M" charset="0"/>
                <a:ea typeface="HY헤드라인M" charset="0"/>
              </a:rPr>
              <a:t>부산항운노조 관계자는 “가장 최근 문을 연 부산신항 쪽은 부산북항(구항)과 비교해 유사 사고가 거의 없다”며 “노후 크레인으로 인한 인과관계를 짐작할 수 있는 대목”이라고 설명했음</a:t>
            </a:r>
            <a:endParaRPr lang="ko-KR" altLang="en-US" sz="1500" b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9323C"/>
              </a:solidFill>
              <a:latin typeface="HY헤드라인M" charset="0"/>
              <a:ea typeface="HY헤드라인M" charset="0"/>
            </a:endParaRPr>
          </a:p>
          <a:p>
            <a:pPr marL="0" indent="0" latinLnBrk="0">
              <a:buFontTx/>
              <a:buNone/>
            </a:pPr>
            <a:endParaRPr lang="ko-KR" altLang="en-US" sz="1500" b="0">
              <a:latin typeface="HY헤드라인M" charset="0"/>
              <a:ea typeface="HY헤드라인M" charset="0"/>
            </a:endParaRPr>
          </a:p>
        </p:txBody>
      </p:sp>
      <p:pic>
        <p:nvPicPr>
          <p:cNvPr id="1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7"/>
          <a:stretch>
            <a:fillRect/>
          </a:stretch>
        </p:blipFill>
        <p:spPr bwMode="auto">
          <a:xfrm>
            <a:off x="5507990" y="1844675"/>
            <a:ext cx="3418840" cy="42621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28</Pages>
  <Words>3086</Words>
  <Characters>0</Characters>
  <Application>Microsoft Office PowerPoint</Application>
  <DocSecurity>0</DocSecurity>
  <PresentationFormat>화면 슬라이드 쇼(4:3)</PresentationFormat>
  <Lines>0</Lines>
  <Paragraphs>628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HY헤드라인M</vt:lpstr>
      <vt:lpstr>굴림</vt:lpstr>
      <vt:lpstr>맑은 고딕</vt:lpstr>
      <vt:lpstr>산돌고딕B</vt:lpstr>
      <vt:lpstr>휴먼모음T</vt:lpstr>
      <vt:lpstr>Arial</vt:lpstr>
      <vt:lpstr>Wingdings</vt:lpstr>
      <vt:lpstr>2_기본 디자인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BIZPPT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</dc:creator>
  <cp:lastModifiedBy>admin</cp:lastModifiedBy>
  <cp:revision>3</cp:revision>
  <dcterms:modified xsi:type="dcterms:W3CDTF">2022-05-06T07:42:04Z</dcterms:modified>
  <cp:version>9.103.103.45589</cp:version>
</cp:coreProperties>
</file>