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6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2" r:id="rId16"/>
  </p:sldIdLst>
  <p:sldSz cx="12192000" cy="6858000"/>
  <p:notesSz cx="6858000" cy="9144000"/>
  <p:embeddedFontLst>
    <p:embeddedFont>
      <p:font typeface="KoPub돋움체 Bold" panose="00000800000000000000" pitchFamily="2" charset="-127"/>
      <p:bold r:id="rId17"/>
    </p:embeddedFont>
    <p:embeddedFont>
      <p:font typeface="KoPub돋움체 Medium" panose="00000600000000000000" pitchFamily="2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2"/>
    <p:restoredTop sz="94668"/>
  </p:normalViewPr>
  <p:slideViewPr>
    <p:cSldViewPr snapToGrid="0" snapToObjects="1">
      <p:cViewPr varScale="1">
        <p:scale>
          <a:sx n="78" d="100"/>
          <a:sy n="78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0857;&#44508;\Desktop\3&#50900;%2024&#51068;%20&#52240;&#50896;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GDP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와 </a:t>
            </a:r>
            <a:r>
              <a:rPr lang="ko-KR" altLang="en-US" sz="16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광양항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컨테이너 처리량 회귀분석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4721672698908098"/>
          <c:y val="0.1321653762205951"/>
          <c:w val="0.82072462817147862"/>
          <c:h val="0.72088764946048411"/>
        </c:manualLayout>
      </c:layout>
      <c:scatterChart>
        <c:scatterStyle val="lineMarker"/>
        <c:varyColors val="0"/>
        <c:ser>
          <c:idx val="0"/>
          <c:order val="0"/>
          <c:tx>
            <c:strRef>
              <c:f>'Sheet1 (2)'!$A$2</c:f>
              <c:strCache>
                <c:ptCount val="1"/>
                <c:pt idx="0">
                  <c:v>광양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1383835790856055"/>
                  <c:y val="4.4685872338006576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00" b="1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ko-KR" sz="1200" b="1" baseline="0" dirty="0"/>
                      <a:t>y = 524.05x + 1E+06</a:t>
                    </a:r>
                    <a:br>
                      <a:rPr lang="en-US" altLang="ko-KR" sz="1200" b="1" baseline="0" dirty="0"/>
                    </a:br>
                    <a:r>
                      <a:rPr lang="en-US" altLang="ko-KR" sz="1200" b="1" baseline="0" dirty="0"/>
                      <a:t>R² = 0.7293</a:t>
                    </a:r>
                    <a:endParaRPr lang="en-US" altLang="ko-KR" sz="1200" b="1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</c:trendlineLbl>
          </c:trendline>
          <c:xVal>
            <c:numRef>
              <c:f>'Sheet1 (2)'!$D$2:$D$11</c:f>
              <c:numCache>
                <c:formatCode>#,##0</c:formatCode>
                <c:ptCount val="10"/>
                <c:pt idx="0">
                  <c:v>1144</c:v>
                </c:pt>
                <c:pt idx="1">
                  <c:v>1253</c:v>
                </c:pt>
                <c:pt idx="2">
                  <c:v>1278</c:v>
                </c:pt>
                <c:pt idx="3">
                  <c:v>1371</c:v>
                </c:pt>
                <c:pt idx="4">
                  <c:v>1484</c:v>
                </c:pt>
                <c:pt idx="5">
                  <c:v>1466</c:v>
                </c:pt>
                <c:pt idx="6">
                  <c:v>1500</c:v>
                </c:pt>
                <c:pt idx="7">
                  <c:v>1624</c:v>
                </c:pt>
                <c:pt idx="8">
                  <c:v>1725</c:v>
                </c:pt>
                <c:pt idx="9">
                  <c:v>1647</c:v>
                </c:pt>
              </c:numCache>
            </c:numRef>
          </c:xVal>
          <c:yVal>
            <c:numRef>
              <c:f>'Sheet1 (2)'!$C$2:$C$11</c:f>
              <c:numCache>
                <c:formatCode>#,##0</c:formatCode>
                <c:ptCount val="10"/>
                <c:pt idx="0">
                  <c:v>2087890.25</c:v>
                </c:pt>
                <c:pt idx="1">
                  <c:v>2085222.25</c:v>
                </c:pt>
                <c:pt idx="2">
                  <c:v>2153818</c:v>
                </c:pt>
                <c:pt idx="3">
                  <c:v>2284835</c:v>
                </c:pt>
                <c:pt idx="4">
                  <c:v>2338335.25</c:v>
                </c:pt>
                <c:pt idx="5">
                  <c:v>2327334.75</c:v>
                </c:pt>
                <c:pt idx="6">
                  <c:v>2249582.5</c:v>
                </c:pt>
                <c:pt idx="7">
                  <c:v>2233212.5</c:v>
                </c:pt>
                <c:pt idx="8">
                  <c:v>2408498.75</c:v>
                </c:pt>
                <c:pt idx="9">
                  <c:v>2378336.5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398-4845-B0B9-542503284E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6562351"/>
        <c:axId val="224896847"/>
      </c:scatterChart>
      <c:valAx>
        <c:axId val="2665623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defRPr>
                </a:pPr>
                <a:r>
                  <a:rPr lang="en-US" altLang="ko-KR" sz="110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GDP</a:t>
                </a:r>
                <a:endParaRPr lang="ko-KR" altLang="en-US" sz="1100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c:rich>
          </c:tx>
          <c:layout>
            <c:manualLayout>
              <c:xMode val="edge"/>
              <c:yMode val="edge"/>
              <c:x val="0.52028207498183043"/>
              <c:y val="0.907068250960034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defRPr>
              </a:pPr>
              <a:endParaRPr lang="ko-KR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4896847"/>
        <c:crosses val="autoZero"/>
        <c:crossBetween val="midCat"/>
      </c:valAx>
      <c:valAx>
        <c:axId val="224896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sz="11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컨테이너 물동량</a:t>
                </a:r>
              </a:p>
            </c:rich>
          </c:tx>
          <c:layout>
            <c:manualLayout>
              <c:xMode val="edge"/>
              <c:yMode val="edge"/>
              <c:x val="3.6609516241997778E-2"/>
              <c:y val="0.367560829054633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65623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0.55644</cdr:x>
      <cdr:y>0.19315</cdr:y>
    </cdr:from>
    <cdr:to>
      <cdr:x>0.72098</cdr:x>
      <cdr:y>0.33162</cdr:y>
    </cdr:to>
    <cdr:sp macro="" textlink="">
      <cdr:nvSpPr>
        <cdr:cNvPr id="2" name="직사각형 1">
          <a:extLst xmlns:a="http://schemas.openxmlformats.org/drawingml/2006/main">
            <a:ext uri="{FF2B5EF4-FFF2-40B4-BE49-F238E27FC236}">
              <a16:creationId xmlns:a16="http://schemas.microsoft.com/office/drawing/2014/main" id="{5C3E3794-B236-4C19-98B7-51AC2AE402D3}"/>
            </a:ext>
          </a:extLst>
        </cdr:cNvPr>
        <cdr:cNvSpPr/>
      </cdr:nvSpPr>
      <cdr:spPr>
        <a:xfrm xmlns:a="http://schemas.openxmlformats.org/drawingml/2006/main">
          <a:off x="5035368" y="869815"/>
          <a:ext cx="1489002" cy="62360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accent2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R" b="1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618C1-2EF0-C240-BC8A-D42DDCF9A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C3F731-BA26-934D-B2C1-04019AA43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6220A-B792-1340-A421-47E38EDE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04/29/2022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A6890-85EA-D346-AD3D-35CE2F88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53696-22F9-7240-AD1C-FC62534B7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066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416E0-2699-3947-9377-6020FD09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50A08A-F61B-EB48-91DA-8A439E1FF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BD75C-53C6-F845-866D-A42B0457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04/29/2022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A1FDD-CAE6-4F40-89BA-C210ACF5B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0F48BA-4023-E443-AA81-A129F37C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778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46F79F-16D7-A241-883A-EC512C205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B19B11-46CA-E842-90CF-A34E3598F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ACE2DB-1C7C-154B-8AF6-FDCED3A81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04/29/2022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981BF-6606-1747-AEFE-A7F82587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A7038-761E-3348-ACF8-3A1BE887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923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B4EBB-227C-FD46-B2DE-13694AC7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3B688C-2EC2-B64C-AC3A-77A4D6B63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268B2-C524-3646-93E0-90C4537F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04/29/2022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9484A0-460A-7746-AAEF-69562C89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83F9E-DAB7-6D49-888D-4F0FAC9C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759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1A0E1-6EBA-1A46-BDEA-B5AEA4A6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B059E9-0466-9B4B-958B-89BDE50D9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2DFF35-AE45-5D4C-BCB4-EAD37E2B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04/29/2022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0F784-0241-4F4C-9F20-E1A1F63ED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2A733-D1AC-F84D-842D-82268E2D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044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DF4B2-BFB3-5C48-A8DA-4B64F4185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B679A6-2A86-BA44-BB6F-9D403F6A9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2A95AF-7F1F-9E43-8592-93E477B7C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F2EAAC-304A-1F4F-B2DA-02FFDFE7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04/29/2022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CE5C99-8BFD-E740-89D3-ED46F706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7489F3-B008-8E49-AE34-432C339B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881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235D3-751E-0040-B635-8589D223F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CA40F3-66F4-C14E-8141-53FD3918F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40F0C9-7D4D-AD45-BD1E-CE5CC6A0F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5282F4-1FF5-3040-A2D6-75024E82B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548971-C7AA-EB4E-8665-F4A94F5A2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69098A-8D3F-F04E-83CB-B71201AD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04/29/2022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2EBCB9-88E4-F944-A456-1A720C9B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C99C4A-3ED2-A441-AEE2-4F8012D0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897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A55EB-A259-0D48-95AE-DFE1D234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AE7BA6-F41F-F546-9B09-3CC85A54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04/29/2022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1640B9-8F3F-EF49-84FF-9A52A865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F0AA8E-2DE1-3F41-A434-EBFBB385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652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952736-6725-7D44-BEB8-6A8DFD01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04/29/2022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6E4DCE-58B8-0E44-8277-B98959FA8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8B184C-6DED-E24E-9DE3-1DDA1121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510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0B95B-B9D8-454E-837D-9C35A5767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BC69B-A695-D24B-8357-4C7DB50E3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6276FB-7FBA-7948-9A8A-2131F1264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926CA-DE54-FF44-98A0-58BEB056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04/29/2022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23BF-00F0-FD4C-B2C7-1FDAE353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E1C74E-00E7-8640-9FC5-FDA99D66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584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B2C9E-8A3E-694A-992B-6BA1B6E1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E11AB9-1775-214C-AFFD-CF2D922DD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F23EF8-44F8-8247-BA3D-793B15052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73D7F2-D09E-8E4B-BE9A-50C4322DA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04/29/2022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471751-4F66-5040-BAF2-D608EEEDE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404102-9258-B345-A34E-67312774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393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9947F5-C879-5249-8383-6F8C7E1D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F04C66-BE5A-6943-A60D-60DA270C3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D791B-BFE0-7A4B-A470-7BAB7D6E8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2A184-5C16-134B-9B1B-6FC001D8EB8F}" type="datetimeFigureOut">
              <a:rPr kumimoji="1" lang="ko-Kore-KR" altLang="en-US" smtClean="0"/>
              <a:t>04/29/2022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75699-B41A-A94E-89C8-50DCEFC08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634AB7-0B9B-A24C-9ECF-08395E78E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063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3BD67-B119-664E-9BDC-854A9A193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821" y="1443205"/>
            <a:ext cx="6622934" cy="238760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회귀분석을 이용한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광양항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컨테이너 물동량 예측</a:t>
            </a: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DC5FCD-703A-9A41-9622-A6B0B449F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1642" y="5082673"/>
            <a:ext cx="9144000" cy="942474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kumimoji="1" lang="ko-KR" altLang="en-US" sz="9200" dirty="0">
                <a:solidFill>
                  <a:schemeClr val="accent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경상국립대학교 유통학과</a:t>
            </a:r>
            <a:endParaRPr kumimoji="1" lang="en-US" altLang="ko-KR" sz="9200" dirty="0">
              <a:solidFill>
                <a:schemeClr val="accent1">
                  <a:lumMod val="5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l"/>
            <a:r>
              <a:rPr kumimoji="1" lang="en-US" altLang="ko-Kore-KR" sz="9200" dirty="0">
                <a:solidFill>
                  <a:schemeClr val="accent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21759113 </a:t>
            </a:r>
            <a:r>
              <a:rPr kumimoji="1" lang="ko-KR" altLang="en-US" sz="9200" dirty="0">
                <a:solidFill>
                  <a:schemeClr val="accent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이유진</a:t>
            </a:r>
            <a:endParaRPr kumimoji="1" lang="en-US" altLang="ko-KR" sz="9200" dirty="0">
              <a:solidFill>
                <a:schemeClr val="accent1">
                  <a:lumMod val="5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l"/>
            <a:r>
              <a:rPr kumimoji="1" lang="en-US" altLang="ko-Kore-KR" sz="9200" dirty="0">
                <a:solidFill>
                  <a:schemeClr val="accent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21759115 </a:t>
            </a:r>
            <a:r>
              <a:rPr kumimoji="1" lang="ko-KR" altLang="en-US" sz="9200" dirty="0">
                <a:solidFill>
                  <a:schemeClr val="accent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이주원</a:t>
            </a:r>
            <a:endParaRPr kumimoji="1" lang="en-US" altLang="ko-Kore-KR" sz="9200" dirty="0">
              <a:solidFill>
                <a:schemeClr val="accent1">
                  <a:lumMod val="5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l"/>
            <a:endParaRPr kumimoji="1" lang="ko-Kore-KR" altLang="en-US" sz="16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91B28E-CC93-B740-B94B-338143C6B746}"/>
              </a:ext>
            </a:extLst>
          </p:cNvPr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1CBB9C-97F8-3644-B8EE-D3CB54326E89}"/>
              </a:ext>
            </a:extLst>
          </p:cNvPr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4265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FF3CF1-AA25-EA4E-8E0F-A0AA2E2AB13B}"/>
              </a:ext>
            </a:extLst>
          </p:cNvPr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9BB446-5C71-1D41-B91E-EBB219E585F5}"/>
              </a:ext>
            </a:extLst>
          </p:cNvPr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E5FC9905-3761-8046-AF5A-52C604A4ECF6}"/>
              </a:ext>
            </a:extLst>
          </p:cNvPr>
          <p:cNvSpPr txBox="1">
            <a:spLocks/>
          </p:cNvSpPr>
          <p:nvPr/>
        </p:nvSpPr>
        <p:spPr>
          <a:xfrm>
            <a:off x="529390" y="344529"/>
            <a:ext cx="617932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회귀분석의 적용</a:t>
            </a:r>
            <a:br>
              <a:rPr kumimoji="1" lang="en-US" altLang="ko-Kore-KR" dirty="0">
                <a:latin typeface="KoreanYNSJG2R" panose="02020600000000000000" pitchFamily="18" charset="-127"/>
                <a:ea typeface="KoreanYNSJG2R" panose="02020600000000000000" pitchFamily="18" charset="-127"/>
              </a:rPr>
            </a:b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F9B9AA6-6B65-41DD-A690-7384CA43A672}"/>
              </a:ext>
            </a:extLst>
          </p:cNvPr>
          <p:cNvSpPr txBox="1">
            <a:spLocks/>
          </p:cNvSpPr>
          <p:nvPr/>
        </p:nvSpPr>
        <p:spPr>
          <a:xfrm>
            <a:off x="861215" y="1427584"/>
            <a:ext cx="8503920" cy="491793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9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항만 수요예측에 회귀분석 사용한 이유</a:t>
            </a:r>
            <a:r>
              <a:rPr lang="en-US" altLang="ko-KR" sz="29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?</a:t>
            </a:r>
          </a:p>
          <a:p>
            <a:pPr lvl="1"/>
            <a:r>
              <a:rPr lang="ko-KR" altLang="en-US" sz="2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해상물동량은 경제활동의 결과로 파생되는 수요로서 </a:t>
            </a:r>
            <a:r>
              <a:rPr lang="en-US" altLang="ko-KR" sz="2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GDP</a:t>
            </a:r>
            <a:r>
              <a:rPr lang="ko-KR" altLang="en-US" sz="2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와 관련 있으므로 </a:t>
            </a:r>
            <a:r>
              <a:rPr lang="ko-KR" altLang="en-US" sz="22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광양항</a:t>
            </a:r>
            <a:r>
              <a:rPr lang="ko-KR" altLang="en-US" sz="2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물동량 예측 방법으로는 회귀분석이 적합</a:t>
            </a:r>
            <a:r>
              <a:rPr lang="en-US" altLang="ko-KR" sz="2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r>
              <a:rPr lang="ko-KR" altLang="en-US" sz="2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endParaRPr lang="en-US" altLang="ko-KR" sz="2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9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9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회귀분석 변수설정</a:t>
            </a:r>
            <a:endParaRPr lang="en-US" altLang="ko-KR" sz="29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lvl="1"/>
            <a:r>
              <a:rPr lang="ko-KR" altLang="en-US" sz="2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독립변수</a:t>
            </a:r>
            <a:r>
              <a:rPr lang="en-US" altLang="ko-KR" sz="2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</a:t>
            </a:r>
            <a:r>
              <a:rPr lang="ko-KR" altLang="en-US" sz="2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2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GDP</a:t>
            </a:r>
          </a:p>
          <a:p>
            <a:pPr lvl="1"/>
            <a:r>
              <a:rPr lang="en-US" altLang="ko-KR" sz="2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종속변수</a:t>
            </a:r>
            <a:r>
              <a:rPr lang="en-US" altLang="ko-KR" sz="2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</a:t>
            </a:r>
            <a:r>
              <a:rPr lang="ko-KR" altLang="en-US" sz="2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항만의 컨테이너 처리량</a:t>
            </a:r>
            <a:endParaRPr lang="en-US" altLang="ko-KR" sz="2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lvl="1"/>
            <a:endParaRPr lang="en-US" altLang="ko-KR" sz="19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9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분석 기간의 설정</a:t>
            </a:r>
            <a:endParaRPr lang="en-US" altLang="ko-KR" sz="29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lvl="1"/>
            <a:r>
              <a:rPr lang="ko-KR" altLang="en-US" sz="22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광양항</a:t>
            </a:r>
            <a:r>
              <a:rPr lang="ko-KR" altLang="en-US" sz="2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컨테이너 처리량은 </a:t>
            </a:r>
            <a:r>
              <a:rPr lang="en-US" altLang="ko-KR" sz="2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2020</a:t>
            </a:r>
            <a:r>
              <a:rPr lang="ko-KR" altLang="en-US" sz="2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코로나 </a:t>
            </a:r>
            <a:r>
              <a:rPr lang="en-US" altLang="ko-KR" sz="2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19 </a:t>
            </a:r>
            <a:r>
              <a:rPr lang="ko-KR" altLang="en-US" sz="2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여파로 감소</a:t>
            </a:r>
            <a:endParaRPr lang="en-US" altLang="ko-KR" sz="2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lvl="1"/>
            <a:r>
              <a:rPr lang="en-US" altLang="ko-KR" sz="2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2010</a:t>
            </a:r>
            <a:r>
              <a:rPr lang="ko-KR" altLang="en-US" sz="2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년부터 </a:t>
            </a:r>
            <a:r>
              <a:rPr lang="en-US" altLang="ko-KR" sz="2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</a:t>
            </a:r>
            <a:r>
              <a:rPr lang="ko-KR" altLang="en-US" sz="2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년까지 데이터를 이용하면 향후 처리량이 </a:t>
            </a:r>
            <a:r>
              <a:rPr lang="en-US" altLang="ko-KR" sz="2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‘</a:t>
            </a:r>
            <a:r>
              <a:rPr lang="ko-KR" altLang="en-US" sz="2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코로나 </a:t>
            </a:r>
            <a:r>
              <a:rPr lang="en-US" altLang="ko-KR" sz="2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19 </a:t>
            </a:r>
            <a:r>
              <a:rPr lang="ko-KR" altLang="en-US" sz="2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여파</a:t>
            </a:r>
            <a:r>
              <a:rPr lang="en-US" altLang="ko-KR" sz="2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’</a:t>
            </a:r>
            <a:r>
              <a:rPr lang="ko-KR" altLang="en-US" sz="2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 반영되어 예측의 정확성이 떨어짐</a:t>
            </a:r>
            <a:endParaRPr lang="en-US" altLang="ko-KR" sz="2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lvl="1"/>
            <a:r>
              <a:rPr lang="ko-KR" altLang="en-US" sz="2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따라서</a:t>
            </a:r>
            <a:r>
              <a:rPr lang="en-US" altLang="ko-KR" sz="2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2010-2019</a:t>
            </a:r>
            <a:r>
              <a:rPr lang="ko-KR" altLang="en-US" sz="2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기간만을 이용해 분석한 후 </a:t>
            </a:r>
            <a:r>
              <a:rPr lang="en-US" altLang="ko-KR" sz="2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2022</a:t>
            </a:r>
            <a:r>
              <a:rPr lang="ko-KR" altLang="en-US" sz="2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</a:t>
            </a:r>
            <a:r>
              <a:rPr lang="en-US" altLang="ko-KR" sz="2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2023</a:t>
            </a:r>
            <a:r>
              <a:rPr lang="ko-KR" altLang="en-US" sz="2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년을 전망하고자 함</a:t>
            </a:r>
            <a:endParaRPr lang="en-US" altLang="ko-KR" sz="2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D7EF66EE-7801-437F-BE28-5AC0951CED24}"/>
              </a:ext>
            </a:extLst>
          </p:cNvPr>
          <p:cNvSpPr/>
          <p:nvPr/>
        </p:nvSpPr>
        <p:spPr>
          <a:xfrm>
            <a:off x="625151" y="1193800"/>
            <a:ext cx="8976049" cy="5057710"/>
          </a:xfrm>
          <a:prstGeom prst="frame">
            <a:avLst>
              <a:gd name="adj1" fmla="val 886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959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FF3CF1-AA25-EA4E-8E0F-A0AA2E2AB13B}"/>
              </a:ext>
            </a:extLst>
          </p:cNvPr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9BB446-5C71-1D41-B91E-EBB219E585F5}"/>
              </a:ext>
            </a:extLst>
          </p:cNvPr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E5FC9905-3761-8046-AF5A-52C604A4ECF6}"/>
              </a:ext>
            </a:extLst>
          </p:cNvPr>
          <p:cNvSpPr txBox="1">
            <a:spLocks/>
          </p:cNvSpPr>
          <p:nvPr/>
        </p:nvSpPr>
        <p:spPr>
          <a:xfrm>
            <a:off x="529389" y="344529"/>
            <a:ext cx="7710043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GDP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와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광양항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컨테이너 처리량의 추이와 추세선</a:t>
            </a:r>
            <a:br>
              <a:rPr kumimoji="1" lang="en-US" altLang="ko-Kore-KR" dirty="0">
                <a:latin typeface="KoreanYNSJG2R" panose="02020600000000000000" pitchFamily="18" charset="-127"/>
                <a:ea typeface="KoreanYNSJG2R" panose="02020600000000000000" pitchFamily="18" charset="-127"/>
              </a:rPr>
            </a:b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292B9360-9122-49AF-9389-4C1BE59F37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3125266"/>
              </p:ext>
            </p:extLst>
          </p:nvPr>
        </p:nvGraphicFramePr>
        <p:xfrm>
          <a:off x="615820" y="2010079"/>
          <a:ext cx="9049289" cy="4503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6216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FF3CF1-AA25-EA4E-8E0F-A0AA2E2AB13B}"/>
              </a:ext>
            </a:extLst>
          </p:cNvPr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9BB446-5C71-1D41-B91E-EBB219E585F5}"/>
              </a:ext>
            </a:extLst>
          </p:cNvPr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E5FC9905-3761-8046-AF5A-52C604A4ECF6}"/>
              </a:ext>
            </a:extLst>
          </p:cNvPr>
          <p:cNvSpPr txBox="1">
            <a:spLocks/>
          </p:cNvSpPr>
          <p:nvPr/>
        </p:nvSpPr>
        <p:spPr>
          <a:xfrm>
            <a:off x="529390" y="344529"/>
            <a:ext cx="617932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회귀분석 결과</a:t>
            </a:r>
            <a:br>
              <a:rPr kumimoji="1" lang="en-US" altLang="ko-Kore-KR" dirty="0">
                <a:latin typeface="KoreanYNSJG2R" panose="02020600000000000000" pitchFamily="18" charset="-127"/>
                <a:ea typeface="KoreanYNSJG2R" panose="02020600000000000000" pitchFamily="18" charset="-127"/>
              </a:rPr>
            </a:b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A363F7D-039B-479E-B33E-563BA5344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887746"/>
              </p:ext>
            </p:extLst>
          </p:nvPr>
        </p:nvGraphicFramePr>
        <p:xfrm>
          <a:off x="688258" y="1406013"/>
          <a:ext cx="8828768" cy="51762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0661">
                  <a:extLst>
                    <a:ext uri="{9D8B030D-6E8A-4147-A177-3AD203B41FA5}">
                      <a16:colId xmlns:a16="http://schemas.microsoft.com/office/drawing/2014/main" val="4143903161"/>
                    </a:ext>
                  </a:extLst>
                </a:gridCol>
                <a:gridCol w="840487">
                  <a:extLst>
                    <a:ext uri="{9D8B030D-6E8A-4147-A177-3AD203B41FA5}">
                      <a16:colId xmlns:a16="http://schemas.microsoft.com/office/drawing/2014/main" val="3544077160"/>
                    </a:ext>
                  </a:extLst>
                </a:gridCol>
                <a:gridCol w="994670">
                  <a:extLst>
                    <a:ext uri="{9D8B030D-6E8A-4147-A177-3AD203B41FA5}">
                      <a16:colId xmlns:a16="http://schemas.microsoft.com/office/drawing/2014/main" val="221931302"/>
                    </a:ext>
                  </a:extLst>
                </a:gridCol>
                <a:gridCol w="1023825">
                  <a:extLst>
                    <a:ext uri="{9D8B030D-6E8A-4147-A177-3AD203B41FA5}">
                      <a16:colId xmlns:a16="http://schemas.microsoft.com/office/drawing/2014/main" val="3155355811"/>
                    </a:ext>
                  </a:extLst>
                </a:gridCol>
                <a:gridCol w="1023825">
                  <a:extLst>
                    <a:ext uri="{9D8B030D-6E8A-4147-A177-3AD203B41FA5}">
                      <a16:colId xmlns:a16="http://schemas.microsoft.com/office/drawing/2014/main" val="171719881"/>
                    </a:ext>
                  </a:extLst>
                </a:gridCol>
                <a:gridCol w="1023825">
                  <a:extLst>
                    <a:ext uri="{9D8B030D-6E8A-4147-A177-3AD203B41FA5}">
                      <a16:colId xmlns:a16="http://schemas.microsoft.com/office/drawing/2014/main" val="4123132356"/>
                    </a:ext>
                  </a:extLst>
                </a:gridCol>
                <a:gridCol w="1023825">
                  <a:extLst>
                    <a:ext uri="{9D8B030D-6E8A-4147-A177-3AD203B41FA5}">
                      <a16:colId xmlns:a16="http://schemas.microsoft.com/office/drawing/2014/main" val="2032249368"/>
                    </a:ext>
                  </a:extLst>
                </a:gridCol>
                <a:gridCol w="1023825">
                  <a:extLst>
                    <a:ext uri="{9D8B030D-6E8A-4147-A177-3AD203B41FA5}">
                      <a16:colId xmlns:a16="http://schemas.microsoft.com/office/drawing/2014/main" val="100573622"/>
                    </a:ext>
                  </a:extLst>
                </a:gridCol>
                <a:gridCol w="1023825">
                  <a:extLst>
                    <a:ext uri="{9D8B030D-6E8A-4147-A177-3AD203B41FA5}">
                      <a16:colId xmlns:a16="http://schemas.microsoft.com/office/drawing/2014/main" val="201623564"/>
                    </a:ext>
                  </a:extLst>
                </a:gridCol>
              </a:tblGrid>
              <a:tr h="24095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회귀분석 통계량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893707"/>
                  </a:ext>
                </a:extLst>
              </a:tr>
              <a:tr h="5566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다중 상관계수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0.853976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538"/>
                  </a:ext>
                </a:extLst>
              </a:tr>
              <a:tr h="3738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solidFill>
                            <a:srgbClr val="FF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결정계수</a:t>
                      </a:r>
                      <a:endParaRPr lang="ko-KR" alt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rgbClr val="FF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0.729276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081836"/>
                  </a:ext>
                </a:extLst>
              </a:tr>
              <a:tr h="5566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조정된 결정계수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0.695435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847918"/>
                  </a:ext>
                </a:extLst>
              </a:tr>
              <a:tr h="3738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표준 오차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63547.33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528182"/>
                  </a:ext>
                </a:extLst>
              </a:tr>
              <a:tr h="2492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관측수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2518402"/>
                  </a:ext>
                </a:extLst>
              </a:tr>
              <a:tr h="240951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790813"/>
                  </a:ext>
                </a:extLst>
              </a:tr>
              <a:tr h="3738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분산 분석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428743"/>
                  </a:ext>
                </a:extLst>
              </a:tr>
              <a:tr h="2409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자유도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제곱합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제곱 평균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F </a:t>
                      </a:r>
                      <a:r>
                        <a:rPr lang="ko-KR" altLang="en-US" sz="14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유의한 </a:t>
                      </a:r>
                      <a:r>
                        <a:rPr lang="en-US" sz="14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900361"/>
                  </a:ext>
                </a:extLst>
              </a:tr>
              <a:tr h="2409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회귀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8.7E+10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8.7E+10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21.55035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0.001661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906134"/>
                  </a:ext>
                </a:extLst>
              </a:tr>
              <a:tr h="2409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잔차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3.23E+10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4.04E+09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495889"/>
                  </a:ext>
                </a:extLst>
              </a:tr>
              <a:tr h="2492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1.19E+11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346935"/>
                  </a:ext>
                </a:extLst>
              </a:tr>
              <a:tr h="249259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718749"/>
                  </a:ext>
                </a:extLst>
              </a:tr>
              <a:tr h="3738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계수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표준 오차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 </a:t>
                      </a:r>
                      <a:r>
                        <a:rPr lang="ko-KR" altLang="en-US" sz="14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통계량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P-</a:t>
                      </a:r>
                      <a:r>
                        <a:rPr lang="ko-KR" altLang="en-US" sz="14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값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하위 </a:t>
                      </a:r>
                      <a:r>
                        <a:rPr lang="en-US" altLang="ko-KR" sz="14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95%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상위 </a:t>
                      </a:r>
                      <a:r>
                        <a:rPr lang="en-US" altLang="ko-KR" sz="14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95%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하위 </a:t>
                      </a:r>
                      <a:r>
                        <a:rPr lang="en-US" altLang="ko-KR" sz="14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95.0%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상위 </a:t>
                      </a:r>
                      <a:r>
                        <a:rPr lang="en-US" altLang="ko-KR" sz="14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95.0%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371751"/>
                  </a:ext>
                </a:extLst>
              </a:tr>
              <a:tr h="2409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Y </a:t>
                      </a:r>
                      <a:r>
                        <a:rPr lang="ko-KR" altLang="en-US" sz="14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절편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1495252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164826.2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9.071689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1.75E-05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1115162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1875342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1115162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1875342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076326"/>
                  </a:ext>
                </a:extLst>
              </a:tr>
              <a:tr h="3738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X 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524.0506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112.8876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4.642235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0.001661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263.7314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784.3698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263.7314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784.3698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984" marR="6984" marT="69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458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033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FF3CF1-AA25-EA4E-8E0F-A0AA2E2AB13B}"/>
              </a:ext>
            </a:extLst>
          </p:cNvPr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9BB446-5C71-1D41-B91E-EBB219E585F5}"/>
              </a:ext>
            </a:extLst>
          </p:cNvPr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E5FC9905-3761-8046-AF5A-52C604A4ECF6}"/>
              </a:ext>
            </a:extLst>
          </p:cNvPr>
          <p:cNvSpPr txBox="1">
            <a:spLocks/>
          </p:cNvSpPr>
          <p:nvPr/>
        </p:nvSpPr>
        <p:spPr>
          <a:xfrm>
            <a:off x="529390" y="344529"/>
            <a:ext cx="78495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2022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2023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광양항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컨테이너 전망치</a:t>
            </a:r>
            <a:br>
              <a:rPr kumimoji="1" lang="en-US" altLang="ko-Kore-KR" dirty="0">
                <a:latin typeface="KoreanYNSJG2R" panose="02020600000000000000" pitchFamily="18" charset="-127"/>
                <a:ea typeface="KoreanYNSJG2R" panose="02020600000000000000" pitchFamily="18" charset="-127"/>
              </a:rPr>
            </a:b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6401CE-FDFE-4B7F-9096-B04189F48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898" y="1791950"/>
            <a:ext cx="6805729" cy="465397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64BC051-AFF8-449C-9374-578640ADB3ED}"/>
              </a:ext>
            </a:extLst>
          </p:cNvPr>
          <p:cNvSpPr/>
          <p:nvPr/>
        </p:nvSpPr>
        <p:spPr>
          <a:xfrm>
            <a:off x="4542629" y="5833424"/>
            <a:ext cx="2143305" cy="612496"/>
          </a:xfrm>
          <a:prstGeom prst="rect">
            <a:avLst/>
          </a:prstGeom>
          <a:solidFill>
            <a:schemeClr val="bg1">
              <a:alpha val="0"/>
            </a:schemeClr>
          </a:solidFill>
          <a:ln w="444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450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FF3CF1-AA25-EA4E-8E0F-A0AA2E2AB13B}"/>
              </a:ext>
            </a:extLst>
          </p:cNvPr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9BB446-5C71-1D41-B91E-EBB219E585F5}"/>
              </a:ext>
            </a:extLst>
          </p:cNvPr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E5FC9905-3761-8046-AF5A-52C604A4ECF6}"/>
              </a:ext>
            </a:extLst>
          </p:cNvPr>
          <p:cNvSpPr txBox="1">
            <a:spLocks/>
          </p:cNvSpPr>
          <p:nvPr/>
        </p:nvSpPr>
        <p:spPr>
          <a:xfrm>
            <a:off x="529390" y="344529"/>
            <a:ext cx="617932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결론</a:t>
            </a:r>
            <a:br>
              <a:rPr kumimoji="1" lang="en-US" altLang="ko-Kore-KR" dirty="0">
                <a:latin typeface="KoreanYNSJG2R" panose="02020600000000000000" pitchFamily="18" charset="-127"/>
                <a:ea typeface="KoreanYNSJG2R" panose="02020600000000000000" pitchFamily="18" charset="-127"/>
              </a:rPr>
            </a:b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9EF689-CC9D-4E30-AB90-287C4C83A59D}"/>
              </a:ext>
            </a:extLst>
          </p:cNvPr>
          <p:cNvSpPr txBox="1"/>
          <p:nvPr/>
        </p:nvSpPr>
        <p:spPr>
          <a:xfrm>
            <a:off x="529390" y="1763993"/>
            <a:ext cx="81426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GDP</a:t>
            </a:r>
            <a:r>
              <a:rPr lang="ko-KR" altLang="en-US" sz="2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이용해 </a:t>
            </a:r>
            <a:r>
              <a:rPr lang="ko-KR" altLang="en-US" sz="28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광양항</a:t>
            </a:r>
            <a:r>
              <a:rPr lang="ko-KR" altLang="en-US" sz="2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컨테이너 처리량을 예측함</a:t>
            </a:r>
            <a:endParaRPr lang="en-US" altLang="ko-KR" sz="28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5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2022</a:t>
            </a:r>
            <a:r>
              <a:rPr lang="ko-KR" altLang="en-US" sz="2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얼마</a:t>
            </a:r>
            <a:r>
              <a:rPr lang="en-US" altLang="ko-KR" sz="2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2023</a:t>
            </a:r>
            <a:r>
              <a:rPr lang="ko-KR" altLang="en-US" sz="2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얼마의 처리량이 나옴</a:t>
            </a:r>
            <a:endParaRPr lang="en-US" altLang="ko-KR" sz="28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5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2022</a:t>
            </a:r>
            <a:r>
              <a:rPr lang="ko-KR" altLang="en-US" sz="2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년과 </a:t>
            </a:r>
            <a:r>
              <a:rPr lang="en-US" altLang="ko-KR" sz="2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2023</a:t>
            </a:r>
            <a:r>
              <a:rPr lang="ko-KR" altLang="en-US" sz="2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년에는 코로나 </a:t>
            </a:r>
            <a:r>
              <a:rPr lang="en-US" altLang="ko-KR" sz="2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19 </a:t>
            </a:r>
            <a:r>
              <a:rPr lang="ko-KR" altLang="en-US" sz="2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이전의 물동량 처리 수준을 회복하는 것으로 나타남</a:t>
            </a:r>
            <a:endParaRPr lang="en-US" altLang="ko-KR" sz="28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634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FF3CF1-AA25-EA4E-8E0F-A0AA2E2AB13B}"/>
              </a:ext>
            </a:extLst>
          </p:cNvPr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5EB2E1-A80A-604A-A753-2879F5D071FA}"/>
              </a:ext>
            </a:extLst>
          </p:cNvPr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EB91CD7-105C-304A-885C-51FA4B4FF96E}"/>
              </a:ext>
            </a:extLst>
          </p:cNvPr>
          <p:cNvSpPr txBox="1">
            <a:spLocks/>
          </p:cNvSpPr>
          <p:nvPr/>
        </p:nvSpPr>
        <p:spPr>
          <a:xfrm>
            <a:off x="1074821" y="1443205"/>
            <a:ext cx="5133474" cy="38827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ko-Kore-KR" sz="3200" dirty="0">
              <a:solidFill>
                <a:schemeClr val="accent1">
                  <a:lumMod val="50000"/>
                </a:schemeClr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endParaRPr kumimoji="1" lang="en-US" altLang="ko-Kore-KR" sz="3200" dirty="0">
              <a:solidFill>
                <a:schemeClr val="accent1">
                  <a:lumMod val="50000"/>
                </a:schemeClr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endParaRPr kumimoji="1" lang="en-US" altLang="ko-Kore-KR" sz="3200" dirty="0">
              <a:solidFill>
                <a:schemeClr val="accent1">
                  <a:lumMod val="50000"/>
                </a:schemeClr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r>
              <a:rPr kumimoji="1" lang="ko-Kore-KR" altLang="en-US" sz="7200" dirty="0">
                <a:solidFill>
                  <a:schemeClr val="accent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32200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FF3CF1-AA25-EA4E-8E0F-A0AA2E2AB13B}"/>
              </a:ext>
            </a:extLst>
          </p:cNvPr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93A994-6CE0-B849-9062-416FAD414B17}"/>
              </a:ext>
            </a:extLst>
          </p:cNvPr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49ACE45-D7CB-2946-A800-3CF84FE93AA2}"/>
              </a:ext>
            </a:extLst>
          </p:cNvPr>
          <p:cNvSpPr txBox="1">
            <a:spLocks/>
          </p:cNvSpPr>
          <p:nvPr/>
        </p:nvSpPr>
        <p:spPr>
          <a:xfrm>
            <a:off x="529390" y="344529"/>
            <a:ext cx="5133474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>
                <a:solidFill>
                  <a:srgbClr val="00206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목차</a:t>
            </a:r>
            <a:br>
              <a:rPr kumimoji="1" lang="en-US" altLang="ko-Kore-KR" dirty="0">
                <a:latin typeface="KoreanYNSJG2R" panose="02020600000000000000" pitchFamily="18" charset="-127"/>
                <a:ea typeface="KoreanYNSJG2R" panose="02020600000000000000" pitchFamily="18" charset="-127"/>
              </a:rPr>
            </a:b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33F408-372B-7C45-BB11-A1AC2B152656}"/>
              </a:ext>
            </a:extLst>
          </p:cNvPr>
          <p:cNvSpPr/>
          <p:nvPr/>
        </p:nvSpPr>
        <p:spPr>
          <a:xfrm>
            <a:off x="2486526" y="2201658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수요예측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99940BB-EE81-C144-9BA3-FC98F876A63F}"/>
              </a:ext>
            </a:extLst>
          </p:cNvPr>
          <p:cNvSpPr/>
          <p:nvPr/>
        </p:nvSpPr>
        <p:spPr>
          <a:xfrm>
            <a:off x="2486526" y="2979051"/>
            <a:ext cx="1867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수요예측의 필요성</a:t>
            </a:r>
            <a:endParaRPr lang="ko-Kore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DF8AE61-19A4-7540-85A0-05735603D7A0}"/>
              </a:ext>
            </a:extLst>
          </p:cNvPr>
          <p:cNvSpPr/>
          <p:nvPr/>
        </p:nvSpPr>
        <p:spPr>
          <a:xfrm>
            <a:off x="2490491" y="3800716"/>
            <a:ext cx="1463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광양항의 현황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57D304-736F-6440-B34C-B4A49F8850E7}"/>
              </a:ext>
            </a:extLst>
          </p:cNvPr>
          <p:cNvSpPr/>
          <p:nvPr/>
        </p:nvSpPr>
        <p:spPr>
          <a:xfrm>
            <a:off x="2486526" y="4567047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회귀분석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B1CBC7D-9288-514D-A9AE-5AEE9022460B}"/>
              </a:ext>
            </a:extLst>
          </p:cNvPr>
          <p:cNvSpPr/>
          <p:nvPr/>
        </p:nvSpPr>
        <p:spPr>
          <a:xfrm>
            <a:off x="726709" y="2199713"/>
            <a:ext cx="176463" cy="37203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B2A8C5-5A6F-DB4A-9EEF-922477C1A3DA}"/>
              </a:ext>
            </a:extLst>
          </p:cNvPr>
          <p:cNvSpPr/>
          <p:nvPr/>
        </p:nvSpPr>
        <p:spPr>
          <a:xfrm>
            <a:off x="898358" y="2199713"/>
            <a:ext cx="199457" cy="37203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A611EB3-DE0F-EB46-AF6C-E5C03C2941B9}"/>
              </a:ext>
            </a:extLst>
          </p:cNvPr>
          <p:cNvSpPr/>
          <p:nvPr/>
        </p:nvSpPr>
        <p:spPr>
          <a:xfrm>
            <a:off x="1645995" y="2203966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chemeClr val="accent1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</a:t>
            </a:r>
            <a:endParaRPr lang="ko-Kore-KR" altLang="en-US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3EBF807-BA43-2947-B0B3-ACBA6B58DBA3}"/>
              </a:ext>
            </a:extLst>
          </p:cNvPr>
          <p:cNvSpPr/>
          <p:nvPr/>
        </p:nvSpPr>
        <p:spPr>
          <a:xfrm>
            <a:off x="1645995" y="2979051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chemeClr val="accent1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2</a:t>
            </a:r>
            <a:endParaRPr lang="ko-Kore-KR" alt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5BBC2B6-034F-F845-96E5-0FDB531D6246}"/>
              </a:ext>
            </a:extLst>
          </p:cNvPr>
          <p:cNvSpPr/>
          <p:nvPr/>
        </p:nvSpPr>
        <p:spPr>
          <a:xfrm>
            <a:off x="1645995" y="3773049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chemeClr val="accent1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3</a:t>
            </a:r>
            <a:endParaRPr lang="ko-Kore-KR" altLang="en-US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84394D7-08FE-5749-A58E-C97E894F2453}"/>
              </a:ext>
            </a:extLst>
          </p:cNvPr>
          <p:cNvSpPr/>
          <p:nvPr/>
        </p:nvSpPr>
        <p:spPr>
          <a:xfrm>
            <a:off x="1645995" y="4567047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chemeClr val="accent1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4</a:t>
            </a:r>
            <a:endParaRPr lang="ko-Kore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C407CD-1FAD-4FA8-9892-2999C455C955}"/>
              </a:ext>
            </a:extLst>
          </p:cNvPr>
          <p:cNvSpPr/>
          <p:nvPr/>
        </p:nvSpPr>
        <p:spPr>
          <a:xfrm>
            <a:off x="1675975" y="536104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en-US" b="1" dirty="0">
                <a:solidFill>
                  <a:schemeClr val="accent1">
                    <a:lumMod val="50000"/>
                  </a:schemeClr>
                </a:solidFill>
                <a:ea typeface="KoreanYNSJG2R" panose="02020600000000000000" pitchFamily="18" charset="-127"/>
              </a:rPr>
              <a:t>5</a:t>
            </a:r>
            <a:endParaRPr lang="ko-Kore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9F6533-3186-4BC1-9A47-ED8912F674FE}"/>
              </a:ext>
            </a:extLst>
          </p:cNvPr>
          <p:cNvSpPr/>
          <p:nvPr/>
        </p:nvSpPr>
        <p:spPr>
          <a:xfrm>
            <a:off x="2490491" y="5361045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결론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83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FF3CF1-AA25-EA4E-8E0F-A0AA2E2AB13B}"/>
              </a:ext>
            </a:extLst>
          </p:cNvPr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9BB446-5C71-1D41-B91E-EBB219E585F5}"/>
              </a:ext>
            </a:extLst>
          </p:cNvPr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E5FC9905-3761-8046-AF5A-52C604A4ECF6}"/>
              </a:ext>
            </a:extLst>
          </p:cNvPr>
          <p:cNvSpPr txBox="1">
            <a:spLocks/>
          </p:cNvSpPr>
          <p:nvPr/>
        </p:nvSpPr>
        <p:spPr>
          <a:xfrm>
            <a:off x="529390" y="344529"/>
            <a:ext cx="5133474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수요예측이란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br>
              <a:rPr kumimoji="1" lang="en-US" altLang="ko-Kore-KR" dirty="0">
                <a:latin typeface="KoreanYNSJG2R" panose="02020600000000000000" pitchFamily="18" charset="-127"/>
                <a:ea typeface="KoreanYNSJG2R" panose="02020600000000000000" pitchFamily="18" charset="-127"/>
              </a:rPr>
            </a:b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sp>
        <p:nvSpPr>
          <p:cNvPr id="29" name="액자 28">
            <a:extLst>
              <a:ext uri="{FF2B5EF4-FFF2-40B4-BE49-F238E27FC236}">
                <a16:creationId xmlns:a16="http://schemas.microsoft.com/office/drawing/2014/main" id="{19828CE3-59BA-994F-A5A9-7C98BBFECE4A}"/>
              </a:ext>
            </a:extLst>
          </p:cNvPr>
          <p:cNvSpPr/>
          <p:nvPr/>
        </p:nvSpPr>
        <p:spPr>
          <a:xfrm>
            <a:off x="857516" y="2732130"/>
            <a:ext cx="8169033" cy="3006198"/>
          </a:xfrm>
          <a:prstGeom prst="frame">
            <a:avLst>
              <a:gd name="adj1" fmla="val 886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567DEF-0FBF-4488-AC39-757B2B69C386}"/>
              </a:ext>
            </a:extLst>
          </p:cNvPr>
          <p:cNvSpPr/>
          <p:nvPr/>
        </p:nvSpPr>
        <p:spPr>
          <a:xfrm>
            <a:off x="657726" y="1236141"/>
            <a:ext cx="8568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수요분석을 기초로 하여 시장조사 등 각종 예측결과를 종합해 수요를 예측하는 것</a:t>
            </a: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138982-37F9-4025-B67F-724B99963634}"/>
              </a:ext>
            </a:extLst>
          </p:cNvPr>
          <p:cNvSpPr txBox="1"/>
          <p:nvPr/>
        </p:nvSpPr>
        <p:spPr>
          <a:xfrm>
            <a:off x="857516" y="2265892"/>
            <a:ext cx="567162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항만의 수요는</a:t>
            </a:r>
            <a:r>
              <a:rPr lang="en-US" altLang="ko-KR" sz="25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</a:p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9EF689-CC9D-4E30-AB90-287C4C83A59D}"/>
              </a:ext>
            </a:extLst>
          </p:cNvPr>
          <p:cNvSpPr txBox="1"/>
          <p:nvPr/>
        </p:nvSpPr>
        <p:spPr>
          <a:xfrm>
            <a:off x="1073021" y="3183163"/>
            <a:ext cx="75951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배가 입항하여 화물을 싣고 내리는 화물량은 항만의 수요</a:t>
            </a: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따라서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화물량을 얼마나 처리할 수 있는지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즉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미래시점의 항만의 화물량을 예측하는 것이 항만의 수요예측</a:t>
            </a: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74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FF3CF1-AA25-EA4E-8E0F-A0AA2E2AB13B}"/>
              </a:ext>
            </a:extLst>
          </p:cNvPr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9BB446-5C71-1D41-B91E-EBB219E585F5}"/>
              </a:ext>
            </a:extLst>
          </p:cNvPr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E5FC9905-3761-8046-AF5A-52C604A4ECF6}"/>
              </a:ext>
            </a:extLst>
          </p:cNvPr>
          <p:cNvSpPr txBox="1">
            <a:spLocks/>
          </p:cNvSpPr>
          <p:nvPr/>
        </p:nvSpPr>
        <p:spPr>
          <a:xfrm>
            <a:off x="529390" y="344529"/>
            <a:ext cx="617932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항만 수요예측의 필요성</a:t>
            </a:r>
            <a:br>
              <a:rPr kumimoji="1" lang="en-US" altLang="ko-Kore-KR" dirty="0">
                <a:latin typeface="KoreanYNSJG2R" panose="02020600000000000000" pitchFamily="18" charset="-127"/>
                <a:ea typeface="KoreanYNSJG2R" panose="02020600000000000000" pitchFamily="18" charset="-127"/>
              </a:rPr>
            </a:b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9EF689-CC9D-4E30-AB90-287C4C83A59D}"/>
              </a:ext>
            </a:extLst>
          </p:cNvPr>
          <p:cNvSpPr txBox="1"/>
          <p:nvPr/>
        </p:nvSpPr>
        <p:spPr>
          <a:xfrm>
            <a:off x="697340" y="1949555"/>
            <a:ext cx="91464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단기적으로 항만 터미널 운영사들이 고용이나 시설 투자 및 개선에 중요한 자료가 됨</a:t>
            </a:r>
            <a:endParaRPr lang="en-US" altLang="ko-KR" sz="2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장기적 수요예측을 통해 대규모 인프라 투자 의사결정에 도움</a:t>
            </a:r>
            <a:endParaRPr lang="en-US" altLang="ko-KR" sz="2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ko-KR" altLang="en-US" dirty="0"/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BC6F6EE2-AD78-4E21-BD41-9FF3B021CE30}"/>
              </a:ext>
            </a:extLst>
          </p:cNvPr>
          <p:cNvSpPr/>
          <p:nvPr/>
        </p:nvSpPr>
        <p:spPr>
          <a:xfrm>
            <a:off x="410546" y="1735494"/>
            <a:ext cx="9433249" cy="4002834"/>
          </a:xfrm>
          <a:prstGeom prst="frame">
            <a:avLst>
              <a:gd name="adj1" fmla="val 886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46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FF3CF1-AA25-EA4E-8E0F-A0AA2E2AB13B}"/>
              </a:ext>
            </a:extLst>
          </p:cNvPr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9BB446-5C71-1D41-B91E-EBB219E585F5}"/>
              </a:ext>
            </a:extLst>
          </p:cNvPr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E5FC9905-3761-8046-AF5A-52C604A4ECF6}"/>
              </a:ext>
            </a:extLst>
          </p:cNvPr>
          <p:cNvSpPr txBox="1">
            <a:spLocks/>
          </p:cNvSpPr>
          <p:nvPr/>
        </p:nvSpPr>
        <p:spPr>
          <a:xfrm>
            <a:off x="529390" y="344529"/>
            <a:ext cx="5133474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수요예측기법</a:t>
            </a:r>
            <a:br>
              <a:rPr kumimoji="1" lang="en-US" altLang="ko-Kore-KR" dirty="0">
                <a:latin typeface="KoreanYNSJG2R" panose="02020600000000000000" pitchFamily="18" charset="-127"/>
                <a:ea typeface="KoreanYNSJG2R" panose="02020600000000000000" pitchFamily="18" charset="-127"/>
              </a:rPr>
            </a:b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sp>
        <p:nvSpPr>
          <p:cNvPr id="29" name="액자 28">
            <a:extLst>
              <a:ext uri="{FF2B5EF4-FFF2-40B4-BE49-F238E27FC236}">
                <a16:creationId xmlns:a16="http://schemas.microsoft.com/office/drawing/2014/main" id="{19828CE3-59BA-994F-A5A9-7C98BBFECE4A}"/>
              </a:ext>
            </a:extLst>
          </p:cNvPr>
          <p:cNvSpPr/>
          <p:nvPr/>
        </p:nvSpPr>
        <p:spPr>
          <a:xfrm>
            <a:off x="703623" y="1371600"/>
            <a:ext cx="8169033" cy="4668121"/>
          </a:xfrm>
          <a:prstGeom prst="frame">
            <a:avLst>
              <a:gd name="adj1" fmla="val 886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596685-C80D-4F3F-8D6E-4AF681E65470}"/>
              </a:ext>
            </a:extLst>
          </p:cNvPr>
          <p:cNvSpPr txBox="1"/>
          <p:nvPr/>
        </p:nvSpPr>
        <p:spPr>
          <a:xfrm>
            <a:off x="928785" y="1538329"/>
            <a:ext cx="34616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u="sng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정성적방법</a:t>
            </a:r>
            <a:endParaRPr lang="en-US" altLang="ko-KR" sz="2400" b="1" u="sng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b="1" u="sng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경영자판단</a:t>
            </a: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시장분석법</a:t>
            </a: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델파이기법</a:t>
            </a: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시나리오 분석</a:t>
            </a:r>
          </a:p>
          <a:p>
            <a:endParaRPr lang="ko-KR" altLang="en-US" dirty="0"/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64FF0DBE-D85F-4B30-A076-5FD49D41B0E7}"/>
              </a:ext>
            </a:extLst>
          </p:cNvPr>
          <p:cNvSpPr txBox="1">
            <a:spLocks/>
          </p:cNvSpPr>
          <p:nvPr/>
        </p:nvSpPr>
        <p:spPr>
          <a:xfrm>
            <a:off x="4717462" y="1589019"/>
            <a:ext cx="4038600" cy="44507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b="1" u="sng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정량적 방법</a:t>
            </a:r>
            <a:endParaRPr lang="en-US" altLang="ko-KR" sz="2400" b="1" u="sng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b="1" dirty="0"/>
              <a:t> </a:t>
            </a:r>
            <a:r>
              <a:rPr lang="ko-KR" altLang="en-US" sz="20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시계열분석</a:t>
            </a:r>
            <a:endParaRPr lang="en-US" altLang="ko-KR" sz="2000" b="1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추세분석</a:t>
            </a:r>
            <a:endParaRPr lang="en-US" altLang="ko-KR" sz="18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18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평활법</a:t>
            </a:r>
            <a:endParaRPr lang="en-US" altLang="ko-KR" sz="18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ARIMA</a:t>
            </a: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모형</a:t>
            </a:r>
            <a:endParaRPr lang="en-US" altLang="ko-KR" sz="18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인과분석</a:t>
            </a:r>
            <a:endParaRPr lang="en-US" altLang="ko-KR" sz="2000" b="1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1800" b="1" u="sng" dirty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회귀분석모형</a:t>
            </a:r>
            <a:endParaRPr lang="en-US" altLang="ko-KR" sz="1800" b="1" u="sng" dirty="0">
              <a:solidFill>
                <a:srgbClr val="FF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중력모형</a:t>
            </a:r>
            <a:endParaRPr lang="en-US" altLang="ko-KR" sz="18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B9C3097-F50C-4982-85CC-EDC8882E4E8C}"/>
              </a:ext>
            </a:extLst>
          </p:cNvPr>
          <p:cNvCxnSpPr>
            <a:cxnSpLocks/>
          </p:cNvCxnSpPr>
          <p:nvPr/>
        </p:nvCxnSpPr>
        <p:spPr>
          <a:xfrm>
            <a:off x="4615604" y="1371600"/>
            <a:ext cx="0" cy="466812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87B6394-F56C-4142-97D6-2E396800BD83}"/>
              </a:ext>
            </a:extLst>
          </p:cNvPr>
          <p:cNvCxnSpPr/>
          <p:nvPr/>
        </p:nvCxnSpPr>
        <p:spPr>
          <a:xfrm>
            <a:off x="703623" y="2146041"/>
            <a:ext cx="8169033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13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FF3CF1-AA25-EA4E-8E0F-A0AA2E2AB13B}"/>
              </a:ext>
            </a:extLst>
          </p:cNvPr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9BB446-5C71-1D41-B91E-EBB219E585F5}"/>
              </a:ext>
            </a:extLst>
          </p:cNvPr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E5FC9905-3761-8046-AF5A-52C604A4ECF6}"/>
              </a:ext>
            </a:extLst>
          </p:cNvPr>
          <p:cNvSpPr txBox="1">
            <a:spLocks/>
          </p:cNvSpPr>
          <p:nvPr/>
        </p:nvSpPr>
        <p:spPr>
          <a:xfrm>
            <a:off x="529389" y="344529"/>
            <a:ext cx="7168365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수요예측기법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회귀분석</a:t>
            </a:r>
            <a:br>
              <a:rPr kumimoji="1" lang="en-US" altLang="ko-Kore-KR" dirty="0">
                <a:latin typeface="KoreanYNSJG2R" panose="02020600000000000000" pitchFamily="18" charset="-127"/>
                <a:ea typeface="KoreanYNSJG2R" panose="02020600000000000000" pitchFamily="18" charset="-127"/>
              </a:rPr>
            </a:b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9EF689-CC9D-4E30-AB90-287C4C83A59D}"/>
              </a:ext>
            </a:extLst>
          </p:cNvPr>
          <p:cNvSpPr txBox="1"/>
          <p:nvPr/>
        </p:nvSpPr>
        <p:spPr>
          <a:xfrm>
            <a:off x="529389" y="1348690"/>
            <a:ext cx="861461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회귀분석이란</a:t>
            </a:r>
            <a:r>
              <a:rPr lang="en-US" altLang="ko-KR" sz="2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?</a:t>
            </a:r>
          </a:p>
          <a:p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변수들 간의 인과관계를 분석하고 독립변수의 변화로부터 종속변수의 변화를 예측하는 것</a:t>
            </a: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ko-KR" altLang="en-US" dirty="0"/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2FDCD030-BA4C-47E9-B46A-496B185E6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012" y="3230736"/>
            <a:ext cx="7791062" cy="335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2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FF3CF1-AA25-EA4E-8E0F-A0AA2E2AB13B}"/>
              </a:ext>
            </a:extLst>
          </p:cNvPr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9BB446-5C71-1D41-B91E-EBB219E585F5}"/>
              </a:ext>
            </a:extLst>
          </p:cNvPr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E5FC9905-3761-8046-AF5A-52C604A4ECF6}"/>
              </a:ext>
            </a:extLst>
          </p:cNvPr>
          <p:cNvSpPr txBox="1">
            <a:spLocks/>
          </p:cNvSpPr>
          <p:nvPr/>
        </p:nvSpPr>
        <p:spPr>
          <a:xfrm>
            <a:off x="529390" y="344529"/>
            <a:ext cx="617932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광양항</a:t>
            </a:r>
            <a:br>
              <a:rPr kumimoji="1" lang="en-US" altLang="ko-Kore-KR" dirty="0">
                <a:latin typeface="KoreanYNSJG2R" panose="02020600000000000000" pitchFamily="18" charset="-127"/>
                <a:ea typeface="KoreanYNSJG2R" panose="02020600000000000000" pitchFamily="18" charset="-127"/>
              </a:rPr>
            </a:b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9EF689-CC9D-4E30-AB90-287C4C83A59D}"/>
              </a:ext>
            </a:extLst>
          </p:cNvPr>
          <p:cNvSpPr txBox="1"/>
          <p:nvPr/>
        </p:nvSpPr>
        <p:spPr>
          <a:xfrm>
            <a:off x="529390" y="1538329"/>
            <a:ext cx="88572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 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광양항은  </a:t>
            </a:r>
            <a:r>
              <a:rPr lang="ko-KR" altLang="en-US" sz="20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울산항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인천항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부산항 을 포함한 전국 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대 무역항</a:t>
            </a: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항만 여건 천혜의 조건을 갖춘 항만으로서 방파제 건설 없이도 정온수역 유지가능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endParaRPr lang="ko-KR" altLang="en-US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철강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석유화학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컨테이너 등 다양한 화물 취급 및 넓은 배후단지를 보유하고 있음</a:t>
            </a: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F686ED-5713-411E-BF65-0DA28FCE9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04" y="3000051"/>
            <a:ext cx="4644084" cy="32944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EE9AEA-740D-4CB4-998A-40AB29BE5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788" y="3000051"/>
            <a:ext cx="4287767" cy="329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0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FF3CF1-AA25-EA4E-8E0F-A0AA2E2AB13B}"/>
              </a:ext>
            </a:extLst>
          </p:cNvPr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9BB446-5C71-1D41-B91E-EBB219E585F5}"/>
              </a:ext>
            </a:extLst>
          </p:cNvPr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E5FC9905-3761-8046-AF5A-52C604A4ECF6}"/>
              </a:ext>
            </a:extLst>
          </p:cNvPr>
          <p:cNvSpPr txBox="1">
            <a:spLocks/>
          </p:cNvSpPr>
          <p:nvPr/>
        </p:nvSpPr>
        <p:spPr>
          <a:xfrm>
            <a:off x="529389" y="344529"/>
            <a:ext cx="7354977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광양항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총물동량 처리 현황</a:t>
            </a:r>
            <a:br>
              <a:rPr kumimoji="1" lang="en-US" altLang="ko-Kore-KR" dirty="0">
                <a:latin typeface="KoreanYNSJG2R" panose="02020600000000000000" pitchFamily="18" charset="-127"/>
                <a:ea typeface="KoreanYNSJG2R" panose="02020600000000000000" pitchFamily="18" charset="-127"/>
              </a:rPr>
            </a:b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9EF689-CC9D-4E30-AB90-287C4C83A59D}"/>
              </a:ext>
            </a:extLst>
          </p:cNvPr>
          <p:cNvSpPr txBox="1"/>
          <p:nvPr/>
        </p:nvSpPr>
        <p:spPr>
          <a:xfrm>
            <a:off x="529390" y="1538329"/>
            <a:ext cx="7354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단기적으로 항만 터미널 운영사들이 고용이나 시설 투자 및 개선에 중요한 자료가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장기적 수요예측을 통해 대규모 인프라 투자 의사결정에 도움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68D4FCAA-E096-46DD-9F92-866A092ABF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4" t="11144" r="2648" b="21277"/>
          <a:stretch/>
        </p:blipFill>
        <p:spPr>
          <a:xfrm>
            <a:off x="611560" y="1340768"/>
            <a:ext cx="8288862" cy="38884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FB644D-08D5-46BF-A970-CB5F3D6B99D4}"/>
              </a:ext>
            </a:extLst>
          </p:cNvPr>
          <p:cNvSpPr txBox="1"/>
          <p:nvPr/>
        </p:nvSpPr>
        <p:spPr>
          <a:xfrm>
            <a:off x="690465" y="5480609"/>
            <a:ext cx="8869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광양항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총 물동량 처리는 부산항에 이어 전국 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위를 차지함</a:t>
            </a: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2010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억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7</a:t>
            </a:r>
            <a:r>
              <a:rPr lang="ko-KR" altLang="en-US" sz="20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백만톤에서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2019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억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</a:t>
            </a:r>
            <a:r>
              <a:rPr lang="ko-KR" altLang="en-US" sz="20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천만톤으로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성장함</a:t>
            </a: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2030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년에는 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억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천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</a:t>
            </a:r>
            <a:r>
              <a:rPr lang="ko-KR" altLang="en-US" sz="20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백만톤으로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전망됨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49FAAE-3318-4DA1-BEC6-214BD8C80D63}"/>
              </a:ext>
            </a:extLst>
          </p:cNvPr>
          <p:cNvSpPr/>
          <p:nvPr/>
        </p:nvSpPr>
        <p:spPr>
          <a:xfrm>
            <a:off x="683568" y="3140968"/>
            <a:ext cx="7992888" cy="432048"/>
          </a:xfrm>
          <a:prstGeom prst="rect">
            <a:avLst/>
          </a:prstGeom>
          <a:noFill/>
          <a:ln w="349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83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FF3CF1-AA25-EA4E-8E0F-A0AA2E2AB13B}"/>
              </a:ext>
            </a:extLst>
          </p:cNvPr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9BB446-5C71-1D41-B91E-EBB219E585F5}"/>
              </a:ext>
            </a:extLst>
          </p:cNvPr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E5FC9905-3761-8046-AF5A-52C604A4ECF6}"/>
              </a:ext>
            </a:extLst>
          </p:cNvPr>
          <p:cNvSpPr txBox="1">
            <a:spLocks/>
          </p:cNvSpPr>
          <p:nvPr/>
        </p:nvSpPr>
        <p:spPr>
          <a:xfrm>
            <a:off x="529389" y="344529"/>
            <a:ext cx="7476275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광양항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컨테이너 처리 실적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단위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TEU)</a:t>
            </a:r>
            <a:br>
              <a:rPr kumimoji="1" lang="en-US" altLang="ko-Kore-KR" dirty="0">
                <a:latin typeface="KoreanYNSJG2R" panose="02020600000000000000" pitchFamily="18" charset="-127"/>
                <a:ea typeface="KoreanYNSJG2R" panose="02020600000000000000" pitchFamily="18" charset="-127"/>
              </a:rPr>
            </a:b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9EF689-CC9D-4E30-AB90-287C4C83A59D}"/>
              </a:ext>
            </a:extLst>
          </p:cNvPr>
          <p:cNvSpPr txBox="1"/>
          <p:nvPr/>
        </p:nvSpPr>
        <p:spPr>
          <a:xfrm>
            <a:off x="1254600" y="5185690"/>
            <a:ext cx="735497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2016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</a:t>
            </a:r>
            <a:r>
              <a:rPr lang="ko-KR" altLang="en-US" sz="20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광양항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컨테이너 처리량은 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224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만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TEU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에서 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20219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237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만 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TEU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로 성장</a:t>
            </a: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2020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상반기 코로나 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19 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여파로 물동량 감소</a:t>
            </a:r>
          </a:p>
          <a:p>
            <a:endParaRPr lang="ko-KR" altLang="en-US" dirty="0"/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F034F11B-A8DD-40A9-B8D0-2BC7CA00B0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2" t="35758" r="40393" b="25661"/>
          <a:stretch/>
        </p:blipFill>
        <p:spPr>
          <a:xfrm>
            <a:off x="1014581" y="1952836"/>
            <a:ext cx="7835017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494</Words>
  <Application>Microsoft Office PowerPoint</Application>
  <PresentationFormat>와이드스크린</PresentationFormat>
  <Paragraphs>151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KoPub돋움체 Medium</vt:lpstr>
      <vt:lpstr>Calibri Light</vt:lpstr>
      <vt:lpstr>Arial</vt:lpstr>
      <vt:lpstr>Calibri</vt:lpstr>
      <vt:lpstr>KoPub돋움체 Bold</vt:lpstr>
      <vt:lpstr>맑은 고딕</vt:lpstr>
      <vt:lpstr>KoreanYNSJG2R</vt:lpstr>
      <vt:lpstr>Office 테마</vt:lpstr>
      <vt:lpstr>회귀분석을 이용한 광양항 컨테이너 물동량 예측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relish333ever@gmail.com</dc:creator>
  <cp:lastModifiedBy>용규</cp:lastModifiedBy>
  <cp:revision>27</cp:revision>
  <dcterms:created xsi:type="dcterms:W3CDTF">2022-01-26T12:53:29Z</dcterms:created>
  <dcterms:modified xsi:type="dcterms:W3CDTF">2022-04-29T12:40:09Z</dcterms:modified>
</cp:coreProperties>
</file>