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02" r:id="rId2"/>
    <p:sldId id="400" r:id="rId3"/>
    <p:sldId id="403" r:id="rId4"/>
    <p:sldId id="404" r:id="rId5"/>
    <p:sldId id="405" r:id="rId6"/>
    <p:sldId id="406" r:id="rId7"/>
    <p:sldId id="407" r:id="rId8"/>
    <p:sldId id="408" r:id="rId9"/>
    <p:sldId id="409" r:id="rId10"/>
    <p:sldId id="410" r:id="rId11"/>
    <p:sldId id="411" r:id="rId12"/>
    <p:sldId id="417" r:id="rId13"/>
    <p:sldId id="418" r:id="rId14"/>
    <p:sldId id="414" r:id="rId15"/>
    <p:sldId id="419" r:id="rId16"/>
    <p:sldId id="39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FDBF0"/>
    <a:srgbClr val="F0F0F0"/>
    <a:srgbClr val="667AB7"/>
    <a:srgbClr val="404040"/>
    <a:srgbClr val="4472C4"/>
    <a:srgbClr val="A5A5A5"/>
    <a:srgbClr val="4867BE"/>
    <a:srgbClr val="566AAF"/>
    <a:srgbClr val="6479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737" autoAdjust="0"/>
  </p:normalViewPr>
  <p:slideViewPr>
    <p:cSldViewPr snapToGrid="0">
      <p:cViewPr varScale="1">
        <p:scale>
          <a:sx n="81" d="100"/>
          <a:sy n="81" d="100"/>
        </p:scale>
        <p:origin x="749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07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49EA053-6CF0-4DD2-BE6E-AEBD08FA80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2F7F9F-03E5-4047-95FB-94BF206907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A1938-0D81-45CE-A8DA-035D5120CEF6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5AD367-A567-455F-9E71-7B072EE295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649359-666B-4DE2-92DF-03FB94C24F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6B849-4332-4716-81FE-DEFC40A24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780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D8D98-E2F4-4C8C-BBC1-7DEC2190D8E5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08730-9DEC-4163-B9DA-6E3B715FF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04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08730-9DEC-4163-B9DA-6E3B715FF95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970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08730-9DEC-4163-B9DA-6E3B715FF95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556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08730-9DEC-4163-B9DA-6E3B715FF95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920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08730-9DEC-4163-B9DA-6E3B715FF95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403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489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841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06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7">
            <a:extLst>
              <a:ext uri="{FF2B5EF4-FFF2-40B4-BE49-F238E27FC236}">
                <a16:creationId xmlns:a16="http://schemas.microsoft.com/office/drawing/2014/main" id="{C11B2574-CD5F-42BA-BBF8-4ACCD490B10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6555" y="334080"/>
            <a:ext cx="11037164" cy="523220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 b="1" spc="0">
                <a:solidFill>
                  <a:srgbClr val="667AB7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제목을 입력하십시오</a:t>
            </a:r>
          </a:p>
        </p:txBody>
      </p:sp>
    </p:spTree>
    <p:extLst>
      <p:ext uri="{BB962C8B-B14F-4D97-AF65-F5344CB8AC3E}">
        <p14:creationId xmlns:p14="http://schemas.microsoft.com/office/powerpoint/2010/main" val="44448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472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4F735A-6FA4-4375-B979-E0130E13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C45DD6-3FE1-46B3-B88C-C3E70397A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EC36D6-2B74-47B4-9F8C-E3A0C8AF6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C2503-9FF6-4839-840D-5DDF38C637EE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DC43CF-D258-4A62-B2A7-21DDD1B31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5EC47-8AAD-479C-B69D-B5F1B6F72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613C8-718E-4CCA-B546-67D506281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99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65" r:id="rId3"/>
    <p:sldLayoutId id="2147483666" r:id="rId4"/>
    <p:sldLayoutId id="214748365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yeongtaek.mof.go.kr/ko/page.do?menuIdx=2135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kiss.kstudy.com/thesis/thesis-view.asp?key=3503810" TargetMode="External"/><Relationship Id="rId5" Type="http://schemas.openxmlformats.org/officeDocument/2006/relationships/hyperlink" Target="https://n.news.naver.com/article/003/0011117905" TargetMode="External"/><Relationship Id="rId4" Type="http://schemas.openxmlformats.org/officeDocument/2006/relationships/hyperlink" Target="https://new.portmis.go.kr/portmis/websquare/websquare.jsp?w2xPath=/portmis/w2/main/index.xml&amp;page=/portmis/w2/stats/ssop/external/UI-AD-ST-361.xml&amp;menuId=&amp;menuCd=&amp;menuNm=%BC%B1%B9%DA%C0%D4%C3%E2%C7%D7(%C7%D7%B8%B8%BA%B0)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9955DD9-D97D-4C97-942C-E10642F50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1659" y="1471739"/>
            <a:ext cx="11333446" cy="278611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7E53349-DB74-488C-8A13-68A0B8660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008" y="6325739"/>
            <a:ext cx="5895343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23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B093CEB4-931A-41F5-919C-FCD4824DD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158" y="1718485"/>
            <a:ext cx="1925272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676F4CF-121F-47D4-910F-638CE49F8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9865" y="3508375"/>
            <a:ext cx="1927570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3E85CC-7D7A-49ED-B26C-B55496708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31" y="253243"/>
            <a:ext cx="11162743" cy="596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1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B093CEB4-931A-41F5-919C-FCD4824DD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868" y="1588355"/>
            <a:ext cx="1925272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676F4CF-121F-47D4-910F-638CE49F8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9865" y="3508375"/>
            <a:ext cx="1927570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4389F4-E6AB-4C6A-82C9-9578B8BCF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950" y="37544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EF31B4D-8435-44B3-9E93-535C3831B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265" y="3384249"/>
            <a:ext cx="1809939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A536B11-B869-4A67-B89F-E29AD2CCE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94" y="243517"/>
            <a:ext cx="11162743" cy="596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02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B093CEB4-931A-41F5-919C-FCD4824DD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868" y="1588355"/>
            <a:ext cx="1925272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676F4CF-121F-47D4-910F-638CE49F8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9865" y="3508375"/>
            <a:ext cx="1927570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4389F4-E6AB-4C6A-82C9-9578B8BCF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950" y="37544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EF31B4D-8435-44B3-9E93-535C3831B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265" y="3384249"/>
            <a:ext cx="1809939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10422A-DF0E-4191-9B3E-E8FCDD423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1" y="250100"/>
            <a:ext cx="11162743" cy="75597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A674AE3-E157-4BC2-8EDF-E656F359B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279" y="1325747"/>
            <a:ext cx="7701443" cy="485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5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B093CEB4-931A-41F5-919C-FCD4824DD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868" y="1588355"/>
            <a:ext cx="1925272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676F4CF-121F-47D4-910F-638CE49F8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9865" y="3508375"/>
            <a:ext cx="1927570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4389F4-E6AB-4C6A-82C9-9578B8BCF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950" y="37544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EF31B4D-8435-44B3-9E93-535C3831B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265" y="3384249"/>
            <a:ext cx="1809939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FEFEFA9-9F9B-43A2-A314-AC83E195C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2" y="249661"/>
            <a:ext cx="11162743" cy="7559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0685D13-FD77-4DE0-A96B-8F7836B9D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68" y="1600975"/>
            <a:ext cx="4352921" cy="4480948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B2E3BF4-5D01-46D9-975B-6DC482C35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605255"/>
              </p:ext>
            </p:extLst>
          </p:nvPr>
        </p:nvGraphicFramePr>
        <p:xfrm>
          <a:off x="5530250" y="1821384"/>
          <a:ext cx="6253216" cy="4040129"/>
        </p:xfrm>
        <a:graphic>
          <a:graphicData uri="http://schemas.openxmlformats.org/drawingml/2006/table">
            <a:tbl>
              <a:tblPr/>
              <a:tblGrid>
                <a:gridCol w="608746">
                  <a:extLst>
                    <a:ext uri="{9D8B030D-6E8A-4147-A177-3AD203B41FA5}">
                      <a16:colId xmlns:a16="http://schemas.microsoft.com/office/drawing/2014/main" val="3005388253"/>
                    </a:ext>
                  </a:extLst>
                </a:gridCol>
                <a:gridCol w="698773">
                  <a:extLst>
                    <a:ext uri="{9D8B030D-6E8A-4147-A177-3AD203B41FA5}">
                      <a16:colId xmlns:a16="http://schemas.microsoft.com/office/drawing/2014/main" val="2099107210"/>
                    </a:ext>
                  </a:extLst>
                </a:gridCol>
                <a:gridCol w="714661">
                  <a:extLst>
                    <a:ext uri="{9D8B030D-6E8A-4147-A177-3AD203B41FA5}">
                      <a16:colId xmlns:a16="http://schemas.microsoft.com/office/drawing/2014/main" val="4208125547"/>
                    </a:ext>
                  </a:extLst>
                </a:gridCol>
                <a:gridCol w="737168">
                  <a:extLst>
                    <a:ext uri="{9D8B030D-6E8A-4147-A177-3AD203B41FA5}">
                      <a16:colId xmlns:a16="http://schemas.microsoft.com/office/drawing/2014/main" val="3102850951"/>
                    </a:ext>
                  </a:extLst>
                </a:gridCol>
                <a:gridCol w="698774">
                  <a:extLst>
                    <a:ext uri="{9D8B030D-6E8A-4147-A177-3AD203B41FA5}">
                      <a16:colId xmlns:a16="http://schemas.microsoft.com/office/drawing/2014/main" val="2348289836"/>
                    </a:ext>
                  </a:extLst>
                </a:gridCol>
                <a:gridCol w="698773">
                  <a:extLst>
                    <a:ext uri="{9D8B030D-6E8A-4147-A177-3AD203B41FA5}">
                      <a16:colId xmlns:a16="http://schemas.microsoft.com/office/drawing/2014/main" val="613043858"/>
                    </a:ext>
                  </a:extLst>
                </a:gridCol>
                <a:gridCol w="762323">
                  <a:extLst>
                    <a:ext uri="{9D8B030D-6E8A-4147-A177-3AD203B41FA5}">
                      <a16:colId xmlns:a16="http://schemas.microsoft.com/office/drawing/2014/main" val="2194121723"/>
                    </a:ext>
                  </a:extLst>
                </a:gridCol>
                <a:gridCol w="762323">
                  <a:extLst>
                    <a:ext uri="{9D8B030D-6E8A-4147-A177-3AD203B41FA5}">
                      <a16:colId xmlns:a16="http://schemas.microsoft.com/office/drawing/2014/main" val="3578913932"/>
                    </a:ext>
                  </a:extLst>
                </a:gridCol>
                <a:gridCol w="571675">
                  <a:extLst>
                    <a:ext uri="{9D8B030D-6E8A-4147-A177-3AD203B41FA5}">
                      <a16:colId xmlns:a16="http://schemas.microsoft.com/office/drawing/2014/main" val="283989106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회귀분석 통계량</a:t>
                      </a:r>
                      <a:endParaRPr lang="ko-KR" altLang="en-US" sz="1500" b="0" i="0" u="none" strike="noStrike" dirty="0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76259" marR="76259" marT="38129" marB="38129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954240"/>
                  </a:ext>
                </a:extLst>
              </a:tr>
              <a:tr h="31647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다중 상관계수</a:t>
                      </a: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0.90395525</a:t>
                      </a:r>
                      <a:endParaRPr lang="en-US" altLang="ko-KR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 dirty="0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009675"/>
                  </a:ext>
                </a:extLst>
              </a:tr>
              <a:tr h="17666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결정계수</a:t>
                      </a: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0.8171351</a:t>
                      </a:r>
                      <a:endParaRPr lang="en-US" altLang="ko-KR" sz="1500" b="0" i="0" u="none" strike="noStrike" dirty="0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924484"/>
                  </a:ext>
                </a:extLst>
              </a:tr>
              <a:tr h="31647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조정된 결정계수</a:t>
                      </a: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0.79884861</a:t>
                      </a:r>
                      <a:endParaRPr lang="en-US" altLang="ko-KR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187225"/>
                  </a:ext>
                </a:extLst>
              </a:tr>
              <a:tr h="17666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표준 오차</a:t>
                      </a: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60177.7192</a:t>
                      </a:r>
                      <a:endParaRPr lang="en-US" altLang="ko-KR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855158"/>
                  </a:ext>
                </a:extLst>
              </a:tr>
              <a:tr h="17666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관측수</a:t>
                      </a: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12</a:t>
                      </a:r>
                      <a:endParaRPr lang="en-US" altLang="ko-KR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263708"/>
                  </a:ext>
                </a:extLst>
              </a:tr>
              <a:tr h="31139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399990"/>
                  </a:ext>
                </a:extLst>
              </a:tr>
              <a:tr h="17666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분산 분석</a:t>
                      </a: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348478"/>
                  </a:ext>
                </a:extLst>
              </a:tr>
              <a:tr h="17666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　</a:t>
                      </a: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자유도</a:t>
                      </a: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제곱합</a:t>
                      </a: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제곱 평균</a:t>
                      </a: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F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비</a:t>
                      </a: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유의한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F</a:t>
                      </a:r>
                      <a:endParaRPr lang="en-US" altLang="ko-KR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214943"/>
                  </a:ext>
                </a:extLst>
              </a:tr>
              <a:tr h="17666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회귀</a:t>
                      </a: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</a:t>
                      </a:r>
                      <a:endParaRPr lang="en-US" altLang="ko-KR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1.6182E+11</a:t>
                      </a:r>
                      <a:endParaRPr lang="en-US" altLang="ko-KR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1.6182E+11</a:t>
                      </a:r>
                      <a:endParaRPr lang="en-US" altLang="ko-KR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44.685181</a:t>
                      </a:r>
                      <a:endParaRPr lang="en-US" altLang="ko-KR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5.4676E-05</a:t>
                      </a:r>
                      <a:endParaRPr lang="en-US" altLang="ko-KR" sz="1500" b="0" i="0" u="none" strike="noStrike" dirty="0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249924"/>
                  </a:ext>
                </a:extLst>
              </a:tr>
              <a:tr h="17666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잔차</a:t>
                      </a: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10</a:t>
                      </a:r>
                      <a:endParaRPr lang="en-US" altLang="ko-KR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3.6214E+10</a:t>
                      </a:r>
                      <a:endParaRPr lang="en-US" altLang="ko-KR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3621357894</a:t>
                      </a:r>
                      <a:endParaRPr lang="en-US" altLang="ko-KR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251240"/>
                  </a:ext>
                </a:extLst>
              </a:tr>
              <a:tr h="17666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계</a:t>
                      </a: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11</a:t>
                      </a:r>
                      <a:endParaRPr lang="en-US" altLang="ko-KR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1.9803E+11</a:t>
                      </a:r>
                      <a:endParaRPr lang="en-US" altLang="ko-KR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　</a:t>
                      </a: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　</a:t>
                      </a: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　</a:t>
                      </a: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581962"/>
                  </a:ext>
                </a:extLst>
              </a:tr>
              <a:tr h="31139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24214"/>
                  </a:ext>
                </a:extLst>
              </a:tr>
              <a:tr h="31647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　</a:t>
                      </a: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계수</a:t>
                      </a: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표준 오차</a:t>
                      </a: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t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통계량</a:t>
                      </a: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P-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값</a:t>
                      </a: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하위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95%</a:t>
                      </a: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상위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95%</a:t>
                      </a: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하위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95.0%</a:t>
                      </a: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상위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95.0%</a:t>
                      </a: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7272981"/>
                  </a:ext>
                </a:extLst>
              </a:tr>
              <a:tr h="17666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Y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절편</a:t>
                      </a:r>
                      <a:endParaRPr lang="ko-KR" altLang="en-US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-257487.16</a:t>
                      </a:r>
                      <a:endParaRPr lang="en-US" altLang="ko-KR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133264.152</a:t>
                      </a:r>
                      <a:endParaRPr lang="en-US" altLang="ko-KR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-1.9321562</a:t>
                      </a:r>
                      <a:endParaRPr lang="en-US" altLang="ko-KR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0.08214079</a:t>
                      </a:r>
                      <a:endParaRPr lang="en-US" altLang="ko-KR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-554418.19</a:t>
                      </a:r>
                      <a:endParaRPr lang="en-US" altLang="ko-KR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39443.87303</a:t>
                      </a:r>
                      <a:endParaRPr lang="en-US" altLang="ko-KR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-554418.194</a:t>
                      </a:r>
                      <a:endParaRPr lang="en-US" altLang="ko-KR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39443.87</a:t>
                      </a:r>
                      <a:endParaRPr lang="en-US" altLang="ko-KR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494721"/>
                  </a:ext>
                </a:extLst>
              </a:tr>
              <a:tr h="17666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X 1</a:t>
                      </a:r>
                      <a:endParaRPr lang="en-US" altLang="ko-KR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590.591298</a:t>
                      </a:r>
                      <a:endParaRPr lang="en-US" altLang="ko-KR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88.3497414</a:t>
                      </a:r>
                      <a:endParaRPr lang="en-US" altLang="ko-KR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6.68469752</a:t>
                      </a:r>
                      <a:endParaRPr lang="en-US" altLang="ko-KR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5.4676E-05</a:t>
                      </a:r>
                      <a:endParaRPr lang="en-US" altLang="ko-KR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393.735806</a:t>
                      </a:r>
                      <a:endParaRPr lang="en-US" altLang="ko-KR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787.446789</a:t>
                      </a:r>
                      <a:endParaRPr lang="en-US" altLang="ko-KR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393.7358061</a:t>
                      </a:r>
                      <a:endParaRPr lang="en-US" altLang="ko-KR" sz="1500" b="0" i="0" u="none" strike="noStrike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787.4468</a:t>
                      </a:r>
                      <a:endParaRPr lang="en-US" altLang="ko-KR" sz="1500" b="0" i="0" u="none" strike="noStrike" dirty="0"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6355" marR="6355" marT="63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2154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978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28286EDE-6A1E-4B0E-8AED-C00DBFE3E49C}"/>
              </a:ext>
            </a:extLst>
          </p:cNvPr>
          <p:cNvSpPr/>
          <p:nvPr/>
        </p:nvSpPr>
        <p:spPr>
          <a:xfrm>
            <a:off x="4133148" y="1613171"/>
            <a:ext cx="4463630" cy="26712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62000" indent="-1620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387BE8-3A2A-4499-B583-E97633C6DCCD}"/>
              </a:ext>
            </a:extLst>
          </p:cNvPr>
          <p:cNvSpPr/>
          <p:nvPr/>
        </p:nvSpPr>
        <p:spPr>
          <a:xfrm>
            <a:off x="657945" y="1130795"/>
            <a:ext cx="11414035" cy="482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DF294B-AB06-4B08-BED6-0C2A9C454AED}"/>
              </a:ext>
            </a:extLst>
          </p:cNvPr>
          <p:cNvSpPr/>
          <p:nvPr/>
        </p:nvSpPr>
        <p:spPr>
          <a:xfrm>
            <a:off x="-1190793" y="1639107"/>
            <a:ext cx="11414035" cy="482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11D2EA-9FEC-472D-A5F5-2A218A66D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30" y="251026"/>
            <a:ext cx="12192000" cy="534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10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28286EDE-6A1E-4B0E-8AED-C00DBFE3E49C}"/>
              </a:ext>
            </a:extLst>
          </p:cNvPr>
          <p:cNvSpPr/>
          <p:nvPr/>
        </p:nvSpPr>
        <p:spPr>
          <a:xfrm>
            <a:off x="4133148" y="1613171"/>
            <a:ext cx="4463630" cy="26712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62000" indent="-1620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387BE8-3A2A-4499-B583-E97633C6DCCD}"/>
              </a:ext>
            </a:extLst>
          </p:cNvPr>
          <p:cNvSpPr/>
          <p:nvPr/>
        </p:nvSpPr>
        <p:spPr>
          <a:xfrm>
            <a:off x="657945" y="1130795"/>
            <a:ext cx="11414035" cy="482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DF294B-AB06-4B08-BED6-0C2A9C454AED}"/>
              </a:ext>
            </a:extLst>
          </p:cNvPr>
          <p:cNvSpPr/>
          <p:nvPr/>
        </p:nvSpPr>
        <p:spPr>
          <a:xfrm>
            <a:off x="-1190793" y="1639107"/>
            <a:ext cx="11414035" cy="482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54EC005-2048-4867-B75F-EFB4A9B2C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2" y="238028"/>
            <a:ext cx="11162743" cy="7559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C34765-7433-4023-BFFB-E7D3D65C1C1B}"/>
              </a:ext>
            </a:extLst>
          </p:cNvPr>
          <p:cNvSpPr txBox="1"/>
          <p:nvPr/>
        </p:nvSpPr>
        <p:spPr>
          <a:xfrm>
            <a:off x="548156" y="1202890"/>
            <a:ext cx="95776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평택지방해양수산청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</a:p>
          <a:p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hlinkClick r:id="rId3"/>
              </a:rPr>
              <a:t>https://pyeongtaek.mof.go.kr/ko/page.do?menuIdx=2135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해운항만물류정보시스템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hlinkClick r:id="rId4"/>
              </a:rPr>
              <a:t>https://new.portmis.go.kr/portmis/websquare/websquare.jsp?w2xPath=/portmis/w2/main/index.xml&amp;page=/portmis/w2/stats/ssop/external/UI-AD-ST-361.xml&amp;menuId=&amp;menuCd=&amp;menuNm=%BC%B1%B9%DA%C0%D4%C3%E2%C7%D7(%C7%D7%B8%B8%BA%B0)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평택항만 개발 기사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hlinkClick r:id="rId5"/>
              </a:rPr>
              <a:t>https://n.news.naver.com/article/003/0011117905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대륙별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항만 물동량이 세계 경제에 미치는 영향 실증분석 논문 참고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hlinkClick r:id="rId6"/>
              </a:rPr>
              <a:t>https://kiss.kstudy.com/thesis/thesis-view.asp?key=3503810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704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9">
            <a:extLst>
              <a:ext uri="{FF2B5EF4-FFF2-40B4-BE49-F238E27FC236}">
                <a16:creationId xmlns:a16="http://schemas.microsoft.com/office/drawing/2014/main" id="{7DB19B5F-2678-45CD-AEB6-DEC031B022D5}"/>
              </a:ext>
            </a:extLst>
          </p:cNvPr>
          <p:cNvSpPr txBox="1">
            <a:spLocks/>
          </p:cNvSpPr>
          <p:nvPr/>
        </p:nvSpPr>
        <p:spPr>
          <a:xfrm>
            <a:off x="1796308" y="3115383"/>
            <a:ext cx="3605251" cy="6515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000" b="1" spc="-150" dirty="0">
                <a:solidFill>
                  <a:srgbClr val="566AAF"/>
                </a:solidFill>
              </a:rPr>
              <a:t>THANK YOU</a:t>
            </a:r>
            <a:endParaRPr lang="ko-KR" altLang="en-US" sz="4000" b="1" spc="-150" dirty="0">
              <a:solidFill>
                <a:srgbClr val="566A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34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7CE8EDE-F778-4DA4-A3E4-9AF6BD1A4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113" y="823855"/>
            <a:ext cx="6718374" cy="57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5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5884E99-84A2-40CC-A6F7-E38C6A186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694"/>
            <a:ext cx="11162743" cy="61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4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37DB5D6-7739-4D9D-9707-F1BCCB530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5" y="291087"/>
            <a:ext cx="11924810" cy="58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6810F83-AD69-4B0E-A3B8-54AAC3B46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6" y="260719"/>
            <a:ext cx="11894327" cy="612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8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22A12FB-E518-4A0B-A2B7-E66C9F5340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" r="33657"/>
          <a:stretch/>
        </p:blipFill>
        <p:spPr>
          <a:xfrm>
            <a:off x="7244916" y="1477686"/>
            <a:ext cx="4947082" cy="451435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7C168AB2-A784-49BD-A7FF-4CAB033AA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30762232">
            <a:extLst>
              <a:ext uri="{FF2B5EF4-FFF2-40B4-BE49-F238E27FC236}">
                <a16:creationId xmlns:a16="http://schemas.microsoft.com/office/drawing/2014/main" id="{851FCE26-4DC5-4522-9852-BE0BBE4BF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" t="978" r="1111" b="1933"/>
          <a:stretch>
            <a:fillRect/>
          </a:stretch>
        </p:blipFill>
        <p:spPr bwMode="auto">
          <a:xfrm>
            <a:off x="8392487" y="1675868"/>
            <a:ext cx="3799511" cy="362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33F6F7-D5FE-4CCF-98E0-E392E5B5E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" y="257175"/>
            <a:ext cx="11162743" cy="66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23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7C168AB2-A784-49BD-A7FF-4CAB033AA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0CD534-7718-417D-B637-229D7F912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5" y="261853"/>
            <a:ext cx="11729721" cy="63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48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74F05E0-B65B-4532-9770-BF65297DD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5" y="276347"/>
            <a:ext cx="11162743" cy="596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19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A430EB6-5B4D-4257-8372-E8991BF43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0" y="289367"/>
            <a:ext cx="11766300" cy="445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38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베리페리_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768AB"/>
      </a:accent1>
      <a:accent2>
        <a:srgbClr val="FFC6CD"/>
      </a:accent2>
      <a:accent3>
        <a:srgbClr val="3F4071"/>
      </a:accent3>
      <a:accent4>
        <a:srgbClr val="9695C5"/>
      </a:accent4>
      <a:accent5>
        <a:srgbClr val="8E8E8E"/>
      </a:accent5>
      <a:accent6>
        <a:srgbClr val="FEF7E5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</TotalTime>
  <Words>248</Words>
  <Application>Microsoft Office PowerPoint</Application>
  <PresentationFormat>와이드스크린</PresentationFormat>
  <Paragraphs>76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에스코어 드림 3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파워포인트배경(파란색원형도형)</dc:title>
  <dc:creator>㈜비즈폼</dc:creator>
  <dc:description>무단 복제 배포시 법적 불이익을 받을 수 있습니다.</dc:description>
  <cp:lastModifiedBy>강민경</cp:lastModifiedBy>
  <cp:revision>83</cp:revision>
  <dcterms:created xsi:type="dcterms:W3CDTF">2021-02-05T08:47:09Z</dcterms:created>
  <dcterms:modified xsi:type="dcterms:W3CDTF">2022-04-28T14:19:02Z</dcterms:modified>
  <cp:category>본 문서의 저작권은 비즈폼에 있습니다.</cp:category>
</cp:coreProperties>
</file>