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  <p:sldMasterId id="2147483864" r:id="rId2"/>
  </p:sldMasterIdLst>
  <p:sldIdLst>
    <p:sldId id="256" r:id="rId3"/>
    <p:sldId id="261" r:id="rId4"/>
    <p:sldId id="262" r:id="rId5"/>
    <p:sldId id="260" r:id="rId6"/>
    <p:sldId id="259" r:id="rId7"/>
    <p:sldId id="258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빈" userId="43e74f9d61239179" providerId="LiveId" clId="{2866577C-286C-4847-AA46-46B59A8D7388}"/>
    <pc:docChg chg="modSld">
      <pc:chgData name="김 수빈" userId="43e74f9d61239179" providerId="LiveId" clId="{2866577C-286C-4847-AA46-46B59A8D7388}" dt="2022-04-29T10:42:06.163" v="2" actId="20577"/>
      <pc:docMkLst>
        <pc:docMk/>
      </pc:docMkLst>
      <pc:sldChg chg="modSp mod">
        <pc:chgData name="김 수빈" userId="43e74f9d61239179" providerId="LiveId" clId="{2866577C-286C-4847-AA46-46B59A8D7388}" dt="2022-04-29T10:42:06.163" v="2" actId="20577"/>
        <pc:sldMkLst>
          <pc:docMk/>
          <pc:sldMk cId="2867764504" sldId="264"/>
        </pc:sldMkLst>
        <pc:spChg chg="mod">
          <ac:chgData name="김 수빈" userId="43e74f9d61239179" providerId="LiveId" clId="{2866577C-286C-4847-AA46-46B59A8D7388}" dt="2022-04-29T10:42:06.163" v="2" actId="20577"/>
          <ac:spMkLst>
            <pc:docMk/>
            <pc:sldMk cId="2867764504" sldId="264"/>
            <ac:spMk id="3" creationId="{04598D0E-67F6-4E0E-A7C2-0966D171D7FF}"/>
          </ac:spMkLst>
        </pc:spChg>
      </pc:sldChg>
      <pc:sldChg chg="modSp mod">
        <pc:chgData name="김 수빈" userId="43e74f9d61239179" providerId="LiveId" clId="{2866577C-286C-4847-AA46-46B59A8D7388}" dt="2022-04-29T07:57:14.960" v="0" actId="20577"/>
        <pc:sldMkLst>
          <pc:docMk/>
          <pc:sldMk cId="1706473726" sldId="266"/>
        </pc:sldMkLst>
        <pc:spChg chg="mod">
          <ac:chgData name="김 수빈" userId="43e74f9d61239179" providerId="LiveId" clId="{2866577C-286C-4847-AA46-46B59A8D7388}" dt="2022-04-29T07:57:14.960" v="0" actId="20577"/>
          <ac:spMkLst>
            <pc:docMk/>
            <pc:sldMk cId="1706473726" sldId="266"/>
            <ac:spMk id="3" creationId="{D08C2C40-B2ED-4037-98F4-BD1B0FED30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7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8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1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11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0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5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4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47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44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63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76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85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9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0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3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9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74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rea.kr/news/pressReleaseView.do?newsId=156482214" TargetMode="External"/><Relationship Id="rId2" Type="http://schemas.openxmlformats.org/officeDocument/2006/relationships/hyperlink" Target="https://www.wfri.re.kr/ko/web/research_report/research_report.php?idx=612&amp;page_type=view&amp;mode=view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CBFFE-ED16-4460-8501-34192E7F1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212" y="1457885"/>
            <a:ext cx="5537493" cy="214839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kern="0" spc="0" dirty="0">
                <a:solidFill>
                  <a:srgbClr val="000000"/>
                </a:solidFill>
                <a:effectLst/>
                <a:latin typeface="+mj-ea"/>
              </a:rPr>
              <a:t>회귀분석을 적용한 </a:t>
            </a:r>
            <a:br>
              <a:rPr lang="en-US" altLang="ko-KR" sz="3600" b="1" kern="0" spc="0" dirty="0">
                <a:solidFill>
                  <a:srgbClr val="000000"/>
                </a:solidFill>
                <a:effectLst/>
                <a:latin typeface="+mj-ea"/>
              </a:rPr>
            </a:br>
            <a:r>
              <a:rPr lang="ko-KR" altLang="en-US" sz="3600" b="1" kern="0" spc="0" dirty="0" err="1">
                <a:solidFill>
                  <a:srgbClr val="000000"/>
                </a:solidFill>
                <a:effectLst/>
                <a:latin typeface="+mj-ea"/>
              </a:rPr>
              <a:t>광양항</a:t>
            </a:r>
            <a:r>
              <a:rPr lang="ko-KR" altLang="en-US" sz="3600" b="1" kern="0" spc="0" dirty="0">
                <a:solidFill>
                  <a:srgbClr val="000000"/>
                </a:solidFill>
                <a:effectLst/>
                <a:latin typeface="+mj-ea"/>
              </a:rPr>
              <a:t> 컨테이너 물동량 예측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  <a:latin typeface="+mj-ea"/>
              </a:rPr>
            </a:br>
            <a:endParaRPr lang="ko-KR" altLang="en-US" sz="1800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2BD6ED-A459-41CC-B056-223733293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932" y="4901606"/>
            <a:ext cx="2914051" cy="790067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n-ea"/>
              </a:rPr>
              <a:t>경상국립대학교 김수빈</a:t>
            </a:r>
            <a:endParaRPr lang="en-US" altLang="ko-KR" sz="1800" dirty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경상국립대학교 </a:t>
            </a:r>
            <a:r>
              <a:rPr lang="ko-KR" altLang="en-US" sz="1800" dirty="0" err="1">
                <a:latin typeface="+mn-ea"/>
              </a:rPr>
              <a:t>홍예진</a:t>
            </a:r>
            <a:endParaRPr lang="ko-KR" altLang="en-US" sz="18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1B9520-0DCF-4C82-A300-10E2E3F8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044" y="751827"/>
            <a:ext cx="5303262" cy="535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1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431CD-AE22-4ECE-A326-252DB4CA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6722D-4E3E-41DC-80ED-889C17EC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김주헌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「국제마케팅</a:t>
            </a:r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」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북넷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2021.02, p.214~221</a:t>
            </a:r>
          </a:p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양창호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「항만경제」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박영사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2021.01, p.63~67</a:t>
            </a:r>
            <a:endParaRPr lang="en-US" altLang="ko-KR" sz="1800" kern="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민경창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하헌구</a:t>
            </a:r>
            <a:r>
              <a:rPr lang="en-US" altLang="ko-KR" sz="1800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(2014), [SARIMA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모형을 이용한 우리나라 항만 컨테이너 물동량 예측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]</a:t>
            </a:r>
            <a:r>
              <a:rPr lang="en-US" altLang="ko-KR" sz="1800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한국해양수산개발원 국제물류연구실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우리금융경영연구소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"2021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GDP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성장률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"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hlinkClick r:id="rId2"/>
              </a:rPr>
              <a:t>https://www.wfri.re.kr/ko/web/research_report/research_report.php?idx=612&amp;page_type=view&amp;mode=view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2020.11.11</a:t>
            </a:r>
          </a:p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해양수산부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“2021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월 항만 수출입 물동량 전년 동월 대비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3.5%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증가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” </a:t>
            </a:r>
          </a:p>
          <a:p>
            <a:pPr marL="0" indent="0"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  <a:hlinkClick r:id="rId3"/>
              </a:rPr>
              <a:t>https://www.korea.kr/news/pressReleaseView.do?newsId=156482214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 2021.11.23</a:t>
            </a:r>
          </a:p>
          <a:p>
            <a:pPr marL="0" indent="0">
              <a:buNone/>
            </a:pP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957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CB0B4-1C70-49E4-BF92-89B5E6406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790" y="2068497"/>
            <a:ext cx="9795622" cy="3658553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  <a:endParaRPr lang="ko-KR" altLang="en-US" sz="96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1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8E8DA-52B5-47B6-AD82-DB27952A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96644"/>
            <a:ext cx="10058400" cy="807869"/>
          </a:xfrm>
        </p:spPr>
        <p:txBody>
          <a:bodyPr>
            <a:normAutofit/>
          </a:bodyPr>
          <a:lstStyle/>
          <a:p>
            <a:r>
              <a:rPr lang="ko-KR" altLang="en-US" sz="45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FD9B8-BBF4-458B-ABD7-513AC8B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54097"/>
            <a:ext cx="10058400" cy="5246703"/>
          </a:xfrm>
        </p:spPr>
        <p:txBody>
          <a:bodyPr>
            <a:normAutofit fontScale="250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8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800" b="1" kern="0" spc="0" dirty="0">
                <a:solidFill>
                  <a:srgbClr val="000000"/>
                </a:solidFill>
                <a:effectLst/>
                <a:latin typeface="+mn-ea"/>
              </a:rPr>
              <a:t>서론</a:t>
            </a:r>
            <a:endParaRPr lang="ko-KR" altLang="en-US" sz="8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8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8800" kern="0" spc="0" dirty="0">
                <a:solidFill>
                  <a:srgbClr val="000000"/>
                </a:solidFill>
                <a:effectLst/>
                <a:latin typeface="+mn-ea"/>
              </a:rPr>
              <a:t>연구목적 및 연구방법</a:t>
            </a:r>
            <a:endParaRPr lang="en-US" altLang="ko-KR" sz="8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8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8800" kern="0" spc="0" dirty="0">
                <a:solidFill>
                  <a:srgbClr val="000000"/>
                </a:solidFill>
                <a:effectLst/>
                <a:latin typeface="+mn-ea"/>
              </a:rPr>
              <a:t>회귀분석</a:t>
            </a: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8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8800" kern="0" spc="0" dirty="0" err="1">
                <a:solidFill>
                  <a:srgbClr val="000000"/>
                </a:solidFill>
                <a:effectLst/>
                <a:latin typeface="+mn-ea"/>
              </a:rPr>
              <a:t>광양항</a:t>
            </a:r>
            <a:r>
              <a:rPr lang="ko-KR" altLang="en-US" sz="8800" kern="0" spc="0" dirty="0">
                <a:solidFill>
                  <a:srgbClr val="000000"/>
                </a:solidFill>
                <a:effectLst/>
                <a:latin typeface="+mn-ea"/>
              </a:rPr>
              <a:t> 현황 및 수요예측의 필요성</a:t>
            </a: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800" b="1" kern="0" spc="0" dirty="0">
                <a:solidFill>
                  <a:srgbClr val="000000"/>
                </a:solidFill>
                <a:effectLst/>
                <a:latin typeface="+mn-ea"/>
              </a:rPr>
              <a:t>본론</a:t>
            </a:r>
            <a:endParaRPr lang="ko-KR" altLang="en-US" sz="8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800" kern="0" dirty="0">
                <a:solidFill>
                  <a:srgbClr val="000000"/>
                </a:solidFill>
                <a:latin typeface="+mn-ea"/>
              </a:rPr>
              <a:t>-</a:t>
            </a:r>
            <a:r>
              <a:rPr lang="ko-KR" altLang="en-US" sz="8800" kern="0" spc="0" dirty="0">
                <a:solidFill>
                  <a:srgbClr val="000000"/>
                </a:solidFill>
                <a:effectLst/>
                <a:latin typeface="+mn-ea"/>
              </a:rPr>
              <a:t>회귀분석을 이용한 물동량 예측</a:t>
            </a:r>
            <a:endParaRPr lang="en-US" altLang="ko-KR" sz="8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just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800" kern="0" spc="0" dirty="0">
                <a:solidFill>
                  <a:srgbClr val="000000"/>
                </a:solidFill>
                <a:effectLst/>
                <a:latin typeface="+mn-ea"/>
              </a:rPr>
              <a:t>-GDP</a:t>
            </a:r>
            <a:r>
              <a:rPr lang="ko-KR" altLang="en-US" sz="8800" kern="0" spc="0" dirty="0">
                <a:solidFill>
                  <a:srgbClr val="000000"/>
                </a:solidFill>
                <a:effectLst/>
                <a:latin typeface="+mn-ea"/>
              </a:rPr>
              <a:t>에 따른 물동량 예측</a:t>
            </a:r>
            <a:endParaRPr lang="ko-KR" altLang="en-US" sz="88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8800" b="1" kern="0" spc="0" dirty="0">
                <a:solidFill>
                  <a:srgbClr val="000000"/>
                </a:solidFill>
                <a:effectLst/>
                <a:latin typeface="+mn-ea"/>
              </a:rPr>
              <a:t>결론</a:t>
            </a:r>
            <a:endParaRPr lang="ko-KR" altLang="en-US" sz="8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800" kern="0" spc="0" dirty="0">
                <a:solidFill>
                  <a:srgbClr val="000000"/>
                </a:solidFill>
                <a:effectLst/>
                <a:latin typeface="+mn-ea"/>
              </a:rPr>
              <a:t>-2022</a:t>
            </a:r>
            <a:r>
              <a:rPr lang="ko-KR" altLang="en-US" sz="8800" kern="0" spc="0" dirty="0">
                <a:solidFill>
                  <a:srgbClr val="000000"/>
                </a:solidFill>
                <a:effectLst/>
                <a:latin typeface="+mn-ea"/>
              </a:rPr>
              <a:t>년 </a:t>
            </a:r>
            <a:r>
              <a:rPr lang="ko-KR" altLang="en-US" sz="8800" kern="0" spc="0" dirty="0" err="1">
                <a:solidFill>
                  <a:srgbClr val="000000"/>
                </a:solidFill>
                <a:effectLst/>
                <a:latin typeface="+mn-ea"/>
              </a:rPr>
              <a:t>광양항</a:t>
            </a:r>
            <a:r>
              <a:rPr lang="ko-KR" altLang="en-US" sz="8800" kern="0" spc="0" dirty="0">
                <a:solidFill>
                  <a:srgbClr val="000000"/>
                </a:solidFill>
                <a:effectLst/>
                <a:latin typeface="+mn-ea"/>
              </a:rPr>
              <a:t> 물동량 예측결과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42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AFAE3-450B-499F-9C13-E6A42DDF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8070"/>
            <a:ext cx="10058400" cy="967666"/>
          </a:xfrm>
        </p:spPr>
        <p:txBody>
          <a:bodyPr>
            <a:normAutofit/>
          </a:bodyPr>
          <a:lstStyle/>
          <a:p>
            <a:r>
              <a:rPr lang="ko-KR" altLang="en-US" sz="4300" dirty="0">
                <a:latin typeface="+mj-ea"/>
              </a:rPr>
              <a:t>연구목적 및 연구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5DB17-BB53-448E-BB13-A09474AFA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3379"/>
            <a:ext cx="10058400" cy="5481961"/>
          </a:xfrm>
        </p:spPr>
        <p:txBody>
          <a:bodyPr>
            <a:normAutofit fontScale="92500"/>
          </a:bodyPr>
          <a:lstStyle/>
          <a:p>
            <a:endParaRPr lang="en-US" altLang="ko-KR" sz="2600" i="1" dirty="0"/>
          </a:p>
          <a:p>
            <a:pPr marL="0" marR="0" indent="0" algn="l" fontAlgn="base" latinLnBrk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ko-KR" altLang="en-US" kern="100" spc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endParaRPr lang="en-US" altLang="ko-KR" kern="100" spc="0" dirty="0">
              <a:solidFill>
                <a:srgbClr val="404040"/>
              </a:solidFill>
              <a:effectLst/>
              <a:latin typeface="+mn-ea"/>
            </a:endParaRPr>
          </a:p>
          <a:p>
            <a:pPr marL="0" marR="0" indent="0" algn="l" fontAlgn="base" latinLnBrk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ko-KR" altLang="en-US" kern="100" spc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본 연구는 회귀분석을 통해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GDP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에 따른 </a:t>
            </a:r>
            <a:r>
              <a:rPr lang="ko-KR" altLang="en-US" sz="2100" kern="100" spc="0" dirty="0" err="1">
                <a:solidFill>
                  <a:srgbClr val="404040"/>
                </a:solidFill>
                <a:effectLst/>
                <a:latin typeface="+mn-ea"/>
              </a:rPr>
              <a:t>광양항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 컨테이너의 물동량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변화를 해석 및 예측하고 </a:t>
            </a:r>
            <a:r>
              <a:rPr lang="ko-KR" altLang="en-US" sz="2100" kern="100" spc="0" dirty="0" err="1">
                <a:solidFill>
                  <a:srgbClr val="404040"/>
                </a:solidFill>
                <a:effectLst/>
                <a:latin typeface="+mn-ea"/>
              </a:rPr>
              <a:t>광양항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 물동량의 변동성을 분석하고자 한다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.</a:t>
            </a:r>
            <a:endParaRPr lang="ko-KR" altLang="en-US" sz="2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구체적으로 활용된 자료는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2010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년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~2021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년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1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년 단위의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GDP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와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TEU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값을 사용하였고 이를 통해 회귀분석 후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2022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년 </a:t>
            </a:r>
            <a:r>
              <a:rPr lang="ko-KR" altLang="en-US" sz="2100" kern="100" spc="0" dirty="0" err="1">
                <a:solidFill>
                  <a:srgbClr val="404040"/>
                </a:solidFill>
                <a:effectLst/>
                <a:latin typeface="+mn-ea"/>
              </a:rPr>
              <a:t>광양항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 컨테이너 물동량을 예측한다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.</a:t>
            </a:r>
            <a:endParaRPr lang="ko-KR" altLang="en-US" sz="2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연구방법으로 사용된 회귀분석은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GDP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에 따른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TEU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의 인과관계 정확도를 검증하기 위하여 추세선이 얼마나 값을 설명하는지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(R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제곱이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1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에 얼마나 가까운지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)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를 알아본다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. </a:t>
            </a:r>
          </a:p>
          <a:p>
            <a:pPr marL="0" marR="0" indent="0" algn="l" fontAlgn="base" latinLnBrk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R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제곱이란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-1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에서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1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사이의 값 중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-1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로 갈수록 그래프의 정확도가 낮아지고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1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로 갈수록 그래프의 정확도가 높아짐을 뜻한다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.</a:t>
            </a:r>
            <a:endParaRPr lang="ko-KR" altLang="en-US" sz="21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13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169D4-FA03-4234-AC1D-F4375D20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37301"/>
            <a:ext cx="10058400" cy="790114"/>
          </a:xfrm>
        </p:spPr>
        <p:txBody>
          <a:bodyPr>
            <a:normAutofit/>
          </a:bodyPr>
          <a:lstStyle/>
          <a:p>
            <a:r>
              <a:rPr lang="ko-KR" altLang="en-US" sz="4300" dirty="0"/>
              <a:t>회귀분석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87E6DEA-64D2-4D2D-BA24-03D76B71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323" t="42502" r="34202" b="33920"/>
          <a:stretch>
            <a:fillRect/>
          </a:stretch>
        </p:blipFill>
        <p:spPr>
          <a:xfrm>
            <a:off x="1175250" y="2272683"/>
            <a:ext cx="3814000" cy="30716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50BC4B-BF06-42A7-8F20-A12D065C74FE}"/>
              </a:ext>
            </a:extLst>
          </p:cNvPr>
          <p:cNvSpPr txBox="1"/>
          <p:nvPr/>
        </p:nvSpPr>
        <p:spPr>
          <a:xfrm>
            <a:off x="6223248" y="2104008"/>
            <a:ext cx="4932432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회귀분석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+mn-ea"/>
              </a:rPr>
              <a:t>(regression analysis)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한 개 또는 여러 개의 독립변수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원인변수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가 다른 종속변수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결과변수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와 상관관계를 가질 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독립변수가 변화함에 따라 종속변수가 어떻게 변화하는가를 규명하는 것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GDP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+mn-ea"/>
              </a:rPr>
              <a:t>독립변수이고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GDP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에 따라 종속변수인 컨테이너 물동량의 변화를 예측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03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1C36B-512D-4711-815A-6597DF2C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1235"/>
            <a:ext cx="10058400" cy="834501"/>
          </a:xfrm>
        </p:spPr>
        <p:txBody>
          <a:bodyPr>
            <a:normAutofit/>
          </a:bodyPr>
          <a:lstStyle/>
          <a:p>
            <a:r>
              <a:rPr lang="ko-KR" altLang="en-US" sz="4300" dirty="0"/>
              <a:t>항만현황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0DB77-5D81-42C1-A9A2-5B4014BD5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66138" cy="4023360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kern="100" spc="0" dirty="0">
                <a:solidFill>
                  <a:srgbClr val="404040"/>
                </a:solidFill>
                <a:effectLst/>
                <a:latin typeface="+mn-ea"/>
              </a:rPr>
              <a:t>일반 현황</a:t>
            </a:r>
            <a:r>
              <a:rPr lang="ko-KR" altLang="en-US" sz="2100" kern="0" spc="0" dirty="0">
                <a:solidFill>
                  <a:srgbClr val="E48312"/>
                </a:solidFill>
                <a:effectLst/>
                <a:latin typeface="+mn-ea"/>
              </a:rPr>
              <a:t> </a:t>
            </a:r>
            <a:endParaRPr lang="en-US" altLang="ko-KR" sz="2100" kern="0" spc="0" dirty="0">
              <a:solidFill>
                <a:srgbClr val="E48312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지리적 위치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: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미주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유럽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아시아를 잇는 주 간선항로 상 위치</a:t>
            </a:r>
            <a:r>
              <a:rPr lang="ko-KR" altLang="en-US" sz="2100" kern="0" spc="0" dirty="0">
                <a:solidFill>
                  <a:srgbClr val="E48312"/>
                </a:solidFill>
                <a:effectLst/>
                <a:latin typeface="+mn-ea"/>
              </a:rPr>
              <a:t> </a:t>
            </a:r>
            <a:endParaRPr lang="en-US" altLang="ko-KR" sz="2100" kern="0" spc="0" dirty="0">
              <a:solidFill>
                <a:srgbClr val="E48312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특징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: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포스코 광양제철소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여수산단 등 </a:t>
            </a:r>
            <a:r>
              <a:rPr lang="ko-KR" altLang="en-US" sz="2100" kern="100" spc="0" dirty="0" err="1">
                <a:solidFill>
                  <a:srgbClr val="404040"/>
                </a:solidFill>
                <a:effectLst/>
                <a:latin typeface="+mn-ea"/>
              </a:rPr>
              <a:t>광양항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 배후단지 산업 인프라 구축</a:t>
            </a:r>
            <a:r>
              <a:rPr lang="ko-KR" altLang="en-US" sz="2100" kern="0" spc="0" dirty="0">
                <a:solidFill>
                  <a:srgbClr val="E48312"/>
                </a:solidFill>
                <a:effectLst/>
                <a:latin typeface="+mn-ea"/>
              </a:rPr>
              <a:t> </a:t>
            </a:r>
            <a:endParaRPr lang="en-US" altLang="ko-KR" sz="2100" kern="0" spc="0" dirty="0">
              <a:solidFill>
                <a:srgbClr val="E48312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b="1" kern="100" spc="0" dirty="0">
                <a:solidFill>
                  <a:srgbClr val="404040"/>
                </a:solidFill>
                <a:effectLst/>
                <a:latin typeface="+mn-ea"/>
              </a:rPr>
              <a:t>항만 여건</a:t>
            </a:r>
            <a:r>
              <a:rPr lang="ko-KR" altLang="en-US" sz="2100" kern="0" spc="0" dirty="0">
                <a:solidFill>
                  <a:srgbClr val="E48312"/>
                </a:solidFill>
                <a:effectLst/>
                <a:latin typeface="+mn-ea"/>
              </a:rPr>
              <a:t> </a:t>
            </a:r>
            <a:endParaRPr lang="en-US" altLang="ko-KR" sz="2100" kern="0" spc="0" dirty="0">
              <a:solidFill>
                <a:srgbClr val="E48312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항내 </a:t>
            </a:r>
            <a:r>
              <a:rPr lang="ko-KR" altLang="en-US" sz="2100" kern="100" spc="0" dirty="0" err="1">
                <a:solidFill>
                  <a:srgbClr val="404040"/>
                </a:solidFill>
                <a:effectLst/>
                <a:latin typeface="+mn-ea"/>
              </a:rPr>
              <a:t>수면적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: 122.99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㎢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(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여수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4.987,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광양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118.003)</a:t>
            </a:r>
            <a:r>
              <a:rPr lang="ko-KR" altLang="en-US" sz="2100" kern="0" spc="0" dirty="0">
                <a:solidFill>
                  <a:srgbClr val="E48312"/>
                </a:solidFill>
                <a:effectLst/>
                <a:latin typeface="+mn-ea"/>
              </a:rPr>
              <a:t> </a:t>
            </a:r>
            <a:endParaRPr lang="en-US" altLang="ko-KR" sz="2100" kern="0" spc="0" dirty="0">
              <a:solidFill>
                <a:srgbClr val="E48312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항로 수심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: 13~43m(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안벽 수심 최대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23.5m) 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→ 최대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30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만 톤 선박 입출항 가능</a:t>
            </a:r>
            <a:r>
              <a:rPr lang="ko-KR" altLang="en-US" sz="2100" kern="0" spc="0" dirty="0">
                <a:solidFill>
                  <a:srgbClr val="E48312"/>
                </a:solidFill>
                <a:effectLst/>
                <a:latin typeface="+mn-ea"/>
              </a:rPr>
              <a:t> </a:t>
            </a:r>
            <a:endParaRPr lang="en-US" altLang="ko-KR" sz="2100" kern="0" spc="0" dirty="0">
              <a:solidFill>
                <a:srgbClr val="E48312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배후세력이 넓어 성장잠재력이 큰 종합항만으로 </a:t>
            </a:r>
            <a:r>
              <a:rPr lang="en-US" altLang="ko-KR" sz="2100" kern="100" spc="0" dirty="0">
                <a:solidFill>
                  <a:srgbClr val="404040"/>
                </a:solidFill>
                <a:effectLst/>
                <a:latin typeface="+mn-ea"/>
              </a:rPr>
              <a:t>21</a:t>
            </a:r>
            <a:r>
              <a:rPr lang="ko-KR" altLang="en-US" sz="2100" kern="100" spc="0" dirty="0">
                <a:solidFill>
                  <a:srgbClr val="404040"/>
                </a:solidFill>
                <a:effectLst/>
                <a:latin typeface="+mn-ea"/>
              </a:rPr>
              <a:t>세기 동북아 물류 중심기지로 성장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95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9E95D-21B4-4FE2-89DA-7BAD8754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77049"/>
            <a:ext cx="10058400" cy="941033"/>
          </a:xfrm>
        </p:spPr>
        <p:txBody>
          <a:bodyPr>
            <a:normAutofit/>
          </a:bodyPr>
          <a:lstStyle/>
          <a:p>
            <a:r>
              <a:rPr lang="ko-KR" altLang="en-US" sz="4300" dirty="0"/>
              <a:t>항만 물동량 수요예측의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38723-5F72-4520-9E02-E90131984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2269"/>
            <a:ext cx="10058400" cy="4660776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+mn-ea"/>
              </a:rPr>
              <a:t> 해상운송은 항공운송과 더불어 국가 간 교역에 주요 운송 수단으로써 매우 큰 역할을 수행하여 왔으며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+mn-ea"/>
              </a:rPr>
              <a:t>특히 항만은 해상운송의 노드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+mn-ea"/>
              </a:rPr>
              <a:t>(node)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+mn-ea"/>
              </a:rPr>
              <a:t>로서 원활한 해상운송 활동을 유지하기 위한 절대적인 요소 가운데 하나로 역할을 수행해왔다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+mn-ea"/>
              </a:rPr>
              <a:t>. 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+mn-ea"/>
              </a:rPr>
              <a:t>이러한 항만의 중요성을 인지하고 그동안 항만 분야에 관하여 다양한 연구들이 진행됐고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+mn-ea"/>
              </a:rPr>
              <a:t>그 가운데 항만 물동량 수요예측이 매우 중요한 세부 연구 분야로서 다루어져 왔다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+mn-ea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100" dirty="0">
                <a:solidFill>
                  <a:srgbClr val="404040"/>
                </a:solidFill>
                <a:latin typeface="+mn-ea"/>
              </a:rPr>
              <a:t> 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+mn-ea"/>
              </a:rPr>
              <a:t>그동안의 항만 물동량 수요예측 결과물이 많은 시간과 비용이 소비되는 항만 인프라 확장 등에 주로 이용됨에 따라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+mn-ea"/>
              </a:rPr>
              <a:t>장기수요 예측에 관한 연구가 중점적으로 이루어져 왔다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+mn-ea"/>
              </a:rPr>
              <a:t>. 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+mn-ea"/>
              </a:rPr>
              <a:t>하지만 항만 간 경쟁이 심화되고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+mn-ea"/>
              </a:rPr>
              <a:t>기능이 고도화됨에 따라 항만 소프트웨어 측면에서 활용이 가능한 항만 물동량에 대한 단기 수요예측 역시 비중 있게 다루어져야 할 것이다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80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C91E5-B01F-43A7-A88D-C04B9694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300" kern="0" spc="0" dirty="0">
                <a:solidFill>
                  <a:srgbClr val="000000"/>
                </a:solidFill>
                <a:effectLst/>
                <a:latin typeface="+mj-ea"/>
              </a:rPr>
              <a:t>회귀분석을 이용한 물동량 예측</a:t>
            </a:r>
            <a:endParaRPr lang="ko-KR" altLang="en-US" sz="4300" dirty="0">
              <a:latin typeface="+mj-ea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6250B83-9743-41E7-A064-4EB6F8327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455704"/>
              </p:ext>
            </p:extLst>
          </p:nvPr>
        </p:nvGraphicFramePr>
        <p:xfrm>
          <a:off x="690465" y="1882139"/>
          <a:ext cx="3648272" cy="4080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352">
                  <a:extLst>
                    <a:ext uri="{9D8B030D-6E8A-4147-A177-3AD203B41FA5}">
                      <a16:colId xmlns:a16="http://schemas.microsoft.com/office/drawing/2014/main" val="263090438"/>
                    </a:ext>
                  </a:extLst>
                </a:gridCol>
                <a:gridCol w="857562">
                  <a:extLst>
                    <a:ext uri="{9D8B030D-6E8A-4147-A177-3AD203B41FA5}">
                      <a16:colId xmlns:a16="http://schemas.microsoft.com/office/drawing/2014/main" val="2697439746"/>
                    </a:ext>
                  </a:extLst>
                </a:gridCol>
                <a:gridCol w="857562">
                  <a:extLst>
                    <a:ext uri="{9D8B030D-6E8A-4147-A177-3AD203B41FA5}">
                      <a16:colId xmlns:a16="http://schemas.microsoft.com/office/drawing/2014/main" val="3443598614"/>
                    </a:ext>
                  </a:extLst>
                </a:gridCol>
                <a:gridCol w="1162796">
                  <a:extLst>
                    <a:ext uri="{9D8B030D-6E8A-4147-A177-3AD203B41FA5}">
                      <a16:colId xmlns:a16="http://schemas.microsoft.com/office/drawing/2014/main" val="1723849058"/>
                    </a:ext>
                  </a:extLst>
                </a:gridCol>
              </a:tblGrid>
              <a:tr h="2914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항만명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조회년도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GDP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처리량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TEU)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8420033"/>
                  </a:ext>
                </a:extLst>
              </a:tr>
              <a:tr h="291437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광양항</a:t>
                      </a:r>
                      <a:endParaRPr lang="en-US" altLang="ko-KR" sz="140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2010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1.144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2,087,890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6925154"/>
                  </a:ext>
                </a:extLst>
              </a:tr>
              <a:tr h="29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2011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1.253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2,085,222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2827460"/>
                  </a:ext>
                </a:extLst>
              </a:tr>
              <a:tr h="29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2012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1.278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2,153,818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7407614"/>
                  </a:ext>
                </a:extLst>
              </a:tr>
              <a:tr h="29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2013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1.371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2,284,835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441943"/>
                  </a:ext>
                </a:extLst>
              </a:tr>
              <a:tr h="29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2014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1.484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2,338,335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0231126"/>
                  </a:ext>
                </a:extLst>
              </a:tr>
              <a:tr h="29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2015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1.466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2,327,335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0448375"/>
                  </a:ext>
                </a:extLst>
              </a:tr>
              <a:tr h="29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2016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1.500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2,249,583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2570127"/>
                  </a:ext>
                </a:extLst>
              </a:tr>
              <a:tr h="29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2017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1.624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2,233,213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6810198"/>
                  </a:ext>
                </a:extLst>
              </a:tr>
              <a:tr h="29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2018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1.725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2,408,499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5156056"/>
                  </a:ext>
                </a:extLst>
              </a:tr>
              <a:tr h="29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2019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1.647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2,378,337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3582927"/>
                  </a:ext>
                </a:extLst>
              </a:tr>
              <a:tr h="29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2020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1.631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2,158,755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50696"/>
                  </a:ext>
                </a:extLst>
              </a:tr>
              <a:tr h="29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2021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1.696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2,124,592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2368489"/>
                  </a:ext>
                </a:extLst>
              </a:tr>
              <a:tr h="29143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2022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1.75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2,318,410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005550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3EBA0872-BE33-44E0-8C6B-DC447D53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10" y="1882139"/>
            <a:ext cx="7287208" cy="40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3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6744-10B7-470A-9386-0482669E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3379"/>
            <a:ext cx="10058400" cy="893981"/>
          </a:xfrm>
        </p:spPr>
        <p:txBody>
          <a:bodyPr>
            <a:normAutofit/>
          </a:bodyPr>
          <a:lstStyle/>
          <a:p>
            <a:r>
              <a:rPr lang="en-US" altLang="ko-KR" sz="4300" dirty="0">
                <a:latin typeface="+mj-ea"/>
              </a:rPr>
              <a:t>GDP</a:t>
            </a:r>
            <a:r>
              <a:rPr lang="ko-KR" altLang="en-US" sz="4300" dirty="0">
                <a:latin typeface="+mj-ea"/>
              </a:rPr>
              <a:t>에 따른 현황 및 물동량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98D0E-67F6-4E0E-A7C2-0966D171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13023"/>
          </a:xfrm>
        </p:spPr>
        <p:txBody>
          <a:bodyPr>
            <a:normAutofit fontScale="25000" lnSpcReduction="20000"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 광양항은 전년 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216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만 물동량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대비 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1.6%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감소한 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212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만 </a:t>
            </a:r>
            <a:r>
              <a:rPr lang="ko-KR" altLang="en-US" sz="6000" kern="0" dirty="0">
                <a:solidFill>
                  <a:srgbClr val="000000"/>
                </a:solidFill>
                <a:latin typeface="+mn-ea"/>
              </a:rPr>
              <a:t>물동량을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 기록했다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수출입은 전년 수준을 유지한 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179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만 물동량을 처리하였으며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세부적으로 살펴보면 미국과 베트남 물동량은 각각 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14.0%, 1.0%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증가하였으나 중국과 일본 물동량은 각각 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8.5%, 14.2%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감소하였다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6000" kern="0" spc="0" dirty="0" err="1">
                <a:solidFill>
                  <a:srgbClr val="000000"/>
                </a:solidFill>
                <a:effectLst/>
                <a:latin typeface="+mn-ea"/>
              </a:rPr>
              <a:t>환적은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 전년</a:t>
            </a:r>
            <a:r>
              <a:rPr lang="en-US" altLang="ko-KR" sz="60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대비 다소 감소한 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33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만 물동량을 처리하였다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이는 중국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미국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일본 </a:t>
            </a:r>
            <a:r>
              <a:rPr lang="ko-KR" altLang="en-US" sz="6000" kern="0" spc="0" dirty="0" err="1">
                <a:solidFill>
                  <a:srgbClr val="000000"/>
                </a:solidFill>
                <a:effectLst/>
                <a:latin typeface="+mn-ea"/>
              </a:rPr>
              <a:t>환적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 물동량이 감소하였기 때문으로 분석된다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코로나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19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로 인한 전 세계 경기 둔화로 무역량이 감소하며 국내 </a:t>
            </a:r>
            <a:r>
              <a:rPr lang="ko-KR" altLang="en-US" sz="6000" kern="0" spc="0" dirty="0" err="1">
                <a:solidFill>
                  <a:srgbClr val="000000"/>
                </a:solidFill>
                <a:effectLst/>
                <a:latin typeface="+mn-ea"/>
              </a:rPr>
              <a:t>항만별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 물동량 또한 감소세가 이어지고 있다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이처럼 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GDP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성장률에 따라 항만에서 취급한 컨테이너 물동량을 알 수 있다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ko-KR" sz="6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6000" kern="0" dirty="0">
              <a:solidFill>
                <a:schemeClr val="tx1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0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2021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년 연간 실질 경제성장률은 전년 대비 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4.0% 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증가한 것으로 종합 집계된다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. 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과거의 항만 물동량 수요에 근거하여 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2021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년 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GDP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를 예측한 결과 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1.696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조가 된다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. GDP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는 증가하였지만 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2021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년 </a:t>
            </a:r>
            <a:r>
              <a:rPr lang="ko-KR" altLang="en-US" sz="6000" kern="0" spc="0" dirty="0" err="1">
                <a:solidFill>
                  <a:schemeClr val="tx1"/>
                </a:solidFill>
                <a:effectLst/>
                <a:latin typeface="+mn-ea"/>
              </a:rPr>
              <a:t>광양항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 물동량은 전년 대비 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1.6% 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감소한 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212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만 </a:t>
            </a:r>
            <a:r>
              <a:rPr lang="ko-KR" altLang="en-US" sz="6000" kern="0" dirty="0">
                <a:solidFill>
                  <a:schemeClr val="tx1"/>
                </a:solidFill>
                <a:latin typeface="+mn-ea"/>
              </a:rPr>
              <a:t>물동량을</a:t>
            </a:r>
            <a:r>
              <a:rPr lang="ko-KR" altLang="en-US" sz="6000" kern="0" spc="0" dirty="0">
                <a:solidFill>
                  <a:schemeClr val="tx1"/>
                </a:solidFill>
                <a:effectLst/>
                <a:latin typeface="+mn-ea"/>
              </a:rPr>
              <a:t> 기록하였다</a:t>
            </a:r>
            <a:r>
              <a:rPr lang="en-US" altLang="ko-KR" sz="6000" kern="0" spc="0" dirty="0">
                <a:solidFill>
                  <a:schemeClr val="tx1"/>
                </a:solidFill>
                <a:effectLst/>
                <a:latin typeface="+mn-ea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6000" kern="0" spc="0" dirty="0"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 코로나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19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로 인해 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GDP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가 감소하다가 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2021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년부터 경기가 조금씩 좋아지기 시작하면 처리량이 증가할 것으로 예측한다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ko-KR" altLang="en-US" sz="60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6000" kern="0" spc="0" dirty="0" err="1">
                <a:solidFill>
                  <a:srgbClr val="000000"/>
                </a:solidFill>
                <a:effectLst/>
                <a:latin typeface="+mn-ea"/>
              </a:rPr>
              <a:t>우리금융경영연구소에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 의하면 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2022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년 경제성장률은 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3.0% 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성장할 것으로 예상되며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 GDP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는 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1.75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조로 예측할 수 있고 항만 물동량은 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232</a:t>
            </a:r>
            <a:r>
              <a:rPr lang="ko-KR" altLang="en-US" sz="6000" kern="0" spc="0" dirty="0">
                <a:solidFill>
                  <a:srgbClr val="000000"/>
                </a:solidFill>
                <a:effectLst/>
                <a:latin typeface="+mn-ea"/>
              </a:rPr>
              <a:t>만으로 성장할 것을 보인다</a:t>
            </a:r>
            <a:r>
              <a:rPr lang="en-US" altLang="ko-KR" sz="60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endParaRPr lang="ko-KR" altLang="en-US" sz="60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776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D131-A073-49ED-8598-EAF6101E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kern="0" spc="0" dirty="0">
                <a:solidFill>
                  <a:srgbClr val="000000"/>
                </a:solidFill>
                <a:effectLst/>
                <a:latin typeface="+mj-ea"/>
              </a:rPr>
              <a:t>2022</a:t>
            </a:r>
            <a:r>
              <a:rPr lang="ko-KR" altLang="en-US" sz="4800" kern="0" spc="0" dirty="0">
                <a:solidFill>
                  <a:srgbClr val="000000"/>
                </a:solidFill>
                <a:effectLst/>
                <a:latin typeface="+mj-ea"/>
              </a:rPr>
              <a:t>년 </a:t>
            </a:r>
            <a:r>
              <a:rPr lang="ko-KR" altLang="en-US" sz="4800" kern="0" spc="0" dirty="0" err="1">
                <a:solidFill>
                  <a:srgbClr val="000000"/>
                </a:solidFill>
                <a:effectLst/>
                <a:latin typeface="+mj-ea"/>
              </a:rPr>
              <a:t>광양항</a:t>
            </a:r>
            <a:r>
              <a:rPr lang="ko-KR" altLang="en-US" sz="4800" kern="0" spc="0" dirty="0">
                <a:solidFill>
                  <a:srgbClr val="000000"/>
                </a:solidFill>
                <a:effectLst/>
                <a:latin typeface="+mj-ea"/>
              </a:rPr>
              <a:t> 물동량 예측결과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C2C40-B2ED-4037-98F4-BD1B0FED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 경제 및 소득이 증대하면 세계 무역의 증가로 컨테이너 물동량 또한 증가한다</a:t>
            </a:r>
            <a:r>
              <a:rPr lang="en-US" altLang="ko-KR" sz="1800" dirty="0"/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코로나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경기가 침체하면서 운송수요에 부정적인 영향을 끼쳐 물동량이 감소하였다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kern="0" spc="0" dirty="0">
                <a:solidFill>
                  <a:srgbClr val="E48312"/>
                </a:solidFill>
                <a:effectLst/>
                <a:latin typeface="함초롬바탕" panose="02030604000101010101" pitchFamily="18" charset="-127"/>
                <a:ea typeface="Calibri" panose="020F0502020204030204" pitchFamily="34" charset="0"/>
              </a:rPr>
              <a:t> </a:t>
            </a:r>
            <a:endParaRPr lang="en-US" altLang="ko-KR" sz="1800" kern="0" spc="0" dirty="0">
              <a:solidFill>
                <a:srgbClr val="E48312"/>
              </a:solidFill>
              <a:effectLst/>
              <a:latin typeface="함초롬바탕" panose="02030604000101010101" pitchFamily="18" charset="-127"/>
              <a:ea typeface="Calibri" panose="020F0502020204030204" pitchFamily="34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GDP 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성장률에 따라 항만에서 취급한 컨테이너 물동량 증가율이 얼마나 변화하는지를 볼 수 있는 지표는 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제곱 값이고 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제곱은 추세선을 설명할 수 있는 수치이다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kern="0" dirty="0">
                <a:solidFill>
                  <a:srgbClr val="E48312"/>
                </a:solidFill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2022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GDP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800" kern="100" spc="0" dirty="0" err="1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광양항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처리량 회귀분석 결과 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제곱은 약 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0.31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GDP 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성장이 컨테이너 항만 물동량에 끼치는 영향력은 가변성을 띤다는 사실을 알 수 있다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800" kern="0" spc="0" dirty="0">
              <a:solidFill>
                <a:srgbClr val="E48312"/>
              </a:solidFill>
              <a:effectLst/>
              <a:latin typeface="함초롬바탕" panose="02030604000101010101" pitchFamily="18" charset="-127"/>
              <a:ea typeface="Calibri" panose="020F0502020204030204" pitchFamily="34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E48312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GDP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증가함과 감소함에 따라 경제의 현황을 알 수 있고 그에 따라 </a:t>
            </a:r>
            <a:r>
              <a:rPr lang="ko-KR" altLang="en-US" sz="1800" kern="100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</a:t>
            </a:r>
            <a:r>
              <a:rPr lang="ko-KR" altLang="en-US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분석법으로 미래의 물동량을 예측해볼 수 있다</a:t>
            </a:r>
            <a:r>
              <a:rPr lang="en-US" altLang="ko-KR" sz="1800" kern="100" spc="0" dirty="0">
                <a:solidFill>
                  <a:srgbClr val="40404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64737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878</Words>
  <Application>Microsoft Office PowerPoint</Application>
  <PresentationFormat>와이드스크린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함초롬바탕</vt:lpstr>
      <vt:lpstr>Calibri</vt:lpstr>
      <vt:lpstr>Calibri Light</vt:lpstr>
      <vt:lpstr>Cambria Math</vt:lpstr>
      <vt:lpstr>Wingdings 2</vt:lpstr>
      <vt:lpstr>HDOfficeLightV0</vt:lpstr>
      <vt:lpstr>추억</vt:lpstr>
      <vt:lpstr>회귀분석을 적용한  광양항 컨테이너 물동량 예측 </vt:lpstr>
      <vt:lpstr>목차</vt:lpstr>
      <vt:lpstr>연구목적 및 연구 방법</vt:lpstr>
      <vt:lpstr>회귀분석</vt:lpstr>
      <vt:lpstr>항만현황</vt:lpstr>
      <vt:lpstr>항만 물동량 수요예측의 필요성</vt:lpstr>
      <vt:lpstr>회귀분석을 이용한 물동량 예측</vt:lpstr>
      <vt:lpstr>GDP에 따른 현황 및 물동량 예측</vt:lpstr>
      <vt:lpstr>2022년 광양항 물동량 예측결과</vt:lpstr>
      <vt:lpstr>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시계열분석기법을 적용한 광양항 컨테이너 물동량 예측</dc:title>
  <dc:creator>김 수빈</dc:creator>
  <cp:lastModifiedBy>김 수빈</cp:lastModifiedBy>
  <cp:revision>43</cp:revision>
  <dcterms:created xsi:type="dcterms:W3CDTF">2022-04-28T04:31:17Z</dcterms:created>
  <dcterms:modified xsi:type="dcterms:W3CDTF">2022-04-29T10:42:15Z</dcterms:modified>
</cp:coreProperties>
</file>