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6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94115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251CE3-773A-4CDD-B955-15833D43E8B2}" type="datetimeFigureOut">
              <a:rPr lang="ru-RU" smtClean="0"/>
              <a:t>16.05.2022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304665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193465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878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3131716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981586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384007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663156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351195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153187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40973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D251CE3-773A-4CDD-B955-15833D43E8B2}" type="datetimeFigureOut">
              <a:rPr lang="ru-RU" smtClean="0"/>
              <a:t>16.05.2022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270080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D251CE3-773A-4CDD-B955-15833D43E8B2}" type="datetimeFigureOut">
              <a:rPr lang="ru-RU" smtClean="0"/>
              <a:t>16.05.2022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220026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297661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298412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0D251CE3-773A-4CDD-B955-15833D43E8B2}" type="datetimeFigureOut">
              <a:rPr lang="ru-RU" smtClean="0"/>
              <a:t>16.05.2022</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185881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251CE3-773A-4CDD-B955-15833D43E8B2}" type="datetimeFigureOut">
              <a:rPr lang="ru-RU" smtClean="0"/>
              <a:t>16.05.2022</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535351-118F-4291-9A0B-35810CB57629}" type="slidenum">
              <a:rPr lang="ru-RU" smtClean="0"/>
              <a:t>‹#›</a:t>
            </a:fld>
            <a:endParaRPr lang="ru-RU"/>
          </a:p>
        </p:txBody>
      </p:sp>
    </p:spTree>
    <p:extLst>
      <p:ext uri="{BB962C8B-B14F-4D97-AF65-F5344CB8AC3E}">
        <p14:creationId xmlns:p14="http://schemas.microsoft.com/office/powerpoint/2010/main" val="118131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251CE3-773A-4CDD-B955-15833D43E8B2}" type="datetimeFigureOut">
              <a:rPr lang="ru-RU" smtClean="0"/>
              <a:t>16.05.2022</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535351-118F-4291-9A0B-35810CB57629}" type="slidenum">
              <a:rPr lang="ru-RU" smtClean="0"/>
              <a:t>‹#›</a:t>
            </a:fld>
            <a:endParaRPr lang="ru-RU"/>
          </a:p>
        </p:txBody>
      </p:sp>
    </p:spTree>
    <p:extLst>
      <p:ext uri="{BB962C8B-B14F-4D97-AF65-F5344CB8AC3E}">
        <p14:creationId xmlns:p14="http://schemas.microsoft.com/office/powerpoint/2010/main" val="149454080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1110511"/>
            <a:ext cx="12192000" cy="2054720"/>
          </a:xfrm>
        </p:spPr>
        <p:txBody>
          <a:bodyPr/>
          <a:lstStyle/>
          <a:p>
            <a:pPr algn="ctr"/>
            <a:endParaRPr lang="en-US" sz="3200" b="1" dirty="0">
              <a:solidFill>
                <a:schemeClr val="bg1"/>
              </a:solidFill>
            </a:endParaRPr>
          </a:p>
          <a:p>
            <a:pPr algn="ctr"/>
            <a:r>
              <a:rPr lang="en-US" sz="3200" b="1" dirty="0" smtClean="0">
                <a:solidFill>
                  <a:schemeClr val="tx2"/>
                </a:solidFill>
              </a:rPr>
              <a:t>A </a:t>
            </a:r>
            <a:r>
              <a:rPr lang="en-US" sz="3200" b="1" dirty="0" smtClean="0">
                <a:solidFill>
                  <a:schemeClr val="tx2"/>
                </a:solidFill>
              </a:rPr>
              <a:t>study </a:t>
            </a:r>
            <a:r>
              <a:rPr lang="en-US" sz="3200" b="1" dirty="0">
                <a:solidFill>
                  <a:schemeClr val="tx2"/>
                </a:solidFill>
              </a:rPr>
              <a:t>on the strategies of </a:t>
            </a:r>
            <a:r>
              <a:rPr lang="en-US" sz="3200" b="1" dirty="0" smtClean="0">
                <a:solidFill>
                  <a:schemeClr val="tx2"/>
                </a:solidFill>
              </a:rPr>
              <a:t>road </a:t>
            </a:r>
            <a:r>
              <a:rPr lang="en-US" sz="3200" b="1" dirty="0">
                <a:solidFill>
                  <a:schemeClr val="tx2"/>
                </a:solidFill>
              </a:rPr>
              <a:t>and railway development in Uzbekistan</a:t>
            </a:r>
            <a:endParaRPr lang="ru-RU" sz="3200" dirty="0">
              <a:solidFill>
                <a:schemeClr val="tx2"/>
              </a:solidFill>
            </a:endParaRPr>
          </a:p>
          <a:p>
            <a:pPr algn="ctr"/>
            <a:endParaRPr lang="ru-RU" sz="3200" dirty="0">
              <a:solidFill>
                <a:schemeClr val="bg1"/>
              </a:solidFill>
            </a:endParaRPr>
          </a:p>
        </p:txBody>
      </p:sp>
      <p:sp>
        <p:nvSpPr>
          <p:cNvPr id="5" name="Подзаголовок 2"/>
          <p:cNvSpPr txBox="1">
            <a:spLocks/>
          </p:cNvSpPr>
          <p:nvPr/>
        </p:nvSpPr>
        <p:spPr>
          <a:xfrm>
            <a:off x="3138852" y="3874227"/>
            <a:ext cx="6268909" cy="17176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b="1" dirty="0" err="1" smtClean="0">
                <a:solidFill>
                  <a:srgbClr val="FFFF00"/>
                </a:solidFill>
              </a:rPr>
              <a:t>Ergashev</a:t>
            </a:r>
            <a:r>
              <a:rPr lang="en-US" b="1" dirty="0" smtClean="0">
                <a:solidFill>
                  <a:srgbClr val="FFFF00"/>
                </a:solidFill>
              </a:rPr>
              <a:t> </a:t>
            </a:r>
            <a:r>
              <a:rPr lang="en-US" b="1" dirty="0" err="1" smtClean="0">
                <a:solidFill>
                  <a:srgbClr val="FFFF00"/>
                </a:solidFill>
              </a:rPr>
              <a:t>Shakhzod</a:t>
            </a:r>
            <a:r>
              <a:rPr lang="en-US" b="1" dirty="0" smtClean="0">
                <a:solidFill>
                  <a:srgbClr val="FFFF00"/>
                </a:solidFill>
              </a:rPr>
              <a:t>, Yong-</a:t>
            </a:r>
            <a:r>
              <a:rPr lang="en-US" b="1" dirty="0" err="1" smtClean="0">
                <a:solidFill>
                  <a:srgbClr val="FFFF00"/>
                </a:solidFill>
              </a:rPr>
              <a:t>Seok</a:t>
            </a:r>
            <a:r>
              <a:rPr lang="en-US" b="1" dirty="0" smtClean="0">
                <a:solidFill>
                  <a:srgbClr val="FFFF00"/>
                </a:solidFill>
              </a:rPr>
              <a:t> CHOI</a:t>
            </a:r>
          </a:p>
          <a:p>
            <a:pPr algn="ctr"/>
            <a:endParaRPr lang="en-US" b="1" dirty="0">
              <a:solidFill>
                <a:srgbClr val="FFFF00"/>
              </a:solidFill>
            </a:endParaRPr>
          </a:p>
          <a:p>
            <a:pPr algn="ctr"/>
            <a:r>
              <a:rPr lang="en-US" b="1" dirty="0" err="1" smtClean="0">
                <a:solidFill>
                  <a:srgbClr val="FFFF00"/>
                </a:solidFill>
              </a:rPr>
              <a:t>Sunchon</a:t>
            </a:r>
            <a:r>
              <a:rPr lang="en-US" b="1" dirty="0" smtClean="0">
                <a:solidFill>
                  <a:srgbClr val="FFFF00"/>
                </a:solidFill>
              </a:rPr>
              <a:t> National University</a:t>
            </a:r>
            <a:endParaRPr lang="ru-RU" b="1" dirty="0" smtClean="0">
              <a:solidFill>
                <a:srgbClr val="FFFF00"/>
              </a:solidFill>
            </a:endParaRPr>
          </a:p>
          <a:p>
            <a:pPr algn="ctr"/>
            <a:endParaRPr lang="en-US" sz="3200" b="1" dirty="0" smtClean="0">
              <a:solidFill>
                <a:schemeClr val="bg1"/>
              </a:solidFill>
            </a:endParaRPr>
          </a:p>
          <a:p>
            <a:pPr algn="ctr"/>
            <a:endParaRPr lang="en-US" sz="3200" b="1" dirty="0" smtClean="0">
              <a:solidFill>
                <a:schemeClr val="bg1"/>
              </a:solidFill>
            </a:endParaRPr>
          </a:p>
          <a:p>
            <a:pPr algn="ctr"/>
            <a:endParaRPr lang="ru-RU" sz="3200" dirty="0">
              <a:solidFill>
                <a:schemeClr val="bg1"/>
              </a:solidFill>
            </a:endParaRPr>
          </a:p>
        </p:txBody>
      </p:sp>
    </p:spTree>
    <p:extLst>
      <p:ext uri="{BB962C8B-B14F-4D97-AF65-F5344CB8AC3E}">
        <p14:creationId xmlns:p14="http://schemas.microsoft.com/office/powerpoint/2010/main" val="128865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43840"/>
            <a:ext cx="12191999" cy="1062446"/>
          </a:xfrm>
        </p:spPr>
        <p:txBody>
          <a:bodyPr/>
          <a:lstStyle/>
          <a:p>
            <a:r>
              <a:rPr lang="en-US" b="1" dirty="0"/>
              <a:t>Chapter </a:t>
            </a:r>
            <a:r>
              <a:rPr lang="en-US" b="1" dirty="0" smtClean="0"/>
              <a:t>3. </a:t>
            </a:r>
            <a:r>
              <a:rPr lang="en-US" b="1" dirty="0"/>
              <a:t>PERFORMANCE ASSESSMENT</a:t>
            </a:r>
            <a:r>
              <a:rPr lang="ru-RU" b="1" dirty="0"/>
              <a:t/>
            </a:r>
            <a:br>
              <a:rPr lang="ru-RU" b="1" dirty="0"/>
            </a:br>
            <a:endParaRPr lang="ru-RU" dirty="0"/>
          </a:p>
        </p:txBody>
      </p:sp>
      <p:sp>
        <p:nvSpPr>
          <p:cNvPr id="3" name="Объект 2"/>
          <p:cNvSpPr>
            <a:spLocks noGrp="1"/>
          </p:cNvSpPr>
          <p:nvPr>
            <p:ph idx="1"/>
          </p:nvPr>
        </p:nvSpPr>
        <p:spPr>
          <a:xfrm>
            <a:off x="457201" y="1306287"/>
            <a:ext cx="11324492" cy="5551714"/>
          </a:xfrm>
        </p:spPr>
        <p:txBody>
          <a:bodyPr>
            <a:normAutofit/>
          </a:bodyPr>
          <a:lstStyle/>
          <a:p>
            <a:r>
              <a:rPr lang="en-US" sz="2800" dirty="0"/>
              <a:t>The first project is extremely relevant, effective, efficient, and likely sustainable, as measured by the PCR's ratings; the project is overall successful, as measured by the PCR. The second project is rated as relevant, effective, efficient, and likely sustainable, deviating only from the second PCR in that the extremely relevant is downgraded to relevant; the </a:t>
            </a:r>
            <a:r>
              <a:rPr lang="en-US" sz="2800" dirty="0" smtClean="0"/>
              <a:t>project </a:t>
            </a:r>
            <a:r>
              <a:rPr lang="en-US" sz="2800" dirty="0"/>
              <a:t>is overall successful, as was the </a:t>
            </a:r>
            <a:r>
              <a:rPr lang="en-US" sz="2800" dirty="0" smtClean="0"/>
              <a:t>PCR.</a:t>
            </a:r>
            <a:endParaRPr lang="ru-RU" sz="2800" dirty="0"/>
          </a:p>
        </p:txBody>
      </p:sp>
    </p:spTree>
    <p:extLst>
      <p:ext uri="{BB962C8B-B14F-4D97-AF65-F5344CB8AC3E}">
        <p14:creationId xmlns:p14="http://schemas.microsoft.com/office/powerpoint/2010/main" val="286174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11564"/>
            <a:ext cx="12191999" cy="599552"/>
          </a:xfrm>
        </p:spPr>
        <p:txBody>
          <a:bodyPr/>
          <a:lstStyle/>
          <a:p>
            <a:r>
              <a:rPr lang="en-US" sz="2800" b="1" dirty="0"/>
              <a:t>3.1 Overall Assessment</a:t>
            </a:r>
            <a:r>
              <a:rPr lang="ru-RU" b="1" dirty="0"/>
              <a:t/>
            </a:r>
            <a:br>
              <a:rPr lang="ru-RU" b="1" dirty="0"/>
            </a:br>
            <a:endParaRPr lang="ru-RU"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2368" y="1403420"/>
            <a:ext cx="10937630" cy="4680857"/>
          </a:xfrm>
          <a:prstGeom prst="rect">
            <a:avLst/>
          </a:prstGeom>
        </p:spPr>
      </p:pic>
    </p:spTree>
    <p:extLst>
      <p:ext uri="{BB962C8B-B14F-4D97-AF65-F5344CB8AC3E}">
        <p14:creationId xmlns:p14="http://schemas.microsoft.com/office/powerpoint/2010/main" val="406018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472190"/>
            <a:ext cx="12191999" cy="582888"/>
          </a:xfrm>
        </p:spPr>
        <p:txBody>
          <a:bodyPr/>
          <a:lstStyle/>
          <a:p>
            <a:r>
              <a:rPr lang="en-US" sz="2800" b="1" dirty="0"/>
              <a:t>3.2 Relevance</a:t>
            </a:r>
            <a:r>
              <a:rPr lang="ru-RU" sz="2800" b="1" dirty="0"/>
              <a:t/>
            </a:r>
            <a:br>
              <a:rPr lang="ru-RU" sz="2800" b="1" dirty="0"/>
            </a:br>
            <a:endParaRPr lang="ru-RU" sz="2800" b="1" dirty="0"/>
          </a:p>
        </p:txBody>
      </p:sp>
      <p:sp>
        <p:nvSpPr>
          <p:cNvPr id="3" name="Объект 2"/>
          <p:cNvSpPr>
            <a:spLocks noGrp="1"/>
          </p:cNvSpPr>
          <p:nvPr>
            <p:ph idx="1"/>
          </p:nvPr>
        </p:nvSpPr>
        <p:spPr>
          <a:xfrm>
            <a:off x="395654" y="1280160"/>
            <a:ext cx="11509131" cy="5577840"/>
          </a:xfrm>
        </p:spPr>
        <p:txBody>
          <a:bodyPr/>
          <a:lstStyle/>
          <a:p>
            <a:r>
              <a:rPr lang="en-US" dirty="0" smtClean="0"/>
              <a:t>Physical investments (track restoration, maintenance equipment, computer systems, and telecommunications equipment) are extremely important in each project. The first project's UTY reforms (downsizing, restructuring, and privatization) are relevant; the second project's reforms are only partially relevant.</a:t>
            </a:r>
          </a:p>
          <a:p>
            <a:r>
              <a:rPr lang="en-US" dirty="0"/>
              <a:t>According to UTY, the changes are one of the government's main objectives. The reforms' applicability is restricted by the government's UTY reform program's ambiguity, as well as one of the reform components of the second project, the SBF</a:t>
            </a:r>
            <a:r>
              <a:rPr lang="en-US" dirty="0" smtClean="0"/>
              <a:t>.</a:t>
            </a:r>
          </a:p>
          <a:p>
            <a:r>
              <a:rPr lang="en-US" dirty="0"/>
              <a:t>After the government's attitude on privatization shifted, ADB did not modify its reform agenda and continued to advocate for the same changes for UTY.</a:t>
            </a:r>
            <a:endParaRPr lang="ru-RU" dirty="0"/>
          </a:p>
        </p:txBody>
      </p:sp>
    </p:spTree>
    <p:extLst>
      <p:ext uri="{BB962C8B-B14F-4D97-AF65-F5344CB8AC3E}">
        <p14:creationId xmlns:p14="http://schemas.microsoft.com/office/powerpoint/2010/main" val="282285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481651"/>
            <a:ext cx="12191999" cy="441542"/>
          </a:xfrm>
        </p:spPr>
        <p:txBody>
          <a:bodyPr/>
          <a:lstStyle/>
          <a:p>
            <a:r>
              <a:rPr lang="en-US" sz="2800" b="1" dirty="0"/>
              <a:t>3.3 Effectiveness</a:t>
            </a:r>
            <a:endParaRPr lang="ru-RU" sz="2800" b="1" dirty="0"/>
          </a:p>
        </p:txBody>
      </p:sp>
      <p:sp>
        <p:nvSpPr>
          <p:cNvPr id="3" name="Объект 2"/>
          <p:cNvSpPr>
            <a:spLocks noGrp="1"/>
          </p:cNvSpPr>
          <p:nvPr>
            <p:ph idx="1"/>
          </p:nvPr>
        </p:nvSpPr>
        <p:spPr>
          <a:xfrm>
            <a:off x="422031" y="1114698"/>
            <a:ext cx="11377246" cy="5743302"/>
          </a:xfrm>
        </p:spPr>
        <p:txBody>
          <a:bodyPr/>
          <a:lstStyle/>
          <a:p>
            <a:r>
              <a:rPr lang="en-US" dirty="0"/>
              <a:t>The evaluation assigns a score to each project based on its ability to produce results. Based on the evaluation's study of track quality and observation of train speeds, the physical investments are successful</a:t>
            </a:r>
            <a:r>
              <a:rPr lang="en-US" dirty="0" smtClean="0"/>
              <a:t>.</a:t>
            </a:r>
          </a:p>
          <a:p>
            <a:r>
              <a:rPr lang="en-US" dirty="0"/>
              <a:t>The average speed between Tashkent and Samarkand, as well as Samarkand and Bukhara, was 80 kilometers per hour, exceeding the DMF's passenger rail speed objective</a:t>
            </a:r>
            <a:r>
              <a:rPr lang="en-US" dirty="0" smtClean="0"/>
              <a:t>.	</a:t>
            </a:r>
          </a:p>
          <a:p>
            <a:r>
              <a:rPr lang="en-US" dirty="0"/>
              <a:t>The only metric by which UTY achieved substantial gain was the number of employees. UTY considerably reduced worker numbers, however several operating performance measures were partially reliant on personnel numbers, therefore UTY fulfilled objectives for those indicators in part due to efforts in reducing workforce</a:t>
            </a:r>
            <a:r>
              <a:rPr lang="en-US" dirty="0" smtClean="0"/>
              <a:t>.</a:t>
            </a:r>
          </a:p>
          <a:p>
            <a:r>
              <a:rPr lang="en-US" dirty="0"/>
              <a:t>Real per capita GDP increased by a low of 4.4 percent (2002) and a maximum of 11 percent from 1999 to 2009. (2007). As a result, the initiatives were successful in averting a slowdown in Uzbekistan's economic growth and </a:t>
            </a:r>
            <a:r>
              <a:rPr lang="en-US" dirty="0" smtClean="0"/>
              <a:t>development.</a:t>
            </a:r>
            <a:endParaRPr lang="ru-RU" dirty="0"/>
          </a:p>
        </p:txBody>
      </p:sp>
    </p:spTree>
    <p:extLst>
      <p:ext uri="{BB962C8B-B14F-4D97-AF65-F5344CB8AC3E}">
        <p14:creationId xmlns:p14="http://schemas.microsoft.com/office/powerpoint/2010/main" val="99765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548809"/>
            <a:ext cx="12191999" cy="618141"/>
          </a:xfrm>
        </p:spPr>
        <p:txBody>
          <a:bodyPr/>
          <a:lstStyle/>
          <a:p>
            <a:r>
              <a:rPr lang="en-US" sz="2800" b="1" dirty="0"/>
              <a:t>3.4 Efficiency</a:t>
            </a:r>
            <a:r>
              <a:rPr lang="ru-RU" b="1" dirty="0"/>
              <a:t/>
            </a:r>
            <a:br>
              <a:rPr lang="ru-RU" b="1" dirty="0"/>
            </a:br>
            <a:endParaRPr lang="ru-RU" dirty="0"/>
          </a:p>
        </p:txBody>
      </p:sp>
      <p:sp>
        <p:nvSpPr>
          <p:cNvPr id="3" name="Объект 2"/>
          <p:cNvSpPr>
            <a:spLocks noGrp="1"/>
          </p:cNvSpPr>
          <p:nvPr>
            <p:ph idx="1"/>
          </p:nvPr>
        </p:nvSpPr>
        <p:spPr>
          <a:xfrm>
            <a:off x="668215" y="1166950"/>
            <a:ext cx="10955216" cy="5691050"/>
          </a:xfrm>
        </p:spPr>
        <p:txBody>
          <a:bodyPr/>
          <a:lstStyle/>
          <a:p>
            <a:r>
              <a:rPr lang="en-US" dirty="0"/>
              <a:t>The evaluation assessed resource efficiency based on the economic internal rate of return (EIRR) and process efficiency. The first project's investments are rated as efficient, with an expected EIRR of 38.7%, and the second project's investments are rated as efficient, with an EIRR of 17%. </a:t>
            </a:r>
            <a:endParaRPr lang="en-US" dirty="0" smtClean="0"/>
          </a:p>
          <a:p>
            <a:r>
              <a:rPr lang="en-US" dirty="0"/>
              <a:t>The recalculated EIRR for the first project is 38.7%, which is much higher than the 14.3% in the PCR and the 17% anticipated during assessment, but lower than the 45.6 percent estimated in the first PPTA. </a:t>
            </a:r>
            <a:endParaRPr lang="en-US" dirty="0" smtClean="0"/>
          </a:p>
          <a:p>
            <a:r>
              <a:rPr lang="en-US" dirty="0"/>
              <a:t>The assessment team noticed the significantly higher cost in conversations with UTY and recommended to UTY that ADB's procurement restrictions precluded UTY from choosing the lowest-cost alternative. </a:t>
            </a:r>
            <a:endParaRPr lang="ru-RU" dirty="0"/>
          </a:p>
        </p:txBody>
      </p:sp>
    </p:spTree>
    <p:extLst>
      <p:ext uri="{BB962C8B-B14F-4D97-AF65-F5344CB8AC3E}">
        <p14:creationId xmlns:p14="http://schemas.microsoft.com/office/powerpoint/2010/main" val="40903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569407"/>
            <a:ext cx="12191999" cy="643932"/>
          </a:xfrm>
        </p:spPr>
        <p:txBody>
          <a:bodyPr/>
          <a:lstStyle/>
          <a:p>
            <a:r>
              <a:rPr lang="en-US" sz="2800" b="1" dirty="0"/>
              <a:t>3.5 Sustainability</a:t>
            </a:r>
            <a:r>
              <a:rPr lang="ru-RU" b="1" dirty="0"/>
              <a:t/>
            </a:r>
            <a:br>
              <a:rPr lang="ru-RU" b="1" dirty="0"/>
            </a:br>
            <a:endParaRPr lang="ru-RU" dirty="0"/>
          </a:p>
        </p:txBody>
      </p:sp>
      <p:sp>
        <p:nvSpPr>
          <p:cNvPr id="3" name="Объект 2"/>
          <p:cNvSpPr>
            <a:spLocks noGrp="1"/>
          </p:cNvSpPr>
          <p:nvPr>
            <p:ph idx="1"/>
          </p:nvPr>
        </p:nvSpPr>
        <p:spPr>
          <a:xfrm>
            <a:off x="492369" y="1349829"/>
            <a:ext cx="11087100" cy="5508171"/>
          </a:xfrm>
        </p:spPr>
        <p:txBody>
          <a:bodyPr/>
          <a:lstStyle/>
          <a:p>
            <a:r>
              <a:rPr lang="en-US" dirty="0"/>
              <a:t>The evaluation examined and observed UTY's maintenance processes, as well as taking measurements of the repaired track's condition. UTY's Railway Section Offices are in charge of 75 to 110 kilometers of single- or double-track railways, and they do daily maintenance, lifting repairs, and medium repairs</a:t>
            </a:r>
            <a:r>
              <a:rPr lang="en-US" dirty="0" smtClean="0"/>
              <a:t>.	</a:t>
            </a:r>
          </a:p>
          <a:p>
            <a:r>
              <a:rPr lang="en-US" dirty="0"/>
              <a:t>The first project's FIRR is 29.9%, which is much higher than UTY's weighted average cost of capital of 4.0 percent, the 4.5 percent FIRR in the first PCR, the 12.7 percent estimated during assessment, and the 11.7 percent estimated in the PPTA</a:t>
            </a:r>
            <a:r>
              <a:rPr lang="en-US" dirty="0" smtClean="0"/>
              <a:t>.</a:t>
            </a:r>
          </a:p>
          <a:p>
            <a:r>
              <a:rPr lang="en-US" dirty="0"/>
              <a:t>The second project's FIRR is 7.4 percent, which is higher than UTY's weighted average cost of capital of 4.3 percent. The recalculated FIRR for the evaluation is somewhat higher than the 7.3 percent in the second PCR, but lower than the 8.7% estimated at appraisal and the 9.4% estimated in the PPTA.</a:t>
            </a:r>
            <a:endParaRPr lang="ru-RU" dirty="0"/>
          </a:p>
        </p:txBody>
      </p:sp>
    </p:spTree>
    <p:extLst>
      <p:ext uri="{BB962C8B-B14F-4D97-AF65-F5344CB8AC3E}">
        <p14:creationId xmlns:p14="http://schemas.microsoft.com/office/powerpoint/2010/main" val="332036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43840"/>
            <a:ext cx="12191999" cy="1105989"/>
          </a:xfrm>
        </p:spPr>
        <p:txBody>
          <a:bodyPr/>
          <a:lstStyle/>
          <a:p>
            <a:r>
              <a:rPr lang="en-US" b="1" dirty="0"/>
              <a:t>Chapter </a:t>
            </a:r>
            <a:r>
              <a:rPr lang="en-US" b="1" dirty="0" smtClean="0"/>
              <a:t>4. </a:t>
            </a:r>
            <a:r>
              <a:rPr lang="en-US" b="1" dirty="0"/>
              <a:t>OTHER ASSESSMENTS</a:t>
            </a:r>
            <a:endParaRPr lang="ru-RU" b="1" dirty="0"/>
          </a:p>
        </p:txBody>
      </p:sp>
      <p:sp>
        <p:nvSpPr>
          <p:cNvPr id="3" name="Объект 2"/>
          <p:cNvSpPr>
            <a:spLocks noGrp="1"/>
          </p:cNvSpPr>
          <p:nvPr>
            <p:ph idx="1"/>
          </p:nvPr>
        </p:nvSpPr>
        <p:spPr>
          <a:xfrm>
            <a:off x="738554" y="1349829"/>
            <a:ext cx="11069515" cy="5508170"/>
          </a:xfrm>
        </p:spPr>
        <p:txBody>
          <a:bodyPr>
            <a:noAutofit/>
          </a:bodyPr>
          <a:lstStyle/>
          <a:p>
            <a:r>
              <a:rPr lang="en-US" sz="2800" dirty="0"/>
              <a:t>Each project's reforms and related TAs had a substantial influence on UTY, since they aided in its downsizing and reorganization. UTY had 45,220 workers in 1999, soon after ADB granted the first loan. UTY has reduced its workforce by a third, to 30,875, by 2009. Many of UTY's schools, housing, and medical facilities were devolved, with just those that were plausibly important remaining. UTY executives stated that they were initially averse to devolving auxiliary functions, but now see them as constructive improvements that they completely </a:t>
            </a:r>
            <a:r>
              <a:rPr lang="en-US" sz="2800" dirty="0" smtClean="0"/>
              <a:t>embrace.</a:t>
            </a:r>
            <a:endParaRPr lang="ru-RU" sz="2800" dirty="0"/>
          </a:p>
        </p:txBody>
      </p:sp>
    </p:spTree>
    <p:extLst>
      <p:ext uri="{BB962C8B-B14F-4D97-AF65-F5344CB8AC3E}">
        <p14:creationId xmlns:p14="http://schemas.microsoft.com/office/powerpoint/2010/main" val="34676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560447"/>
            <a:ext cx="12191999" cy="582553"/>
          </a:xfrm>
        </p:spPr>
        <p:txBody>
          <a:bodyPr/>
          <a:lstStyle/>
          <a:p>
            <a:r>
              <a:rPr lang="en-US" sz="2800" b="1" dirty="0"/>
              <a:t>4.1 Impact on Institutions</a:t>
            </a:r>
            <a:r>
              <a:rPr lang="ru-RU" b="1" dirty="0"/>
              <a:t/>
            </a:r>
            <a:br>
              <a:rPr lang="ru-RU" b="1" dirty="0"/>
            </a:br>
            <a:endParaRPr lang="ru-RU" dirty="0"/>
          </a:p>
        </p:txBody>
      </p:sp>
      <p:sp>
        <p:nvSpPr>
          <p:cNvPr id="3" name="Объект 2"/>
          <p:cNvSpPr>
            <a:spLocks noGrp="1"/>
          </p:cNvSpPr>
          <p:nvPr>
            <p:ph idx="1"/>
          </p:nvPr>
        </p:nvSpPr>
        <p:spPr>
          <a:xfrm>
            <a:off x="492369" y="1541418"/>
            <a:ext cx="11271739" cy="5316582"/>
          </a:xfrm>
        </p:spPr>
        <p:txBody>
          <a:bodyPr/>
          <a:lstStyle/>
          <a:p>
            <a:r>
              <a:rPr lang="en-US" dirty="0"/>
              <a:t>UTY discovered the potential of several railway fasteners during track repair. Through a small modification in scope, the first project funded research to assist UTY in reviewing and selecting a different technology, the flexible fastener</a:t>
            </a:r>
            <a:r>
              <a:rPr lang="en-US" dirty="0" smtClean="0"/>
              <a:t>.</a:t>
            </a:r>
          </a:p>
          <a:p>
            <a:r>
              <a:rPr lang="en-US" dirty="0"/>
              <a:t>UTY became the primary contractor for an ADB-financed railway project in Afghanistan, partly as a result of its performance with the two projects. The initiatives aided in the development of skills, allowing UTY to function on a global scale. </a:t>
            </a:r>
            <a:endParaRPr lang="en-US" dirty="0" smtClean="0"/>
          </a:p>
          <a:p>
            <a:r>
              <a:rPr lang="en-US" dirty="0"/>
              <a:t>In Uzbekistan, the fiber optic communications network constructed in the second project was the second of its kind. That subproject provided technical expertise to UTY, which was then passed on to </a:t>
            </a:r>
            <a:r>
              <a:rPr lang="en-US" dirty="0" smtClean="0"/>
              <a:t>others.</a:t>
            </a:r>
            <a:endParaRPr lang="ru-RU" dirty="0"/>
          </a:p>
        </p:txBody>
      </p:sp>
    </p:spTree>
    <p:extLst>
      <p:ext uri="{BB962C8B-B14F-4D97-AF65-F5344CB8AC3E}">
        <p14:creationId xmlns:p14="http://schemas.microsoft.com/office/powerpoint/2010/main" val="331147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551570"/>
            <a:ext cx="12191999" cy="688145"/>
          </a:xfrm>
        </p:spPr>
        <p:txBody>
          <a:bodyPr/>
          <a:lstStyle/>
          <a:p>
            <a:r>
              <a:rPr lang="en-US" sz="2800" b="1" dirty="0"/>
              <a:t>4.2 Socioeconomic Impact</a:t>
            </a:r>
            <a:r>
              <a:rPr lang="ru-RU" sz="2800" b="1" dirty="0"/>
              <a:t/>
            </a:r>
            <a:br>
              <a:rPr lang="ru-RU" sz="2800" b="1" dirty="0"/>
            </a:br>
            <a:endParaRPr lang="ru-RU" sz="2800" b="1" dirty="0"/>
          </a:p>
        </p:txBody>
      </p:sp>
      <p:sp>
        <p:nvSpPr>
          <p:cNvPr id="3" name="Объект 2"/>
          <p:cNvSpPr>
            <a:spLocks noGrp="1"/>
          </p:cNvSpPr>
          <p:nvPr>
            <p:ph idx="1"/>
          </p:nvPr>
        </p:nvSpPr>
        <p:spPr>
          <a:xfrm>
            <a:off x="571501" y="1480458"/>
            <a:ext cx="11148646" cy="5377542"/>
          </a:xfrm>
        </p:spPr>
        <p:txBody>
          <a:bodyPr/>
          <a:lstStyle/>
          <a:p>
            <a:r>
              <a:rPr lang="en-US" dirty="0"/>
              <a:t>The project will “facilitate pro-poor economic growth via technological upgrades and restructuring efforts to increase railway transport operating efficiency,” according to the second RRP. </a:t>
            </a:r>
            <a:endParaRPr lang="en-US" dirty="0" smtClean="0"/>
          </a:p>
          <a:p>
            <a:r>
              <a:rPr lang="en-US" dirty="0"/>
              <a:t>The project reduced the travel time between Tashkent and </a:t>
            </a:r>
            <a:r>
              <a:rPr lang="en-US" dirty="0" err="1"/>
              <a:t>Gulistan</a:t>
            </a:r>
            <a:r>
              <a:rPr lang="en-US" dirty="0"/>
              <a:t> by roughly 35 minutes each way, from 1.8 to 1.25 hours. Changes in travel time are insufficient to materially influence job possibilities in Tashkent for those living in </a:t>
            </a:r>
            <a:r>
              <a:rPr lang="en-US" dirty="0" err="1"/>
              <a:t>Gulistan</a:t>
            </a:r>
            <a:r>
              <a:rPr lang="en-US" dirty="0"/>
              <a:t>; a 35-minute reduction in commute time would benefit commuters but would not be crucial in a person's decision to work in Tashkent</a:t>
            </a:r>
            <a:r>
              <a:rPr lang="en-US" dirty="0" smtClean="0"/>
              <a:t>.</a:t>
            </a:r>
          </a:p>
          <a:p>
            <a:r>
              <a:rPr lang="en-US" dirty="0"/>
              <a:t>The most frequent reason for taking the train rather than driving was comfort, which was cited by 73 percent of passengers; just 28% claimed that the train was faster. </a:t>
            </a:r>
            <a:endParaRPr lang="en-US" dirty="0" smtClean="0"/>
          </a:p>
          <a:p>
            <a:r>
              <a:rPr lang="en-US" dirty="0"/>
              <a:t>The flexible fasteners required sleepers that were different from those previously made and utilized in Uzbekistan, therefore UTY advertised for sleepers from across the world.</a:t>
            </a:r>
            <a:endParaRPr lang="ru-RU" dirty="0"/>
          </a:p>
        </p:txBody>
      </p:sp>
    </p:spTree>
    <p:extLst>
      <p:ext uri="{BB962C8B-B14F-4D97-AF65-F5344CB8AC3E}">
        <p14:creationId xmlns:p14="http://schemas.microsoft.com/office/powerpoint/2010/main" val="142163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56661"/>
            <a:ext cx="11860823" cy="670978"/>
          </a:xfrm>
        </p:spPr>
        <p:txBody>
          <a:bodyPr/>
          <a:lstStyle/>
          <a:p>
            <a:r>
              <a:rPr lang="en-US" sz="2800" b="1" dirty="0"/>
              <a:t>4.3 Performance of the Asian Development Bank and the Borrower</a:t>
            </a:r>
            <a:endParaRPr lang="ru-RU" sz="2800" b="1" dirty="0"/>
          </a:p>
        </p:txBody>
      </p:sp>
      <p:sp>
        <p:nvSpPr>
          <p:cNvPr id="3" name="Объект 2"/>
          <p:cNvSpPr>
            <a:spLocks noGrp="1"/>
          </p:cNvSpPr>
          <p:nvPr>
            <p:ph idx="1"/>
          </p:nvPr>
        </p:nvSpPr>
        <p:spPr>
          <a:xfrm>
            <a:off x="536331" y="1637212"/>
            <a:ext cx="11210192" cy="5220788"/>
          </a:xfrm>
        </p:spPr>
        <p:txBody>
          <a:bodyPr/>
          <a:lstStyle/>
          <a:p>
            <a:r>
              <a:rPr lang="en-US" dirty="0"/>
              <a:t>The flexible fasteners necessitated sleepers that were not previously made or utilized in Uzbekistan, therefore UTY advertised for sleepers from throughout the world. </a:t>
            </a:r>
            <a:endParaRPr lang="en-US" dirty="0" smtClean="0"/>
          </a:p>
          <a:p>
            <a:r>
              <a:rPr lang="en-US" dirty="0"/>
              <a:t>The government was enthusiastic about the projects, actively participating in the ADB's maiden programming mission and providing the necessary finance and other resources throughout project development and execution</a:t>
            </a:r>
            <a:r>
              <a:rPr lang="en-US" dirty="0" smtClean="0"/>
              <a:t>.</a:t>
            </a:r>
          </a:p>
          <a:p>
            <a:r>
              <a:rPr lang="en-US" dirty="0"/>
              <a:t>The government made a concerted effort to execute all covenants, including those it did not initially support; UTY even implemented the SBF despite the central bank's judgment that the fund did not comply with the financial sector's regulatory framework. During the implementation of either loan, no incidents of possible corruption were reported to the ADB's Office of Anticorruption and Integrity.</a:t>
            </a:r>
            <a:endParaRPr lang="ru-RU" dirty="0"/>
          </a:p>
        </p:txBody>
      </p:sp>
    </p:spTree>
    <p:extLst>
      <p:ext uri="{BB962C8B-B14F-4D97-AF65-F5344CB8AC3E}">
        <p14:creationId xmlns:p14="http://schemas.microsoft.com/office/powerpoint/2010/main" val="345487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10154" y="1175992"/>
            <a:ext cx="12191999" cy="1210491"/>
          </a:xfrm>
        </p:spPr>
        <p:txBody>
          <a:bodyPr/>
          <a:lstStyle/>
          <a:p>
            <a:r>
              <a:rPr lang="en-US" dirty="0" smtClean="0"/>
              <a:t>The structure of the work</a:t>
            </a:r>
            <a:endParaRPr lang="ru-RU" dirty="0"/>
          </a:p>
        </p:txBody>
      </p:sp>
      <p:sp>
        <p:nvSpPr>
          <p:cNvPr id="3" name="Объект 2"/>
          <p:cNvSpPr>
            <a:spLocks noGrp="1"/>
          </p:cNvSpPr>
          <p:nvPr>
            <p:ph idx="1"/>
          </p:nvPr>
        </p:nvSpPr>
        <p:spPr>
          <a:xfrm>
            <a:off x="2804746" y="2646484"/>
            <a:ext cx="9387253" cy="4211515"/>
          </a:xfrm>
        </p:spPr>
        <p:txBody>
          <a:bodyPr/>
          <a:lstStyle/>
          <a:p>
            <a:pPr>
              <a:buFont typeface="Wingdings" panose="05000000000000000000" pitchFamily="2" charset="2"/>
              <a:buChar char="Ø"/>
            </a:pPr>
            <a:r>
              <a:rPr lang="en-US" dirty="0"/>
              <a:t>Chapter 1: </a:t>
            </a:r>
            <a:r>
              <a:rPr lang="en-US" dirty="0" err="1"/>
              <a:t>Intruduction</a:t>
            </a:r>
            <a:r>
              <a:rPr lang="en-US" dirty="0"/>
              <a:t> </a:t>
            </a:r>
          </a:p>
          <a:p>
            <a:pPr>
              <a:buFont typeface="Wingdings" panose="05000000000000000000" pitchFamily="2" charset="2"/>
              <a:buChar char="Ø"/>
            </a:pPr>
            <a:r>
              <a:rPr lang="ru-RU" dirty="0" err="1"/>
              <a:t>Chapter</a:t>
            </a:r>
            <a:r>
              <a:rPr lang="ru-RU" dirty="0"/>
              <a:t> 2: DESIGN </a:t>
            </a:r>
            <a:r>
              <a:rPr lang="ru-RU" dirty="0" err="1"/>
              <a:t>and</a:t>
            </a:r>
            <a:r>
              <a:rPr lang="ru-RU" dirty="0"/>
              <a:t> </a:t>
            </a:r>
            <a:r>
              <a:rPr lang="ru-RU" dirty="0" smtClean="0"/>
              <a:t>IMPLEMENTATION</a:t>
            </a:r>
            <a:endParaRPr lang="en-US" dirty="0" smtClean="0"/>
          </a:p>
          <a:p>
            <a:pPr>
              <a:buFont typeface="Wingdings" panose="05000000000000000000" pitchFamily="2" charset="2"/>
              <a:buChar char="Ø"/>
            </a:pPr>
            <a:r>
              <a:rPr lang="ru-RU" dirty="0" err="1"/>
              <a:t>Chapter</a:t>
            </a:r>
            <a:r>
              <a:rPr lang="ru-RU" dirty="0"/>
              <a:t> 3: PERFORMANCE </a:t>
            </a:r>
            <a:r>
              <a:rPr lang="ru-RU" dirty="0" smtClean="0"/>
              <a:t>ASSESSMENT</a:t>
            </a:r>
            <a:endParaRPr lang="en-US" dirty="0" smtClean="0"/>
          </a:p>
          <a:p>
            <a:pPr>
              <a:buFont typeface="Wingdings" panose="05000000000000000000" pitchFamily="2" charset="2"/>
              <a:buChar char="Ø"/>
            </a:pPr>
            <a:r>
              <a:rPr lang="ru-RU" dirty="0" err="1"/>
              <a:t>Chapter</a:t>
            </a:r>
            <a:r>
              <a:rPr lang="ru-RU" dirty="0"/>
              <a:t> 4: OTHER </a:t>
            </a:r>
            <a:r>
              <a:rPr lang="ru-RU" dirty="0" smtClean="0"/>
              <a:t>ASSESSMENTS</a:t>
            </a:r>
            <a:endParaRPr lang="en-US" dirty="0" smtClean="0"/>
          </a:p>
          <a:p>
            <a:pPr>
              <a:buFont typeface="Wingdings" panose="05000000000000000000" pitchFamily="2" charset="2"/>
              <a:buChar char="Ø"/>
            </a:pPr>
            <a:r>
              <a:rPr lang="ru-RU" dirty="0" err="1"/>
              <a:t>Chapter</a:t>
            </a:r>
            <a:r>
              <a:rPr lang="ru-RU" dirty="0"/>
              <a:t> 5: </a:t>
            </a:r>
            <a:r>
              <a:rPr lang="ru-RU" dirty="0" err="1"/>
              <a:t>Conclusion</a:t>
            </a:r>
            <a:endParaRPr lang="ru-RU" dirty="0"/>
          </a:p>
        </p:txBody>
      </p:sp>
    </p:spTree>
    <p:extLst>
      <p:ext uri="{BB962C8B-B14F-4D97-AF65-F5344CB8AC3E}">
        <p14:creationId xmlns:p14="http://schemas.microsoft.com/office/powerpoint/2010/main" val="2702604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96091"/>
            <a:ext cx="12191999" cy="1227909"/>
          </a:xfrm>
        </p:spPr>
        <p:txBody>
          <a:bodyPr/>
          <a:lstStyle/>
          <a:p>
            <a:r>
              <a:rPr lang="en-US" b="1" dirty="0"/>
              <a:t>Chapter </a:t>
            </a:r>
            <a:r>
              <a:rPr lang="en-US" b="1" dirty="0" smtClean="0"/>
              <a:t>5. </a:t>
            </a:r>
            <a:r>
              <a:rPr lang="en-US" b="1" dirty="0"/>
              <a:t>Conclusion</a:t>
            </a:r>
            <a:r>
              <a:rPr lang="ru-RU" b="1" dirty="0"/>
              <a:t/>
            </a:r>
            <a:br>
              <a:rPr lang="ru-RU" b="1" dirty="0"/>
            </a:br>
            <a:endParaRPr lang="ru-RU" dirty="0"/>
          </a:p>
        </p:txBody>
      </p:sp>
      <p:sp>
        <p:nvSpPr>
          <p:cNvPr id="3" name="Объект 2"/>
          <p:cNvSpPr>
            <a:spLocks noGrp="1"/>
          </p:cNvSpPr>
          <p:nvPr>
            <p:ph idx="1"/>
          </p:nvPr>
        </p:nvSpPr>
        <p:spPr>
          <a:xfrm>
            <a:off x="527538" y="1524000"/>
            <a:ext cx="11166231" cy="5334000"/>
          </a:xfrm>
        </p:spPr>
        <p:txBody>
          <a:bodyPr/>
          <a:lstStyle/>
          <a:p>
            <a:r>
              <a:rPr lang="en-US" dirty="0"/>
              <a:t>Since ancient times, Uzbekistan has been recognized as the state situated on the Great Silk Road, which connects the West with the East. </a:t>
            </a:r>
            <a:endParaRPr lang="en-US" dirty="0" smtClean="0"/>
          </a:p>
          <a:p>
            <a:r>
              <a:rPr lang="en-US" dirty="0"/>
              <a:t>The national program for 1995-2010 was created to strengthen the Republic of Uzbekistan's position in Central Asia by improving different sectors and economic connections with neighboring countries</a:t>
            </a:r>
            <a:r>
              <a:rPr lang="en-US" dirty="0" smtClean="0"/>
              <a:t>.</a:t>
            </a:r>
          </a:p>
          <a:p>
            <a:r>
              <a:rPr lang="en-US" dirty="0"/>
              <a:t>The evaluation examined and observed UTY's maintenance processes, as well as taking measurements of the repaired track's condition. </a:t>
            </a:r>
            <a:endParaRPr lang="en-US" dirty="0" smtClean="0"/>
          </a:p>
          <a:p>
            <a:r>
              <a:rPr lang="en-US" dirty="0"/>
              <a:t>Every element of ADB's engagement in the project, including its timeliness, the quality of employees allocated to the project, and assistance for project design and implementation, was rated as satisfactory or excellent by UTY.</a:t>
            </a:r>
            <a:endParaRPr lang="ru-RU" dirty="0"/>
          </a:p>
          <a:p>
            <a:endParaRPr lang="ru-RU" dirty="0"/>
          </a:p>
        </p:txBody>
      </p:sp>
    </p:spTree>
    <p:extLst>
      <p:ext uri="{BB962C8B-B14F-4D97-AF65-F5344CB8AC3E}">
        <p14:creationId xmlns:p14="http://schemas.microsoft.com/office/powerpoint/2010/main" val="293351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2880"/>
            <a:ext cx="12191999" cy="975360"/>
          </a:xfrm>
        </p:spPr>
        <p:txBody>
          <a:bodyPr/>
          <a:lstStyle/>
          <a:p>
            <a:r>
              <a:rPr lang="en-US" b="1" dirty="0"/>
              <a:t>Chapter </a:t>
            </a:r>
            <a:r>
              <a:rPr lang="en-US" b="1" dirty="0"/>
              <a:t>1. Introduction</a:t>
            </a:r>
            <a:r>
              <a:rPr lang="en-US" dirty="0" smtClean="0"/>
              <a:t> </a:t>
            </a:r>
            <a:r>
              <a:rPr lang="en-US" dirty="0"/>
              <a:t/>
            </a:r>
            <a:br>
              <a:rPr lang="en-US" dirty="0"/>
            </a:br>
            <a:endParaRPr lang="ru-RU" dirty="0"/>
          </a:p>
        </p:txBody>
      </p:sp>
      <p:sp>
        <p:nvSpPr>
          <p:cNvPr id="3" name="Объект 2"/>
          <p:cNvSpPr>
            <a:spLocks noGrp="1"/>
          </p:cNvSpPr>
          <p:nvPr>
            <p:ph idx="1"/>
          </p:nvPr>
        </p:nvSpPr>
        <p:spPr>
          <a:xfrm>
            <a:off x="773722" y="1158240"/>
            <a:ext cx="10673863" cy="5699760"/>
          </a:xfrm>
        </p:spPr>
        <p:txBody>
          <a:bodyPr/>
          <a:lstStyle/>
          <a:p>
            <a:pPr marL="0" indent="0">
              <a:buNone/>
            </a:pPr>
            <a:r>
              <a:rPr lang="en-US" sz="2800" dirty="0"/>
              <a:t>The Asian Development Bank's (ADB) funding for two linked rail projects in Uzbekistan is evaluated in this report: the Railway Rehabilitation Project 1 and the Railway Modernization Project 2. The two projects were chosen for review by the ADB's Independent Evaluation Department (IED) as part of the organization's country assistance program evaluation in 2010–2011. The two rail projects are the only two finished projects in the transportation sector 3 and are among the nine completed projects that were eligible for review (</a:t>
            </a:r>
            <a:r>
              <a:rPr lang="en-US" sz="2800" dirty="0" err="1"/>
              <a:t>Shukhratjon</a:t>
            </a:r>
            <a:r>
              <a:rPr lang="en-US" sz="2800" dirty="0"/>
              <a:t> </a:t>
            </a:r>
            <a:r>
              <a:rPr lang="en-US" sz="2800" dirty="0" err="1"/>
              <a:t>Khurramov</a:t>
            </a:r>
            <a:r>
              <a:rPr lang="en-US" sz="2800" dirty="0"/>
              <a:t> 2019).</a:t>
            </a:r>
            <a:endParaRPr lang="ru-RU" sz="2800" dirty="0"/>
          </a:p>
          <a:p>
            <a:pPr marL="0" indent="0">
              <a:buNone/>
            </a:pPr>
            <a:endParaRPr lang="ru-RU" dirty="0"/>
          </a:p>
        </p:txBody>
      </p:sp>
    </p:spTree>
    <p:extLst>
      <p:ext uri="{BB962C8B-B14F-4D97-AF65-F5344CB8AC3E}">
        <p14:creationId xmlns:p14="http://schemas.microsoft.com/office/powerpoint/2010/main" val="307635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2548"/>
            <a:ext cx="12191999" cy="914399"/>
          </a:xfrm>
        </p:spPr>
        <p:txBody>
          <a:bodyPr/>
          <a:lstStyle/>
          <a:p>
            <a:pPr lvl="1" algn="l" defTabSz="457200" rtl="0">
              <a:spcBef>
                <a:spcPct val="0"/>
              </a:spcBef>
            </a:pPr>
            <a:r>
              <a:rPr lang="en-US" sz="2800" b="1" dirty="0" smtClean="0"/>
              <a:t>1.1 Evaluation </a:t>
            </a:r>
            <a:r>
              <a:rPr lang="en-US" sz="2800" b="1" dirty="0"/>
              <a:t>Purpose and Process</a:t>
            </a:r>
            <a:r>
              <a:rPr lang="ru-RU" sz="2000" b="1" dirty="0"/>
              <a:t/>
            </a:r>
            <a:br>
              <a:rPr lang="ru-RU" sz="2000" b="1" dirty="0"/>
            </a:br>
            <a:endParaRPr lang="ru-RU" dirty="0"/>
          </a:p>
        </p:txBody>
      </p:sp>
      <p:sp>
        <p:nvSpPr>
          <p:cNvPr id="3" name="Объект 2"/>
          <p:cNvSpPr>
            <a:spLocks noGrp="1"/>
          </p:cNvSpPr>
          <p:nvPr>
            <p:ph idx="1"/>
          </p:nvPr>
        </p:nvSpPr>
        <p:spPr>
          <a:xfrm>
            <a:off x="615462" y="1166948"/>
            <a:ext cx="11576537" cy="5691051"/>
          </a:xfrm>
        </p:spPr>
        <p:txBody>
          <a:bodyPr/>
          <a:lstStyle/>
          <a:p>
            <a:r>
              <a:rPr lang="en-US" dirty="0"/>
              <a:t>T</a:t>
            </a:r>
            <a:r>
              <a:rPr lang="en-US" dirty="0" smtClean="0"/>
              <a:t>he </a:t>
            </a:r>
            <a:r>
              <a:rPr lang="en-US" dirty="0"/>
              <a:t>Railway Rehabilitation Project </a:t>
            </a:r>
            <a:r>
              <a:rPr lang="en-US" dirty="0" smtClean="0"/>
              <a:t>1</a:t>
            </a:r>
          </a:p>
          <a:p>
            <a:pPr>
              <a:buFont typeface="Wingdings" panose="05000000000000000000" pitchFamily="2" charset="2"/>
              <a:buChar char="ü"/>
            </a:pPr>
            <a:r>
              <a:rPr lang="en-US" dirty="0"/>
              <a:t>The Railway Rehabilitation Project (first project) received funding from the ADB in </a:t>
            </a:r>
            <a:r>
              <a:rPr lang="en-US" dirty="0" smtClean="0"/>
              <a:t>1998.</a:t>
            </a:r>
          </a:p>
          <a:p>
            <a:pPr>
              <a:buFont typeface="Wingdings" panose="05000000000000000000" pitchFamily="2" charset="2"/>
              <a:buChar char="ü"/>
            </a:pPr>
            <a:r>
              <a:rPr lang="en-US" dirty="0"/>
              <a:t>The first project might be regarded phase one of the rehabilitation and reform </a:t>
            </a:r>
            <a:r>
              <a:rPr lang="en-US" dirty="0" smtClean="0"/>
              <a:t>project.</a:t>
            </a:r>
          </a:p>
          <a:p>
            <a:endParaRPr lang="en-US" dirty="0"/>
          </a:p>
          <a:p>
            <a:r>
              <a:rPr lang="en-US" dirty="0" smtClean="0"/>
              <a:t>Railway </a:t>
            </a:r>
            <a:r>
              <a:rPr lang="en-US" dirty="0"/>
              <a:t>Modernization Project </a:t>
            </a:r>
            <a:r>
              <a:rPr lang="en-US" dirty="0" smtClean="0"/>
              <a:t>2</a:t>
            </a:r>
          </a:p>
          <a:p>
            <a:pPr>
              <a:buFont typeface="Wingdings" panose="05000000000000000000" pitchFamily="2" charset="2"/>
              <a:buChar char="ü"/>
            </a:pPr>
            <a:r>
              <a:rPr lang="en-US" dirty="0"/>
              <a:t>Railway Rehabilitation Project (second project) received funding in 2000</a:t>
            </a:r>
            <a:r>
              <a:rPr lang="en-US" dirty="0" smtClean="0"/>
              <a:t>.</a:t>
            </a:r>
            <a:endParaRPr lang="en-US" dirty="0"/>
          </a:p>
          <a:p>
            <a:pPr>
              <a:buFont typeface="Wingdings" panose="05000000000000000000" pitchFamily="2" charset="2"/>
              <a:buChar char="ü"/>
            </a:pPr>
            <a:r>
              <a:rPr lang="en-US" dirty="0"/>
              <a:t>the second project could be considered phase two, building on the first project's lessons.</a:t>
            </a:r>
            <a:endParaRPr lang="ru-RU" dirty="0"/>
          </a:p>
        </p:txBody>
      </p:sp>
    </p:spTree>
    <p:extLst>
      <p:ext uri="{BB962C8B-B14F-4D97-AF65-F5344CB8AC3E}">
        <p14:creationId xmlns:p14="http://schemas.microsoft.com/office/powerpoint/2010/main" val="1358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98939"/>
            <a:ext cx="10911840" cy="668215"/>
          </a:xfrm>
        </p:spPr>
        <p:txBody>
          <a:bodyPr/>
          <a:lstStyle/>
          <a:p>
            <a:r>
              <a:rPr lang="en-US" sz="2800" b="1" dirty="0"/>
              <a:t>1.2 </a:t>
            </a:r>
            <a:r>
              <a:rPr lang="en-US" sz="2800" b="1" dirty="0"/>
              <a:t>Transport communications of the republic of Uzbekistan</a:t>
            </a:r>
            <a:endParaRPr lang="ru-RU" sz="2800" b="1" dirty="0"/>
          </a:p>
        </p:txBody>
      </p:sp>
      <p:sp>
        <p:nvSpPr>
          <p:cNvPr id="3" name="Объект 2"/>
          <p:cNvSpPr>
            <a:spLocks noGrp="1"/>
          </p:cNvSpPr>
          <p:nvPr>
            <p:ph idx="1"/>
          </p:nvPr>
        </p:nvSpPr>
        <p:spPr>
          <a:xfrm>
            <a:off x="0" y="1297577"/>
            <a:ext cx="12192000" cy="5560422"/>
          </a:xfrm>
        </p:spPr>
        <p:txBody>
          <a:bodyPr/>
          <a:lstStyle/>
          <a:p>
            <a:r>
              <a:rPr lang="en-US" dirty="0"/>
              <a:t>Uzbekistan has been recognized as the state situated on the Great Silk Road, which connects the West with the East. </a:t>
            </a:r>
            <a:endParaRPr lang="en-US" dirty="0" smtClean="0"/>
          </a:p>
          <a:p>
            <a:r>
              <a:rPr lang="en-US" dirty="0"/>
              <a:t>The national program for 1995-2010 was created to strengthen the Republic of Uzbekistan's position in Central Asia by improving different sectors and economic connections with neighboring countries</a:t>
            </a:r>
            <a:r>
              <a:rPr lang="en-US" dirty="0" smtClean="0"/>
              <a:t>.</a:t>
            </a:r>
          </a:p>
          <a:p>
            <a:r>
              <a:rPr lang="en-US" dirty="0"/>
              <a:t>Uzbekistan has made a significant contribution to the updating and launching of new international highways in this region</a:t>
            </a:r>
            <a:r>
              <a:rPr lang="en-US" dirty="0" smtClean="0"/>
              <a:t>.</a:t>
            </a:r>
          </a:p>
          <a:p>
            <a:r>
              <a:rPr lang="en-US" dirty="0"/>
              <a:t>The construction and completion of this line had a significant influence in the growth of the country. </a:t>
            </a:r>
            <a:endParaRPr lang="en-US" dirty="0" smtClean="0"/>
          </a:p>
          <a:p>
            <a:r>
              <a:rPr lang="en-US" dirty="0"/>
              <a:t>The distance between freight and passenger traffic was reduced to 170 kilometers, and the travel duration was reduced to 7 hours.</a:t>
            </a:r>
            <a:endParaRPr lang="ru-RU" dirty="0"/>
          </a:p>
        </p:txBody>
      </p:sp>
    </p:spTree>
    <p:extLst>
      <p:ext uri="{BB962C8B-B14F-4D97-AF65-F5344CB8AC3E}">
        <p14:creationId xmlns:p14="http://schemas.microsoft.com/office/powerpoint/2010/main" val="96832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323916"/>
            <a:ext cx="12191999" cy="633095"/>
          </a:xfrm>
        </p:spPr>
        <p:txBody>
          <a:bodyPr/>
          <a:lstStyle/>
          <a:p>
            <a:r>
              <a:rPr lang="en-US" sz="2800" b="1" dirty="0"/>
              <a:t>1.3 Development strategy</a:t>
            </a:r>
            <a:r>
              <a:rPr lang="ru-RU" b="1" dirty="0"/>
              <a:t/>
            </a:r>
            <a:br>
              <a:rPr lang="ru-RU" b="1" dirty="0"/>
            </a:br>
            <a:endParaRPr lang="ru-RU" dirty="0"/>
          </a:p>
        </p:txBody>
      </p:sp>
      <p:sp>
        <p:nvSpPr>
          <p:cNvPr id="3" name="Объект 2"/>
          <p:cNvSpPr>
            <a:spLocks noGrp="1"/>
          </p:cNvSpPr>
          <p:nvPr>
            <p:ph idx="1"/>
          </p:nvPr>
        </p:nvSpPr>
        <p:spPr>
          <a:xfrm>
            <a:off x="0" y="1210492"/>
            <a:ext cx="12192000" cy="5647508"/>
          </a:xfrm>
        </p:spPr>
        <p:txBody>
          <a:bodyPr/>
          <a:lstStyle/>
          <a:p>
            <a:r>
              <a:rPr lang="en-US" dirty="0"/>
              <a:t>JSC "Uzbekistan </a:t>
            </a:r>
            <a:r>
              <a:rPr lang="en-US" dirty="0" err="1"/>
              <a:t>temir</a:t>
            </a:r>
            <a:r>
              <a:rPr lang="en-US" dirty="0"/>
              <a:t> </a:t>
            </a:r>
            <a:r>
              <a:rPr lang="en-US" dirty="0" err="1"/>
              <a:t>yullari</a:t>
            </a:r>
            <a:r>
              <a:rPr lang="en-US" dirty="0"/>
              <a:t>" has been a key structure-forming link in the creation and growth of the economy of the Republic of Uzbekistan for more than 20 years, from its inception on November 7, 1994</a:t>
            </a:r>
            <a:r>
              <a:rPr lang="en-US" dirty="0" smtClean="0"/>
              <a:t>.</a:t>
            </a:r>
          </a:p>
          <a:p>
            <a:r>
              <a:rPr lang="en-US" dirty="0"/>
              <a:t>Formation of freight and passenger traffics, cost-cutting on railroad operations, and railway service safety are all done in close collaboration with foreign partners, in accordance with international </a:t>
            </a:r>
            <a:r>
              <a:rPr lang="en-US" dirty="0" smtClean="0"/>
              <a:t>agreements.</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2699656" y="3303179"/>
            <a:ext cx="6757853" cy="3125470"/>
          </a:xfrm>
          <a:prstGeom prst="rect">
            <a:avLst/>
          </a:prstGeom>
        </p:spPr>
      </p:pic>
    </p:spTree>
    <p:extLst>
      <p:ext uri="{BB962C8B-B14F-4D97-AF65-F5344CB8AC3E}">
        <p14:creationId xmlns:p14="http://schemas.microsoft.com/office/powerpoint/2010/main" val="58306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2548"/>
            <a:ext cx="12192000" cy="1175657"/>
          </a:xfrm>
        </p:spPr>
        <p:txBody>
          <a:bodyPr/>
          <a:lstStyle/>
          <a:p>
            <a:r>
              <a:rPr lang="en-US" sz="4000" b="1" dirty="0"/>
              <a:t>Chapter </a:t>
            </a:r>
            <a:r>
              <a:rPr lang="en-US" sz="4000" b="1" dirty="0" smtClean="0"/>
              <a:t>2. </a:t>
            </a:r>
            <a:r>
              <a:rPr lang="en-US" sz="4000" b="1" dirty="0"/>
              <a:t>DESIGN and IMPLEMENTATION</a:t>
            </a:r>
            <a:r>
              <a:rPr lang="ru-RU" b="1" dirty="0"/>
              <a:t/>
            </a:r>
            <a:br>
              <a:rPr lang="ru-RU" b="1" dirty="0"/>
            </a:br>
            <a:endParaRPr lang="ru-RU" dirty="0"/>
          </a:p>
        </p:txBody>
      </p:sp>
      <p:sp>
        <p:nvSpPr>
          <p:cNvPr id="3" name="Объект 2"/>
          <p:cNvSpPr>
            <a:spLocks noGrp="1"/>
          </p:cNvSpPr>
          <p:nvPr>
            <p:ph idx="1"/>
          </p:nvPr>
        </p:nvSpPr>
        <p:spPr>
          <a:xfrm>
            <a:off x="439614" y="1428206"/>
            <a:ext cx="11588263" cy="5429794"/>
          </a:xfrm>
        </p:spPr>
        <p:txBody>
          <a:bodyPr/>
          <a:lstStyle/>
          <a:p>
            <a:pPr marL="0" indent="0">
              <a:buNone/>
            </a:pPr>
            <a:r>
              <a:rPr lang="en-US" sz="2800" dirty="0"/>
              <a:t>In its first country programming visit to Uzbekistan in 1996, the ADB offered a loan for the first railway project. The Government asked ADB to be the main development partner in railroads as a consequence of the mission, and ADB made the initial move in coordinating with other development partners in the sector. Each project was created with the support of a project preparation technical assistance team (PPTA). The PPTA for the first project was authorized by the ADB in early 1997, and for the second project in 1999. The second PPTA assessed the first railway project's development and the ADTA study that accompanied it, and suggested additional physical investments and changes (John C. K. Daly. 2020). </a:t>
            </a:r>
            <a:endParaRPr lang="ru-RU" sz="2800" dirty="0"/>
          </a:p>
          <a:p>
            <a:pPr marL="0" indent="0">
              <a:buNone/>
            </a:pPr>
            <a:endParaRPr lang="ru-RU" dirty="0"/>
          </a:p>
        </p:txBody>
      </p:sp>
    </p:spTree>
    <p:extLst>
      <p:ext uri="{BB962C8B-B14F-4D97-AF65-F5344CB8AC3E}">
        <p14:creationId xmlns:p14="http://schemas.microsoft.com/office/powerpoint/2010/main" val="374720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490025"/>
            <a:ext cx="12191999" cy="556260"/>
          </a:xfrm>
        </p:spPr>
        <p:txBody>
          <a:bodyPr/>
          <a:lstStyle/>
          <a:p>
            <a:r>
              <a:rPr lang="en-US" sz="2800" b="1" dirty="0"/>
              <a:t>2.1 Formulation</a:t>
            </a:r>
            <a:r>
              <a:rPr lang="ru-RU" b="1" dirty="0"/>
              <a:t/>
            </a:r>
            <a:br>
              <a:rPr lang="ru-RU" b="1" dirty="0"/>
            </a:br>
            <a:endParaRPr lang="ru-RU" dirty="0"/>
          </a:p>
        </p:txBody>
      </p:sp>
      <p:sp>
        <p:nvSpPr>
          <p:cNvPr id="3" name="Объект 2"/>
          <p:cNvSpPr>
            <a:spLocks noGrp="1"/>
          </p:cNvSpPr>
          <p:nvPr>
            <p:ph idx="1"/>
          </p:nvPr>
        </p:nvSpPr>
        <p:spPr>
          <a:xfrm>
            <a:off x="0" y="1349828"/>
            <a:ext cx="12191999" cy="5508171"/>
          </a:xfrm>
        </p:spPr>
        <p:txBody>
          <a:bodyPr/>
          <a:lstStyle/>
          <a:p>
            <a:r>
              <a:rPr lang="en-US" dirty="0"/>
              <a:t>The International Monetary Fund (IMF) warned the government against this approach, and the Stand-By Arrangement with Uzbekistan was discontinued in December 1996. </a:t>
            </a:r>
            <a:endParaRPr lang="en-US" dirty="0" smtClean="0"/>
          </a:p>
          <a:p>
            <a:r>
              <a:rPr lang="en-US" dirty="0"/>
              <a:t>UTY was quite pleased with the initial project's design and the contributions of the first PPTA. </a:t>
            </a:r>
            <a:endParaRPr lang="en-US" dirty="0" smtClean="0"/>
          </a:p>
          <a:p>
            <a:r>
              <a:rPr lang="en-US" dirty="0"/>
              <a:t>The efforts of the Asian Development Bank (ADB) to organize funding for the project and other railway projects were praised by </a:t>
            </a:r>
            <a:r>
              <a:rPr lang="en-US" dirty="0" smtClean="0"/>
              <a:t>UTY.</a:t>
            </a:r>
          </a:p>
          <a:p>
            <a:r>
              <a:rPr lang="en-US" dirty="0"/>
              <a:t>The TOR gave the consultants little time to do further work after receiving feedback, and also gave ADB and UTY no recourse if the final report was inadequate.</a:t>
            </a:r>
            <a:endParaRPr lang="ru-RU" dirty="0"/>
          </a:p>
        </p:txBody>
      </p:sp>
    </p:spTree>
    <p:extLst>
      <p:ext uri="{BB962C8B-B14F-4D97-AF65-F5344CB8AC3E}">
        <p14:creationId xmlns:p14="http://schemas.microsoft.com/office/powerpoint/2010/main" val="75869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42192"/>
            <a:ext cx="12192000" cy="574431"/>
          </a:xfrm>
        </p:spPr>
        <p:txBody>
          <a:bodyPr/>
          <a:lstStyle/>
          <a:p>
            <a:r>
              <a:rPr lang="en-US" sz="2800" b="1" dirty="0"/>
              <a:t>2.2 Inland Transport Mode: Railways</a:t>
            </a:r>
            <a:r>
              <a:rPr lang="ru-RU" b="1" dirty="0"/>
              <a:t/>
            </a:r>
            <a:br>
              <a:rPr lang="ru-RU" b="1" dirty="0"/>
            </a:br>
            <a:endParaRPr lang="ru-RU" dirty="0"/>
          </a:p>
        </p:txBody>
      </p:sp>
      <p:sp>
        <p:nvSpPr>
          <p:cNvPr id="3" name="Объект 2"/>
          <p:cNvSpPr>
            <a:spLocks noGrp="1"/>
          </p:cNvSpPr>
          <p:nvPr>
            <p:ph idx="1"/>
          </p:nvPr>
        </p:nvSpPr>
        <p:spPr>
          <a:xfrm>
            <a:off x="0" y="1332411"/>
            <a:ext cx="12192000" cy="5525589"/>
          </a:xfrm>
        </p:spPr>
        <p:txBody>
          <a:bodyPr/>
          <a:lstStyle/>
          <a:p>
            <a:r>
              <a:rPr lang="en-US" dirty="0"/>
              <a:t>The 1,520 mm Russian-gauge railway network has a total length of 6,020 km5, with 3,645 km of major railway lines. Railways account for 90 percent of the country's overall cargo transportation. </a:t>
            </a:r>
            <a:endParaRPr lang="en-US" dirty="0" smtClean="0"/>
          </a:p>
          <a:p>
            <a:r>
              <a:rPr lang="en-US" dirty="0"/>
              <a:t>. Uzbekistan has the largest railway density (the length of railway infrastructure in meters per 1,000 people) in Central Asia, one of the highest in the CIS, and is close to Portugal and Turkey</a:t>
            </a:r>
            <a:r>
              <a:rPr lang="en-US" dirty="0" smtClean="0"/>
              <a:t>.</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1933303" y="3100250"/>
            <a:ext cx="7602583" cy="3757749"/>
          </a:xfrm>
          <a:prstGeom prst="rect">
            <a:avLst/>
          </a:prstGeom>
          <a:noFill/>
          <a:ln>
            <a:noFill/>
          </a:ln>
        </p:spPr>
      </p:pic>
    </p:spTree>
    <p:extLst>
      <p:ext uri="{BB962C8B-B14F-4D97-AF65-F5344CB8AC3E}">
        <p14:creationId xmlns:p14="http://schemas.microsoft.com/office/powerpoint/2010/main" val="1047009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1804</Words>
  <Application>Microsoft Office PowerPoint</Application>
  <PresentationFormat>와이드스크린</PresentationFormat>
  <Paragraphs>81</Paragraphs>
  <Slides>20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Arial</vt:lpstr>
      <vt:lpstr>Century Gothic</vt:lpstr>
      <vt:lpstr>Wingdings</vt:lpstr>
      <vt:lpstr>Wingdings 3</vt:lpstr>
      <vt:lpstr>Ион</vt:lpstr>
      <vt:lpstr>PowerPoint 프레젠테이션</vt:lpstr>
      <vt:lpstr>The structure of the work</vt:lpstr>
      <vt:lpstr>Chapter 1. Introduction  </vt:lpstr>
      <vt:lpstr>1.1 Evaluation Purpose and Process </vt:lpstr>
      <vt:lpstr>1.2 Transport communications of the republic of Uzbekistan</vt:lpstr>
      <vt:lpstr>1.3 Development strategy </vt:lpstr>
      <vt:lpstr>Chapter 2. DESIGN and IMPLEMENTATION </vt:lpstr>
      <vt:lpstr>2.1 Formulation </vt:lpstr>
      <vt:lpstr>2.2 Inland Transport Mode: Railways </vt:lpstr>
      <vt:lpstr>Chapter 3. PERFORMANCE ASSESSMENT </vt:lpstr>
      <vt:lpstr>3.1 Overall Assessment </vt:lpstr>
      <vt:lpstr>3.2 Relevance </vt:lpstr>
      <vt:lpstr>3.3 Effectiveness</vt:lpstr>
      <vt:lpstr>3.4 Efficiency </vt:lpstr>
      <vt:lpstr>3.5 Sustainability </vt:lpstr>
      <vt:lpstr>Chapter 4. OTHER ASSESSMENTS</vt:lpstr>
      <vt:lpstr>4.1 Impact on Institutions </vt:lpstr>
      <vt:lpstr>4.2 Socioeconomic Impact </vt:lpstr>
      <vt:lpstr>4.3 Performance of the Asian Development Bank and the Borrower</vt:lpstr>
      <vt:lpstr>Chapter 5.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and railway development in Uzbekistan</dc:title>
  <dc:creator>NEW AGE</dc:creator>
  <cp:lastModifiedBy>User</cp:lastModifiedBy>
  <cp:revision>14</cp:revision>
  <dcterms:created xsi:type="dcterms:W3CDTF">2021-11-19T10:32:20Z</dcterms:created>
  <dcterms:modified xsi:type="dcterms:W3CDTF">2022-05-16T04:24:14Z</dcterms:modified>
</cp:coreProperties>
</file>