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3" r:id="rId1"/>
  </p:sldMasterIdLst>
  <p:notesMasterIdLst>
    <p:notesMasterId r:id="rId26"/>
  </p:notesMasterIdLst>
  <p:sldIdLst>
    <p:sldId id="276" r:id="rId2"/>
    <p:sldId id="278" r:id="rId3"/>
    <p:sldId id="323" r:id="rId4"/>
    <p:sldId id="324" r:id="rId5"/>
    <p:sldId id="325" r:id="rId6"/>
    <p:sldId id="305" r:id="rId7"/>
    <p:sldId id="288" r:id="rId8"/>
    <p:sldId id="306" r:id="rId9"/>
    <p:sldId id="267" r:id="rId10"/>
    <p:sldId id="290" r:id="rId11"/>
    <p:sldId id="308" r:id="rId12"/>
    <p:sldId id="289" r:id="rId13"/>
    <p:sldId id="291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9" r:id="rId23"/>
    <p:sldId id="320" r:id="rId24"/>
    <p:sldId id="322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5" autoAdjust="0"/>
    <p:restoredTop sz="98113" autoAdjust="0"/>
  </p:normalViewPr>
  <p:slideViewPr>
    <p:cSldViewPr>
      <p:cViewPr varScale="1">
        <p:scale>
          <a:sx n="109" d="100"/>
          <a:sy n="109" d="100"/>
        </p:scale>
        <p:origin x="1302" y="10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51060;&#54889;&#55148;\OneDrive\&#47928;&#49436;\&#51060;&#54889;&#55148;%20IPA%20&#48516;&#49437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6276646155229E-2"/>
          <c:y val="7.0873702581570136E-2"/>
          <c:w val="0.80778893706962662"/>
          <c:h val="0.8789648372560835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배송 적시성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6.8786988663434065E-2"/>
                  <c:y val="-2.0026942425964502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A643-46BC-85BD-873859DB03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Sheet1!$B$2</c:f>
              <c:numCache>
                <c:formatCode>General</c:formatCode>
                <c:ptCount val="1"/>
                <c:pt idx="0">
                  <c:v>3.8064516130000001</c:v>
                </c:pt>
              </c:numCache>
            </c:numRef>
          </c:xVal>
          <c:yVal>
            <c:numRef>
              <c:f>Sheet1!$C$2</c:f>
              <c:numCache>
                <c:formatCode>General</c:formatCode>
                <c:ptCount val="1"/>
                <c:pt idx="0">
                  <c:v>3.774193548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643-46BC-85BD-873859DB039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배송 안정성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3.692639371108411E-2"/>
                  <c:y val="-8.4151531959165263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A643-46BC-85BD-873859DB03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Sheet1!$B$3</c:f>
              <c:numCache>
                <c:formatCode>General</c:formatCode>
                <c:ptCount val="1"/>
                <c:pt idx="0">
                  <c:v>3.8709677419999999</c:v>
                </c:pt>
              </c:numCache>
            </c:numRef>
          </c:xVal>
          <c:yVal>
            <c:numRef>
              <c:f>Sheet1!$C$3</c:f>
              <c:numCache>
                <c:formatCode>General</c:formatCode>
                <c:ptCount val="1"/>
                <c:pt idx="0">
                  <c:v>4.2903225809999999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643-46BC-85BD-873859DB039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자체 운영 물류서비스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0569524799763866"/>
                  <c:y val="-6.2168789552438139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A643-46BC-85BD-873859DB03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Sheet1!$B$4</c:f>
              <c:numCache>
                <c:formatCode>General</c:formatCode>
                <c:ptCount val="1"/>
                <c:pt idx="0">
                  <c:v>3.5161290319999998</c:v>
                </c:pt>
              </c:numCache>
            </c:numRef>
          </c:xVal>
          <c:yVal>
            <c:numRef>
              <c:f>Sheet1!$C$4</c:f>
              <c:numCache>
                <c:formatCode>General</c:formatCode>
                <c:ptCount val="1"/>
                <c:pt idx="0">
                  <c:v>4.2580645160000001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643-46BC-85BD-873859DB039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제품 상세정보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3323599784193714E-2"/>
                  <c:y val="-6.8581248505758211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A643-46BC-85BD-873859DB03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Sheet1!$B$5</c:f>
              <c:numCache>
                <c:formatCode>General</c:formatCode>
                <c:ptCount val="1"/>
                <c:pt idx="0">
                  <c:v>3.4193548389999999</c:v>
                </c:pt>
              </c:numCache>
            </c:numRef>
          </c:xVal>
          <c:yVal>
            <c:numRef>
              <c:f>Sheet1!$C$5</c:f>
              <c:numCache>
                <c:formatCode>General</c:formatCode>
                <c:ptCount val="1"/>
                <c:pt idx="0">
                  <c:v>4.096774194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A643-46BC-85BD-873859DB039C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제품 포장 및 개인정보 보호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3238991089283278"/>
                  <c:y val="3.9288302892246198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A643-46BC-85BD-873859DB03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Sheet1!$B$6</c:f>
              <c:numCache>
                <c:formatCode>General</c:formatCode>
                <c:ptCount val="1"/>
                <c:pt idx="0">
                  <c:v>3.8387096770000002</c:v>
                </c:pt>
              </c:numCache>
            </c:numRef>
          </c:xVal>
          <c:yVal>
            <c:numRef>
              <c:f>Sheet1!$C$6</c:f>
              <c:numCache>
                <c:formatCode>General</c:formatCode>
                <c:ptCount val="1"/>
                <c:pt idx="0">
                  <c:v>4.2903225809999999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A643-46BC-85BD-873859DB039C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제품 콜드체인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1705811953106078"/>
                  <c:y val="-2.8503380047507736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A643-46BC-85BD-873859DB03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Sheet1!$B$7</c:f>
              <c:numCache>
                <c:formatCode>General</c:formatCode>
                <c:ptCount val="1"/>
                <c:pt idx="0">
                  <c:v>4.2258064519999996</c:v>
                </c:pt>
              </c:numCache>
            </c:numRef>
          </c:xVal>
          <c:yVal>
            <c:numRef>
              <c:f>Sheet1!$C$7</c:f>
              <c:numCache>
                <c:formatCode>General</c:formatCode>
                <c:ptCount val="1"/>
                <c:pt idx="0">
                  <c:v>4.451612903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A643-46BC-85BD-873859DB039C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지역특산주의 풍미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2269942313328632E-2"/>
                  <c:y val="5.2113220798886355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A643-46BC-85BD-873859DB03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Sheet1!$B$8</c:f>
              <c:numCache>
                <c:formatCode>General</c:formatCode>
                <c:ptCount val="1"/>
                <c:pt idx="0">
                  <c:v>3.7419354839999999</c:v>
                </c:pt>
              </c:numCache>
            </c:numRef>
          </c:xVal>
          <c:yVal>
            <c:numRef>
              <c:f>Sheet1!$C$8</c:f>
              <c:numCache>
                <c:formatCode>General</c:formatCode>
                <c:ptCount val="1"/>
                <c:pt idx="0">
                  <c:v>3.8064516130000001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A643-46BC-85BD-873859DB039C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지역특산주의 색상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8530531302120657E-2"/>
                  <c:y val="-5.7359445337448196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A643-46BC-85BD-873859DB03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Sheet1!$B$9</c:f>
              <c:numCache>
                <c:formatCode>General</c:formatCode>
                <c:ptCount val="1"/>
                <c:pt idx="0">
                  <c:v>3.2580645160000001</c:v>
                </c:pt>
              </c:numCache>
            </c:numRef>
          </c:xVal>
          <c:yVal>
            <c:numRef>
              <c:f>Sheet1!$C$9</c:f>
              <c:numCache>
                <c:formatCode>General</c:formatCode>
                <c:ptCount val="1"/>
                <c:pt idx="0">
                  <c:v>3.6451612899999999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A643-46BC-85BD-873859DB039C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지역특산주의 종류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7810036739674073E-2"/>
                  <c:y val="8.135491723257458E-4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A643-46BC-85BD-873859DB03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Sheet1!$B$10</c:f>
              <c:numCache>
                <c:formatCode>General</c:formatCode>
                <c:ptCount val="1"/>
                <c:pt idx="0">
                  <c:v>3.8709677419999999</c:v>
                </c:pt>
              </c:numCache>
            </c:numRef>
          </c:xVal>
          <c:yVal>
            <c:numRef>
              <c:f>Sheet1!$C$10</c:f>
              <c:numCache>
                <c:formatCode>General</c:formatCode>
                <c:ptCount val="1"/>
                <c:pt idx="0">
                  <c:v>3.8387096770000002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A643-46BC-85BD-873859DB039C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가격의 합리성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3.7836696424008331E-2"/>
                  <c:y val="-3.9264319285924727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2-A643-46BC-85BD-873859DB03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Sheet1!$B$11</c:f>
              <c:numCache>
                <c:formatCode>General</c:formatCode>
                <c:ptCount val="1"/>
                <c:pt idx="0">
                  <c:v>3.8064516130000001</c:v>
                </c:pt>
              </c:numCache>
            </c:numRef>
          </c:xVal>
          <c:yVal>
            <c:numRef>
              <c:f>Sheet1!$C$11</c:f>
              <c:numCache>
                <c:formatCode>General</c:formatCode>
                <c:ptCount val="1"/>
                <c:pt idx="0">
                  <c:v>4.1290322579999996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A643-46BC-85BD-873859DB039C}"/>
            </c:ext>
          </c:extLst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포장 디자인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7810036739674073E-2"/>
                  <c:y val="4.5700761845566276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4-A643-46BC-85BD-873859DB03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Sheet1!$B$12</c:f>
              <c:numCache>
                <c:formatCode>General</c:formatCode>
                <c:ptCount val="1"/>
                <c:pt idx="0">
                  <c:v>3.8064516130000001</c:v>
                </c:pt>
              </c:numCache>
            </c:numRef>
          </c:xVal>
          <c:yVal>
            <c:numRef>
              <c:f>Sheet1!$C$12</c:f>
              <c:numCache>
                <c:formatCode>General</c:formatCode>
                <c:ptCount val="1"/>
                <c:pt idx="0">
                  <c:v>4.0322580649999997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5-A643-46BC-85BD-873859DB039C}"/>
            </c:ext>
          </c:extLst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원료 신선도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3.5105788285235542E-2"/>
                  <c:y val="-1.0408253995984386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6-A643-46BC-85BD-873859DB03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Sheet1!$B$13</c:f>
              <c:numCache>
                <c:formatCode>General</c:formatCode>
                <c:ptCount val="1"/>
                <c:pt idx="0">
                  <c:v>4</c:v>
                </c:pt>
              </c:numCache>
            </c:numRef>
          </c:xVal>
          <c:yVal>
            <c:numRef>
              <c:f>Sheet1!$C$13</c:f>
              <c:numCache>
                <c:formatCode>General</c:formatCode>
                <c:ptCount val="1"/>
                <c:pt idx="0">
                  <c:v>3.9354838710000002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A643-46BC-85BD-873859DB039C}"/>
            </c:ext>
          </c:extLst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친환경 식품 및 원산지 인증 여부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9313211725014323"/>
                  <c:y val="6.7651441957526214E-3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8-A643-46BC-85BD-873859DB03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Sheet1!$B$14</c:f>
              <c:numCache>
                <c:formatCode>General</c:formatCode>
                <c:ptCount val="1"/>
                <c:pt idx="0">
                  <c:v>3.3333333330000001</c:v>
                </c:pt>
              </c:numCache>
            </c:numRef>
          </c:xVal>
          <c:yVal>
            <c:numRef>
              <c:f>Sheet1!$C$14</c:f>
              <c:numCache>
                <c:formatCode>General</c:formatCode>
                <c:ptCount val="1"/>
                <c:pt idx="0">
                  <c:v>4.096774194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9-A643-46BC-85BD-873859DB039C}"/>
            </c:ext>
          </c:extLst>
        </c:ser>
        <c:ser>
          <c:idx val="13"/>
          <c:order val="13"/>
          <c:tx>
            <c:strRef>
              <c:f>Sheet1!$A$15</c:f>
              <c:strCache>
                <c:ptCount val="1"/>
                <c:pt idx="0">
                  <c:v>HACCP 인증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0843984651579493"/>
                  <c:y val="-5.7359445337448078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A-A643-46BC-85BD-873859DB03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Sheet1!$B$15</c:f>
              <c:numCache>
                <c:formatCode>General</c:formatCode>
                <c:ptCount val="1"/>
                <c:pt idx="0">
                  <c:v>3.8387096770000002</c:v>
                </c:pt>
              </c:numCache>
            </c:numRef>
          </c:xVal>
          <c:yVal>
            <c:numRef>
              <c:f>Sheet1!$C$15</c:f>
              <c:numCache>
                <c:formatCode>General</c:formatCode>
                <c:ptCount val="1"/>
                <c:pt idx="0">
                  <c:v>4.3870967739999998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B-A643-46BC-85BD-873859DB039C}"/>
            </c:ext>
          </c:extLst>
        </c:ser>
        <c:ser>
          <c:idx val="14"/>
          <c:order val="14"/>
          <c:tx>
            <c:strRef>
              <c:f>Sheet1!$A$16</c:f>
              <c:strCache>
                <c:ptCount val="1"/>
                <c:pt idx="0">
                  <c:v>브랜드 인지도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7.126621516699963E-2"/>
                  <c:y val="-3.8549683903749639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C-A643-46BC-85BD-873859DB03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Sheet1!$B$16</c:f>
              <c:numCache>
                <c:formatCode>General</c:formatCode>
                <c:ptCount val="1"/>
                <c:pt idx="0">
                  <c:v>3.5806451610000001</c:v>
                </c:pt>
              </c:numCache>
            </c:numRef>
          </c:xVal>
          <c:yVal>
            <c:numRef>
              <c:f>Sheet1!$C$16</c:f>
              <c:numCache>
                <c:formatCode>General</c:formatCode>
                <c:ptCount val="1"/>
                <c:pt idx="0">
                  <c:v>4.0322580649999997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D-A643-46BC-85BD-873859DB039C}"/>
            </c:ext>
          </c:extLst>
        </c:ser>
        <c:ser>
          <c:idx val="15"/>
          <c:order val="15"/>
          <c:tx>
            <c:strRef>
              <c:f>Sheet1!$A$17</c:f>
              <c:strCache>
                <c:ptCount val="1"/>
                <c:pt idx="0">
                  <c:v>사후처리보장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Sheet1!$B$17</c:f>
              <c:numCache>
                <c:formatCode>General</c:formatCode>
                <c:ptCount val="1"/>
                <c:pt idx="0">
                  <c:v>4.096774194</c:v>
                </c:pt>
              </c:numCache>
            </c:numRef>
          </c:xVal>
          <c:yVal>
            <c:numRef>
              <c:f>Sheet1!$C$17</c:f>
              <c:numCache>
                <c:formatCode>General</c:formatCode>
                <c:ptCount val="1"/>
                <c:pt idx="0">
                  <c:v>4.2903225809999999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E-A643-46BC-85BD-873859DB039C}"/>
            </c:ext>
          </c:extLst>
        </c:ser>
        <c:ser>
          <c:idx val="17"/>
          <c:order val="17"/>
          <c:tx>
            <c:strRef>
              <c:f>Sheet1!$A$19</c:f>
              <c:strCache>
                <c:ptCount val="1"/>
                <c:pt idx="0">
                  <c:v>협업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5290608725215969E-2"/>
                  <c:y val="0.24812727412236921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F-A643-46BC-85BD-873859DB03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Sheet1!$B$19</c:f>
              <c:numCache>
                <c:formatCode>General</c:formatCode>
                <c:ptCount val="1"/>
                <c:pt idx="0">
                  <c:v>3.0645161289999998</c:v>
                </c:pt>
              </c:numCache>
            </c:numRef>
          </c:xVal>
          <c:yVal>
            <c:numRef>
              <c:f>Sheet1!$C$19</c:f>
              <c:numCache>
                <c:formatCode>General</c:formatCode>
                <c:ptCount val="1"/>
                <c:pt idx="0">
                  <c:v>3.9677419349999998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0-A643-46BC-85BD-873859DB039C}"/>
            </c:ext>
          </c:extLst>
        </c:ser>
        <c:ser>
          <c:idx val="18"/>
          <c:order val="18"/>
          <c:tx>
            <c:strRef>
              <c:f>Sheet1!$A$20</c:f>
              <c:strCache>
                <c:ptCount val="1"/>
                <c:pt idx="0">
                  <c:v>제품 프로모션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4513414887377277"/>
                  <c:y val="-1.3614483472644484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1-A643-46BC-85BD-873859DB03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Sheet1!$B$20</c:f>
              <c:numCache>
                <c:formatCode>General</c:formatCode>
                <c:ptCount val="1"/>
                <c:pt idx="0">
                  <c:v>3.3870967740000002</c:v>
                </c:pt>
              </c:numCache>
            </c:numRef>
          </c:xVal>
          <c:yVal>
            <c:numRef>
              <c:f>Sheet1!$C$20</c:f>
              <c:numCache>
                <c:formatCode>General</c:formatCode>
                <c:ptCount val="1"/>
                <c:pt idx="0">
                  <c:v>3.9677419349999998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2-A643-46BC-85BD-873859DB039C}"/>
            </c:ext>
          </c:extLst>
        </c:ser>
        <c:ser>
          <c:idx val="19"/>
          <c:order val="19"/>
          <c:tx>
            <c:strRef>
              <c:f>Sheet1!$A$21</c:f>
              <c:strCache>
                <c:ptCount val="1"/>
                <c:pt idx="0">
                  <c:v>광고 및 제품 설명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4168825887977002E-2"/>
                  <c:y val="4.249453236890624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3-A643-46BC-85BD-873859DB03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Sheet1!$B$21</c:f>
              <c:numCache>
                <c:formatCode>General</c:formatCode>
                <c:ptCount val="1"/>
                <c:pt idx="0">
                  <c:v>3.1</c:v>
                </c:pt>
              </c:numCache>
            </c:numRef>
          </c:xVal>
          <c:yVal>
            <c:numRef>
              <c:f>Sheet1!$C$21</c:f>
              <c:numCache>
                <c:formatCode>General</c:formatCode>
                <c:ptCount val="1"/>
                <c:pt idx="0">
                  <c:v>3.9677419349999998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4-A643-46BC-85BD-873859DB039C}"/>
            </c:ext>
          </c:extLst>
        </c:ser>
        <c:ser>
          <c:idx val="20"/>
          <c:order val="20"/>
          <c:tx>
            <c:strRef>
              <c:f>Sheet1!$A$22</c:f>
              <c:strCache>
                <c:ptCount val="1"/>
                <c:pt idx="0">
                  <c:v>사이트 인지도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9722378458997994E-2"/>
                  <c:y val="9.1730225327243564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5-A643-46BC-85BD-873859DB03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Sheet1!$B$22</c:f>
              <c:numCache>
                <c:formatCode>General</c:formatCode>
                <c:ptCount val="1"/>
                <c:pt idx="0">
                  <c:v>3.3870967740000002</c:v>
                </c:pt>
              </c:numCache>
            </c:numRef>
          </c:xVal>
          <c:yVal>
            <c:numRef>
              <c:f>Sheet1!$C$22</c:f>
              <c:numCache>
                <c:formatCode>General</c:formatCode>
                <c:ptCount val="1"/>
                <c:pt idx="0">
                  <c:v>3.9333333330000002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6-A643-46BC-85BD-873859DB039C}"/>
            </c:ext>
          </c:extLst>
        </c:ser>
        <c:ser>
          <c:idx val="22"/>
          <c:order val="22"/>
          <c:tx>
            <c:strRef>
              <c:f>Sheet1!$A$24</c:f>
              <c:strCache>
                <c:ptCount val="1"/>
                <c:pt idx="0">
                  <c:v>노출 빈도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1852063428793408E-3"/>
                  <c:y val="-3.9126620284025727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7-A643-46BC-85BD-873859DB03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Sheet1!$B$24</c:f>
              <c:numCache>
                <c:formatCode>General</c:formatCode>
                <c:ptCount val="1"/>
                <c:pt idx="0">
                  <c:v>3.451612903</c:v>
                </c:pt>
              </c:numCache>
            </c:numRef>
          </c:xVal>
          <c:yVal>
            <c:numRef>
              <c:f>Sheet1!$C$24</c:f>
              <c:numCache>
                <c:formatCode>General</c:formatCode>
                <c:ptCount val="1"/>
                <c:pt idx="0">
                  <c:v>3.9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8-A643-46BC-85BD-873859DB039C}"/>
            </c:ext>
          </c:extLst>
        </c:ser>
        <c:ser>
          <c:idx val="23"/>
          <c:order val="23"/>
          <c:tx>
            <c:strRef>
              <c:f>Sheet1!$A$25</c:f>
              <c:strCache>
                <c:ptCount val="1"/>
                <c:pt idx="0">
                  <c:v>사이트 디자인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7.3363589310695143E-2"/>
                  <c:y val="-7.6596822197408307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9-A643-46BC-85BD-873859DB03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Sheet1!$B$25</c:f>
              <c:numCache>
                <c:formatCode>General</c:formatCode>
                <c:ptCount val="1"/>
                <c:pt idx="0">
                  <c:v>3.225806452</c:v>
                </c:pt>
              </c:numCache>
            </c:numRef>
          </c:xVal>
          <c:yVal>
            <c:numRef>
              <c:f>Sheet1!$C$25</c:f>
              <c:numCache>
                <c:formatCode>General</c:formatCode>
                <c:ptCount val="1"/>
                <c:pt idx="0">
                  <c:v>4.1612903230000002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A-A643-46BC-85BD-873859DB039C}"/>
            </c:ext>
          </c:extLst>
        </c:ser>
        <c:ser>
          <c:idx val="24"/>
          <c:order val="24"/>
          <c:tx>
            <c:strRef>
              <c:f>Sheet1!$A$26</c:f>
              <c:strCache>
                <c:ptCount val="1"/>
                <c:pt idx="0">
                  <c:v>관리자 서비스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5.786335610834252E-2"/>
                  <c:y val="-1.0408253995984504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B-A643-46BC-85BD-873859DB03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Sheet1!$B$26</c:f>
              <c:numCache>
                <c:formatCode>General</c:formatCode>
                <c:ptCount val="1"/>
                <c:pt idx="0">
                  <c:v>3.8709677419999999</c:v>
                </c:pt>
              </c:numCache>
            </c:numRef>
          </c:xVal>
          <c:yVal>
            <c:numRef>
              <c:f>Sheet1!$C$26</c:f>
              <c:numCache>
                <c:formatCode>General</c:formatCode>
                <c:ptCount val="1"/>
                <c:pt idx="0">
                  <c:v>3.8709677419999999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C-A643-46BC-85BD-873859DB039C}"/>
            </c:ext>
          </c:extLst>
        </c:ser>
        <c:ser>
          <c:idx val="25"/>
          <c:order val="25"/>
          <c:tx>
            <c:strRef>
              <c:f>Sheet1!$A$27</c:f>
              <c:strCache>
                <c:ptCount val="1"/>
                <c:pt idx="0">
                  <c:v>정보 보호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4275494519194943E-2"/>
                  <c:y val="8.5500907288675376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3-A643-46BC-85BD-873859DB03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Sheet1!$B$27</c:f>
              <c:numCache>
                <c:formatCode>General</c:formatCode>
                <c:ptCount val="1"/>
                <c:pt idx="0">
                  <c:v>4.2258064519999996</c:v>
                </c:pt>
              </c:numCache>
            </c:numRef>
          </c:xVal>
          <c:yVal>
            <c:numRef>
              <c:f>Sheet1!$C$27</c:f>
              <c:numCache>
                <c:formatCode>General</c:formatCode>
                <c:ptCount val="1"/>
                <c:pt idx="0">
                  <c:v>4.3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D-A643-46BC-85BD-873859DB03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8209952"/>
        <c:axId val="498210368"/>
      </c:scatterChart>
      <c:scatterChart>
        <c:scatterStyle val="lineMarker"/>
        <c:varyColors val="0"/>
        <c:ser>
          <c:idx val="16"/>
          <c:order val="16"/>
          <c:tx>
            <c:strRef>
              <c:f>Sheet1!$A$18</c:f>
              <c:strCache>
                <c:ptCount val="1"/>
                <c:pt idx="0">
                  <c:v>품질안전 보증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3.6469020355873953E-2"/>
                  <c:y val="3.2414980009032986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2E-A643-46BC-85BD-873859DB03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Sheet1!$B$18</c:f>
              <c:numCache>
                <c:formatCode>General</c:formatCode>
                <c:ptCount val="1"/>
                <c:pt idx="0">
                  <c:v>3.6774193550000001</c:v>
                </c:pt>
              </c:numCache>
            </c:numRef>
          </c:xVal>
          <c:yVal>
            <c:numRef>
              <c:f>Sheet1!$C$18</c:f>
              <c:numCache>
                <c:formatCode>General</c:formatCode>
                <c:ptCount val="1"/>
                <c:pt idx="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F-A643-46BC-85BD-873859DB039C}"/>
            </c:ext>
          </c:extLst>
        </c:ser>
        <c:ser>
          <c:idx val="21"/>
          <c:order val="21"/>
          <c:tx>
            <c:strRef>
              <c:f>Sheet1!$A$23</c:f>
              <c:strCache>
                <c:ptCount val="1"/>
                <c:pt idx="0">
                  <c:v>재방문 요소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8.8383584073945823E-2"/>
                  <c:y val="-3.6518953739157832E-2"/>
                </c:manualLayout>
              </c:layout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30-A643-46BC-85BD-873859DB03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Sheet1!$B$23</c:f>
              <c:numCache>
                <c:formatCode>General</c:formatCode>
                <c:ptCount val="1"/>
                <c:pt idx="0">
                  <c:v>3.4193548389999999</c:v>
                </c:pt>
              </c:numCache>
            </c:numRef>
          </c:xVal>
          <c:yVal>
            <c:numRef>
              <c:f>Sheet1!$C$23</c:f>
              <c:numCache>
                <c:formatCode>General</c:formatCode>
                <c:ptCount val="1"/>
                <c:pt idx="0">
                  <c:v>4.0645161290000003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1-A643-46BC-85BD-873859DB03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7498768"/>
        <c:axId val="1037520816"/>
      </c:scatterChart>
      <c:valAx>
        <c:axId val="498209952"/>
        <c:scaling>
          <c:orientation val="minMax"/>
          <c:max val="4.3"/>
          <c:min val="3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중요도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8210368"/>
        <c:crossesAt val="4.05"/>
        <c:crossBetween val="midCat"/>
      </c:valAx>
      <c:valAx>
        <c:axId val="498210368"/>
        <c:scaling>
          <c:orientation val="minMax"/>
          <c:min val="3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dirty="0"/>
                  <a:t>만족도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8209952"/>
        <c:crossesAt val="3.6"/>
        <c:crossBetween val="midCat"/>
      </c:valAx>
      <c:valAx>
        <c:axId val="103752081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37498768"/>
        <c:crosses val="max"/>
        <c:crossBetween val="midCat"/>
      </c:valAx>
      <c:valAx>
        <c:axId val="10374987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7520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1EACE-D127-4A6E-B3E3-7B4091700A3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37137-6378-491B-B60F-A4099F77B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7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31386" y="1772816"/>
            <a:ext cx="90730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40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/>
                <a:ea typeface="나눔바른고딕 UltraLight"/>
              </a:rPr>
              <a:t>IPA</a:t>
            </a:r>
            <a:r>
              <a:rPr lang="ko-KR" altLang="en-US" sz="40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/>
                <a:ea typeface="나눔바른고딕 UltraLight"/>
              </a:rPr>
              <a:t>를 활용한 </a:t>
            </a:r>
            <a:r>
              <a:rPr lang="ko-KR" altLang="en-US" sz="4000" b="1" dirty="0" err="1" smtClean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/>
                <a:ea typeface="나눔바른고딕 UltraLight"/>
              </a:rPr>
              <a:t>지역특산주</a:t>
            </a:r>
            <a:r>
              <a:rPr lang="ko-KR" altLang="en-US" sz="4000" b="1" dirty="0" smtClean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/>
                <a:ea typeface="나눔바른고딕 UltraLight"/>
              </a:rPr>
              <a:t> 전자상거래</a:t>
            </a:r>
            <a:endParaRPr lang="ko-KR" altLang="en-US" sz="4000" b="1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UltraLight"/>
              <a:ea typeface="나눔바른고딕 UltraLight"/>
            </a:endParaRPr>
          </a:p>
          <a:p>
            <a:pPr lvl="0" algn="ctr">
              <a:defRPr/>
            </a:pPr>
            <a:r>
              <a:rPr lang="ko-KR" altLang="en-US" sz="40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/>
                <a:ea typeface="나눔바른고딕 UltraLight"/>
              </a:rPr>
              <a:t>활성화 방안에 대한 연구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63888" y="4149080"/>
            <a:ext cx="3240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/>
                <a:ea typeface="나눔바른고딕 UltraLight"/>
              </a:rPr>
              <a:t>순천대학교 </a:t>
            </a:r>
            <a:r>
              <a:rPr lang="ko-KR" altLang="en-US" dirty="0" err="1" smtClean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/>
                <a:ea typeface="나눔바른고딕 UltraLight"/>
              </a:rPr>
              <a:t>물류학과</a:t>
            </a:r>
            <a:endParaRPr lang="en-US" altLang="ko-KR" dirty="0" smtClean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UltraLight"/>
              <a:ea typeface="나눔바른고딕 UltraLight"/>
            </a:endParaRPr>
          </a:p>
          <a:p>
            <a:pPr lvl="0">
              <a:defRPr/>
            </a:pPr>
            <a:r>
              <a:rPr lang="en-US" altLang="ko-KR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dirty="0" smtClean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/>
                <a:ea typeface="나눔바른고딕 UltraLight"/>
              </a:rPr>
              <a:t>   </a:t>
            </a:r>
            <a:r>
              <a:rPr lang="ko-KR" altLang="en-US" dirty="0" err="1" smtClean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/>
                <a:ea typeface="나눔바른고딕 UltraLight"/>
              </a:rPr>
              <a:t>이황희</a:t>
            </a:r>
            <a:r>
              <a:rPr lang="en-US" altLang="ko-KR" dirty="0" smtClean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/>
                <a:ea typeface="나눔바른고딕 UltraLight"/>
              </a:rPr>
              <a:t>, </a:t>
            </a:r>
            <a:r>
              <a:rPr lang="ko-KR" altLang="en-US" dirty="0" smtClean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/>
                <a:ea typeface="나눔바른고딕 UltraLight"/>
              </a:rPr>
              <a:t>최용석</a:t>
            </a:r>
            <a:endParaRPr lang="ko-KR" altLang="en-US" dirty="0">
              <a:ln w="9525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548680"/>
            <a:ext cx="33330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나눔바른고딕 UltraLight"/>
                <a:ea typeface="나눔바른고딕 UltraLight"/>
              </a:rPr>
              <a:t>한국해운물류학회 춘계학술대회 </a:t>
            </a:r>
            <a:endParaRPr lang="ko-KR" altLang="en-US" sz="1100" dirty="0">
              <a:solidFill>
                <a:schemeClr val="bg1"/>
              </a:solidFill>
              <a:latin typeface="나눔바른고딕 UltraLight"/>
              <a:ea typeface="나눔바른고딕 Ultra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850CE4-8FDC-AC23-64B5-F51083328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50" y="3591228"/>
            <a:ext cx="2770437" cy="2934111"/>
          </a:xfrm>
          <a:prstGeom prst="rect">
            <a:avLst/>
          </a:prstGeom>
        </p:spPr>
      </p:pic>
      <p:pic>
        <p:nvPicPr>
          <p:cNvPr id="14" name="그림 13" descr="음료, 우유이(가) 표시된 사진&#10;&#10;자동 생성된 설명">
            <a:extLst>
              <a:ext uri="{FF2B5EF4-FFF2-40B4-BE49-F238E27FC236}">
                <a16:creationId xmlns:a16="http://schemas.microsoft.com/office/drawing/2014/main" id="{77392547-C74A-DF48-07B7-23F49E7C4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22" y="742464"/>
            <a:ext cx="7862739" cy="273884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2115CAA-FE41-EBF9-63D3-BB9FD9AA5058}"/>
              </a:ext>
            </a:extLst>
          </p:cNvPr>
          <p:cNvSpPr txBox="1"/>
          <p:nvPr/>
        </p:nvSpPr>
        <p:spPr>
          <a:xfrm>
            <a:off x="3491880" y="3990543"/>
            <a:ext cx="55446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온라인 구독 서비스 </a:t>
            </a:r>
            <a:endParaRPr lang="en-US" altLang="ko-KR" sz="3600" b="1" dirty="0">
              <a:ln>
                <a:solidFill>
                  <a:srgbClr val="272123">
                    <a:alpha val="30000"/>
                  </a:srgb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3600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플랫폼 </a:t>
            </a:r>
            <a:r>
              <a:rPr lang="en-US" altLang="ko-KR" sz="3600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</a:p>
          <a:p>
            <a:pPr algn="ctr"/>
            <a:endParaRPr lang="en-US" altLang="ko-KR" sz="3600" b="1" dirty="0">
              <a:ln>
                <a:solidFill>
                  <a:srgbClr val="272123">
                    <a:alpha val="30000"/>
                  </a:srgb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sz="3200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“ </a:t>
            </a:r>
            <a:r>
              <a:rPr lang="ko-KR" altLang="en-US" sz="3200" b="1" dirty="0" err="1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술담화</a:t>
            </a:r>
            <a:r>
              <a:rPr lang="ko-KR" altLang="en-US" sz="3200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3200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“ &amp; “</a:t>
            </a:r>
            <a:r>
              <a:rPr lang="ko-KR" altLang="en-US" sz="3200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음주 미술관 </a:t>
            </a:r>
            <a:r>
              <a:rPr lang="en-US" altLang="ko-KR" sz="3200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81D0A0-D0DB-14E1-4719-B2BE133C348F}"/>
              </a:ext>
            </a:extLst>
          </p:cNvPr>
          <p:cNvSpPr txBox="1"/>
          <p:nvPr/>
        </p:nvSpPr>
        <p:spPr>
          <a:xfrm>
            <a:off x="755576" y="64608"/>
            <a:ext cx="698477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2. </a:t>
            </a:r>
            <a:r>
              <a:rPr lang="ko-KR" altLang="en-US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일반적 고찰 </a:t>
            </a:r>
            <a:r>
              <a:rPr lang="en-US" altLang="ko-KR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: </a:t>
            </a:r>
            <a:r>
              <a:rPr lang="ko-KR" altLang="en-US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산업현황</a:t>
            </a:r>
          </a:p>
        </p:txBody>
      </p:sp>
    </p:spTree>
    <p:extLst>
      <p:ext uri="{BB962C8B-B14F-4D97-AF65-F5344CB8AC3E}">
        <p14:creationId xmlns:p14="http://schemas.microsoft.com/office/powerpoint/2010/main" val="2454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31">
            <a:extLst>
              <a:ext uri="{FF2B5EF4-FFF2-40B4-BE49-F238E27FC236}">
                <a16:creationId xmlns:a16="http://schemas.microsoft.com/office/drawing/2014/main" id="{BA20CA6A-5065-7941-D2A9-475D73368A9F}"/>
              </a:ext>
            </a:extLst>
          </p:cNvPr>
          <p:cNvSpPr/>
          <p:nvPr/>
        </p:nvSpPr>
        <p:spPr>
          <a:xfrm>
            <a:off x="6384934" y="5036131"/>
            <a:ext cx="2018164" cy="358251"/>
          </a:xfrm>
          <a:prstGeom prst="rect">
            <a:avLst/>
          </a:prstGeom>
          <a:solidFill>
            <a:srgbClr val="FDA8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7" name="직사각형 31">
            <a:extLst>
              <a:ext uri="{FF2B5EF4-FFF2-40B4-BE49-F238E27FC236}">
                <a16:creationId xmlns:a16="http://schemas.microsoft.com/office/drawing/2014/main" id="{9A558B46-5520-FCDD-50DA-EBFCD21A9289}"/>
              </a:ext>
            </a:extLst>
          </p:cNvPr>
          <p:cNvSpPr/>
          <p:nvPr/>
        </p:nvSpPr>
        <p:spPr>
          <a:xfrm>
            <a:off x="6732240" y="1844824"/>
            <a:ext cx="2018164" cy="358251"/>
          </a:xfrm>
          <a:prstGeom prst="rect">
            <a:avLst/>
          </a:prstGeom>
          <a:solidFill>
            <a:srgbClr val="FDA8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5CE56C-3387-EC06-DFBF-16750E60D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64704"/>
            <a:ext cx="3951428" cy="58326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8D05FE3-82D3-EEC5-5F95-7C977E971F6D}"/>
              </a:ext>
            </a:extLst>
          </p:cNvPr>
          <p:cNvSpPr txBox="1"/>
          <p:nvPr/>
        </p:nvSpPr>
        <p:spPr>
          <a:xfrm>
            <a:off x="4211960" y="1105580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2800" b="1" dirty="0" err="1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전통주</a:t>
            </a:r>
            <a:r>
              <a:rPr lang="ko-KR" altLang="en-US" sz="2800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육성정책</a:t>
            </a:r>
            <a:endParaRPr lang="en-US" altLang="ko-KR" sz="2800" b="1" dirty="0">
              <a:ln>
                <a:solidFill>
                  <a:srgbClr val="272123">
                    <a:alpha val="30000"/>
                  </a:srgb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538A27-2369-2859-0839-707701532258}"/>
              </a:ext>
            </a:extLst>
          </p:cNvPr>
          <p:cNvSpPr txBox="1"/>
          <p:nvPr/>
        </p:nvSpPr>
        <p:spPr>
          <a:xfrm>
            <a:off x="5652120" y="1819563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2014</a:t>
            </a:r>
            <a:r>
              <a:rPr lang="ko-KR" altLang="en-US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년 </a:t>
            </a:r>
            <a:r>
              <a:rPr lang="ko-KR" altLang="en-US" b="1" dirty="0" err="1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출고액</a:t>
            </a:r>
            <a:r>
              <a:rPr lang="ko-KR" altLang="en-US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81.8% </a:t>
            </a:r>
            <a:r>
              <a:rPr lang="ko-KR" altLang="en-US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증가</a:t>
            </a:r>
            <a:endParaRPr lang="en-US" altLang="ko-KR" b="1" dirty="0">
              <a:ln>
                <a:solidFill>
                  <a:srgbClr val="272123">
                    <a:alpha val="30000"/>
                  </a:srgb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C97D1B-7515-0BF6-A55C-9EB9B179DA95}"/>
              </a:ext>
            </a:extLst>
          </p:cNvPr>
          <p:cNvSpPr txBox="1"/>
          <p:nvPr/>
        </p:nvSpPr>
        <p:spPr>
          <a:xfrm>
            <a:off x="4283968" y="3717032"/>
            <a:ext cx="5544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전통주</a:t>
            </a:r>
            <a:r>
              <a:rPr lang="ko-KR" altLang="en-US" sz="2800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2800" b="1" dirty="0" err="1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큐레이팅</a:t>
            </a:r>
            <a:r>
              <a:rPr lang="ko-KR" altLang="en-US" sz="2800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en-US" altLang="ko-KR" sz="2800" b="1" dirty="0">
              <a:ln>
                <a:solidFill>
                  <a:srgbClr val="272123">
                    <a:alpha val="30000"/>
                  </a:srgb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2800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업체 등장</a:t>
            </a:r>
            <a:endParaRPr lang="en-US" altLang="ko-KR" sz="2800" b="1" dirty="0">
              <a:ln>
                <a:solidFill>
                  <a:srgbClr val="272123">
                    <a:alpha val="30000"/>
                  </a:srgb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AB2093-AB60-D7FD-1525-8E788E82240C}"/>
              </a:ext>
            </a:extLst>
          </p:cNvPr>
          <p:cNvSpPr txBox="1"/>
          <p:nvPr/>
        </p:nvSpPr>
        <p:spPr>
          <a:xfrm>
            <a:off x="5148064" y="2502169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육성 및 개발의지가 효과를 </a:t>
            </a:r>
            <a:endParaRPr lang="en-US" altLang="ko-KR" b="1" dirty="0">
              <a:ln>
                <a:solidFill>
                  <a:srgbClr val="272123">
                    <a:alpha val="30000"/>
                  </a:srgb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b="1" dirty="0" err="1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거둘수</a:t>
            </a:r>
            <a:r>
              <a:rPr lang="ko-KR" altLang="en-US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있다</a:t>
            </a:r>
            <a:r>
              <a:rPr lang="en-US" altLang="ko-KR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E8E4CD-2BEC-5A31-F54E-EE7BE7EDDF58}"/>
              </a:ext>
            </a:extLst>
          </p:cNvPr>
          <p:cNvSpPr txBox="1"/>
          <p:nvPr/>
        </p:nvSpPr>
        <p:spPr>
          <a:xfrm>
            <a:off x="5652120" y="50131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14.8% </a:t>
            </a:r>
            <a:r>
              <a:rPr lang="ko-KR" altLang="en-US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성장률 기록</a:t>
            </a:r>
            <a:endParaRPr lang="en-US" altLang="ko-KR" b="1" dirty="0">
              <a:ln>
                <a:solidFill>
                  <a:srgbClr val="272123">
                    <a:alpha val="30000"/>
                  </a:srgb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AD6148-2D9F-942E-F205-0D10F7F60CA6}"/>
              </a:ext>
            </a:extLst>
          </p:cNvPr>
          <p:cNvSpPr txBox="1"/>
          <p:nvPr/>
        </p:nvSpPr>
        <p:spPr>
          <a:xfrm>
            <a:off x="4355976" y="5796553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전체주류시장의 규모가 </a:t>
            </a:r>
            <a:r>
              <a:rPr lang="en-US" altLang="ko-KR" sz="1600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2.7% </a:t>
            </a:r>
            <a:r>
              <a:rPr lang="ko-KR" altLang="en-US" sz="1600" b="1" dirty="0" err="1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감소한것에</a:t>
            </a:r>
            <a:endParaRPr lang="en-US" altLang="ko-KR" sz="1600" b="1" dirty="0">
              <a:ln>
                <a:solidFill>
                  <a:srgbClr val="272123">
                    <a:alpha val="30000"/>
                  </a:srgb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1600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대비하여 시장규모는 점진적 증가</a:t>
            </a:r>
            <a:endParaRPr lang="en-US" altLang="ko-KR" sz="1600" b="1" dirty="0">
              <a:ln>
                <a:solidFill>
                  <a:srgbClr val="272123">
                    <a:alpha val="30000"/>
                  </a:srgb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310855-66FA-E795-4F26-3424BA52865C}"/>
              </a:ext>
            </a:extLst>
          </p:cNvPr>
          <p:cNvSpPr txBox="1"/>
          <p:nvPr/>
        </p:nvSpPr>
        <p:spPr>
          <a:xfrm>
            <a:off x="5274324" y="215061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&amp;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8FAE53-F80C-EDA0-F703-21CCCF2334CA}"/>
              </a:ext>
            </a:extLst>
          </p:cNvPr>
          <p:cNvSpPr txBox="1"/>
          <p:nvPr/>
        </p:nvSpPr>
        <p:spPr>
          <a:xfrm>
            <a:off x="5274324" y="5419305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&amp;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619C35-B285-299E-04D7-88EDA786F31E}"/>
              </a:ext>
            </a:extLst>
          </p:cNvPr>
          <p:cNvSpPr txBox="1"/>
          <p:nvPr/>
        </p:nvSpPr>
        <p:spPr>
          <a:xfrm>
            <a:off x="755576" y="64608"/>
            <a:ext cx="698477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2. </a:t>
            </a:r>
            <a:r>
              <a:rPr lang="ko-KR" altLang="en-US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일반적 고찰 </a:t>
            </a:r>
            <a:r>
              <a:rPr lang="en-US" altLang="ko-KR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: </a:t>
            </a:r>
            <a:r>
              <a:rPr lang="ko-KR" altLang="en-US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산업현황</a:t>
            </a:r>
          </a:p>
        </p:txBody>
      </p:sp>
    </p:spTree>
    <p:extLst>
      <p:ext uri="{BB962C8B-B14F-4D97-AF65-F5344CB8AC3E}">
        <p14:creationId xmlns:p14="http://schemas.microsoft.com/office/powerpoint/2010/main" val="109812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0434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344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9BCC79-BDF5-8909-B5E1-31920885D61B}"/>
              </a:ext>
            </a:extLst>
          </p:cNvPr>
          <p:cNvSpPr/>
          <p:nvPr/>
        </p:nvSpPr>
        <p:spPr>
          <a:xfrm>
            <a:off x="1547664" y="3056881"/>
            <a:ext cx="1181299" cy="616578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판매자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750677-FDF5-30BD-6C07-BC03D77876F7}"/>
              </a:ext>
            </a:extLst>
          </p:cNvPr>
          <p:cNvSpPr/>
          <p:nvPr/>
        </p:nvSpPr>
        <p:spPr>
          <a:xfrm>
            <a:off x="3995936" y="3056881"/>
            <a:ext cx="1440160" cy="616578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전자상거래 플랫폼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C643D4B-06CB-F12A-7D89-64B08D6E1299}"/>
              </a:ext>
            </a:extLst>
          </p:cNvPr>
          <p:cNvSpPr/>
          <p:nvPr/>
        </p:nvSpPr>
        <p:spPr>
          <a:xfrm>
            <a:off x="6631061" y="3056881"/>
            <a:ext cx="1181299" cy="616578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소비자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BAE3393-5AAF-BBDF-1FB6-1DE24C34D71A}"/>
              </a:ext>
            </a:extLst>
          </p:cNvPr>
          <p:cNvCxnSpPr>
            <a:cxnSpLocks/>
          </p:cNvCxnSpPr>
          <p:nvPr/>
        </p:nvCxnSpPr>
        <p:spPr>
          <a:xfrm>
            <a:off x="5465267" y="3356992"/>
            <a:ext cx="10509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1A58A7D-1EA7-98E8-7394-DD52FB4484F0}"/>
              </a:ext>
            </a:extLst>
          </p:cNvPr>
          <p:cNvCxnSpPr>
            <a:cxnSpLocks/>
          </p:cNvCxnSpPr>
          <p:nvPr/>
        </p:nvCxnSpPr>
        <p:spPr>
          <a:xfrm>
            <a:off x="2800971" y="3356992"/>
            <a:ext cx="10509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F0AB4CF-38E2-8C27-9670-C9E32EE974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32783" y="1665608"/>
            <a:ext cx="12700" cy="2577702"/>
          </a:xfrm>
          <a:prstGeom prst="bentConnector3">
            <a:avLst>
              <a:gd name="adj1" fmla="val 962912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C3B36E03-742A-C752-7E07-F1F6F0F783A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01135" y="1665608"/>
            <a:ext cx="12700" cy="2577702"/>
          </a:xfrm>
          <a:prstGeom prst="bentConnector3">
            <a:avLst>
              <a:gd name="adj1" fmla="val 962912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9481A9D3-7B3A-6812-B5EE-07CADBB8D70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32783" y="2487029"/>
            <a:ext cx="12700" cy="2577702"/>
          </a:xfrm>
          <a:prstGeom prst="bentConnector3">
            <a:avLst>
              <a:gd name="adj1" fmla="val -952426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C98A07E3-2997-607B-B5AF-CB4887AB6DB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58557" y="2493839"/>
            <a:ext cx="12700" cy="2577702"/>
          </a:xfrm>
          <a:prstGeom prst="bentConnector3">
            <a:avLst>
              <a:gd name="adj1" fmla="val -952426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1A094C8-07EE-D5F1-D9F0-1F6A386F2091}"/>
              </a:ext>
            </a:extLst>
          </p:cNvPr>
          <p:cNvSpPr txBox="1"/>
          <p:nvPr/>
        </p:nvSpPr>
        <p:spPr>
          <a:xfrm>
            <a:off x="2771800" y="50038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물류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A98977-0D23-551A-A1B3-4BA3017C9628}"/>
              </a:ext>
            </a:extLst>
          </p:cNvPr>
          <p:cNvSpPr txBox="1"/>
          <p:nvPr/>
        </p:nvSpPr>
        <p:spPr>
          <a:xfrm>
            <a:off x="6012160" y="126876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자금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3AB466-B211-7BEB-B4C8-7F0F4E4A54E4}"/>
              </a:ext>
            </a:extLst>
          </p:cNvPr>
          <p:cNvSpPr txBox="1"/>
          <p:nvPr/>
        </p:nvSpPr>
        <p:spPr>
          <a:xfrm>
            <a:off x="6012160" y="50038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물류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42A49F-A3CA-7B5D-8DF5-0B923179ABB5}"/>
              </a:ext>
            </a:extLst>
          </p:cNvPr>
          <p:cNvSpPr txBox="1"/>
          <p:nvPr/>
        </p:nvSpPr>
        <p:spPr>
          <a:xfrm>
            <a:off x="2771800" y="12594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자금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017BC1-8B87-5581-5C09-8A0CFF5583B8}"/>
              </a:ext>
            </a:extLst>
          </p:cNvPr>
          <p:cNvSpPr/>
          <p:nvPr/>
        </p:nvSpPr>
        <p:spPr>
          <a:xfrm>
            <a:off x="3923928" y="6018787"/>
            <a:ext cx="1728192" cy="616578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자 물류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FF8B2A-E9B6-6879-A0FF-E41B1A702544}"/>
              </a:ext>
            </a:extLst>
          </p:cNvPr>
          <p:cNvSpPr/>
          <p:nvPr/>
        </p:nvSpPr>
        <p:spPr>
          <a:xfrm>
            <a:off x="6948264" y="6011424"/>
            <a:ext cx="1728192" cy="616578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자체 운영 물류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88D7068-D728-A0E3-B541-B8AEDDD26EDE}"/>
              </a:ext>
            </a:extLst>
          </p:cNvPr>
          <p:cNvCxnSpPr/>
          <p:nvPr/>
        </p:nvCxnSpPr>
        <p:spPr>
          <a:xfrm flipH="1">
            <a:off x="4932040" y="5373216"/>
            <a:ext cx="1087413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2F6639E-BA0B-D558-EF60-54BD5646471E}"/>
              </a:ext>
            </a:extLst>
          </p:cNvPr>
          <p:cNvCxnSpPr>
            <a:cxnSpLocks/>
          </p:cNvCxnSpPr>
          <p:nvPr/>
        </p:nvCxnSpPr>
        <p:spPr>
          <a:xfrm>
            <a:off x="6667525" y="5373216"/>
            <a:ext cx="1144835" cy="536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CA0F07D-8551-01EF-7761-3B1C759123FF}"/>
              </a:ext>
            </a:extLst>
          </p:cNvPr>
          <p:cNvSpPr txBox="1"/>
          <p:nvPr/>
        </p:nvSpPr>
        <p:spPr>
          <a:xfrm>
            <a:off x="755576" y="64608"/>
            <a:ext cx="698477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2. </a:t>
            </a:r>
            <a:r>
              <a:rPr lang="ko-KR" altLang="en-US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전자상거래에 대한 일반적 고찰</a:t>
            </a:r>
          </a:p>
        </p:txBody>
      </p:sp>
    </p:spTree>
    <p:extLst>
      <p:ext uri="{BB962C8B-B14F-4D97-AF65-F5344CB8AC3E}">
        <p14:creationId xmlns:p14="http://schemas.microsoft.com/office/powerpoint/2010/main" val="345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5DFCED9F-1E70-B665-DE7E-637951B3FD33}"/>
              </a:ext>
            </a:extLst>
          </p:cNvPr>
          <p:cNvSpPr/>
          <p:nvPr/>
        </p:nvSpPr>
        <p:spPr>
          <a:xfrm>
            <a:off x="-9283" y="133293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직각 삼각형 46">
            <a:extLst>
              <a:ext uri="{FF2B5EF4-FFF2-40B4-BE49-F238E27FC236}">
                <a16:creationId xmlns:a16="http://schemas.microsoft.com/office/drawing/2014/main" id="{D9AA5DC5-E010-7C1F-A20B-045C014B6FCB}"/>
              </a:ext>
            </a:extLst>
          </p:cNvPr>
          <p:cNvSpPr/>
          <p:nvPr/>
        </p:nvSpPr>
        <p:spPr>
          <a:xfrm rot="5400000">
            <a:off x="702755" y="166300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867A569-DD8D-B245-D3CE-D506CA3D819B}"/>
              </a:ext>
            </a:extLst>
          </p:cNvPr>
          <p:cNvSpPr/>
          <p:nvPr/>
        </p:nvSpPr>
        <p:spPr>
          <a:xfrm>
            <a:off x="2527347" y="3530499"/>
            <a:ext cx="3412805" cy="264869"/>
          </a:xfrm>
          <a:prstGeom prst="rect">
            <a:avLst/>
          </a:prstGeom>
          <a:solidFill>
            <a:srgbClr val="FDA800">
              <a:alpha val="4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04235A7-2646-B888-4CE2-D8C3A7C640A2}"/>
              </a:ext>
            </a:extLst>
          </p:cNvPr>
          <p:cNvSpPr/>
          <p:nvPr/>
        </p:nvSpPr>
        <p:spPr>
          <a:xfrm>
            <a:off x="2513321" y="5361159"/>
            <a:ext cx="5299039" cy="264869"/>
          </a:xfrm>
          <a:prstGeom prst="rect">
            <a:avLst/>
          </a:prstGeom>
          <a:solidFill>
            <a:srgbClr val="FDA800">
              <a:alpha val="4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EAF95B7-0D5C-2596-4B55-9A5BF65F76CA}"/>
              </a:ext>
            </a:extLst>
          </p:cNvPr>
          <p:cNvSpPr/>
          <p:nvPr/>
        </p:nvSpPr>
        <p:spPr>
          <a:xfrm>
            <a:off x="1691680" y="1911875"/>
            <a:ext cx="3485187" cy="415636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7FC4D4-3477-7F50-DB5C-A513E666EDB6}"/>
              </a:ext>
            </a:extLst>
          </p:cNvPr>
          <p:cNvSpPr txBox="1"/>
          <p:nvPr/>
        </p:nvSpPr>
        <p:spPr>
          <a:xfrm>
            <a:off x="1619672" y="1552436"/>
            <a:ext cx="446449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dirty="0">
                <a:solidFill>
                  <a:srgbClr val="AF9061"/>
                </a:solidFill>
                <a:latin typeface="나눔바른고딕 UltraLight"/>
                <a:ea typeface="나눔바른고딕 UltraLight"/>
              </a:rPr>
              <a:t>물류와 전자 상거래의 상호작용</a:t>
            </a:r>
            <a:endParaRPr lang="en-US" altLang="ko-KR" sz="1300" dirty="0">
              <a:solidFill>
                <a:srgbClr val="AF9061"/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47D6BE-35A7-7E47-A89C-D7FFE7C76ACB}"/>
              </a:ext>
            </a:extLst>
          </p:cNvPr>
          <p:cNvSpPr txBox="1"/>
          <p:nvPr/>
        </p:nvSpPr>
        <p:spPr>
          <a:xfrm>
            <a:off x="1619672" y="1916832"/>
            <a:ext cx="4125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물류가 전자상거래에 미치는 영향</a:t>
            </a:r>
            <a:endParaRPr lang="en-US" altLang="ko-KR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1D2E31-0D9C-86AD-B91E-1658D1F084A0}"/>
              </a:ext>
            </a:extLst>
          </p:cNvPr>
          <p:cNvSpPr txBox="1"/>
          <p:nvPr/>
        </p:nvSpPr>
        <p:spPr>
          <a:xfrm>
            <a:off x="1979712" y="2856100"/>
            <a:ext cx="3456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물류는 전자상거래의 일부분</a:t>
            </a:r>
            <a:endParaRPr lang="en-US" altLang="ko-KR" dirty="0">
              <a:solidFill>
                <a:srgbClr val="272123"/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894581-82F5-396C-FC22-D70E9F44A597}"/>
              </a:ext>
            </a:extLst>
          </p:cNvPr>
          <p:cNvSpPr txBox="1"/>
          <p:nvPr/>
        </p:nvSpPr>
        <p:spPr>
          <a:xfrm>
            <a:off x="2494928" y="3240777"/>
            <a:ext cx="38052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dirty="0">
                <a:latin typeface="나눔바른고딕 UltraLight"/>
                <a:ea typeface="나눔바른고딕 UltraLight"/>
              </a:rPr>
              <a:t>전자상거래 전체 단계의 마지막이자 </a:t>
            </a:r>
            <a:endParaRPr lang="en-US" altLang="ko-KR" sz="1600" dirty="0">
              <a:latin typeface="나눔바른고딕 UltraLight"/>
              <a:ea typeface="나눔바른고딕 UltraLight"/>
            </a:endParaRPr>
          </a:p>
          <a:p>
            <a:pPr lvl="0">
              <a:defRPr/>
            </a:pPr>
            <a:r>
              <a:rPr lang="ko-KR" altLang="en-US" sz="1600" b="1" dirty="0">
                <a:latin typeface="나눔바른고딕 UltraLight"/>
                <a:ea typeface="나눔바른고딕 UltraLight"/>
              </a:rPr>
              <a:t>가장 중요한 절차로 구현의 필수요소</a:t>
            </a:r>
            <a:endParaRPr lang="en-US" altLang="ko-KR" sz="1600" b="1" dirty="0">
              <a:latin typeface="나눔바른고딕 UltraLight"/>
              <a:ea typeface="나눔바른고딕 UltraLigh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14A18A-1C37-F7A2-AC71-73614A6F8574}"/>
              </a:ext>
            </a:extLst>
          </p:cNvPr>
          <p:cNvSpPr txBox="1"/>
          <p:nvPr/>
        </p:nvSpPr>
        <p:spPr>
          <a:xfrm>
            <a:off x="1979712" y="4521531"/>
            <a:ext cx="4536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물류는 전자상거래 발전의 필수 요소 </a:t>
            </a:r>
            <a:endParaRPr lang="en-US" altLang="ko-KR" dirty="0">
              <a:solidFill>
                <a:srgbClr val="272123"/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F06D10-BB18-0324-3430-8CA5E9DC441D}"/>
              </a:ext>
            </a:extLst>
          </p:cNvPr>
          <p:cNvSpPr txBox="1"/>
          <p:nvPr/>
        </p:nvSpPr>
        <p:spPr>
          <a:xfrm>
            <a:off x="2494927" y="4978260"/>
            <a:ext cx="56054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dirty="0">
                <a:latin typeface="나눔바른고딕 UltraLight"/>
                <a:ea typeface="나눔바른고딕 UltraLight"/>
              </a:rPr>
              <a:t>선진적 배송시스템은 전자상거래 수입향상과 밀접한 관련</a:t>
            </a:r>
            <a:endParaRPr lang="en-US" altLang="ko-KR" sz="1600" dirty="0">
              <a:latin typeface="나눔바른고딕 UltraLight"/>
              <a:ea typeface="나눔바른고딕 UltraLigh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FDDBDD-B5B8-7A14-800B-DA528CD5B0E3}"/>
              </a:ext>
            </a:extLst>
          </p:cNvPr>
          <p:cNvSpPr txBox="1"/>
          <p:nvPr/>
        </p:nvSpPr>
        <p:spPr>
          <a:xfrm>
            <a:off x="2494927" y="5316814"/>
            <a:ext cx="56054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b="1" dirty="0">
                <a:latin typeface="나눔바른고딕 UltraLight"/>
                <a:ea typeface="나눔바른고딕 UltraLight"/>
              </a:rPr>
              <a:t>원가 절감과 서비스질의 향상 </a:t>
            </a:r>
            <a:r>
              <a:rPr lang="en-US" altLang="ko-KR" sz="1600" b="1" dirty="0">
                <a:latin typeface="나눔바른고딕 UltraLight"/>
                <a:ea typeface="나눔바른고딕 UltraLight"/>
              </a:rPr>
              <a:t>= </a:t>
            </a:r>
            <a:r>
              <a:rPr lang="ko-KR" altLang="en-US" sz="1600" b="1" dirty="0">
                <a:latin typeface="나눔바른고딕 UltraLight"/>
                <a:ea typeface="나눔바른고딕 UltraLight"/>
              </a:rPr>
              <a:t>전자상거래 경쟁력 상승</a:t>
            </a:r>
            <a:endParaRPr lang="en-US" altLang="ko-KR" sz="1600" b="1" dirty="0">
              <a:latin typeface="나눔바른고딕 UltraLight"/>
              <a:ea typeface="나눔바른고딕 Ultra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805B54-7161-4139-680D-C4738C24ED90}"/>
              </a:ext>
            </a:extLst>
          </p:cNvPr>
          <p:cNvSpPr txBox="1"/>
          <p:nvPr/>
        </p:nvSpPr>
        <p:spPr>
          <a:xfrm>
            <a:off x="755576" y="64608"/>
            <a:ext cx="698477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2. </a:t>
            </a:r>
            <a:r>
              <a:rPr lang="ko-KR" altLang="en-US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전자상거래에 대한 일반적 고찰</a:t>
            </a:r>
          </a:p>
        </p:txBody>
      </p:sp>
    </p:spTree>
    <p:extLst>
      <p:ext uri="{BB962C8B-B14F-4D97-AF65-F5344CB8AC3E}">
        <p14:creationId xmlns:p14="http://schemas.microsoft.com/office/powerpoint/2010/main" val="34616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F4B591-4C7A-FDA2-7813-F79FAFB998A4}"/>
              </a:ext>
            </a:extLst>
          </p:cNvPr>
          <p:cNvSpPr/>
          <p:nvPr/>
        </p:nvSpPr>
        <p:spPr>
          <a:xfrm>
            <a:off x="-9283" y="133293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580F918-2B89-1244-EA56-8029FDD221E2}"/>
              </a:ext>
            </a:extLst>
          </p:cNvPr>
          <p:cNvSpPr/>
          <p:nvPr/>
        </p:nvSpPr>
        <p:spPr>
          <a:xfrm>
            <a:off x="2967" y="133581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직각 삼각형 33">
            <a:extLst>
              <a:ext uri="{FF2B5EF4-FFF2-40B4-BE49-F238E27FC236}">
                <a16:creationId xmlns:a16="http://schemas.microsoft.com/office/drawing/2014/main" id="{38B6AEB8-7172-3593-0106-C60F12575836}"/>
              </a:ext>
            </a:extLst>
          </p:cNvPr>
          <p:cNvSpPr/>
          <p:nvPr/>
        </p:nvSpPr>
        <p:spPr>
          <a:xfrm rot="5400000">
            <a:off x="715005" y="166589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867A569-DD8D-B245-D3CE-D506CA3D819B}"/>
              </a:ext>
            </a:extLst>
          </p:cNvPr>
          <p:cNvSpPr/>
          <p:nvPr/>
        </p:nvSpPr>
        <p:spPr>
          <a:xfrm>
            <a:off x="2331972" y="3340347"/>
            <a:ext cx="5336372" cy="264869"/>
          </a:xfrm>
          <a:prstGeom prst="rect">
            <a:avLst/>
          </a:prstGeom>
          <a:solidFill>
            <a:srgbClr val="FDA800">
              <a:alpha val="4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04235A7-2646-B888-4CE2-D8C3A7C640A2}"/>
              </a:ext>
            </a:extLst>
          </p:cNvPr>
          <p:cNvSpPr/>
          <p:nvPr/>
        </p:nvSpPr>
        <p:spPr>
          <a:xfrm>
            <a:off x="2411760" y="5514004"/>
            <a:ext cx="4392488" cy="264869"/>
          </a:xfrm>
          <a:prstGeom prst="rect">
            <a:avLst/>
          </a:prstGeom>
          <a:solidFill>
            <a:srgbClr val="FDA800">
              <a:alpha val="4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EAF95B7-0D5C-2596-4B55-9A5BF65F76CA}"/>
              </a:ext>
            </a:extLst>
          </p:cNvPr>
          <p:cNvSpPr/>
          <p:nvPr/>
        </p:nvSpPr>
        <p:spPr>
          <a:xfrm>
            <a:off x="1691680" y="1911875"/>
            <a:ext cx="3485187" cy="415636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7FC4D4-3477-7F50-DB5C-A513E666EDB6}"/>
              </a:ext>
            </a:extLst>
          </p:cNvPr>
          <p:cNvSpPr txBox="1"/>
          <p:nvPr/>
        </p:nvSpPr>
        <p:spPr>
          <a:xfrm>
            <a:off x="1619672" y="1552436"/>
            <a:ext cx="446449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 dirty="0">
                <a:solidFill>
                  <a:srgbClr val="AF9061"/>
                </a:solidFill>
                <a:latin typeface="나눔바른고딕 UltraLight"/>
                <a:ea typeface="나눔바른고딕 UltraLight"/>
              </a:rPr>
              <a:t>물류와 전자 상거래의 상호작용</a:t>
            </a:r>
            <a:endParaRPr lang="en-US" altLang="ko-KR" sz="1300" dirty="0">
              <a:solidFill>
                <a:srgbClr val="AF9061"/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47D6BE-35A7-7E47-A89C-D7FFE7C76ACB}"/>
              </a:ext>
            </a:extLst>
          </p:cNvPr>
          <p:cNvSpPr txBox="1"/>
          <p:nvPr/>
        </p:nvSpPr>
        <p:spPr>
          <a:xfrm>
            <a:off x="1619672" y="1916832"/>
            <a:ext cx="4125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전자상거래가 물류에 미치는 영향</a:t>
            </a:r>
            <a:endParaRPr lang="en-US" altLang="ko-KR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1D2E31-0D9C-86AD-B91E-1658D1F084A0}"/>
              </a:ext>
            </a:extLst>
          </p:cNvPr>
          <p:cNvSpPr txBox="1"/>
          <p:nvPr/>
        </p:nvSpPr>
        <p:spPr>
          <a:xfrm>
            <a:off x="1979711" y="2856100"/>
            <a:ext cx="6912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전자상거래 환경에선 다양한 요구를 충족하는 서비스가 필요</a:t>
            </a:r>
            <a:endParaRPr lang="en-US" altLang="ko-KR" dirty="0">
              <a:solidFill>
                <a:srgbClr val="272123"/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894581-82F5-396C-FC22-D70E9F44A597}"/>
              </a:ext>
            </a:extLst>
          </p:cNvPr>
          <p:cNvSpPr txBox="1"/>
          <p:nvPr/>
        </p:nvSpPr>
        <p:spPr>
          <a:xfrm>
            <a:off x="2278905" y="3312829"/>
            <a:ext cx="66135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b="1" dirty="0">
                <a:latin typeface="나눔바른고딕 UltraLight"/>
                <a:ea typeface="나눔바른고딕 UltraLight"/>
              </a:rPr>
              <a:t>택배는 판매자와 최종소비자를 연결하는 가장 중요한 요소</a:t>
            </a:r>
            <a:r>
              <a:rPr lang="ko-KR" altLang="en-US" sz="1600" dirty="0">
                <a:latin typeface="나눔바른고딕 UltraLight"/>
                <a:ea typeface="나눔바른고딕 UltraLight"/>
              </a:rPr>
              <a:t>이기에     소비지가 </a:t>
            </a:r>
            <a:r>
              <a:rPr lang="ko-KR" altLang="en-US" sz="1600" dirty="0" err="1">
                <a:latin typeface="나눔바른고딕 UltraLight"/>
                <a:ea typeface="나눔바른고딕 UltraLight"/>
              </a:rPr>
              <a:t>만족할만한</a:t>
            </a:r>
            <a:r>
              <a:rPr lang="ko-KR" altLang="en-US" sz="1600" dirty="0">
                <a:latin typeface="나눔바른고딕 UltraLight"/>
                <a:ea typeface="나눔바른고딕 UltraLight"/>
              </a:rPr>
              <a:t> 목표를 달성할 수 있도록 합리적인 계획이 필수</a:t>
            </a:r>
            <a:endParaRPr lang="en-US" altLang="ko-KR" sz="1600" dirty="0">
              <a:latin typeface="나눔바른고딕 UltraLight"/>
              <a:ea typeface="나눔바른고딕 UltraLigh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14A18A-1C37-F7A2-AC71-73614A6F8574}"/>
              </a:ext>
            </a:extLst>
          </p:cNvPr>
          <p:cNvSpPr txBox="1"/>
          <p:nvPr/>
        </p:nvSpPr>
        <p:spPr>
          <a:xfrm>
            <a:off x="1979712" y="4521531"/>
            <a:ext cx="4752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/>
              <a:buChar char="§"/>
              <a:defRPr/>
            </a:pPr>
            <a:r>
              <a:rPr lang="ko-KR" altLang="en-US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전자상거래 발전으로 인한 물류의 발전</a:t>
            </a:r>
            <a:endParaRPr lang="en-US" altLang="ko-KR" dirty="0">
              <a:solidFill>
                <a:srgbClr val="272123"/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F06D10-BB18-0324-3430-8CA5E9DC441D}"/>
              </a:ext>
            </a:extLst>
          </p:cNvPr>
          <p:cNvSpPr txBox="1"/>
          <p:nvPr/>
        </p:nvSpPr>
        <p:spPr>
          <a:xfrm>
            <a:off x="2315415" y="4974267"/>
            <a:ext cx="66490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dirty="0">
                <a:latin typeface="나눔바른고딕 UltraLight"/>
                <a:ea typeface="나눔바른고딕 UltraLight"/>
              </a:rPr>
              <a:t>전자상거래는 소비자가 신뢰 할 만한 효율적인 물류와 더불어 빠른 배달을 요구하기때문에 이로 인해 물류기술이 발전 하고 있음</a:t>
            </a:r>
            <a:r>
              <a:rPr lang="en-US" altLang="ko-KR" sz="1600" dirty="0">
                <a:latin typeface="나눔바른고딕 UltraLight"/>
                <a:ea typeface="나눔바른고딕 UltraLight"/>
              </a:rPr>
              <a:t>. </a:t>
            </a:r>
            <a:r>
              <a:rPr lang="ko-KR" altLang="en-US" sz="1600" dirty="0">
                <a:latin typeface="나눔바른고딕 UltraLight"/>
                <a:ea typeface="나눔바른고딕 UltraLight"/>
              </a:rPr>
              <a:t>또한 </a:t>
            </a:r>
            <a:endParaRPr lang="en-US" altLang="ko-KR" sz="1600" dirty="0">
              <a:latin typeface="나눔바른고딕 UltraLight"/>
              <a:ea typeface="나눔바른고딕 UltraLight"/>
            </a:endParaRPr>
          </a:p>
          <a:p>
            <a:pPr lvl="0">
              <a:defRPr/>
            </a:pPr>
            <a:r>
              <a:rPr lang="ko-KR" altLang="en-US" sz="1600" b="1" dirty="0">
                <a:latin typeface="나눔바른고딕 UltraLight"/>
                <a:ea typeface="나눔바른고딕 UltraLight"/>
              </a:rPr>
              <a:t>물류의 속도는 전자상거래 회사의 주요 경쟁수단</a:t>
            </a:r>
            <a:r>
              <a:rPr lang="ko-KR" altLang="en-US" sz="1600" dirty="0">
                <a:latin typeface="나눔바른고딕 UltraLight"/>
                <a:ea typeface="나눔바른고딕 UltraLight"/>
              </a:rPr>
              <a:t>으로 떠오르고 있음</a:t>
            </a:r>
            <a:r>
              <a:rPr lang="en-US" altLang="ko-KR" sz="1600" dirty="0">
                <a:latin typeface="나눔바른고딕 UltraLight"/>
                <a:ea typeface="나눔바른고딕 UltraLight"/>
              </a:rPr>
              <a:t>,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C41AB3-5A3D-1806-AA31-146CC4778AF5}"/>
              </a:ext>
            </a:extLst>
          </p:cNvPr>
          <p:cNvSpPr txBox="1"/>
          <p:nvPr/>
        </p:nvSpPr>
        <p:spPr>
          <a:xfrm>
            <a:off x="755576" y="64608"/>
            <a:ext cx="698477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2. </a:t>
            </a:r>
            <a:r>
              <a:rPr lang="ko-KR" altLang="en-US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전자상거래에 대한 일반적 고찰</a:t>
            </a:r>
          </a:p>
        </p:txBody>
      </p:sp>
      <p:sp>
        <p:nvSpPr>
          <p:cNvPr id="32" name="직각 삼각형 31">
            <a:extLst>
              <a:ext uri="{FF2B5EF4-FFF2-40B4-BE49-F238E27FC236}">
                <a16:creationId xmlns:a16="http://schemas.microsoft.com/office/drawing/2014/main" id="{F8AD8BDF-13AD-A2BD-F506-9B8FB940BB2A}"/>
              </a:ext>
            </a:extLst>
          </p:cNvPr>
          <p:cNvSpPr/>
          <p:nvPr/>
        </p:nvSpPr>
        <p:spPr>
          <a:xfrm rot="5400000">
            <a:off x="702755" y="166300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35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805330" y="1412776"/>
            <a:ext cx="702320" cy="457200"/>
          </a:xfrm>
          <a:prstGeom prst="rect">
            <a:avLst/>
          </a:prstGeom>
          <a:solidFill>
            <a:srgbClr val="FDA8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181853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14861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22048" y="1322987"/>
            <a:ext cx="7214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IPA ( Important-Performance Analysis 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623307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5656" y="141527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71495" y="3187716"/>
            <a:ext cx="7088935" cy="2617548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443504" y="2958140"/>
            <a:ext cx="3731018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543701" y="2943933"/>
            <a:ext cx="347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만족도 및 중요도 선정</a:t>
            </a:r>
            <a:endParaRPr lang="en-US" altLang="ko-KR" b="1" dirty="0">
              <a:ln>
                <a:solidFill>
                  <a:srgbClr val="FDA800">
                    <a:alpha val="30000"/>
                  </a:srgbClr>
                </a:solidFill>
              </a:ln>
              <a:solidFill>
                <a:srgbClr val="FDA80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26688" y="3542383"/>
            <a:ext cx="6168740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주류에 많은 소비를 두고 있는 소비자층으로 주류공방 이용객대상으로 설문조사 실시 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&lt; 31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명 실시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회수율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100 % &gt;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물류서비스 외에도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제품을 구매할 때 고려해야하는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평가항목선정하여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X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축 및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Y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값의 데이터 설정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F24A89-727E-3FE3-65B3-1FF202EF1895}"/>
              </a:ext>
            </a:extLst>
          </p:cNvPr>
          <p:cNvSpPr txBox="1"/>
          <p:nvPr/>
        </p:nvSpPr>
        <p:spPr>
          <a:xfrm>
            <a:off x="755576" y="64608"/>
            <a:ext cx="698477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3. </a:t>
            </a:r>
            <a:r>
              <a:rPr lang="ko-KR" altLang="en-US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연구방법 및 설계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6B5C3B-71A6-206D-6078-F58903D39AA6}"/>
              </a:ext>
            </a:extLst>
          </p:cNvPr>
          <p:cNvSpPr txBox="1"/>
          <p:nvPr/>
        </p:nvSpPr>
        <p:spPr>
          <a:xfrm>
            <a:off x="1822048" y="1819563"/>
            <a:ext cx="7214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특정요소에 대한 만족도와 중요도를 각각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X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축과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Y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축으로 하는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차원상의 평면위에 좌표로 각요소를 표현하는 분석방법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43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7F69FE-8389-1AEF-74A0-3D2C8C6759F0}"/>
              </a:ext>
            </a:extLst>
          </p:cNvPr>
          <p:cNvSpPr/>
          <p:nvPr/>
        </p:nvSpPr>
        <p:spPr>
          <a:xfrm>
            <a:off x="-9283" y="181853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각 삼각형 27">
            <a:extLst>
              <a:ext uri="{FF2B5EF4-FFF2-40B4-BE49-F238E27FC236}">
                <a16:creationId xmlns:a16="http://schemas.microsoft.com/office/drawing/2014/main" id="{AE6C7632-A24D-EECE-D2C1-FEB439FDB301}"/>
              </a:ext>
            </a:extLst>
          </p:cNvPr>
          <p:cNvSpPr/>
          <p:nvPr/>
        </p:nvSpPr>
        <p:spPr>
          <a:xfrm rot="5400000">
            <a:off x="702755" y="214861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F24A89-727E-3FE3-65B3-1FF202EF1895}"/>
              </a:ext>
            </a:extLst>
          </p:cNvPr>
          <p:cNvSpPr txBox="1"/>
          <p:nvPr/>
        </p:nvSpPr>
        <p:spPr>
          <a:xfrm>
            <a:off x="755576" y="64608"/>
            <a:ext cx="698477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3. </a:t>
            </a:r>
            <a:r>
              <a:rPr lang="ko-KR" altLang="en-US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연구방법 및 설계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7EDAC6B-F30C-654C-3D15-91F68330E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499496"/>
              </p:ext>
            </p:extLst>
          </p:nvPr>
        </p:nvGraphicFramePr>
        <p:xfrm>
          <a:off x="1229404" y="709228"/>
          <a:ext cx="7574621" cy="2791780"/>
        </p:xfrm>
        <a:graphic>
          <a:graphicData uri="http://schemas.openxmlformats.org/drawingml/2006/table">
            <a:tbl>
              <a:tblPr/>
              <a:tblGrid>
                <a:gridCol w="1074247">
                  <a:extLst>
                    <a:ext uri="{9D8B030D-6E8A-4147-A177-3AD203B41FA5}">
                      <a16:colId xmlns:a16="http://schemas.microsoft.com/office/drawing/2014/main" val="3704478696"/>
                    </a:ext>
                  </a:extLst>
                </a:gridCol>
                <a:gridCol w="3250187">
                  <a:extLst>
                    <a:ext uri="{9D8B030D-6E8A-4147-A177-3AD203B41FA5}">
                      <a16:colId xmlns:a16="http://schemas.microsoft.com/office/drawing/2014/main" val="2696377338"/>
                    </a:ext>
                  </a:extLst>
                </a:gridCol>
                <a:gridCol w="3250187">
                  <a:extLst>
                    <a:ext uri="{9D8B030D-6E8A-4147-A177-3AD203B41FA5}">
                      <a16:colId xmlns:a16="http://schemas.microsoft.com/office/drawing/2014/main" val="1517854607"/>
                    </a:ext>
                  </a:extLst>
                </a:gridCol>
              </a:tblGrid>
              <a:tr h="2871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anose="020B0503020000020004" pitchFamily="2" charset="-127"/>
                          <a:ea typeface="나눔바른고딕 UltraLight" panose="020B0603020101020101"/>
                        </a:rPr>
                        <a:t>항목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>
                      <a:noFill/>
                    </a:lnL>
                    <a:lnR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anose="020B0503020000020004" pitchFamily="2" charset="-127"/>
                          <a:ea typeface="나눔바른고딕 UltraLight" panose="020B0603020101020101"/>
                        </a:rPr>
                        <a:t>세부 평가 속성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anose="020B0503020000020004" pitchFamily="2" charset="-127"/>
                          <a:ea typeface="나눔바른고딕 UltraLight" panose="020B0603020101020101"/>
                        </a:rPr>
                        <a:t>주요내용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367540"/>
                  </a:ext>
                </a:extLst>
              </a:tr>
              <a:tr h="408884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anose="020B0503020000020004" pitchFamily="2" charset="-127"/>
                          <a:ea typeface="나눔바른고딕 UltraLight" panose="020B0603020101020101"/>
                        </a:rPr>
                        <a:t>물류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anose="020B0503020000020004" pitchFamily="2" charset="-127"/>
                          <a:ea typeface="나눔바른고딕 UltraLight" panose="020B0603020101020101"/>
                        </a:rPr>
                        <a:t>서비스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anose="020B0503020000020004" pitchFamily="2" charset="-127"/>
                          <a:ea typeface="나눔바른고딕 UltraLight" panose="020B0603020101020101"/>
                        </a:rPr>
                        <a:t>요소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>
                      <a:noFill/>
                    </a:lnL>
                    <a:lnR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anose="020B0503020000020004" pitchFamily="2" charset="-127"/>
                          <a:ea typeface="나눔바른고딕 UltraLight" panose="020B0603020101020101"/>
                        </a:rPr>
                        <a:t>배송 적시성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indent="-9525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anose="020B0503020000020004" pitchFamily="2" charset="-127"/>
                          <a:ea typeface="나눔바른고딕 UltraLight" panose="020B0603020101020101"/>
                        </a:rPr>
                        <a:t>▪ 제조업체 직영매장 및 온라인 구매 시 제품이 소비자에게 도달하기까지 소요 되는 시간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153905"/>
                  </a:ext>
                </a:extLst>
              </a:tr>
              <a:tr h="4088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anose="020B0503020000020004" pitchFamily="2" charset="-127"/>
                          <a:ea typeface="나눔바른고딕 UltraLight" panose="020B0603020101020101"/>
                        </a:rPr>
                        <a:t>배송 안정성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indent="-9525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anose="020B0503020000020004" pitchFamily="2" charset="-127"/>
                          <a:ea typeface="나눔바른고딕 UltraLight" panose="020B0603020101020101"/>
                        </a:rPr>
                        <a:t>▪ 제조업체 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나눔고딕" panose="020B0503020000020004" pitchFamily="2" charset="-127"/>
                          <a:ea typeface="나눔바른고딕 UltraLight" panose="020B0603020101020101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anose="020B0503020000020004" pitchFamily="2" charset="-127"/>
                          <a:ea typeface="나눔바른고딕 UltraLight" panose="020B0603020101020101"/>
                        </a:rPr>
                        <a:t>주류도매상 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나눔고딕" panose="020B0503020000020004" pitchFamily="2" charset="-127"/>
                          <a:ea typeface="나눔바른고딕 UltraLight" panose="020B0603020101020101"/>
                        </a:rPr>
                        <a:t>/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anose="020B0503020000020004" pitchFamily="2" charset="-127"/>
                          <a:ea typeface="나눔바른고딕 UltraLight" panose="020B0603020101020101"/>
                        </a:rPr>
                        <a:t>운송업체에서의 제품 파손을 위한 방지 기능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114702"/>
                  </a:ext>
                </a:extLst>
              </a:tr>
              <a:tr h="4090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anose="020B0503020000020004" pitchFamily="2" charset="-127"/>
                          <a:ea typeface="나눔바른고딕 UltraLight" panose="020B0603020101020101"/>
                        </a:rPr>
                        <a:t>자체 운영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anose="020B0503020000020004" pitchFamily="2" charset="-127"/>
                          <a:ea typeface="나눔바른고딕 UltraLight" panose="020B0603020101020101"/>
                        </a:rPr>
                        <a:t>물류 서비스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indent="-9525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anose="020B0503020000020004" pitchFamily="2" charset="-127"/>
                          <a:ea typeface="나눔바른고딕 UltraLight" panose="020B0603020101020101"/>
                        </a:rPr>
                        <a:t>▪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나눔바른고딕 UltraLight" panose="020B0603020101020101"/>
                        </a:rPr>
                        <a:t>업체의 자체 운영 물류 서비스 요소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나눔바른고딕 UltraLight" panose="020B0603020101020101"/>
                        </a:rPr>
                        <a:t>ex )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나눔바른고딕 UltraLight" panose="020B0603020101020101"/>
                        </a:rPr>
                        <a:t>쿠팡 로켓배송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나눔바른고딕 UltraLight" panose="020B0603020101020101"/>
                        </a:rPr>
                        <a:t>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나눔바른고딕 UltraLight" panose="020B0603020101020101"/>
                        </a:rPr>
                        <a:t>구독 서비스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나눔바른고딕 UltraLight" panose="020B0603020101020101"/>
                        </a:rPr>
                        <a:t>[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나눔바른고딕 UltraLight" panose="020B0603020101020101"/>
                        </a:rPr>
                        <a:t>월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나눔바른고딕 UltraLight" panose="020B0603020101020101"/>
                        </a:rPr>
                        <a:t>1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나눔바른고딕 UltraLight" panose="020B0603020101020101"/>
                        </a:rPr>
                        <a:t>회 정기적 품목 배송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나눔바른고딕 UltraLight" panose="020B0603020101020101"/>
                        </a:rPr>
                        <a:t>]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8827"/>
                  </a:ext>
                </a:extLst>
              </a:tr>
              <a:tr h="4088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anose="020B0503020000020004" pitchFamily="2" charset="-127"/>
                          <a:ea typeface="나눔바른고딕 UltraLight" panose="020B0603020101020101"/>
                        </a:rPr>
                        <a:t>제품 상세정보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indent="-9525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anose="020B0503020000020004" pitchFamily="2" charset="-127"/>
                          <a:ea typeface="나눔바른고딕 UltraLight" panose="020B0603020101020101"/>
                        </a:rPr>
                        <a:t>▪ 지역특산주를 제조한 원재료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나눔고딕" panose="020B0503020000020004" pitchFamily="2" charset="-127"/>
                          <a:ea typeface="나눔바른고딕 UltraLight" panose="020B0603020101020101"/>
                        </a:rPr>
                        <a:t>, 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anose="020B0503020000020004" pitchFamily="2" charset="-127"/>
                          <a:ea typeface="나눔바른고딕 UltraLight" panose="020B0603020101020101"/>
                        </a:rPr>
                        <a:t>성분 등 제품을 구성하는 상세 정보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760674"/>
                  </a:ext>
                </a:extLst>
              </a:tr>
              <a:tr h="407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anose="020B0503020000020004" pitchFamily="2" charset="-127"/>
                          <a:ea typeface="나눔바른고딕 UltraLight" panose="020B0603020101020101"/>
                        </a:rPr>
                        <a:t>제품 포장 및 개인정보 보호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5410" marR="0" indent="-10541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anose="020B0503020000020004" pitchFamily="2" charset="-127"/>
                          <a:ea typeface="나눔바른고딕 UltraLight" panose="020B0603020101020101"/>
                        </a:rPr>
                        <a:t>▪ 제품의 포장 상태 및 라벨 부착 상태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나눔고딕" panose="020B0503020000020004" pitchFamily="2" charset="-127"/>
                          <a:ea typeface="나눔바른고딕 UltraLight" panose="020B0603020101020101"/>
                        </a:rPr>
                        <a:t>, 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anose="020B0503020000020004" pitchFamily="2" charset="-127"/>
                          <a:ea typeface="나눔바른고딕 UltraLight" panose="020B0603020101020101"/>
                        </a:rPr>
                        <a:t>제품을 구매하는 소비자의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  <a:p>
                      <a:pPr marL="105410" marR="0" indent="-10541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anose="020B0503020000020004" pitchFamily="2" charset="-127"/>
                          <a:ea typeface="나눔바른고딕 UltraLight" panose="020B0603020101020101"/>
                        </a:rPr>
                        <a:t>개인 인적정보 누출 방지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637417"/>
                  </a:ext>
                </a:extLst>
              </a:tr>
              <a:tr h="4616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anose="020B0503020000020004" pitchFamily="2" charset="-127"/>
                          <a:ea typeface="나눔바른고딕 UltraLight" panose="020B0603020101020101"/>
                        </a:rPr>
                        <a:t>제품 콜드체인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indent="-9525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anose="020B0503020000020004" pitchFamily="2" charset="-127"/>
                          <a:ea typeface="나눔바른고딕 UltraLight" panose="020B0603020101020101"/>
                        </a:rPr>
                        <a:t>▪ 제조업체 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나눔고딕" panose="020B0503020000020004" pitchFamily="2" charset="-127"/>
                          <a:ea typeface="나눔바른고딕 UltraLight" panose="020B0603020101020101"/>
                        </a:rPr>
                        <a:t>/ 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anose="020B0503020000020004" pitchFamily="2" charset="-127"/>
                          <a:ea typeface="나눔바른고딕 UltraLight" panose="020B0603020101020101"/>
                        </a:rPr>
                        <a:t>주류도매상 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나눔고딕" panose="020B0503020000020004" pitchFamily="2" charset="-127"/>
                          <a:ea typeface="나눔바른고딕 UltraLight" panose="020B0603020101020101"/>
                        </a:rPr>
                        <a:t>/ 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anose="020B0503020000020004" pitchFamily="2" charset="-127"/>
                          <a:ea typeface="나눔바른고딕 UltraLight" panose="020B0603020101020101"/>
                        </a:rPr>
                        <a:t>운송업체에서의 제품 변질을 막기위한 온도 관리 기능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18774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2C8910A8-CE50-F0E9-52E2-DAF076F9A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9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0BFDCF7-6B96-B83C-0154-8C1E898CF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920113"/>
              </p:ext>
            </p:extLst>
          </p:nvPr>
        </p:nvGraphicFramePr>
        <p:xfrm>
          <a:off x="1229404" y="3618303"/>
          <a:ext cx="7574622" cy="2691017"/>
        </p:xfrm>
        <a:graphic>
          <a:graphicData uri="http://schemas.openxmlformats.org/drawingml/2006/table">
            <a:tbl>
              <a:tblPr/>
              <a:tblGrid>
                <a:gridCol w="1074248">
                  <a:extLst>
                    <a:ext uri="{9D8B030D-6E8A-4147-A177-3AD203B41FA5}">
                      <a16:colId xmlns:a16="http://schemas.microsoft.com/office/drawing/2014/main" val="1567997043"/>
                    </a:ext>
                  </a:extLst>
                </a:gridCol>
                <a:gridCol w="3250187">
                  <a:extLst>
                    <a:ext uri="{9D8B030D-6E8A-4147-A177-3AD203B41FA5}">
                      <a16:colId xmlns:a16="http://schemas.microsoft.com/office/drawing/2014/main" val="2553523427"/>
                    </a:ext>
                  </a:extLst>
                </a:gridCol>
                <a:gridCol w="3250187">
                  <a:extLst>
                    <a:ext uri="{9D8B030D-6E8A-4147-A177-3AD203B41FA5}">
                      <a16:colId xmlns:a16="http://schemas.microsoft.com/office/drawing/2014/main" val="3198082753"/>
                    </a:ext>
                  </a:extLst>
                </a:gridCol>
              </a:tblGrid>
              <a:tr h="3017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항목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>
                      <a:noFill/>
                    </a:lnL>
                    <a:lnR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세부 평가 속성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주요내용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648913"/>
                  </a:ext>
                </a:extLst>
              </a:tr>
              <a:tr h="298660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나눔바른고딕 UltraLight" panose="020B0603020101020101"/>
                        </a:rPr>
                        <a:t>지역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나눔바른고딕 UltraLight" panose="020B0603020101020101"/>
                        </a:rPr>
                        <a:t>특산주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나눔바른고딕 UltraLight" panose="020B0603020101020101"/>
                        </a:rPr>
                        <a:t> 제품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나눔바른고딕 UltraLight" panose="020B0603020101020101"/>
                        </a:rPr>
                        <a:t>요소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>
                      <a:noFill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나눔바른고딕 UltraLight" panose="020B0603020101020101"/>
                        </a:rPr>
                        <a:t>지역특산주의 풍미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16953" marR="16953" marT="16953" marB="16953"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indent="-9525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▪ 지역특산주에서 느낄 수 있는 맛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,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향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,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알콜 도수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91814"/>
                  </a:ext>
                </a:extLst>
              </a:tr>
              <a:tr h="298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나눔바른고딕 UltraLight" panose="020B0603020101020101"/>
                        </a:rPr>
                        <a:t>지역특산주의 색상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16953" marR="16953" marT="16953" marB="16953"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indent="-9525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▪ 다양한 과실 및 특산물을 사용하여 만들어내는 지역특산주의 색상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1205"/>
                  </a:ext>
                </a:extLst>
              </a:tr>
              <a:tr h="298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나눔바른고딕 UltraLight" panose="020B0603020101020101"/>
                        </a:rPr>
                        <a:t>지역특산주의 종류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16953" marR="16953" marT="16953" marB="16953"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indent="-9525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▪ 제품의 종류 및 선택사항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224654"/>
                  </a:ext>
                </a:extLst>
              </a:tr>
              <a:tr h="298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나눔바른고딕 UltraLight" panose="020B0603020101020101"/>
                        </a:rPr>
                        <a:t>가격의 합리성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16953" marR="16953" marT="16953" marB="16953"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indent="-9525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▪ 기존 와인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/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위스키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/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맥주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/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소주와 비교하였을 시 소요되는 비용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135489"/>
                  </a:ext>
                </a:extLst>
              </a:tr>
              <a:tr h="298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나눔바른고딕 UltraLight" panose="020B0603020101020101"/>
                        </a:rPr>
                        <a:t>포장 디자인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16953" marR="16953" marT="16953" marB="16953"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indent="-9525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▪ 포장 박스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, 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병 및 라벨 디자인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48068"/>
                  </a:ext>
                </a:extLst>
              </a:tr>
              <a:tr h="298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나눔바른고딕 UltraLight" panose="020B0603020101020101"/>
                        </a:rPr>
                        <a:t>원료 신선도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16953" marR="16953" marT="16953" marB="16953"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indent="-9525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▪ 갓 수확한 재료로 </a:t>
                      </a:r>
                      <a:r>
                        <a:rPr lang="ko-KR" altLang="en-US" sz="900" kern="0" spc="-100" dirty="0" err="1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주조하였는지의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 유무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956439"/>
                  </a:ext>
                </a:extLst>
              </a:tr>
              <a:tr h="298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나눔바른고딕 UltraLight" panose="020B0603020101020101"/>
                        </a:rPr>
                        <a:t>친환경 식품 및 원산지 인증 여부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16953" marR="16953" marT="16953" marB="16953"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indent="-9525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▪ 각 지역의 특산물로 만들었는지에 대한 유무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680536"/>
                  </a:ext>
                </a:extLst>
              </a:tr>
              <a:tr h="298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나눔바른고딕 UltraLight" panose="020B0603020101020101"/>
                        </a:rPr>
                        <a:t>Haccp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나눔바른고딕 UltraLight" panose="020B0603020101020101"/>
                        </a:rPr>
                        <a:t>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나눔바른고딕 UltraLight" panose="020B0603020101020101"/>
                        </a:rPr>
                        <a:t>인증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16953" marR="16953" marT="16953" marB="16953"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indent="-9525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▪ 제품 제조과정에서의 위생 유무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278577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72BC8774-4DCF-6A40-7834-0CDC90089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404" y="3186997"/>
            <a:ext cx="841624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5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6F6F4D-38D2-5DC2-02A3-8FDEC4379133}"/>
              </a:ext>
            </a:extLst>
          </p:cNvPr>
          <p:cNvSpPr/>
          <p:nvPr/>
        </p:nvSpPr>
        <p:spPr>
          <a:xfrm>
            <a:off x="-9283" y="181853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C0A2F11F-1B10-CD6A-22BF-B5024C2B6035}"/>
              </a:ext>
            </a:extLst>
          </p:cNvPr>
          <p:cNvSpPr/>
          <p:nvPr/>
        </p:nvSpPr>
        <p:spPr>
          <a:xfrm rot="5400000">
            <a:off x="702755" y="214861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F24A89-727E-3FE3-65B3-1FF202EF1895}"/>
              </a:ext>
            </a:extLst>
          </p:cNvPr>
          <p:cNvSpPr txBox="1"/>
          <p:nvPr/>
        </p:nvSpPr>
        <p:spPr>
          <a:xfrm>
            <a:off x="755576" y="64608"/>
            <a:ext cx="698477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3. </a:t>
            </a:r>
            <a:r>
              <a:rPr lang="ko-KR" altLang="en-US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연구방법 및 설계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C8910A8-CE50-F0E9-52E2-DAF076F9A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9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2BC8774-4DCF-6A40-7834-0CDC90089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404" y="3186997"/>
            <a:ext cx="841624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A0D56FF-E826-53F7-F5CB-211AC8825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501352"/>
              </p:ext>
            </p:extLst>
          </p:nvPr>
        </p:nvGraphicFramePr>
        <p:xfrm>
          <a:off x="969316" y="836712"/>
          <a:ext cx="7995172" cy="2567412"/>
        </p:xfrm>
        <a:graphic>
          <a:graphicData uri="http://schemas.openxmlformats.org/drawingml/2006/table">
            <a:tbl>
              <a:tblPr/>
              <a:tblGrid>
                <a:gridCol w="1133890">
                  <a:extLst>
                    <a:ext uri="{9D8B030D-6E8A-4147-A177-3AD203B41FA5}">
                      <a16:colId xmlns:a16="http://schemas.microsoft.com/office/drawing/2014/main" val="3142124343"/>
                    </a:ext>
                  </a:extLst>
                </a:gridCol>
                <a:gridCol w="3430641">
                  <a:extLst>
                    <a:ext uri="{9D8B030D-6E8A-4147-A177-3AD203B41FA5}">
                      <a16:colId xmlns:a16="http://schemas.microsoft.com/office/drawing/2014/main" val="2529857237"/>
                    </a:ext>
                  </a:extLst>
                </a:gridCol>
                <a:gridCol w="3430641">
                  <a:extLst>
                    <a:ext uri="{9D8B030D-6E8A-4147-A177-3AD203B41FA5}">
                      <a16:colId xmlns:a16="http://schemas.microsoft.com/office/drawing/2014/main" val="2597313503"/>
                    </a:ext>
                  </a:extLst>
                </a:gridCol>
              </a:tblGrid>
              <a:tr h="3538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항목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>
                      <a:noFill/>
                    </a:lnL>
                    <a:lnR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세부 평가 속성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주요내용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974331"/>
                  </a:ext>
                </a:extLst>
              </a:tr>
              <a:tr h="316222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마케팅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요소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>
                      <a:noFill/>
                    </a:lnL>
                    <a:lnR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브랜드 인지도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indent="-9525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▪ 소비자에게 인지되있는 브랜드의 상태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081345"/>
                  </a:ext>
                </a:extLst>
              </a:tr>
              <a:tr h="316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사후 처리 보장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indent="-9525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▪ 제품 구매 과정 중 파손 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,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섭취이후 이상 징후에 대한 회사의 처리 태도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415814"/>
                  </a:ext>
                </a:extLst>
              </a:tr>
              <a:tr h="316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품질 안전 보증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indent="-9525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▪ 제조과정 및 포장 과정에 있어 인체에 무해한지 여부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717918"/>
                  </a:ext>
                </a:extLst>
              </a:tr>
              <a:tr h="316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협업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indent="-9525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▪ 유명 기업 및 로컬기업과의 협업을 통한 시즌 상품 및 판매 여부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708609"/>
                  </a:ext>
                </a:extLst>
              </a:tr>
              <a:tr h="316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제품 프로모션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indent="-9525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▪ 쿠폰 및 회원제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, 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세트 상품 등 제품 할인 요소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036780"/>
                  </a:ext>
                </a:extLst>
              </a:tr>
              <a:tr h="6324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광고 및 제품설명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indent="-9525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▪ 제품의 노출도 유무</a:t>
                      </a:r>
                      <a:r>
                        <a:rPr lang="en-US" altLang="ko-KR" sz="900" kern="0" spc="-100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, 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자세한 설명 및 </a:t>
                      </a:r>
                      <a:r>
                        <a:rPr lang="ko-KR" altLang="en-US" sz="900" kern="0" spc="-100" dirty="0" err="1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푸드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 </a:t>
                      </a:r>
                      <a:r>
                        <a:rPr lang="ko-KR" altLang="en-US" sz="900" kern="0" spc="-100" dirty="0" err="1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페어링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 같은 이목을 끌 수 있는 요소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060124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EC60283C-C00A-440F-E549-F350A6F7C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79" y="861801"/>
            <a:ext cx="888352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71CD521-D8C0-231A-4DB9-679AC3F36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071858"/>
              </p:ext>
            </p:extLst>
          </p:nvPr>
        </p:nvGraphicFramePr>
        <p:xfrm>
          <a:off x="969316" y="3716206"/>
          <a:ext cx="7995173" cy="2521106"/>
        </p:xfrm>
        <a:graphic>
          <a:graphicData uri="http://schemas.openxmlformats.org/drawingml/2006/table">
            <a:tbl>
              <a:tblPr/>
              <a:tblGrid>
                <a:gridCol w="1133891">
                  <a:extLst>
                    <a:ext uri="{9D8B030D-6E8A-4147-A177-3AD203B41FA5}">
                      <a16:colId xmlns:a16="http://schemas.microsoft.com/office/drawing/2014/main" val="167583228"/>
                    </a:ext>
                  </a:extLst>
                </a:gridCol>
                <a:gridCol w="3430641">
                  <a:extLst>
                    <a:ext uri="{9D8B030D-6E8A-4147-A177-3AD203B41FA5}">
                      <a16:colId xmlns:a16="http://schemas.microsoft.com/office/drawing/2014/main" val="764205432"/>
                    </a:ext>
                  </a:extLst>
                </a:gridCol>
                <a:gridCol w="3430641">
                  <a:extLst>
                    <a:ext uri="{9D8B030D-6E8A-4147-A177-3AD203B41FA5}">
                      <a16:colId xmlns:a16="http://schemas.microsoft.com/office/drawing/2014/main" val="837301177"/>
                    </a:ext>
                  </a:extLst>
                </a:gridCol>
              </a:tblGrid>
              <a:tr h="3945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항목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>
                      <a:noFill/>
                    </a:lnL>
                    <a:lnR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세부 평가 속성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주요내용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68033"/>
                  </a:ext>
                </a:extLst>
              </a:tr>
              <a:tr h="352574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웹사이트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(</a:t>
                      </a: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구매처</a:t>
                      </a:r>
                      <a:r>
                        <a:rPr lang="en-US" altLang="ko-KR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요소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>
                      <a:noFill/>
                    </a:lnL>
                    <a:lnR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사이트 인지도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indent="-9525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▪ 소비자에게 노출되어있는 사이트 인지도 상태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860346"/>
                  </a:ext>
                </a:extLst>
              </a:tr>
              <a:tr h="3525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재방문 요소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indent="-9525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▪ 소비자가 이용하기에 편하도록 홈페이지 편리성 유무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0383"/>
                  </a:ext>
                </a:extLst>
              </a:tr>
              <a:tr h="3525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노출 빈도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indent="-9525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▪ 불특정 다수에게 많은 빈도수의 노출도 유무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960745"/>
                  </a:ext>
                </a:extLst>
              </a:tr>
              <a:tr h="3525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사이트 디자인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indent="-9525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▪ 소비자가 이용하였을 시 재방문을 유도하는 가시성 유무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660030"/>
                  </a:ext>
                </a:extLst>
              </a:tr>
              <a:tr h="3525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관리자 서비스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indent="-9525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▪ 판매자의 친절도 및 </a:t>
                      </a:r>
                      <a:r>
                        <a:rPr lang="ko-KR" altLang="en-US" sz="900" kern="0" spc="-100" dirty="0" err="1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빠른응답</a:t>
                      </a: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 요소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073304"/>
                  </a:ext>
                </a:extLst>
              </a:tr>
              <a:tr h="363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정보 보호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marR="0" indent="-9525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-100" dirty="0">
                          <a:solidFill>
                            <a:srgbClr val="000000"/>
                          </a:solidFill>
                          <a:effectLst/>
                          <a:latin typeface="나눔고딕" pitchFamily="2" charset="-127"/>
                          <a:ea typeface="나눔바른고딕 UltraLight" panose="020B0603020101020101"/>
                        </a:rPr>
                        <a:t>▪ 제품을 구매하는 소비자의 개인 인적정보 누출 방지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나눔바른고딕 UltraLight" panose="020B0603020101020101"/>
                      </a:endParaRPr>
                    </a:p>
                  </a:txBody>
                  <a:tcPr marL="61321" marR="61321" marT="16953" marB="16953" anchor="ctr">
                    <a:lnL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549180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3B723EEE-D8A9-7889-8B3E-9AEF5AE27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624" y="3852868"/>
            <a:ext cx="879984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60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3A75CECC-9CF6-8D30-5AAC-59E63659945C}"/>
              </a:ext>
            </a:extLst>
          </p:cNvPr>
          <p:cNvSpPr/>
          <p:nvPr/>
        </p:nvSpPr>
        <p:spPr>
          <a:xfrm>
            <a:off x="-9283" y="1818536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각 삼각형 44">
            <a:extLst>
              <a:ext uri="{FF2B5EF4-FFF2-40B4-BE49-F238E27FC236}">
                <a16:creationId xmlns:a16="http://schemas.microsoft.com/office/drawing/2014/main" id="{95702DC7-AF78-B6DA-50F0-66C8E1CAA391}"/>
              </a:ext>
            </a:extLst>
          </p:cNvPr>
          <p:cNvSpPr/>
          <p:nvPr/>
        </p:nvSpPr>
        <p:spPr>
          <a:xfrm rot="5400000">
            <a:off x="702755" y="2148610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F24A89-727E-3FE3-65B3-1FF202EF1895}"/>
              </a:ext>
            </a:extLst>
          </p:cNvPr>
          <p:cNvSpPr txBox="1"/>
          <p:nvPr/>
        </p:nvSpPr>
        <p:spPr>
          <a:xfrm>
            <a:off x="755576" y="64608"/>
            <a:ext cx="698477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3. </a:t>
            </a:r>
            <a:r>
              <a:rPr lang="ko-KR" altLang="en-US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연구방법 및 설계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C8910A8-CE50-F0E9-52E2-DAF076F9A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9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EC60283C-C00A-440F-E549-F350A6F7C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79" y="861801"/>
            <a:ext cx="888352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B012379-F684-DE2F-8050-69CC0B8052BD}"/>
              </a:ext>
            </a:extLst>
          </p:cNvPr>
          <p:cNvCxnSpPr/>
          <p:nvPr/>
        </p:nvCxnSpPr>
        <p:spPr>
          <a:xfrm flipV="1">
            <a:off x="1691680" y="1340768"/>
            <a:ext cx="0" cy="460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C310019-BEF5-369D-E994-AB1433446359}"/>
              </a:ext>
            </a:extLst>
          </p:cNvPr>
          <p:cNvCxnSpPr>
            <a:cxnSpLocks/>
          </p:cNvCxnSpPr>
          <p:nvPr/>
        </p:nvCxnSpPr>
        <p:spPr>
          <a:xfrm>
            <a:off x="2123728" y="6021288"/>
            <a:ext cx="6120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6449DB1-5F2A-E8B3-3F88-4628C2BBB692}"/>
              </a:ext>
            </a:extLst>
          </p:cNvPr>
          <p:cNvSpPr/>
          <p:nvPr/>
        </p:nvSpPr>
        <p:spPr>
          <a:xfrm>
            <a:off x="2183382" y="1347508"/>
            <a:ext cx="3000686" cy="218550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C5E6A44-F7B5-A6D7-8761-0B9CA3011303}"/>
              </a:ext>
            </a:extLst>
          </p:cNvPr>
          <p:cNvSpPr/>
          <p:nvPr/>
        </p:nvSpPr>
        <p:spPr>
          <a:xfrm>
            <a:off x="2183382" y="3536520"/>
            <a:ext cx="3000686" cy="218550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0A3560F-6031-6ADF-96D5-3F7F91B953EC}"/>
              </a:ext>
            </a:extLst>
          </p:cNvPr>
          <p:cNvSpPr/>
          <p:nvPr/>
        </p:nvSpPr>
        <p:spPr>
          <a:xfrm>
            <a:off x="5171714" y="1347508"/>
            <a:ext cx="3000686" cy="218550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6B5A3AB-22CE-2DE7-038B-3D8FCB165B04}"/>
              </a:ext>
            </a:extLst>
          </p:cNvPr>
          <p:cNvSpPr/>
          <p:nvPr/>
        </p:nvSpPr>
        <p:spPr>
          <a:xfrm>
            <a:off x="5171714" y="3536520"/>
            <a:ext cx="3000686" cy="218550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EFE9B5-17F3-B752-125F-B683DD93FC8E}"/>
              </a:ext>
            </a:extLst>
          </p:cNvPr>
          <p:cNvSpPr txBox="1"/>
          <p:nvPr/>
        </p:nvSpPr>
        <p:spPr>
          <a:xfrm>
            <a:off x="2555776" y="1510045"/>
            <a:ext cx="2460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ConCentrate</a:t>
            </a:r>
            <a:r>
              <a:rPr lang="en-US" altLang="ko-KR" sz="2000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Here</a:t>
            </a:r>
          </a:p>
          <a:p>
            <a:r>
              <a:rPr lang="en-US" altLang="ko-KR" sz="2000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</a:t>
            </a:r>
            <a:r>
              <a:rPr lang="ko-KR" altLang="en-US" sz="2000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약점항목</a:t>
            </a:r>
            <a:endParaRPr lang="en-US" altLang="ko-KR" sz="2000" b="1" dirty="0">
              <a:ln>
                <a:solidFill>
                  <a:srgbClr val="272123">
                    <a:alpha val="30000"/>
                  </a:srgb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7B9373-ECC2-DC4C-D050-0F158481C8B8}"/>
              </a:ext>
            </a:extLst>
          </p:cNvPr>
          <p:cNvSpPr txBox="1"/>
          <p:nvPr/>
        </p:nvSpPr>
        <p:spPr>
          <a:xfrm>
            <a:off x="5220072" y="1548081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Keep up the good work     </a:t>
            </a:r>
          </a:p>
          <a:p>
            <a:pPr algn="ctr"/>
            <a:r>
              <a:rPr lang="ko-KR" altLang="en-US" sz="1600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강점항목</a:t>
            </a:r>
            <a:endParaRPr lang="en-US" altLang="ko-KR" sz="1600" b="1" dirty="0">
              <a:ln>
                <a:solidFill>
                  <a:srgbClr val="272123">
                    <a:alpha val="30000"/>
                  </a:srgb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DE67EF-EE6F-5C13-037F-280725F9A84A}"/>
              </a:ext>
            </a:extLst>
          </p:cNvPr>
          <p:cNvSpPr txBox="1"/>
          <p:nvPr/>
        </p:nvSpPr>
        <p:spPr>
          <a:xfrm>
            <a:off x="2512866" y="3634369"/>
            <a:ext cx="2460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Low priority      </a:t>
            </a:r>
          </a:p>
          <a:p>
            <a:pPr algn="ctr"/>
            <a:r>
              <a:rPr lang="ko-KR" altLang="en-US" sz="2000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저 우선순위</a:t>
            </a:r>
            <a:endParaRPr lang="en-US" altLang="ko-KR" sz="2000" b="1" dirty="0">
              <a:ln>
                <a:solidFill>
                  <a:srgbClr val="272123">
                    <a:alpha val="30000"/>
                  </a:srgb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34DE94-B48A-8848-F722-8F4647B6FCF3}"/>
              </a:ext>
            </a:extLst>
          </p:cNvPr>
          <p:cNvSpPr txBox="1"/>
          <p:nvPr/>
        </p:nvSpPr>
        <p:spPr>
          <a:xfrm>
            <a:off x="5508104" y="3634369"/>
            <a:ext cx="2460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Possible Overkill</a:t>
            </a:r>
          </a:p>
          <a:p>
            <a:pPr algn="ctr"/>
            <a:r>
              <a:rPr lang="ko-KR" altLang="en-US" sz="2000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불필요 강점</a:t>
            </a:r>
            <a:endParaRPr lang="en-US" altLang="ko-KR" sz="2000" b="1" dirty="0">
              <a:ln>
                <a:solidFill>
                  <a:srgbClr val="272123">
                    <a:alpha val="30000"/>
                  </a:srgb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906E2D-783C-3F12-AFEC-B18DFE98FA4F}"/>
              </a:ext>
            </a:extLst>
          </p:cNvPr>
          <p:cNvSpPr txBox="1"/>
          <p:nvPr/>
        </p:nvSpPr>
        <p:spPr>
          <a:xfrm>
            <a:off x="2399936" y="2276872"/>
            <a:ext cx="2460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</a:t>
            </a:r>
            <a:r>
              <a:rPr lang="ko-KR" altLang="en-US" sz="2000" b="1" dirty="0" err="1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사분면</a:t>
            </a:r>
            <a:endParaRPr lang="en-US" altLang="ko-KR" sz="2000" b="1" dirty="0">
              <a:ln>
                <a:solidFill>
                  <a:srgbClr val="272123">
                    <a:alpha val="30000"/>
                  </a:srgb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높은 중요도</a:t>
            </a:r>
            <a:endParaRPr lang="en-US" altLang="ko-KR" sz="2000" dirty="0">
              <a:ln>
                <a:solidFill>
                  <a:srgbClr val="272123">
                    <a:alpha val="30000"/>
                  </a:srgb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낮은 만족도</a:t>
            </a:r>
            <a:endParaRPr lang="en-US" altLang="ko-KR" sz="2000" dirty="0">
              <a:ln>
                <a:solidFill>
                  <a:srgbClr val="272123">
                    <a:alpha val="30000"/>
                  </a:srgb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CA2E51-BCB8-2452-D149-57E844504BC2}"/>
              </a:ext>
            </a:extLst>
          </p:cNvPr>
          <p:cNvSpPr txBox="1"/>
          <p:nvPr/>
        </p:nvSpPr>
        <p:spPr>
          <a:xfrm>
            <a:off x="5508104" y="2276872"/>
            <a:ext cx="2460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</a:t>
            </a:r>
            <a:r>
              <a:rPr lang="ko-KR" altLang="en-US" sz="2000" b="1" dirty="0" err="1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사분면</a:t>
            </a:r>
            <a:endParaRPr lang="en-US" altLang="ko-KR" sz="2000" b="1" dirty="0">
              <a:ln>
                <a:solidFill>
                  <a:srgbClr val="272123">
                    <a:alpha val="30000"/>
                  </a:srgb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높은 중요도</a:t>
            </a:r>
            <a:endParaRPr lang="en-US" altLang="ko-KR" sz="2000" dirty="0">
              <a:ln>
                <a:solidFill>
                  <a:srgbClr val="272123">
                    <a:alpha val="30000"/>
                  </a:srgb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높은 만족도</a:t>
            </a:r>
            <a:endParaRPr lang="en-US" altLang="ko-KR" sz="2000" dirty="0">
              <a:ln>
                <a:solidFill>
                  <a:srgbClr val="272123">
                    <a:alpha val="30000"/>
                  </a:srgb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E8D5EC-4025-F9A9-EA67-351BDDA99EC8}"/>
              </a:ext>
            </a:extLst>
          </p:cNvPr>
          <p:cNvSpPr txBox="1"/>
          <p:nvPr/>
        </p:nvSpPr>
        <p:spPr>
          <a:xfrm>
            <a:off x="2399936" y="4362989"/>
            <a:ext cx="2460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</a:t>
            </a:r>
            <a:r>
              <a:rPr lang="ko-KR" altLang="en-US" sz="2000" b="1" dirty="0" err="1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사분면</a:t>
            </a:r>
            <a:endParaRPr lang="en-US" altLang="ko-KR" sz="2000" b="1" dirty="0">
              <a:ln>
                <a:solidFill>
                  <a:srgbClr val="272123">
                    <a:alpha val="30000"/>
                  </a:srgb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낮은 중요도</a:t>
            </a:r>
            <a:endParaRPr lang="en-US" altLang="ko-KR" sz="2000" dirty="0">
              <a:ln>
                <a:solidFill>
                  <a:srgbClr val="272123">
                    <a:alpha val="30000"/>
                  </a:srgb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낮은 만족도</a:t>
            </a:r>
            <a:endParaRPr lang="en-US" altLang="ko-KR" sz="2000" dirty="0">
              <a:ln>
                <a:solidFill>
                  <a:srgbClr val="272123">
                    <a:alpha val="30000"/>
                  </a:srgb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0B9A15-9FDE-BA45-44D0-90FFE2CED093}"/>
              </a:ext>
            </a:extLst>
          </p:cNvPr>
          <p:cNvSpPr txBox="1"/>
          <p:nvPr/>
        </p:nvSpPr>
        <p:spPr>
          <a:xfrm>
            <a:off x="5406494" y="4362989"/>
            <a:ext cx="2460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4</a:t>
            </a:r>
            <a:r>
              <a:rPr lang="ko-KR" altLang="en-US" sz="2000" b="1" dirty="0" err="1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사분면</a:t>
            </a:r>
            <a:endParaRPr lang="en-US" altLang="ko-KR" sz="2000" b="1" dirty="0">
              <a:ln>
                <a:solidFill>
                  <a:srgbClr val="272123">
                    <a:alpha val="30000"/>
                  </a:srgb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낮은 중요도</a:t>
            </a:r>
            <a:endParaRPr lang="en-US" altLang="ko-KR" sz="2000" dirty="0">
              <a:ln>
                <a:solidFill>
                  <a:srgbClr val="272123">
                    <a:alpha val="30000"/>
                  </a:srgb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높은 만족도</a:t>
            </a:r>
            <a:endParaRPr lang="en-US" altLang="ko-KR" sz="2000" dirty="0">
              <a:ln>
                <a:solidFill>
                  <a:srgbClr val="272123">
                    <a:alpha val="30000"/>
                  </a:srgb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BD8BB6-AF10-1406-C6FC-4B3C1D5B77AA}"/>
              </a:ext>
            </a:extLst>
          </p:cNvPr>
          <p:cNvSpPr txBox="1"/>
          <p:nvPr/>
        </p:nvSpPr>
        <p:spPr>
          <a:xfrm>
            <a:off x="4750521" y="6046688"/>
            <a:ext cx="3000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중요도</a:t>
            </a:r>
            <a:endParaRPr lang="en-US" altLang="ko-KR" sz="2000" b="1" dirty="0">
              <a:ln>
                <a:solidFill>
                  <a:srgbClr val="272123">
                    <a:alpha val="30000"/>
                  </a:srgb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E96C5D-D8B1-D200-EFBF-3FD95C5502D6}"/>
              </a:ext>
            </a:extLst>
          </p:cNvPr>
          <p:cNvSpPr txBox="1"/>
          <p:nvPr/>
        </p:nvSpPr>
        <p:spPr>
          <a:xfrm>
            <a:off x="754582" y="3292535"/>
            <a:ext cx="959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만족도</a:t>
            </a:r>
            <a:endParaRPr lang="en-US" altLang="ko-KR" sz="2000" b="1" dirty="0">
              <a:ln>
                <a:solidFill>
                  <a:srgbClr val="272123">
                    <a:alpha val="30000"/>
                  </a:srgb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C1DA3F-A579-A365-9284-E53698C5CA6F}"/>
              </a:ext>
            </a:extLst>
          </p:cNvPr>
          <p:cNvSpPr txBox="1"/>
          <p:nvPr/>
        </p:nvSpPr>
        <p:spPr>
          <a:xfrm>
            <a:off x="1392793" y="5932644"/>
            <a:ext cx="959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낮음</a:t>
            </a:r>
            <a:endParaRPr lang="en-US" altLang="ko-KR" sz="2000" b="1" dirty="0">
              <a:ln>
                <a:solidFill>
                  <a:srgbClr val="272123">
                    <a:alpha val="30000"/>
                  </a:srgb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6E452E-365E-E999-017C-C0BC5AD66F4D}"/>
              </a:ext>
            </a:extLst>
          </p:cNvPr>
          <p:cNvSpPr txBox="1"/>
          <p:nvPr/>
        </p:nvSpPr>
        <p:spPr>
          <a:xfrm>
            <a:off x="8244408" y="5932644"/>
            <a:ext cx="959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높음</a:t>
            </a:r>
            <a:endParaRPr lang="en-US" altLang="ko-KR" sz="2000" b="1" dirty="0">
              <a:ln>
                <a:solidFill>
                  <a:srgbClr val="272123">
                    <a:alpha val="30000"/>
                  </a:srgb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EDD92A-1F9A-19DF-5657-310465A17A58}"/>
              </a:ext>
            </a:extLst>
          </p:cNvPr>
          <p:cNvSpPr txBox="1"/>
          <p:nvPr/>
        </p:nvSpPr>
        <p:spPr>
          <a:xfrm>
            <a:off x="1379957" y="936515"/>
            <a:ext cx="959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>
                  <a:solidFill>
                    <a:srgbClr val="272123">
                      <a:alpha val="30000"/>
                    </a:srgb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높음</a:t>
            </a:r>
            <a:endParaRPr lang="en-US" altLang="ko-KR" sz="2000" b="1" dirty="0">
              <a:ln>
                <a:solidFill>
                  <a:srgbClr val="272123">
                    <a:alpha val="30000"/>
                  </a:srgb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975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6850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59858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C8910A8-CE50-F0E9-52E2-DAF076F9A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09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4" name="차트 43">
            <a:extLst>
              <a:ext uri="{FF2B5EF4-FFF2-40B4-BE49-F238E27FC236}">
                <a16:creationId xmlns:a16="http://schemas.microsoft.com/office/drawing/2014/main" id="{D1C8F5EA-366A-565A-7205-043CA32F3D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9478573"/>
              </p:ext>
            </p:extLst>
          </p:nvPr>
        </p:nvGraphicFramePr>
        <p:xfrm>
          <a:off x="877849" y="617255"/>
          <a:ext cx="9382805" cy="5825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96C08AFB-6501-1946-1E0E-FEEAEC6455A2}"/>
              </a:ext>
            </a:extLst>
          </p:cNvPr>
          <p:cNvSpPr txBox="1"/>
          <p:nvPr/>
        </p:nvSpPr>
        <p:spPr>
          <a:xfrm>
            <a:off x="755576" y="64608"/>
            <a:ext cx="698477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4. </a:t>
            </a:r>
            <a:r>
              <a:rPr lang="ko-KR" altLang="en-US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자료수집 및 결과</a:t>
            </a:r>
          </a:p>
        </p:txBody>
      </p:sp>
    </p:spTree>
    <p:extLst>
      <p:ext uri="{BB962C8B-B14F-4D97-AF65-F5344CB8AC3E}">
        <p14:creationId xmlns:p14="http://schemas.microsoft.com/office/powerpoint/2010/main" val="137767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700" b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INDEX</a:t>
            </a:r>
            <a:endParaRPr lang="en-US" altLang="ko-KR" sz="4700" b="1">
              <a:solidFill>
                <a:srgbClr val="272123"/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891" y="2348880"/>
            <a:ext cx="244294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바른고딕 UltraLight"/>
                <a:ea typeface="나눔바른고딕 UltraLight"/>
              </a:rPr>
              <a:t>IPA</a:t>
            </a:r>
            <a:r>
              <a:rPr lang="ko-KR" altLang="en-US" sz="15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바른고딕 UltraLight"/>
                <a:ea typeface="나눔바른고딕 UltraLight"/>
              </a:rPr>
              <a:t>를 활용한 지역특산주 전자상거래</a:t>
            </a:r>
          </a:p>
          <a:p>
            <a:pPr lvl="0">
              <a:defRPr/>
            </a:pPr>
            <a:r>
              <a:rPr lang="ko-KR" altLang="en-US" sz="15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나눔바른고딕 UltraLight"/>
                <a:ea typeface="나눔바른고딕 UltraLight"/>
              </a:rPr>
              <a:t>활성화 방안에 대한 연구</a:t>
            </a:r>
            <a:endParaRPr lang="en-US" altLang="ko-KR" sz="1500" dirty="0">
              <a:solidFill>
                <a:schemeClr val="tx1"/>
              </a:solidFill>
              <a:latin typeface="나눔바른고딕 UltraLight"/>
              <a:ea typeface="나눔바른고딕 UltraLight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31840" y="548679"/>
            <a:ext cx="3888432" cy="5573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1.</a:t>
            </a: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 서론 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 연구의 필요성과 목적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en-US" altLang="ko-KR" sz="16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/>
              <a:ea typeface="나눔바른고딕 UltraLight"/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2.</a:t>
            </a: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 일반적 고찰 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  일반주류와 지역특산주의 차이점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  산업현황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-  </a:t>
            </a: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전자상거래에 대한 일반적 고찰</a:t>
            </a:r>
            <a:endParaRPr lang="en-US" altLang="ko-KR" sz="16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/>
              <a:ea typeface="나눔바른고딕 UltraLight"/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ko-KR" altLang="en-US" sz="16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/>
              <a:ea typeface="나눔바른고딕 UltraLight"/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3.</a:t>
            </a: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 연구방법 및 설계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 연구방법론 및 설문지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ko-KR" altLang="en-US" sz="16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/>
              <a:ea typeface="나눔바른고딕 UltraLight"/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4.</a:t>
            </a: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 분석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-</a:t>
            </a: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 자료수집 및 결과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endParaRPr lang="ko-KR" altLang="en-US" sz="16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/>
              <a:ea typeface="나눔바른고딕 UltraLight"/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5.</a:t>
            </a: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 결론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/>
                <a:ea typeface="나눔바른고딕 UltraLight"/>
              </a:rPr>
              <a:t>CrePAS 6</a:t>
            </a:r>
            <a:r>
              <a:rPr lang="en-US" altLang="ko-KR" sz="700" baseline="300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/>
                <a:ea typeface="나눔바른고딕 UltraLight"/>
              </a:rPr>
              <a:t>th</a:t>
            </a:r>
            <a:r>
              <a:rPr lang="en-US" altLang="ko-KR" sz="7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/>
                <a:ea typeface="나눔바른고딕 UltraLight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700">
              <a:ln w="9525"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31">
            <a:extLst>
              <a:ext uri="{FF2B5EF4-FFF2-40B4-BE49-F238E27FC236}">
                <a16:creationId xmlns:a16="http://schemas.microsoft.com/office/drawing/2014/main" id="{F3210116-1257-76DC-C6F4-461AA33D3854}"/>
              </a:ext>
            </a:extLst>
          </p:cNvPr>
          <p:cNvSpPr/>
          <p:nvPr/>
        </p:nvSpPr>
        <p:spPr>
          <a:xfrm>
            <a:off x="5381228" y="2451822"/>
            <a:ext cx="1188132" cy="181882"/>
          </a:xfrm>
          <a:prstGeom prst="rect">
            <a:avLst/>
          </a:prstGeom>
          <a:solidFill>
            <a:srgbClr val="FDA8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8" name="직사각형 31">
            <a:extLst>
              <a:ext uri="{FF2B5EF4-FFF2-40B4-BE49-F238E27FC236}">
                <a16:creationId xmlns:a16="http://schemas.microsoft.com/office/drawing/2014/main" id="{E59F3705-A170-D2BC-112B-2D4C3E31B5DC}"/>
              </a:ext>
            </a:extLst>
          </p:cNvPr>
          <p:cNvSpPr/>
          <p:nvPr/>
        </p:nvSpPr>
        <p:spPr>
          <a:xfrm>
            <a:off x="6965404" y="4541500"/>
            <a:ext cx="1008112" cy="156218"/>
          </a:xfrm>
          <a:prstGeom prst="rect">
            <a:avLst/>
          </a:prstGeom>
          <a:solidFill>
            <a:srgbClr val="FDA8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0" name="직사각형 31">
            <a:extLst>
              <a:ext uri="{FF2B5EF4-FFF2-40B4-BE49-F238E27FC236}">
                <a16:creationId xmlns:a16="http://schemas.microsoft.com/office/drawing/2014/main" id="{99BC4031-F732-94C5-5DD3-4E254050C973}"/>
              </a:ext>
            </a:extLst>
          </p:cNvPr>
          <p:cNvSpPr/>
          <p:nvPr/>
        </p:nvSpPr>
        <p:spPr>
          <a:xfrm>
            <a:off x="6965404" y="2128363"/>
            <a:ext cx="1393742" cy="323459"/>
          </a:xfrm>
          <a:prstGeom prst="rect">
            <a:avLst/>
          </a:prstGeom>
          <a:solidFill>
            <a:srgbClr val="FDA8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7" name="직사각형 31">
            <a:extLst>
              <a:ext uri="{FF2B5EF4-FFF2-40B4-BE49-F238E27FC236}">
                <a16:creationId xmlns:a16="http://schemas.microsoft.com/office/drawing/2014/main" id="{96AAECD3-B570-0794-0A6F-D9006D158718}"/>
              </a:ext>
            </a:extLst>
          </p:cNvPr>
          <p:cNvSpPr/>
          <p:nvPr/>
        </p:nvSpPr>
        <p:spPr>
          <a:xfrm>
            <a:off x="6965404" y="1921456"/>
            <a:ext cx="1296144" cy="182820"/>
          </a:xfrm>
          <a:prstGeom prst="rect">
            <a:avLst/>
          </a:prstGeom>
          <a:solidFill>
            <a:srgbClr val="FDA8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6" name="직사각형 31">
            <a:extLst>
              <a:ext uri="{FF2B5EF4-FFF2-40B4-BE49-F238E27FC236}">
                <a16:creationId xmlns:a16="http://schemas.microsoft.com/office/drawing/2014/main" id="{F7437974-A99C-0385-E863-2DBB807B86D8}"/>
              </a:ext>
            </a:extLst>
          </p:cNvPr>
          <p:cNvSpPr/>
          <p:nvPr/>
        </p:nvSpPr>
        <p:spPr>
          <a:xfrm>
            <a:off x="6965404" y="1728371"/>
            <a:ext cx="1296144" cy="182820"/>
          </a:xfrm>
          <a:prstGeom prst="rect">
            <a:avLst/>
          </a:prstGeom>
          <a:solidFill>
            <a:srgbClr val="FDA8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9" name="직사각형 31">
            <a:extLst>
              <a:ext uri="{FF2B5EF4-FFF2-40B4-BE49-F238E27FC236}">
                <a16:creationId xmlns:a16="http://schemas.microsoft.com/office/drawing/2014/main" id="{10C331F5-6056-1897-EFBB-DF3E627D6913}"/>
              </a:ext>
            </a:extLst>
          </p:cNvPr>
          <p:cNvSpPr/>
          <p:nvPr/>
        </p:nvSpPr>
        <p:spPr>
          <a:xfrm>
            <a:off x="5381229" y="1906430"/>
            <a:ext cx="1008112" cy="363766"/>
          </a:xfrm>
          <a:prstGeom prst="rect">
            <a:avLst/>
          </a:prstGeom>
          <a:solidFill>
            <a:srgbClr val="FDA8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6850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59858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F24A89-727E-3FE3-65B3-1FF202EF1895}"/>
              </a:ext>
            </a:extLst>
          </p:cNvPr>
          <p:cNvSpPr txBox="1"/>
          <p:nvPr/>
        </p:nvSpPr>
        <p:spPr>
          <a:xfrm>
            <a:off x="755576" y="64608"/>
            <a:ext cx="698477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4. </a:t>
            </a:r>
            <a:r>
              <a:rPr lang="ko-KR" altLang="en-US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자료수집 및 결과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0D474D60-953F-7C47-A4DD-28A8D886A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578762"/>
              </p:ext>
            </p:extLst>
          </p:nvPr>
        </p:nvGraphicFramePr>
        <p:xfrm>
          <a:off x="5301928" y="1187740"/>
          <a:ext cx="1587821" cy="213802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87821">
                  <a:extLst>
                    <a:ext uri="{9D8B030D-6E8A-4147-A177-3AD203B41FA5}">
                      <a16:colId xmlns:a16="http://schemas.microsoft.com/office/drawing/2014/main" val="4087461603"/>
                    </a:ext>
                  </a:extLst>
                </a:gridCol>
              </a:tblGrid>
              <a:tr h="484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사분면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약점항목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367304"/>
                  </a:ext>
                </a:extLst>
              </a:tr>
              <a:tr h="1653538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재방문 요소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자체 운영          물류서비스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사이트 디자인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제품 상세정보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친환경 식품 및 원산지 인증 여부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53728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888F97BB-5081-0614-8319-35E69CA3F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218453"/>
              </p:ext>
            </p:extLst>
          </p:nvPr>
        </p:nvGraphicFramePr>
        <p:xfrm>
          <a:off x="6893396" y="1187740"/>
          <a:ext cx="1584176" cy="213802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4087461603"/>
                    </a:ext>
                  </a:extLst>
                </a:gridCol>
              </a:tblGrid>
              <a:tr h="481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사분면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강점항목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367304"/>
                  </a:ext>
                </a:extLst>
              </a:tr>
              <a:tr h="1656700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제품 콜드체인</a:t>
                      </a:r>
                      <a:endParaRPr lang="en-US" altLang="ko-KR" sz="12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배송 안정성</a:t>
                      </a:r>
                      <a:endParaRPr lang="en-US" altLang="ko-KR" sz="12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제품 포장 및  개인정보 보호</a:t>
                      </a:r>
                      <a:endParaRPr lang="en-US" altLang="ko-KR" sz="12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정보 보호</a:t>
                      </a:r>
                      <a:endParaRPr lang="en-US" altLang="ko-KR" sz="12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가격의 합리성</a:t>
                      </a:r>
                      <a:endParaRPr lang="en-US" altLang="ko-KR" sz="12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HACCP </a:t>
                      </a:r>
                      <a:r>
                        <a:rPr lang="ko-KR" altLang="en-US" sz="1200" dirty="0"/>
                        <a:t>인증</a:t>
                      </a:r>
                      <a:endParaRPr lang="en-US" altLang="ko-KR" sz="12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사후처리보장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53728"/>
                  </a:ext>
                </a:extLst>
              </a:tr>
            </a:tbl>
          </a:graphicData>
        </a:graphic>
      </p:graphicFrame>
      <p:graphicFrame>
        <p:nvGraphicFramePr>
          <p:cNvPr id="17" name="표 5">
            <a:extLst>
              <a:ext uri="{FF2B5EF4-FFF2-40B4-BE49-F238E27FC236}">
                <a16:creationId xmlns:a16="http://schemas.microsoft.com/office/drawing/2014/main" id="{6C6B074E-B8FF-9F84-B55A-6CDAC6929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018710"/>
              </p:ext>
            </p:extLst>
          </p:nvPr>
        </p:nvGraphicFramePr>
        <p:xfrm>
          <a:off x="5305574" y="3331043"/>
          <a:ext cx="1584176" cy="213802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4087461603"/>
                    </a:ext>
                  </a:extLst>
                </a:gridCol>
              </a:tblGrid>
              <a:tr h="484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사분면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저 우선순위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367304"/>
                  </a:ext>
                </a:extLst>
              </a:tr>
              <a:tr h="1653538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제품 프로모션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노출빈도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광고 및 제품 설명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협업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지역특산주의 색상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사이트 인지도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53728"/>
                  </a:ext>
                </a:extLst>
              </a:tr>
            </a:tbl>
          </a:graphicData>
        </a:graphic>
      </p:graphicFrame>
      <p:graphicFrame>
        <p:nvGraphicFramePr>
          <p:cNvPr id="18" name="표 5">
            <a:extLst>
              <a:ext uri="{FF2B5EF4-FFF2-40B4-BE49-F238E27FC236}">
                <a16:creationId xmlns:a16="http://schemas.microsoft.com/office/drawing/2014/main" id="{CA15A270-5512-CDA0-46B5-58EBA4B66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635839"/>
              </p:ext>
            </p:extLst>
          </p:nvPr>
        </p:nvGraphicFramePr>
        <p:xfrm>
          <a:off x="6893396" y="3331043"/>
          <a:ext cx="1584176" cy="213802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4087461603"/>
                    </a:ext>
                  </a:extLst>
                </a:gridCol>
              </a:tblGrid>
              <a:tr h="481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사분면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불필요 강점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367304"/>
                  </a:ext>
                </a:extLst>
              </a:tr>
              <a:tr h="1656700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포장 디자인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원료 신선도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관리자 서비스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지역특산주의 종류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배송 적시성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지역특산주의 풍미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품질안전 보증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53728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2CFAC315-5E11-B9D7-44F6-11826B91F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539532"/>
              </p:ext>
            </p:extLst>
          </p:nvPr>
        </p:nvGraphicFramePr>
        <p:xfrm>
          <a:off x="1098476" y="764704"/>
          <a:ext cx="3699396" cy="5632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849">
                  <a:extLst>
                    <a:ext uri="{9D8B030D-6E8A-4147-A177-3AD203B41FA5}">
                      <a16:colId xmlns:a16="http://schemas.microsoft.com/office/drawing/2014/main" val="610137411"/>
                    </a:ext>
                  </a:extLst>
                </a:gridCol>
                <a:gridCol w="1046490">
                  <a:extLst>
                    <a:ext uri="{9D8B030D-6E8A-4147-A177-3AD203B41FA5}">
                      <a16:colId xmlns:a16="http://schemas.microsoft.com/office/drawing/2014/main" val="2905010562"/>
                    </a:ext>
                  </a:extLst>
                </a:gridCol>
                <a:gridCol w="901595">
                  <a:extLst>
                    <a:ext uri="{9D8B030D-6E8A-4147-A177-3AD203B41FA5}">
                      <a16:colId xmlns:a16="http://schemas.microsoft.com/office/drawing/2014/main" val="1199003234"/>
                    </a:ext>
                  </a:extLst>
                </a:gridCol>
                <a:gridCol w="826462">
                  <a:extLst>
                    <a:ext uri="{9D8B030D-6E8A-4147-A177-3AD203B41FA5}">
                      <a16:colId xmlns:a16="http://schemas.microsoft.com/office/drawing/2014/main" val="923925907"/>
                    </a:ext>
                  </a:extLst>
                </a:gridCol>
              </a:tblGrid>
              <a:tr h="29883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만족도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7226931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물류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서비스 요소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 적시성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3.806451613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3.774193548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62168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 안정성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3.870967742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4.290322581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26352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자체 운영 물류서비스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3.516129032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4.258064516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64710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상세정보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3.419354839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4.096774194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77529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포장 및 개인정보 보호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3.838709677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4.290322581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56457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콜드체인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4.225806452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4.451612903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492953"/>
                  </a:ext>
                </a:extLst>
              </a:tr>
              <a:tr h="370840">
                <a:tc rowSpan="8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지역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특산주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제품 요소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지역특산주의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풍미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3.741935484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3.806451613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21099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지역특산주의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3.258064516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3.64516129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79668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지역특산주의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3.870967742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3.838709677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99197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가격의 합리성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3.806451613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4.129032258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02079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 디자인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3.806451613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4.032258065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75624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원료 신선도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3.935483871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93343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친환경 식품 및 원산지 인증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3.333333333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4.096774194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21199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HACCP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3.838709677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4.387096774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397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7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31">
            <a:extLst>
              <a:ext uri="{FF2B5EF4-FFF2-40B4-BE49-F238E27FC236}">
                <a16:creationId xmlns:a16="http://schemas.microsoft.com/office/drawing/2014/main" id="{F3210116-1257-76DC-C6F4-461AA33D3854}"/>
              </a:ext>
            </a:extLst>
          </p:cNvPr>
          <p:cNvSpPr/>
          <p:nvPr/>
        </p:nvSpPr>
        <p:spPr>
          <a:xfrm>
            <a:off x="5381228" y="2451822"/>
            <a:ext cx="1188132" cy="181882"/>
          </a:xfrm>
          <a:prstGeom prst="rect">
            <a:avLst/>
          </a:prstGeom>
          <a:solidFill>
            <a:srgbClr val="FDA8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8" name="직사각형 31">
            <a:extLst>
              <a:ext uri="{FF2B5EF4-FFF2-40B4-BE49-F238E27FC236}">
                <a16:creationId xmlns:a16="http://schemas.microsoft.com/office/drawing/2014/main" id="{E59F3705-A170-D2BC-112B-2D4C3E31B5DC}"/>
              </a:ext>
            </a:extLst>
          </p:cNvPr>
          <p:cNvSpPr/>
          <p:nvPr/>
        </p:nvSpPr>
        <p:spPr>
          <a:xfrm>
            <a:off x="6965404" y="4541500"/>
            <a:ext cx="1008112" cy="156218"/>
          </a:xfrm>
          <a:prstGeom prst="rect">
            <a:avLst/>
          </a:prstGeom>
          <a:solidFill>
            <a:srgbClr val="FDA8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0" name="직사각형 31">
            <a:extLst>
              <a:ext uri="{FF2B5EF4-FFF2-40B4-BE49-F238E27FC236}">
                <a16:creationId xmlns:a16="http://schemas.microsoft.com/office/drawing/2014/main" id="{99BC4031-F732-94C5-5DD3-4E254050C973}"/>
              </a:ext>
            </a:extLst>
          </p:cNvPr>
          <p:cNvSpPr/>
          <p:nvPr/>
        </p:nvSpPr>
        <p:spPr>
          <a:xfrm>
            <a:off x="6965404" y="2128363"/>
            <a:ext cx="1393742" cy="323459"/>
          </a:xfrm>
          <a:prstGeom prst="rect">
            <a:avLst/>
          </a:prstGeom>
          <a:solidFill>
            <a:srgbClr val="FDA8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7" name="직사각형 31">
            <a:extLst>
              <a:ext uri="{FF2B5EF4-FFF2-40B4-BE49-F238E27FC236}">
                <a16:creationId xmlns:a16="http://schemas.microsoft.com/office/drawing/2014/main" id="{96AAECD3-B570-0794-0A6F-D9006D158718}"/>
              </a:ext>
            </a:extLst>
          </p:cNvPr>
          <p:cNvSpPr/>
          <p:nvPr/>
        </p:nvSpPr>
        <p:spPr>
          <a:xfrm>
            <a:off x="6965404" y="1921456"/>
            <a:ext cx="1296144" cy="182820"/>
          </a:xfrm>
          <a:prstGeom prst="rect">
            <a:avLst/>
          </a:prstGeom>
          <a:solidFill>
            <a:srgbClr val="FDA8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6" name="직사각형 31">
            <a:extLst>
              <a:ext uri="{FF2B5EF4-FFF2-40B4-BE49-F238E27FC236}">
                <a16:creationId xmlns:a16="http://schemas.microsoft.com/office/drawing/2014/main" id="{F7437974-A99C-0385-E863-2DBB807B86D8}"/>
              </a:ext>
            </a:extLst>
          </p:cNvPr>
          <p:cNvSpPr/>
          <p:nvPr/>
        </p:nvSpPr>
        <p:spPr>
          <a:xfrm>
            <a:off x="6965404" y="1728371"/>
            <a:ext cx="1296144" cy="182820"/>
          </a:xfrm>
          <a:prstGeom prst="rect">
            <a:avLst/>
          </a:prstGeom>
          <a:solidFill>
            <a:srgbClr val="FDA8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9" name="직사각형 31">
            <a:extLst>
              <a:ext uri="{FF2B5EF4-FFF2-40B4-BE49-F238E27FC236}">
                <a16:creationId xmlns:a16="http://schemas.microsoft.com/office/drawing/2014/main" id="{10C331F5-6056-1897-EFBB-DF3E627D6913}"/>
              </a:ext>
            </a:extLst>
          </p:cNvPr>
          <p:cNvSpPr/>
          <p:nvPr/>
        </p:nvSpPr>
        <p:spPr>
          <a:xfrm>
            <a:off x="5381229" y="1906430"/>
            <a:ext cx="1008112" cy="363766"/>
          </a:xfrm>
          <a:prstGeom prst="rect">
            <a:avLst/>
          </a:prstGeom>
          <a:solidFill>
            <a:srgbClr val="FDA8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226850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259858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0D474D60-953F-7C47-A4DD-28A8D886A363}"/>
              </a:ext>
            </a:extLst>
          </p:cNvPr>
          <p:cNvGraphicFramePr>
            <a:graphicFrameLocks noGrp="1"/>
          </p:cNvGraphicFramePr>
          <p:nvPr/>
        </p:nvGraphicFramePr>
        <p:xfrm>
          <a:off x="5301928" y="1187740"/>
          <a:ext cx="1587821" cy="213802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87821">
                  <a:extLst>
                    <a:ext uri="{9D8B030D-6E8A-4147-A177-3AD203B41FA5}">
                      <a16:colId xmlns:a16="http://schemas.microsoft.com/office/drawing/2014/main" val="4087461603"/>
                    </a:ext>
                  </a:extLst>
                </a:gridCol>
              </a:tblGrid>
              <a:tr h="484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사분면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약점항목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367304"/>
                  </a:ext>
                </a:extLst>
              </a:tr>
              <a:tr h="1653538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재방문 요소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자체 운영          물류서비스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사이트 디자인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제품 상세정보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친환경 식품 및 원산지 인증 여부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53728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888F97BB-5081-0614-8319-35E69CA3FD1D}"/>
              </a:ext>
            </a:extLst>
          </p:cNvPr>
          <p:cNvGraphicFramePr>
            <a:graphicFrameLocks noGrp="1"/>
          </p:cNvGraphicFramePr>
          <p:nvPr/>
        </p:nvGraphicFramePr>
        <p:xfrm>
          <a:off x="6893396" y="1187740"/>
          <a:ext cx="1584176" cy="213802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4087461603"/>
                    </a:ext>
                  </a:extLst>
                </a:gridCol>
              </a:tblGrid>
              <a:tr h="481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사분면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강점항목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367304"/>
                  </a:ext>
                </a:extLst>
              </a:tr>
              <a:tr h="1656700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제품 콜드체인</a:t>
                      </a:r>
                      <a:endParaRPr lang="en-US" altLang="ko-KR" sz="12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배송 안정성</a:t>
                      </a:r>
                      <a:endParaRPr lang="en-US" altLang="ko-KR" sz="12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제품 포장 및  개인정보 보호</a:t>
                      </a:r>
                      <a:endParaRPr lang="en-US" altLang="ko-KR" sz="12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정보 보호</a:t>
                      </a:r>
                      <a:endParaRPr lang="en-US" altLang="ko-KR" sz="12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가격의 합리성</a:t>
                      </a:r>
                      <a:endParaRPr lang="en-US" altLang="ko-KR" sz="12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HACCP </a:t>
                      </a:r>
                      <a:r>
                        <a:rPr lang="ko-KR" altLang="en-US" sz="1200" dirty="0"/>
                        <a:t>인증</a:t>
                      </a:r>
                      <a:endParaRPr lang="en-US" altLang="ko-KR" sz="12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사후처리보장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53728"/>
                  </a:ext>
                </a:extLst>
              </a:tr>
            </a:tbl>
          </a:graphicData>
        </a:graphic>
      </p:graphicFrame>
      <p:graphicFrame>
        <p:nvGraphicFramePr>
          <p:cNvPr id="17" name="표 5">
            <a:extLst>
              <a:ext uri="{FF2B5EF4-FFF2-40B4-BE49-F238E27FC236}">
                <a16:creationId xmlns:a16="http://schemas.microsoft.com/office/drawing/2014/main" id="{6C6B074E-B8FF-9F84-B55A-6CDAC69291C1}"/>
              </a:ext>
            </a:extLst>
          </p:cNvPr>
          <p:cNvGraphicFramePr>
            <a:graphicFrameLocks noGrp="1"/>
          </p:cNvGraphicFramePr>
          <p:nvPr/>
        </p:nvGraphicFramePr>
        <p:xfrm>
          <a:off x="5305574" y="3331043"/>
          <a:ext cx="1584176" cy="213802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4087461603"/>
                    </a:ext>
                  </a:extLst>
                </a:gridCol>
              </a:tblGrid>
              <a:tr h="484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사분면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저 우선순위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367304"/>
                  </a:ext>
                </a:extLst>
              </a:tr>
              <a:tr h="1653538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제품 프로모션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노출빈도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광고 및 제품 설명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협업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지역특산주의 색상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사이트 인지도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53728"/>
                  </a:ext>
                </a:extLst>
              </a:tr>
            </a:tbl>
          </a:graphicData>
        </a:graphic>
      </p:graphicFrame>
      <p:graphicFrame>
        <p:nvGraphicFramePr>
          <p:cNvPr id="18" name="표 5">
            <a:extLst>
              <a:ext uri="{FF2B5EF4-FFF2-40B4-BE49-F238E27FC236}">
                <a16:creationId xmlns:a16="http://schemas.microsoft.com/office/drawing/2014/main" id="{CA15A270-5512-CDA0-46B5-58EBA4B66741}"/>
              </a:ext>
            </a:extLst>
          </p:cNvPr>
          <p:cNvGraphicFramePr>
            <a:graphicFrameLocks noGrp="1"/>
          </p:cNvGraphicFramePr>
          <p:nvPr/>
        </p:nvGraphicFramePr>
        <p:xfrm>
          <a:off x="6893396" y="3331043"/>
          <a:ext cx="1584176" cy="213802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4087461603"/>
                    </a:ext>
                  </a:extLst>
                </a:gridCol>
              </a:tblGrid>
              <a:tr h="481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사분면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불필요 강점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367304"/>
                  </a:ext>
                </a:extLst>
              </a:tr>
              <a:tr h="1656700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포장 디자인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원료 신선도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관리자 서비스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지역특산주의 종류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배송 적시성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지역특산주의 풍미</a:t>
                      </a:r>
                      <a:endParaRPr lang="en-US" altLang="ko-KR" sz="11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/>
                        <a:t>품질안전 보증</a:t>
                      </a:r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53728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2CFAC315-5E11-B9D7-44F6-11826B91F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487551"/>
              </p:ext>
            </p:extLst>
          </p:nvPr>
        </p:nvGraphicFramePr>
        <p:xfrm>
          <a:off x="1115616" y="693888"/>
          <a:ext cx="3865923" cy="5399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884">
                  <a:extLst>
                    <a:ext uri="{9D8B030D-6E8A-4147-A177-3AD203B41FA5}">
                      <a16:colId xmlns:a16="http://schemas.microsoft.com/office/drawing/2014/main" val="610137411"/>
                    </a:ext>
                  </a:extLst>
                </a:gridCol>
                <a:gridCol w="895013">
                  <a:extLst>
                    <a:ext uri="{9D8B030D-6E8A-4147-A177-3AD203B41FA5}">
                      <a16:colId xmlns:a16="http://schemas.microsoft.com/office/drawing/2014/main" val="2905010562"/>
                    </a:ext>
                  </a:extLst>
                </a:gridCol>
                <a:gridCol w="895013">
                  <a:extLst>
                    <a:ext uri="{9D8B030D-6E8A-4147-A177-3AD203B41FA5}">
                      <a16:colId xmlns:a16="http://schemas.microsoft.com/office/drawing/2014/main" val="1199003234"/>
                    </a:ext>
                  </a:extLst>
                </a:gridCol>
                <a:gridCol w="895013">
                  <a:extLst>
                    <a:ext uri="{9D8B030D-6E8A-4147-A177-3AD203B41FA5}">
                      <a16:colId xmlns:a16="http://schemas.microsoft.com/office/drawing/2014/main" val="923925907"/>
                    </a:ext>
                  </a:extLst>
                </a:gridCol>
              </a:tblGrid>
              <a:tr h="28112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만족도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7226931"/>
                  </a:ext>
                </a:extLst>
              </a:tr>
              <a:tr h="478083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마케팅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요소</a:t>
                      </a:r>
                      <a:endParaRPr lang="en-US" altLang="ko-KR" sz="1800" dirty="0"/>
                    </a:p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브랜드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인지도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3.580645161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4.032258065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6216834"/>
                  </a:ext>
                </a:extLst>
              </a:tr>
              <a:tr h="44828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사후처리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보장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4.096774194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4.290322581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092053"/>
                  </a:ext>
                </a:extLst>
              </a:tr>
              <a:tr h="44828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품질안전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3.677419355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801421"/>
                  </a:ext>
                </a:extLst>
              </a:tr>
              <a:tr h="44828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협업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3.064516129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3.967741935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2790954"/>
                  </a:ext>
                </a:extLst>
              </a:tr>
              <a:tr h="44828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프로모션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3.387096774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3.967741935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4806211"/>
                  </a:ext>
                </a:extLst>
              </a:tr>
              <a:tr h="44828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 및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설명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3.967741935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1261516"/>
                  </a:ext>
                </a:extLst>
              </a:tr>
              <a:tr h="448289">
                <a:tc rowSpan="9"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웹사이트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구매처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인지도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3.387096774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3.933333333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8000971"/>
                  </a:ext>
                </a:extLst>
              </a:tr>
              <a:tr h="2003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재방문 요소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3.419354839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4.064516129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2634906"/>
                  </a:ext>
                </a:extLst>
              </a:tr>
              <a:tr h="2003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 빈도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3.451612903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6977499"/>
                  </a:ext>
                </a:extLst>
              </a:tr>
              <a:tr h="37414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3.225806452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4.161290323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5857755"/>
                  </a:ext>
                </a:extLst>
              </a:tr>
              <a:tr h="374145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3.870967742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3.870967742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8735216"/>
                  </a:ext>
                </a:extLst>
              </a:tr>
              <a:tr h="2003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보호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4.225806452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4.3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551301"/>
                  </a:ext>
                </a:extLst>
              </a:tr>
              <a:tr h="2003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3.64693962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4.057237386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144528"/>
                  </a:ext>
                </a:extLst>
              </a:tr>
              <a:tr h="2003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최솟값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3.064516129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3.64516129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3254778"/>
                  </a:ext>
                </a:extLst>
              </a:tr>
              <a:tr h="200363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최댓값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4.225806452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4.451612903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546889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62605ED9-7F77-FAE3-2C5A-3625EFDA8B1C}"/>
              </a:ext>
            </a:extLst>
          </p:cNvPr>
          <p:cNvSpPr txBox="1"/>
          <p:nvPr/>
        </p:nvSpPr>
        <p:spPr>
          <a:xfrm>
            <a:off x="755576" y="64608"/>
            <a:ext cx="698477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4. </a:t>
            </a:r>
            <a:r>
              <a:rPr lang="ko-KR" altLang="en-US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자료수집 및 결과</a:t>
            </a:r>
          </a:p>
        </p:txBody>
      </p:sp>
    </p:spTree>
    <p:extLst>
      <p:ext uri="{BB962C8B-B14F-4D97-AF65-F5344CB8AC3E}">
        <p14:creationId xmlns:p14="http://schemas.microsoft.com/office/powerpoint/2010/main" val="262591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3E3610-AC42-2074-266D-CA8BD7D09A6E}"/>
              </a:ext>
            </a:extLst>
          </p:cNvPr>
          <p:cNvSpPr/>
          <p:nvPr/>
        </p:nvSpPr>
        <p:spPr>
          <a:xfrm>
            <a:off x="-9283" y="271029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E03CBB1A-3A2F-B6B4-A85D-F19FAA2F07E7}"/>
              </a:ext>
            </a:extLst>
          </p:cNvPr>
          <p:cNvSpPr/>
          <p:nvPr/>
        </p:nvSpPr>
        <p:spPr>
          <a:xfrm rot="5400000">
            <a:off x="702755" y="304037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9B0253-9F9F-2278-CFBE-379625FE92FF}"/>
              </a:ext>
            </a:extLst>
          </p:cNvPr>
          <p:cNvSpPr txBox="1"/>
          <p:nvPr/>
        </p:nvSpPr>
        <p:spPr>
          <a:xfrm>
            <a:off x="107504" y="270306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E08C61-D008-A9E0-D542-37548B0D3CE8}"/>
              </a:ext>
            </a:extLst>
          </p:cNvPr>
          <p:cNvSpPr txBox="1"/>
          <p:nvPr/>
        </p:nvSpPr>
        <p:spPr>
          <a:xfrm>
            <a:off x="950711" y="882386"/>
            <a:ext cx="6775382" cy="1272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코로나 시대로 인해 온라인 서비스</a:t>
            </a:r>
            <a:r>
              <a:rPr lang="en-US" altLang="ko-KR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전자상거래 관련 분야가 급속도로 발전하였고</a:t>
            </a:r>
            <a:r>
              <a:rPr lang="en-US" altLang="ko-KR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주류 중 유일하게 온라인 유통 판매가 가능한 지역특산주의 전자상거래의 활성화에 기여하고자 다음과 같이 </a:t>
            </a:r>
            <a:r>
              <a:rPr lang="en-US" altLang="ko-KR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IPA </a:t>
            </a:r>
            <a:r>
              <a:rPr lang="ko-KR" altLang="en-US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분석을 진행 하였다</a:t>
            </a:r>
            <a:r>
              <a:rPr lang="en-US" altLang="ko-KR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72F1D3-B392-ABC6-49ED-DCA16EBA52A6}"/>
              </a:ext>
            </a:extLst>
          </p:cNvPr>
          <p:cNvSpPr txBox="1"/>
          <p:nvPr/>
        </p:nvSpPr>
        <p:spPr>
          <a:xfrm>
            <a:off x="950711" y="2261090"/>
            <a:ext cx="6775382" cy="1272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전자상거래 활성화를 위한 분석결과 물류 쪽으로 중점적으로 보안 해야 할 부분은 자체물류서비스 와 제품상세정보 두 분야가 나왔는데</a:t>
            </a:r>
            <a:r>
              <a:rPr lang="en-US" altLang="ko-KR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지역특산주를 구매하는 </a:t>
            </a:r>
            <a:r>
              <a:rPr lang="ko-KR" altLang="en-US" sz="135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과정중</a:t>
            </a:r>
            <a:r>
              <a:rPr lang="ko-KR" altLang="en-US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제대로 된 물류서비스와 제품에 대한 정보제공이 부족한 것으로 분석된다</a:t>
            </a:r>
            <a:r>
              <a:rPr lang="en-US" altLang="ko-KR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 </a:t>
            </a:r>
            <a:r>
              <a:rPr lang="ko-KR" altLang="en-US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en-US" altLang="ko-KR" sz="13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5A81AE-F3B4-C2C3-0CA1-B104423377C8}"/>
              </a:ext>
            </a:extLst>
          </p:cNvPr>
          <p:cNvSpPr txBox="1"/>
          <p:nvPr/>
        </p:nvSpPr>
        <p:spPr>
          <a:xfrm>
            <a:off x="950711" y="3639794"/>
            <a:ext cx="6775382" cy="1688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강점항목 부분에서는 제품 콜드 체인 </a:t>
            </a:r>
            <a:r>
              <a:rPr lang="en-US" altLang="ko-KR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배송 안정성</a:t>
            </a:r>
            <a:r>
              <a:rPr lang="en-US" altLang="ko-KR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제품 포장 및 개인정보 보호    </a:t>
            </a:r>
            <a:r>
              <a:rPr lang="en-US" altLang="ko-KR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</a:t>
            </a:r>
            <a:r>
              <a:rPr lang="ko-KR" altLang="en-US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가지 요소가 추출 되었는데</a:t>
            </a:r>
            <a:r>
              <a:rPr lang="en-US" altLang="ko-KR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콜드체인 부분이 다른 요소들과 비교하였을 시 상대적으로 상당히 높은 수치가 추출되는 것으로 보아 </a:t>
            </a:r>
            <a:r>
              <a:rPr lang="en-US" altLang="ko-KR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제품의 신선도 쪽에 굉장히 민감한 것을 알 수 있다</a:t>
            </a:r>
            <a:r>
              <a:rPr lang="en-US" altLang="ko-KR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7E31DD-75B8-EB58-C1BB-6748BFD62088}"/>
              </a:ext>
            </a:extLst>
          </p:cNvPr>
          <p:cNvSpPr txBox="1"/>
          <p:nvPr/>
        </p:nvSpPr>
        <p:spPr>
          <a:xfrm>
            <a:off x="755576" y="114076"/>
            <a:ext cx="5238582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75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5. </a:t>
            </a:r>
            <a:r>
              <a:rPr lang="ko-KR" altLang="en-US" sz="1575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58858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3E3610-AC42-2074-266D-CA8BD7D09A6E}"/>
              </a:ext>
            </a:extLst>
          </p:cNvPr>
          <p:cNvSpPr/>
          <p:nvPr/>
        </p:nvSpPr>
        <p:spPr>
          <a:xfrm>
            <a:off x="-9283" y="271029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E03CBB1A-3A2F-B6B4-A85D-F19FAA2F07E7}"/>
              </a:ext>
            </a:extLst>
          </p:cNvPr>
          <p:cNvSpPr/>
          <p:nvPr/>
        </p:nvSpPr>
        <p:spPr>
          <a:xfrm rot="5400000">
            <a:off x="702755" y="304037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9B0253-9F9F-2278-CFBE-379625FE92FF}"/>
              </a:ext>
            </a:extLst>
          </p:cNvPr>
          <p:cNvSpPr txBox="1"/>
          <p:nvPr/>
        </p:nvSpPr>
        <p:spPr>
          <a:xfrm>
            <a:off x="107504" y="270306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7E31DD-75B8-EB58-C1BB-6748BFD62088}"/>
              </a:ext>
            </a:extLst>
          </p:cNvPr>
          <p:cNvSpPr txBox="1"/>
          <p:nvPr/>
        </p:nvSpPr>
        <p:spPr>
          <a:xfrm>
            <a:off x="755576" y="114076"/>
            <a:ext cx="5238582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75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5. </a:t>
            </a:r>
            <a:r>
              <a:rPr lang="ko-KR" altLang="en-US" sz="1575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결론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43FB85-597A-AA35-89CF-E5143D1A975F}"/>
              </a:ext>
            </a:extLst>
          </p:cNvPr>
          <p:cNvSpPr txBox="1"/>
          <p:nvPr/>
        </p:nvSpPr>
        <p:spPr>
          <a:xfrm>
            <a:off x="899592" y="836712"/>
            <a:ext cx="7303066" cy="3350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반면 제품 파손</a:t>
            </a:r>
            <a:r>
              <a:rPr lang="en-US" altLang="ko-KR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신선도 유지</a:t>
            </a:r>
            <a:r>
              <a:rPr lang="en-US" altLang="ko-KR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개인정보 유출 방지 등과는 다르게</a:t>
            </a:r>
            <a:r>
              <a:rPr lang="en-US" altLang="ko-KR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전자상거래에서 가장 중요하시는 배송의 적시성이 불필요 강점으로 나왔는데</a:t>
            </a:r>
            <a:r>
              <a:rPr lang="en-US" altLang="ko-KR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이는 제품의 배송속도와 별개로 </a:t>
            </a:r>
            <a:r>
              <a:rPr lang="en-US" altLang="ko-KR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물류과정에서 파손이나 상품자체의 문제로 인해 만족스럽지 못한 서비스를 받은 경험에 의해서</a:t>
            </a:r>
            <a:r>
              <a:rPr lang="en-US" altLang="ko-KR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예상과는 다른 결과값이 추출된 것으로 여겨진다</a:t>
            </a:r>
            <a:r>
              <a:rPr lang="en-US" altLang="ko-KR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  <a:r>
              <a:rPr lang="ko-KR" altLang="en-US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en-US" altLang="ko-KR" sz="13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                               </a:t>
            </a:r>
            <a:endParaRPr lang="en-US" altLang="ko-KR" sz="13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sz="135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물류적</a:t>
            </a:r>
            <a:r>
              <a:rPr lang="ko-KR" altLang="en-US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요소 외 지역특산주 제품요소 에서 </a:t>
            </a:r>
            <a:r>
              <a:rPr lang="en-US" altLang="ko-KR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"HACCP </a:t>
            </a:r>
            <a:r>
              <a:rPr lang="ko-KR" altLang="en-US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인증</a:t>
            </a:r>
            <a:r>
              <a:rPr lang="en-US" altLang="ko-KR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“ , </a:t>
            </a:r>
            <a:r>
              <a:rPr lang="ko-KR" altLang="en-US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마케팅 요소에서              </a:t>
            </a:r>
            <a:r>
              <a:rPr lang="en-US" altLang="ko-KR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“ </a:t>
            </a:r>
            <a:r>
              <a:rPr lang="ko-KR" altLang="en-US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사후처리 보장 </a:t>
            </a:r>
            <a:r>
              <a:rPr lang="en-US" altLang="ko-KR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“ </a:t>
            </a:r>
            <a:r>
              <a:rPr lang="ko-KR" altLang="en-US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값이  </a:t>
            </a:r>
            <a:r>
              <a:rPr lang="ko-KR" altLang="en-US" sz="135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최고값으로</a:t>
            </a:r>
            <a:r>
              <a:rPr lang="ko-KR" altLang="en-US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나온 결과와 비교한다면 결과값이 주장하는 내용이 일치하는 것으로 여겨진다</a:t>
            </a:r>
            <a:r>
              <a:rPr lang="en-US" altLang="ko-KR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 </a:t>
            </a:r>
            <a:r>
              <a:rPr lang="ko-KR" altLang="en-US" sz="13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en-US" altLang="ko-KR" sz="135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40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59" y="712441"/>
            <a:ext cx="72728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나눔바른고딕 UltraLight"/>
                <a:ea typeface="나눔바른고딕 UltraLight"/>
              </a:rPr>
              <a:t>IPA</a:t>
            </a:r>
            <a:r>
              <a:rPr lang="ko-KR" altLang="en-US" sz="40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나눔바른고딕 UltraLight"/>
                <a:ea typeface="나눔바른고딕 UltraLight"/>
              </a:rPr>
              <a:t>를 활용한 지역특산주 </a:t>
            </a:r>
            <a:endParaRPr lang="en-US" altLang="ko-KR" sz="40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나눔바른고딕 UltraLight"/>
              <a:ea typeface="나눔바른고딕 UltraLight"/>
            </a:endParaRPr>
          </a:p>
          <a:p>
            <a:pPr lvl="0">
              <a:defRPr/>
            </a:pPr>
            <a:r>
              <a:rPr lang="ko-KR" altLang="en-US" sz="40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나눔바른고딕 UltraLight"/>
                <a:ea typeface="나눔바른고딕 UltraLight"/>
              </a:rPr>
              <a:t>전자상거래</a:t>
            </a:r>
          </a:p>
          <a:p>
            <a:pPr lvl="0">
              <a:defRPr/>
            </a:pPr>
            <a:r>
              <a:rPr lang="ko-KR" altLang="en-US" sz="40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나눔바른고딕 UltraLight"/>
                <a:ea typeface="나눔바른고딕 UltraLight"/>
              </a:rPr>
              <a:t>활성화 방안에 대한 연구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2912" y="404664"/>
            <a:ext cx="33330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나눔바른고딕 UltraLight"/>
                <a:ea typeface="나눔바른고딕 UltraLight"/>
              </a:rPr>
              <a:t>한국해운물류학회 춘계학술대회 </a:t>
            </a:r>
            <a:endParaRPr lang="ko-KR" altLang="en-US" sz="1100" dirty="0">
              <a:latin typeface="나눔바른고딕 UltraLight"/>
              <a:ea typeface="나눔바른고딕 Ultra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DE9C3-6DD5-07AE-DE11-76D653F64975}"/>
              </a:ext>
            </a:extLst>
          </p:cNvPr>
          <p:cNvSpPr txBox="1"/>
          <p:nvPr/>
        </p:nvSpPr>
        <p:spPr>
          <a:xfrm>
            <a:off x="3563888" y="3717032"/>
            <a:ext cx="17281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나눔바른고딕 UltraLight"/>
                <a:ea typeface="나눔바른고딕 UltraLight"/>
              </a:rPr>
              <a:t>Q n A</a:t>
            </a:r>
            <a:endParaRPr lang="ko-KR" altLang="en-US" sz="4000" b="1" dirty="0">
              <a:ln w="9525">
                <a:solidFill>
                  <a:schemeClr val="bg1">
                    <a:alpha val="30000"/>
                  </a:schemeClr>
                </a:solidFill>
              </a:ln>
              <a:latin typeface="나눔바른고딕 UltraLight"/>
              <a:ea typeface="나눔바른고딕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74253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/>
                <a:ea typeface="나눔바른고딕 UltraLight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/>
                <a:ea typeface="나눔바른고딕 UltraLigh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/>
                <a:ea typeface="나눔바른고딕 UltraLigh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/>
                <a:ea typeface="나눔바른고딕 UltraLigh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B4B17B-C3C7-09E3-0B72-4EEE4FE44405}"/>
              </a:ext>
            </a:extLst>
          </p:cNvPr>
          <p:cNvSpPr txBox="1"/>
          <p:nvPr/>
        </p:nvSpPr>
        <p:spPr>
          <a:xfrm>
            <a:off x="611560" y="64608"/>
            <a:ext cx="965459" cy="412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100" b="1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서론</a:t>
            </a:r>
            <a:endParaRPr lang="ko-KR" altLang="en-US" sz="2100" b="1" dirty="0">
              <a:solidFill>
                <a:srgbClr val="272123"/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26" name="직사각형 23">
            <a:extLst>
              <a:ext uri="{FF2B5EF4-FFF2-40B4-BE49-F238E27FC236}">
                <a16:creationId xmlns:a16="http://schemas.microsoft.com/office/drawing/2014/main" id="{ED7D3193-B530-6E7F-3D8A-1EABAB280CD0}"/>
              </a:ext>
            </a:extLst>
          </p:cNvPr>
          <p:cNvSpPr/>
          <p:nvPr/>
        </p:nvSpPr>
        <p:spPr>
          <a:xfrm>
            <a:off x="1835696" y="3956219"/>
            <a:ext cx="4104456" cy="264869"/>
          </a:xfrm>
          <a:prstGeom prst="rect">
            <a:avLst/>
          </a:prstGeom>
          <a:solidFill>
            <a:srgbClr val="FDA800">
              <a:alpha val="4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75540E4-9030-079A-E206-F89B3C95337A}"/>
              </a:ext>
            </a:extLst>
          </p:cNvPr>
          <p:cNvGrpSpPr/>
          <p:nvPr/>
        </p:nvGrpSpPr>
        <p:grpSpPr>
          <a:xfrm>
            <a:off x="1017422" y="714182"/>
            <a:ext cx="2618473" cy="338554"/>
            <a:chOff x="2552355" y="2280692"/>
            <a:chExt cx="2618473" cy="33855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E5E4E7A-69CA-E87F-81C5-9D5FC95887CA}"/>
                </a:ext>
              </a:extLst>
            </p:cNvPr>
            <p:cNvSpPr/>
            <p:nvPr/>
          </p:nvSpPr>
          <p:spPr>
            <a:xfrm>
              <a:off x="2552355" y="2293832"/>
              <a:ext cx="2618473" cy="312274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4B14703-D431-96CB-5A8D-411F621885C0}"/>
                </a:ext>
              </a:extLst>
            </p:cNvPr>
            <p:cNvSpPr txBox="1"/>
            <p:nvPr/>
          </p:nvSpPr>
          <p:spPr>
            <a:xfrm>
              <a:off x="2723341" y="2280692"/>
              <a:ext cx="22765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>
                  <a:ln w="9525"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나눔바른고딕 UltraLight"/>
                  <a:ea typeface="나눔바른고딕 UltraLight"/>
                </a:rPr>
                <a:t>연구의 필요성 및 목적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23DFF43-5EEE-F49E-D75A-00510EC1F6C6}"/>
              </a:ext>
            </a:extLst>
          </p:cNvPr>
          <p:cNvSpPr/>
          <p:nvPr/>
        </p:nvSpPr>
        <p:spPr>
          <a:xfrm>
            <a:off x="1403648" y="4869160"/>
            <a:ext cx="2936581" cy="264869"/>
          </a:xfrm>
          <a:prstGeom prst="rect">
            <a:avLst/>
          </a:prstGeom>
          <a:solidFill>
            <a:srgbClr val="FDA800">
              <a:alpha val="498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1BB7862B-36A2-2BDD-74F5-68C8A116BB67}"/>
              </a:ext>
            </a:extLst>
          </p:cNvPr>
          <p:cNvSpPr txBox="1"/>
          <p:nvPr/>
        </p:nvSpPr>
        <p:spPr>
          <a:xfrm>
            <a:off x="1016945" y="1412776"/>
            <a:ext cx="7587502" cy="1114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5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국내 주류시장 규모는 </a:t>
            </a:r>
            <a:r>
              <a:rPr lang="en-US" altLang="ko-KR" sz="15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2010</a:t>
            </a:r>
            <a:r>
              <a:rPr lang="ko-KR" altLang="en-US" sz="15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년 이후 연평균 </a:t>
            </a:r>
            <a:r>
              <a:rPr lang="en-US" altLang="ko-KR" sz="15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3.3%</a:t>
            </a:r>
            <a:r>
              <a:rPr lang="ko-KR" altLang="en-US" sz="15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 증가하고 있는 추세이며</a:t>
            </a:r>
            <a:r>
              <a:rPr lang="en-US" altLang="ko-KR" sz="15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15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5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FTA</a:t>
            </a:r>
            <a:r>
              <a:rPr lang="ko-KR" altLang="en-US" sz="15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로 인한 시장개방과 식습관 문화의 확대로 인하여 기존 맥주</a:t>
            </a:r>
            <a:r>
              <a:rPr lang="en-US" altLang="ko-KR" sz="15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15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 소주 이외에 수제맥주 </a:t>
            </a:r>
            <a:r>
              <a:rPr lang="en-US" altLang="ko-KR" sz="15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15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 와인</a:t>
            </a:r>
            <a:r>
              <a:rPr lang="en-US" altLang="ko-KR" sz="15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15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 위스키 등 다양한 주류의 소비는 계속해서 증가하고 있던 상황 </a:t>
            </a: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id="{4F8BBDC8-0EDF-2F22-0071-7A8D24581F23}"/>
              </a:ext>
            </a:extLst>
          </p:cNvPr>
          <p:cNvSpPr txBox="1"/>
          <p:nvPr/>
        </p:nvSpPr>
        <p:spPr>
          <a:xfrm>
            <a:off x="1016945" y="2636912"/>
            <a:ext cx="7587502" cy="74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5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지역특산주는 농가들의 부가가치 창출을 통한 소득과 원활한 농산물 수급의 안정 및 소모를 위해 필요할 뿐 만 아니라</a:t>
            </a:r>
            <a:r>
              <a:rPr lang="en-US" altLang="ko-KR" sz="15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, </a:t>
            </a:r>
            <a:r>
              <a:rPr lang="ko-KR" altLang="en-US" sz="15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유일하게 온라인 유통이 되는 제품</a:t>
            </a: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id="{597C939B-D634-55A3-4DA1-9A66A0AA80A9}"/>
              </a:ext>
            </a:extLst>
          </p:cNvPr>
          <p:cNvSpPr txBox="1"/>
          <p:nvPr/>
        </p:nvSpPr>
        <p:spPr>
          <a:xfrm>
            <a:off x="1016946" y="3501008"/>
            <a:ext cx="7587502" cy="1116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5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코로나 </a:t>
            </a:r>
            <a:r>
              <a:rPr lang="en-US" altLang="ko-KR" sz="15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19</a:t>
            </a:r>
            <a:r>
              <a:rPr lang="ko-KR" altLang="en-US" sz="15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로 인해 </a:t>
            </a:r>
            <a:r>
              <a:rPr lang="en-US" altLang="ko-KR" sz="15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OTT</a:t>
            </a:r>
            <a:r>
              <a:rPr lang="ko-KR" altLang="en-US" sz="15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 서비스 </a:t>
            </a:r>
            <a:r>
              <a:rPr lang="en-US" altLang="ko-KR" sz="15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(</a:t>
            </a:r>
            <a:r>
              <a:rPr lang="ko-KR" altLang="en-US" sz="15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ko-KR" altLang="en-US" sz="15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넷플릭스</a:t>
            </a:r>
            <a:r>
              <a:rPr lang="en-US" altLang="ko-KR" sz="15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15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ko-KR" altLang="en-US" sz="15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왓챠</a:t>
            </a:r>
            <a:r>
              <a:rPr lang="en-US" altLang="ko-KR" sz="15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15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 디즈니플러스 </a:t>
            </a:r>
            <a:r>
              <a:rPr lang="en-US" altLang="ko-KR" sz="15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)</a:t>
            </a:r>
            <a:r>
              <a:rPr lang="ko-KR" altLang="en-US" sz="15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5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15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ko-KR" altLang="en-US" sz="15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비대면</a:t>
            </a:r>
            <a:r>
              <a:rPr lang="ko-KR" altLang="en-US" sz="15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15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ZOOM</a:t>
            </a:r>
            <a:r>
              <a:rPr lang="ko-KR" altLang="en-US" sz="15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   회의 온라인으로 제공되는 서비스의 크기가 굉장히 크게 확대되었으며</a:t>
            </a:r>
            <a:r>
              <a:rPr lang="en-US" altLang="ko-KR" sz="15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15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 전자상거래도 그 중한 요소</a:t>
            </a: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90ED6DC2-71FC-2BFE-6ECB-7619703DCB45}"/>
              </a:ext>
            </a:extLst>
          </p:cNvPr>
          <p:cNvSpPr txBox="1"/>
          <p:nvPr/>
        </p:nvSpPr>
        <p:spPr>
          <a:xfrm>
            <a:off x="1016944" y="4748753"/>
            <a:ext cx="8163568" cy="1086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5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물류는 전자상거래의 중요한 일부분이며</a:t>
            </a:r>
            <a:r>
              <a:rPr lang="en-US" altLang="ko-KR" sz="15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15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 발전의 필수 요소임에도 불구하고 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15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      이에 대한 연구가 미비한 상황이기에</a:t>
            </a:r>
            <a:r>
              <a:rPr lang="en-US" altLang="ko-KR" sz="15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15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 본 연구를 통해 물류요소와 더불어 다른 방안까지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15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      살펴보며 활성화 방안에 대해 연구해보고자 함</a:t>
            </a:r>
            <a:r>
              <a:rPr lang="en-US" altLang="ko-KR" sz="15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.</a:t>
            </a:r>
            <a:r>
              <a:rPr lang="ko-KR" altLang="en-US" sz="15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7182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36512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675526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/>
                <a:ea typeface="나눔바른고딕 UltraLight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/>
                <a:ea typeface="나눔바른고딕 UltraLigh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/>
                <a:ea typeface="나눔바른고딕 UltraLigh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/>
                <a:ea typeface="나눔바른고딕 UltraLigh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5B0001-600A-AE34-9171-3342A752FF39}"/>
              </a:ext>
            </a:extLst>
          </p:cNvPr>
          <p:cNvSpPr txBox="1"/>
          <p:nvPr/>
        </p:nvSpPr>
        <p:spPr>
          <a:xfrm>
            <a:off x="755576" y="64608"/>
            <a:ext cx="698477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2. </a:t>
            </a:r>
            <a:r>
              <a:rPr lang="ko-KR" altLang="en-US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일반적 고찰 </a:t>
            </a:r>
            <a:r>
              <a:rPr lang="en-US" altLang="ko-KR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: </a:t>
            </a:r>
            <a:r>
              <a:rPr lang="ko-KR" altLang="en-US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일반주류와 지역특산주의 차이점 </a:t>
            </a:r>
          </a:p>
        </p:txBody>
      </p:sp>
      <p:sp>
        <p:nvSpPr>
          <p:cNvPr id="22" name="직사각형 31">
            <a:extLst>
              <a:ext uri="{FF2B5EF4-FFF2-40B4-BE49-F238E27FC236}">
                <a16:creationId xmlns:a16="http://schemas.microsoft.com/office/drawing/2014/main" id="{C1755F42-3EF5-2049-EC9F-1548A0306D2D}"/>
              </a:ext>
            </a:extLst>
          </p:cNvPr>
          <p:cNvSpPr/>
          <p:nvPr/>
        </p:nvSpPr>
        <p:spPr>
          <a:xfrm>
            <a:off x="1951361" y="1340768"/>
            <a:ext cx="676423" cy="457200"/>
          </a:xfrm>
          <a:prstGeom prst="rect">
            <a:avLst/>
          </a:prstGeom>
          <a:solidFill>
            <a:srgbClr val="FDA8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685641-3AE8-1F1D-0969-C73D5E57CF9A}"/>
              </a:ext>
            </a:extLst>
          </p:cNvPr>
          <p:cNvSpPr txBox="1"/>
          <p:nvPr/>
        </p:nvSpPr>
        <p:spPr>
          <a:xfrm>
            <a:off x="1822047" y="1322987"/>
            <a:ext cx="20465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일반주류</a:t>
            </a:r>
          </a:p>
        </p:txBody>
      </p:sp>
      <p:sp>
        <p:nvSpPr>
          <p:cNvPr id="31" name="갈매기형 수장 29">
            <a:extLst>
              <a:ext uri="{FF2B5EF4-FFF2-40B4-BE49-F238E27FC236}">
                <a16:creationId xmlns:a16="http://schemas.microsoft.com/office/drawing/2014/main" id="{81C60262-51F2-BCE0-09F4-24F27CD8EAD6}"/>
              </a:ext>
            </a:extLst>
          </p:cNvPr>
          <p:cNvSpPr/>
          <p:nvPr/>
        </p:nvSpPr>
        <p:spPr>
          <a:xfrm>
            <a:off x="1623307" y="1415277"/>
            <a:ext cx="99744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갈매기형 수장 30">
            <a:extLst>
              <a:ext uri="{FF2B5EF4-FFF2-40B4-BE49-F238E27FC236}">
                <a16:creationId xmlns:a16="http://schemas.microsoft.com/office/drawing/2014/main" id="{DE35E5A7-2D08-80EB-5F5A-BEDF081A250E}"/>
              </a:ext>
            </a:extLst>
          </p:cNvPr>
          <p:cNvSpPr/>
          <p:nvPr/>
        </p:nvSpPr>
        <p:spPr>
          <a:xfrm>
            <a:off x="1475656" y="1415277"/>
            <a:ext cx="99744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2642427-0A40-3B93-C144-91065E0B9FE6}"/>
              </a:ext>
            </a:extLst>
          </p:cNvPr>
          <p:cNvSpPr/>
          <p:nvPr/>
        </p:nvSpPr>
        <p:spPr>
          <a:xfrm>
            <a:off x="983469" y="2398070"/>
            <a:ext cx="2046543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C6178A-A919-8F68-AE57-BB9312379D8E}"/>
              </a:ext>
            </a:extLst>
          </p:cNvPr>
          <p:cNvSpPr txBox="1"/>
          <p:nvPr/>
        </p:nvSpPr>
        <p:spPr>
          <a:xfrm>
            <a:off x="1083666" y="2383863"/>
            <a:ext cx="1904158" cy="366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n w="9525"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바른고딕 UltraLight"/>
                <a:ea typeface="나눔바른고딕 UltraLight"/>
              </a:rPr>
              <a:t>정의</a:t>
            </a:r>
          </a:p>
        </p:txBody>
      </p:sp>
      <p:sp>
        <p:nvSpPr>
          <p:cNvPr id="36" name="TextBox 36">
            <a:extLst>
              <a:ext uri="{FF2B5EF4-FFF2-40B4-BE49-F238E27FC236}">
                <a16:creationId xmlns:a16="http://schemas.microsoft.com/office/drawing/2014/main" id="{CC994645-F8BA-0BF5-4474-8727E9675ABD}"/>
              </a:ext>
            </a:extLst>
          </p:cNvPr>
          <p:cNvSpPr txBox="1"/>
          <p:nvPr/>
        </p:nvSpPr>
        <p:spPr>
          <a:xfrm>
            <a:off x="971600" y="2708920"/>
            <a:ext cx="3383684" cy="1178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우리나라 주세법장 주정</a:t>
            </a: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(</a:t>
            </a: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희석하여 음료로 </a:t>
            </a:r>
            <a:r>
              <a:rPr lang="ko-KR" altLang="en-US" sz="16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할수</a:t>
            </a: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 있는 것</a:t>
            </a: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)</a:t>
            </a: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과 알코올 분 </a:t>
            </a: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1</a:t>
            </a:r>
            <a:r>
              <a:rPr lang="ko-KR" altLang="en-US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도 이상의 음료</a:t>
            </a:r>
          </a:p>
        </p:txBody>
      </p:sp>
      <p:sp>
        <p:nvSpPr>
          <p:cNvPr id="37" name="직사각형 32">
            <a:extLst>
              <a:ext uri="{FF2B5EF4-FFF2-40B4-BE49-F238E27FC236}">
                <a16:creationId xmlns:a16="http://schemas.microsoft.com/office/drawing/2014/main" id="{569905A4-B0C5-B378-C65C-732FCB863955}"/>
              </a:ext>
            </a:extLst>
          </p:cNvPr>
          <p:cNvSpPr/>
          <p:nvPr/>
        </p:nvSpPr>
        <p:spPr>
          <a:xfrm>
            <a:off x="5087925" y="2627646"/>
            <a:ext cx="3888432" cy="2617548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4" name="직사각형 33">
            <a:extLst>
              <a:ext uri="{FF2B5EF4-FFF2-40B4-BE49-F238E27FC236}">
                <a16:creationId xmlns:a16="http://schemas.microsoft.com/office/drawing/2014/main" id="{02FBB76C-D6B1-EF90-A62D-AB32845EF584}"/>
              </a:ext>
            </a:extLst>
          </p:cNvPr>
          <p:cNvSpPr/>
          <p:nvPr/>
        </p:nvSpPr>
        <p:spPr>
          <a:xfrm>
            <a:off x="5159933" y="2398070"/>
            <a:ext cx="2046543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5" name="TextBox 34">
            <a:extLst>
              <a:ext uri="{FF2B5EF4-FFF2-40B4-BE49-F238E27FC236}">
                <a16:creationId xmlns:a16="http://schemas.microsoft.com/office/drawing/2014/main" id="{43D9F2C5-2E14-C4A1-D6AB-F5E494ED2CE4}"/>
              </a:ext>
            </a:extLst>
          </p:cNvPr>
          <p:cNvSpPr txBox="1"/>
          <p:nvPr/>
        </p:nvSpPr>
        <p:spPr>
          <a:xfrm>
            <a:off x="5260130" y="2383863"/>
            <a:ext cx="1904158" cy="366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n w="9525">
                  <a:solidFill>
                    <a:srgbClr val="FDA800">
                      <a:alpha val="30000"/>
                    </a:srgbClr>
                  </a:solidFill>
                </a:ln>
                <a:solidFill>
                  <a:srgbClr val="FDA800"/>
                </a:solidFill>
                <a:latin typeface="나눔바른고딕 UltraLight"/>
                <a:ea typeface="나눔바른고딕 UltraLight"/>
              </a:rPr>
              <a:t>정의</a:t>
            </a:r>
          </a:p>
        </p:txBody>
      </p:sp>
      <p:sp>
        <p:nvSpPr>
          <p:cNvPr id="46" name="TextBox 36">
            <a:extLst>
              <a:ext uri="{FF2B5EF4-FFF2-40B4-BE49-F238E27FC236}">
                <a16:creationId xmlns:a16="http://schemas.microsoft.com/office/drawing/2014/main" id="{5409FDB0-CA99-70EF-69B8-860BA27208E2}"/>
              </a:ext>
            </a:extLst>
          </p:cNvPr>
          <p:cNvSpPr txBox="1"/>
          <p:nvPr/>
        </p:nvSpPr>
        <p:spPr>
          <a:xfrm>
            <a:off x="5443117" y="2982313"/>
            <a:ext cx="3383684" cy="446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47" name="직사각형 31">
            <a:extLst>
              <a:ext uri="{FF2B5EF4-FFF2-40B4-BE49-F238E27FC236}">
                <a16:creationId xmlns:a16="http://schemas.microsoft.com/office/drawing/2014/main" id="{6467F8D0-A456-835A-25A3-357D23C03CEF}"/>
              </a:ext>
            </a:extLst>
          </p:cNvPr>
          <p:cNvSpPr/>
          <p:nvPr/>
        </p:nvSpPr>
        <p:spPr>
          <a:xfrm>
            <a:off x="5275414" y="1340768"/>
            <a:ext cx="952770" cy="457200"/>
          </a:xfrm>
          <a:prstGeom prst="rect">
            <a:avLst/>
          </a:prstGeom>
          <a:solidFill>
            <a:srgbClr val="FDA8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8" name="TextBox 28">
            <a:extLst>
              <a:ext uri="{FF2B5EF4-FFF2-40B4-BE49-F238E27FC236}">
                <a16:creationId xmlns:a16="http://schemas.microsoft.com/office/drawing/2014/main" id="{BD9399E3-B829-8BDB-BE59-14E9FEBAAD2F}"/>
              </a:ext>
            </a:extLst>
          </p:cNvPr>
          <p:cNvSpPr txBox="1"/>
          <p:nvPr/>
        </p:nvSpPr>
        <p:spPr>
          <a:xfrm>
            <a:off x="5148064" y="1296379"/>
            <a:ext cx="169809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 dirty="0" err="1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전통주</a:t>
            </a:r>
            <a:endParaRPr lang="ko-KR" altLang="en-US" sz="30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49" name="갈매기형 수장 29">
            <a:extLst>
              <a:ext uri="{FF2B5EF4-FFF2-40B4-BE49-F238E27FC236}">
                <a16:creationId xmlns:a16="http://schemas.microsoft.com/office/drawing/2014/main" id="{FFB698D7-C0DB-EF18-89E1-88B94AEA1E67}"/>
              </a:ext>
            </a:extLst>
          </p:cNvPr>
          <p:cNvSpPr/>
          <p:nvPr/>
        </p:nvSpPr>
        <p:spPr>
          <a:xfrm>
            <a:off x="4949324" y="1415277"/>
            <a:ext cx="99744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갈매기형 수장 30">
            <a:extLst>
              <a:ext uri="{FF2B5EF4-FFF2-40B4-BE49-F238E27FC236}">
                <a16:creationId xmlns:a16="http://schemas.microsoft.com/office/drawing/2014/main" id="{C88AC93C-1F70-4312-D80E-BB1EBEE6F3B1}"/>
              </a:ext>
            </a:extLst>
          </p:cNvPr>
          <p:cNvSpPr/>
          <p:nvPr/>
        </p:nvSpPr>
        <p:spPr>
          <a:xfrm>
            <a:off x="4801673" y="1415277"/>
            <a:ext cx="99744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TextBox 36">
            <a:extLst>
              <a:ext uri="{FF2B5EF4-FFF2-40B4-BE49-F238E27FC236}">
                <a16:creationId xmlns:a16="http://schemas.microsoft.com/office/drawing/2014/main" id="{152BD3CD-1B1C-100D-1707-6C7C915D39BC}"/>
              </a:ext>
            </a:extLst>
          </p:cNvPr>
          <p:cNvSpPr txBox="1"/>
          <p:nvPr/>
        </p:nvSpPr>
        <p:spPr>
          <a:xfrm>
            <a:off x="971598" y="4035733"/>
            <a:ext cx="3961133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양조주 </a:t>
            </a:r>
            <a:r>
              <a: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[</a:t>
            </a: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 탁주</a:t>
            </a:r>
            <a:r>
              <a: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, </a:t>
            </a: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양주</a:t>
            </a:r>
            <a:r>
              <a: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, </a:t>
            </a: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맥주</a:t>
            </a:r>
            <a:r>
              <a: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, </a:t>
            </a: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청주</a:t>
            </a:r>
            <a:r>
              <a: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, </a:t>
            </a: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과실주</a:t>
            </a:r>
            <a:r>
              <a: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]</a:t>
            </a: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증류주 </a:t>
            </a:r>
            <a:r>
              <a: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[</a:t>
            </a: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 소주</a:t>
            </a:r>
            <a:r>
              <a: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,</a:t>
            </a: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 주정</a:t>
            </a:r>
            <a:r>
              <a: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, </a:t>
            </a: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위스키</a:t>
            </a:r>
            <a:r>
              <a: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, </a:t>
            </a: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브랜디 등 </a:t>
            </a:r>
            <a:r>
              <a: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]</a:t>
            </a:r>
          </a:p>
        </p:txBody>
      </p:sp>
      <p:sp>
        <p:nvSpPr>
          <p:cNvPr id="52" name="TextBox 36">
            <a:extLst>
              <a:ext uri="{FF2B5EF4-FFF2-40B4-BE49-F238E27FC236}">
                <a16:creationId xmlns:a16="http://schemas.microsoft.com/office/drawing/2014/main" id="{E884EDFA-76D6-4310-B37D-50CC60D110D5}"/>
              </a:ext>
            </a:extLst>
          </p:cNvPr>
          <p:cNvSpPr txBox="1"/>
          <p:nvPr/>
        </p:nvSpPr>
        <p:spPr>
          <a:xfrm>
            <a:off x="5220763" y="2852936"/>
            <a:ext cx="3383685" cy="2158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한 나라나 지역 등에 과거에서부터 이어져오는 양조법으로 만든 술로, 전통적인 양조법을 계승 및 보존하여 빚는 술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endParaRPr lang="ko-KR" altLang="en-US" sz="1300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/>
              <a:ea typeface="나눔바른고딕 UltraLigh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한국의 정서 및 시대상을 반영하는 술로서 과거의 생활방식, 역사와 문화가 담겨있는 술</a:t>
            </a:r>
          </a:p>
        </p:txBody>
      </p:sp>
      <p:sp>
        <p:nvSpPr>
          <p:cNvPr id="53" name="직사각형 32">
            <a:extLst>
              <a:ext uri="{FF2B5EF4-FFF2-40B4-BE49-F238E27FC236}">
                <a16:creationId xmlns:a16="http://schemas.microsoft.com/office/drawing/2014/main" id="{219F2725-0E51-A1E3-5893-F12FED8FB06D}"/>
              </a:ext>
            </a:extLst>
          </p:cNvPr>
          <p:cNvSpPr/>
          <p:nvPr/>
        </p:nvSpPr>
        <p:spPr>
          <a:xfrm>
            <a:off x="911461" y="2627646"/>
            <a:ext cx="3888432" cy="2617548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72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67084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/>
                <a:ea typeface="나눔바른고딕 UltraLight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/>
                <a:ea typeface="나눔바른고딕 UltraLigh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/>
                <a:ea typeface="나눔바른고딕 UltraLigh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/>
                <a:ea typeface="나눔바른고딕 UltraLigh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5B0001-600A-AE34-9171-3342A752FF39}"/>
              </a:ext>
            </a:extLst>
          </p:cNvPr>
          <p:cNvSpPr txBox="1"/>
          <p:nvPr/>
        </p:nvSpPr>
        <p:spPr>
          <a:xfrm>
            <a:off x="755576" y="64608"/>
            <a:ext cx="698477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2. </a:t>
            </a:r>
            <a:r>
              <a:rPr lang="ko-KR" altLang="en-US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일반적 고찰 </a:t>
            </a:r>
            <a:r>
              <a:rPr lang="en-US" altLang="ko-KR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: </a:t>
            </a:r>
            <a:r>
              <a:rPr lang="ko-KR" altLang="en-US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일반주류와 지역특산주의 차이점 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9076C57-368C-C5EB-FF20-0B3266074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77" y="980728"/>
            <a:ext cx="7669079" cy="529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7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03848" y="869722"/>
            <a:ext cx="288032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75856" y="836712"/>
            <a:ext cx="27363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/>
                <a:ea typeface="나눔바른고딕 UltraLight"/>
              </a:rPr>
              <a:t>지역특산주</a:t>
            </a:r>
            <a:r>
              <a:rPr lang="en-US" altLang="ko-KR" sz="2800" b="1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/>
                <a:ea typeface="나눔바른고딕 UltraLight"/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34257" y="5503465"/>
            <a:ext cx="5046055" cy="517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“</a:t>
            </a: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농업인이나 생산자 단체가 스스로 생산한 농산물을 일정비율 이상 주원료로 사용하여 제조하는 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07704" y="6230485"/>
            <a:ext cx="6733121" cy="294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농업인의 부가소득을 늘리는데 도움을 줌과 동시에 지역의 특색을 살릴 수 있음</a:t>
            </a:r>
          </a:p>
        </p:txBody>
      </p:sp>
      <p:sp>
        <p:nvSpPr>
          <p:cNvPr id="12" name="갈매기형 수장 11"/>
          <p:cNvSpPr/>
          <p:nvPr/>
        </p:nvSpPr>
        <p:spPr>
          <a:xfrm>
            <a:off x="1911339" y="6309320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763688" y="6309320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13405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6706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/>
                <a:ea typeface="나눔바른고딕 UltraLight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/>
                <a:ea typeface="나눔바른고딕 UltraLigh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/>
                <a:ea typeface="나눔바른고딕 UltraLigh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/>
                <a:ea typeface="나눔바른고딕 UltraLigh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12379" y="1700808"/>
            <a:ext cx="3059621" cy="324036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76056" y="1700808"/>
            <a:ext cx="3312368" cy="3240360"/>
          </a:xfrm>
          <a:prstGeom prst="rect">
            <a:avLst/>
          </a:prstGeom>
        </p:spPr>
      </p:pic>
      <p:sp>
        <p:nvSpPr>
          <p:cNvPr id="34" name="순서도: 대체 처리 33"/>
          <p:cNvSpPr/>
          <p:nvPr/>
        </p:nvSpPr>
        <p:spPr>
          <a:xfrm>
            <a:off x="1763688" y="5013176"/>
            <a:ext cx="2664296" cy="216024"/>
          </a:xfrm>
          <a:prstGeom prst="flowChartAlternateProcess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 b="1">
              <a:solidFill>
                <a:schemeClr val="tx1"/>
              </a:solidFill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5364088" y="5013176"/>
            <a:ext cx="2664296" cy="216024"/>
          </a:xfrm>
          <a:prstGeom prst="flowChartAlternateProcess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36" name="TextBox 10"/>
          <p:cNvSpPr txBox="1"/>
          <p:nvPr/>
        </p:nvSpPr>
        <p:spPr>
          <a:xfrm>
            <a:off x="1547664" y="5011622"/>
            <a:ext cx="3096344" cy="215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9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9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“</a:t>
            </a:r>
            <a:r>
              <a:rPr lang="ko-KR" altLang="en-US" sz="9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 댄싱사이더</a:t>
            </a:r>
            <a:r>
              <a:rPr lang="en-US" altLang="ko-KR" sz="9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(</a:t>
            </a:r>
            <a:r>
              <a:rPr lang="ko-KR" altLang="en-US" sz="9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충주 사과를 이용하여 만든 주류</a:t>
            </a:r>
            <a:r>
              <a:rPr lang="en-US" altLang="ko-KR" sz="9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)</a:t>
            </a:r>
            <a:r>
              <a:rPr lang="ko-KR" altLang="en-US" sz="9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 </a:t>
            </a:r>
            <a:r>
              <a:rPr lang="en-US" altLang="ko-KR" sz="9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“</a:t>
            </a:r>
          </a:p>
        </p:txBody>
      </p:sp>
      <p:sp>
        <p:nvSpPr>
          <p:cNvPr id="37" name="TextBox 10"/>
          <p:cNvSpPr txBox="1"/>
          <p:nvPr/>
        </p:nvSpPr>
        <p:spPr>
          <a:xfrm>
            <a:off x="5292080" y="5011622"/>
            <a:ext cx="2880320" cy="215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9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경기도 양평 </a:t>
            </a:r>
            <a:r>
              <a:rPr lang="en-US" altLang="ko-KR" sz="9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“</a:t>
            </a:r>
            <a:r>
              <a:rPr lang="ko-KR" altLang="en-US" sz="9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부자진 </a:t>
            </a:r>
            <a:r>
              <a:rPr lang="en-US" altLang="ko-KR" sz="9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(</a:t>
            </a:r>
            <a:r>
              <a:rPr lang="ko-KR" altLang="en-US" sz="9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허브를 이용하여 만든 주류</a:t>
            </a:r>
            <a:r>
              <a:rPr lang="en-US" altLang="ko-KR" sz="9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38EB0A-DC9A-7623-6875-2E1B492CC145}"/>
              </a:ext>
            </a:extLst>
          </p:cNvPr>
          <p:cNvSpPr txBox="1"/>
          <p:nvPr/>
        </p:nvSpPr>
        <p:spPr>
          <a:xfrm>
            <a:off x="755576" y="64608"/>
            <a:ext cx="698477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2. </a:t>
            </a:r>
            <a:r>
              <a:rPr lang="ko-KR" altLang="en-US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일반적 고찰 </a:t>
            </a:r>
            <a:r>
              <a:rPr lang="en-US" altLang="ko-KR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: </a:t>
            </a:r>
            <a:r>
              <a:rPr lang="ko-KR" altLang="en-US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일반주류와 지역특산주의 차이점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133293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166300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/>
                <a:ea typeface="나눔바른고딕 UltraLight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/>
                <a:ea typeface="나눔바른고딕 UltraLigh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/>
                <a:ea typeface="나눔바른고딕 UltraLigh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/>
                <a:ea typeface="나눔바른고딕 UltraLigh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141662-DF6F-3D1A-ACC3-A4C2D854B339}"/>
              </a:ext>
            </a:extLst>
          </p:cNvPr>
          <p:cNvSpPr txBox="1"/>
          <p:nvPr/>
        </p:nvSpPr>
        <p:spPr>
          <a:xfrm>
            <a:off x="755576" y="64608"/>
            <a:ext cx="698477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2. </a:t>
            </a:r>
            <a:r>
              <a:rPr lang="ko-KR" altLang="en-US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일반적 고찰 </a:t>
            </a:r>
            <a:r>
              <a:rPr lang="en-US" altLang="ko-KR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: </a:t>
            </a:r>
            <a:r>
              <a:rPr lang="ko-KR" altLang="en-US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산업현황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75E4D2-9D18-7AC7-FA30-9625EE18BDE7}"/>
              </a:ext>
            </a:extLst>
          </p:cNvPr>
          <p:cNvSpPr txBox="1"/>
          <p:nvPr/>
        </p:nvSpPr>
        <p:spPr>
          <a:xfrm>
            <a:off x="395536" y="5517232"/>
            <a:ext cx="92957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주류시장의 규모는 </a:t>
            </a:r>
            <a:r>
              <a:rPr lang="en-US" altLang="ko-KR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2010</a:t>
            </a:r>
            <a:r>
              <a: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년 </a:t>
            </a:r>
            <a:r>
              <a:rPr lang="en-US" altLang="ko-KR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8</a:t>
            </a:r>
            <a:r>
              <a: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조 </a:t>
            </a:r>
            <a:r>
              <a:rPr lang="en-US" altLang="ko-KR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263</a:t>
            </a:r>
            <a:r>
              <a: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억원에서 </a:t>
            </a:r>
            <a:r>
              <a:rPr lang="en-US" altLang="ko-KR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14</a:t>
            </a:r>
            <a:r>
              <a: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년도 까지 </a:t>
            </a:r>
            <a:r>
              <a:rPr lang="en-US" altLang="ko-KR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9</a:t>
            </a:r>
            <a:r>
              <a: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조 </a:t>
            </a:r>
            <a:r>
              <a:rPr lang="en-US" altLang="ko-KR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1,269</a:t>
            </a:r>
            <a:r>
              <a: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억원으로 </a:t>
            </a:r>
            <a:endParaRPr lang="en-US" altLang="ko-KR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/>
              <a:ea typeface="나눔바른고딕 UltraLight"/>
            </a:endParaRPr>
          </a:p>
          <a:p>
            <a:pPr algn="ctr">
              <a:defRPr/>
            </a:pPr>
            <a:r>
              <a: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연평균 </a:t>
            </a:r>
            <a:r>
              <a:rPr lang="en-US" altLang="ko-KR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3.3% </a:t>
            </a:r>
            <a:r>
              <a: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꾸준히 증가 하였지만 지역특산주의 경우 </a:t>
            </a:r>
            <a:endParaRPr lang="en-US" altLang="ko-KR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/>
              <a:ea typeface="나눔바른고딕 UltraLight"/>
            </a:endParaRPr>
          </a:p>
          <a:p>
            <a:pPr algn="ctr">
              <a:defRPr/>
            </a:pPr>
            <a:r>
              <a: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동 기간동안 </a:t>
            </a:r>
            <a:r>
              <a:rPr lang="en-US" altLang="ko-KR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350</a:t>
            </a:r>
            <a:r>
              <a: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억 원 내외를 기록하며 성장이 정체되어 있었음</a:t>
            </a:r>
          </a:p>
        </p:txBody>
      </p:sp>
      <p:pic>
        <p:nvPicPr>
          <p:cNvPr id="25" name="Picture 1">
            <a:extLst>
              <a:ext uri="{FF2B5EF4-FFF2-40B4-BE49-F238E27FC236}">
                <a16:creationId xmlns:a16="http://schemas.microsoft.com/office/drawing/2014/main" id="{C8014467-6C06-509D-3CBC-A2FF7F08E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12776"/>
            <a:ext cx="7381819" cy="38223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C1D8F1-63C7-BF8C-8A47-D0CA5C406010}"/>
              </a:ext>
            </a:extLst>
          </p:cNvPr>
          <p:cNvSpPr/>
          <p:nvPr/>
        </p:nvSpPr>
        <p:spPr>
          <a:xfrm>
            <a:off x="-9283" y="133293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직각 삼각형 32">
            <a:extLst>
              <a:ext uri="{FF2B5EF4-FFF2-40B4-BE49-F238E27FC236}">
                <a16:creationId xmlns:a16="http://schemas.microsoft.com/office/drawing/2014/main" id="{EF1F7773-E205-D684-627C-FC5E29350DAD}"/>
              </a:ext>
            </a:extLst>
          </p:cNvPr>
          <p:cNvSpPr/>
          <p:nvPr/>
        </p:nvSpPr>
        <p:spPr>
          <a:xfrm rot="5400000">
            <a:off x="702755" y="166300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/>
                <a:ea typeface="나눔바른고딕 UltraLight"/>
              </a:rPr>
              <a:t>01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/>
                <a:ea typeface="나눔바른고딕 UltraLight"/>
              </a:rPr>
              <a:t>02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/>
                <a:ea typeface="나눔바른고딕 UltraLight"/>
              </a:rPr>
              <a:t>03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/>
                <a:ea typeface="나눔바른고딕 UltraLight"/>
              </a:rPr>
              <a:t>04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나눔바른고딕 UltraLight"/>
              <a:ea typeface="나눔바른고딕 UltraLigh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141662-DF6F-3D1A-ACC3-A4C2D854B339}"/>
              </a:ext>
            </a:extLst>
          </p:cNvPr>
          <p:cNvSpPr txBox="1"/>
          <p:nvPr/>
        </p:nvSpPr>
        <p:spPr>
          <a:xfrm>
            <a:off x="755576" y="64608"/>
            <a:ext cx="698477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2. </a:t>
            </a:r>
            <a:r>
              <a:rPr lang="ko-KR" altLang="en-US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일반적 고찰 </a:t>
            </a:r>
            <a:r>
              <a:rPr lang="en-US" altLang="ko-KR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: </a:t>
            </a:r>
            <a:r>
              <a:rPr lang="ko-KR" altLang="en-US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산업현황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F49654-A859-BE6E-BC10-0A373D2E5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882386"/>
            <a:ext cx="3744415" cy="43468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97377D8-563D-9D44-3D1E-BF0A3C768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39" y="980728"/>
            <a:ext cx="3960441" cy="41591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675E4D2-9D18-7AC7-FA30-9625EE18BDE7}"/>
              </a:ext>
            </a:extLst>
          </p:cNvPr>
          <p:cNvSpPr txBox="1"/>
          <p:nvPr/>
        </p:nvSpPr>
        <p:spPr>
          <a:xfrm>
            <a:off x="407879" y="5577300"/>
            <a:ext cx="92957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지역특산주의 출고량은 </a:t>
            </a:r>
            <a:r>
              <a:rPr lang="en-US" altLang="ko-KR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2007</a:t>
            </a:r>
            <a:r>
              <a: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년 </a:t>
            </a:r>
            <a:r>
              <a:rPr lang="en-US" altLang="ko-KR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10</a:t>
            </a:r>
            <a:r>
              <a: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만 </a:t>
            </a:r>
            <a:r>
              <a:rPr lang="en-US" altLang="ko-KR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344kl </a:t>
            </a:r>
            <a:r>
              <a: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를 기록한 이후 감소 추세를 보이다</a:t>
            </a:r>
            <a:r>
              <a:rPr lang="en-US" altLang="ko-KR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, </a:t>
            </a:r>
          </a:p>
          <a:p>
            <a:pPr algn="ctr">
              <a:defRPr/>
            </a:pPr>
            <a:r>
              <a: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그 이후 부터</a:t>
            </a:r>
            <a:endParaRPr lang="en-US" altLang="ko-KR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/>
              <a:ea typeface="나눔바른고딕 UltraLight"/>
            </a:endParaRPr>
          </a:p>
          <a:p>
            <a:pPr algn="ctr">
              <a:defRPr/>
            </a:pPr>
            <a:r>
              <a: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지금까지 꾸준한 증가 추세로</a:t>
            </a:r>
            <a:r>
              <a:rPr lang="en-US" altLang="ko-KR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, 2014</a:t>
            </a:r>
            <a:r>
              <a: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년 </a:t>
            </a:r>
            <a:r>
              <a:rPr lang="en-US" altLang="ko-KR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11</a:t>
            </a:r>
            <a:r>
              <a: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만 </a:t>
            </a:r>
            <a:r>
              <a:rPr lang="en-US" altLang="ko-KR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182kl </a:t>
            </a:r>
            <a:r>
              <a: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를 기록함</a:t>
            </a:r>
            <a:endParaRPr lang="en-US" altLang="ko-KR" dirty="0">
              <a:ln w="9525"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나눔바른고딕 UltraLight"/>
              <a:ea typeface="나눔바른고딕 Ul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00718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467CE4-F723-B424-2965-AF60F4FE183C}"/>
              </a:ext>
            </a:extLst>
          </p:cNvPr>
          <p:cNvSpPr/>
          <p:nvPr/>
        </p:nvSpPr>
        <p:spPr>
          <a:xfrm>
            <a:off x="-9283" y="133293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각 삼각형 30">
            <a:extLst>
              <a:ext uri="{FF2B5EF4-FFF2-40B4-BE49-F238E27FC236}">
                <a16:creationId xmlns:a16="http://schemas.microsoft.com/office/drawing/2014/main" id="{E0E08DE7-AEDD-9ABB-9666-CF3F3E214C09}"/>
              </a:ext>
            </a:extLst>
          </p:cNvPr>
          <p:cNvSpPr/>
          <p:nvPr/>
        </p:nvSpPr>
        <p:spPr>
          <a:xfrm rot="5400000">
            <a:off x="702755" y="166300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직사각형 31">
            <a:extLst>
              <a:ext uri="{FF2B5EF4-FFF2-40B4-BE49-F238E27FC236}">
                <a16:creationId xmlns:a16="http://schemas.microsoft.com/office/drawing/2014/main" id="{1664D6F4-7B92-8157-D291-435AFB5A5CE6}"/>
              </a:ext>
            </a:extLst>
          </p:cNvPr>
          <p:cNvSpPr/>
          <p:nvPr/>
        </p:nvSpPr>
        <p:spPr>
          <a:xfrm>
            <a:off x="4266354" y="3082848"/>
            <a:ext cx="2249861" cy="634183"/>
          </a:xfrm>
          <a:prstGeom prst="rect">
            <a:avLst/>
          </a:prstGeom>
          <a:solidFill>
            <a:srgbClr val="FDA8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04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620C206-D441-E8CA-8DD2-FA920EEDED0A}"/>
              </a:ext>
            </a:extLst>
          </p:cNvPr>
          <p:cNvSpPr/>
          <p:nvPr/>
        </p:nvSpPr>
        <p:spPr>
          <a:xfrm>
            <a:off x="2411761" y="2298358"/>
            <a:ext cx="4824536" cy="2185501"/>
          </a:xfrm>
          <a:prstGeom prst="rect">
            <a:avLst/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0E3C95-C009-AF26-6ADF-02991FFB5CB1}"/>
              </a:ext>
            </a:extLst>
          </p:cNvPr>
          <p:cNvSpPr/>
          <p:nvPr/>
        </p:nvSpPr>
        <p:spPr>
          <a:xfrm>
            <a:off x="3311860" y="2047297"/>
            <a:ext cx="2880320" cy="37785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345CD8-8858-D5DF-8ABA-8F0C3FC78E0F}"/>
              </a:ext>
            </a:extLst>
          </p:cNvPr>
          <p:cNvSpPr txBox="1"/>
          <p:nvPr/>
        </p:nvSpPr>
        <p:spPr>
          <a:xfrm>
            <a:off x="3419872" y="2033090"/>
            <a:ext cx="267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지역특산주는 </a:t>
            </a:r>
            <a:r>
              <a:rPr lang="en-US" altLang="ko-KR" b="1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AC6E62-583A-80E8-0529-C5D08080EC5C}"/>
              </a:ext>
            </a:extLst>
          </p:cNvPr>
          <p:cNvSpPr txBox="1"/>
          <p:nvPr/>
        </p:nvSpPr>
        <p:spPr>
          <a:xfrm>
            <a:off x="2411761" y="2204864"/>
            <a:ext cx="4680519" cy="221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일반주류와 달리 </a:t>
            </a:r>
            <a:endParaRPr lang="en-US" altLang="ko-KR" sz="3200" dirty="0">
              <a:ln>
                <a:solidFill>
                  <a:srgbClr val="AF9061">
                    <a:alpha val="30000"/>
                  </a:srgbClr>
                </a:solidFill>
              </a:ln>
              <a:solidFill>
                <a:srgbClr val="AF906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유통 </a:t>
            </a:r>
            <a:r>
              <a:rPr lang="en-US" altLang="ko-KR" sz="32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&gt;&gt; </a:t>
            </a:r>
            <a:r>
              <a:rPr lang="ko-KR" altLang="en-US" sz="3200" dirty="0">
                <a:ln>
                  <a:solidFill>
                    <a:srgbClr val="AF9061">
                      <a:alpha val="30000"/>
                    </a:srgb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온라인 판매</a:t>
            </a:r>
            <a:r>
              <a:rPr lang="ko-KR" altLang="en-US" sz="32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가 가능하다 </a:t>
            </a:r>
            <a:r>
              <a:rPr lang="en-US" altLang="ko-KR" sz="3200" dirty="0">
                <a:ln>
                  <a:solidFill>
                    <a:srgbClr val="AF9061">
                      <a:alpha val="30000"/>
                    </a:srgbClr>
                  </a:solidFill>
                </a:ln>
                <a:solidFill>
                  <a:srgbClr val="AF906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!</a:t>
            </a:r>
          </a:p>
        </p:txBody>
      </p:sp>
      <p:sp>
        <p:nvSpPr>
          <p:cNvPr id="24" name="갈매기형 수장 28">
            <a:extLst>
              <a:ext uri="{FF2B5EF4-FFF2-40B4-BE49-F238E27FC236}">
                <a16:creationId xmlns:a16="http://schemas.microsoft.com/office/drawing/2014/main" id="{19542AB5-7D8C-67F1-33D2-0A4C0851E705}"/>
              </a:ext>
            </a:extLst>
          </p:cNvPr>
          <p:cNvSpPr/>
          <p:nvPr/>
        </p:nvSpPr>
        <p:spPr>
          <a:xfrm>
            <a:off x="2637428" y="49612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29">
            <a:extLst>
              <a:ext uri="{FF2B5EF4-FFF2-40B4-BE49-F238E27FC236}">
                <a16:creationId xmlns:a16="http://schemas.microsoft.com/office/drawing/2014/main" id="{84572662-ACAF-86B0-3F5E-AEAEF51C774E}"/>
              </a:ext>
            </a:extLst>
          </p:cNvPr>
          <p:cNvSpPr/>
          <p:nvPr/>
        </p:nvSpPr>
        <p:spPr>
          <a:xfrm>
            <a:off x="2489777" y="496122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59B706-EDE6-9F68-3333-2F37D5ACF379}"/>
              </a:ext>
            </a:extLst>
          </p:cNvPr>
          <p:cNvSpPr txBox="1"/>
          <p:nvPr/>
        </p:nvSpPr>
        <p:spPr>
          <a:xfrm>
            <a:off x="2892470" y="4869160"/>
            <a:ext cx="463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온라인 플랫폼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&lt;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쿠팡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지마켓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옥션 등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912F85-3260-F16A-92E5-244106BBB32B}"/>
              </a:ext>
            </a:extLst>
          </p:cNvPr>
          <p:cNvSpPr txBox="1"/>
          <p:nvPr/>
        </p:nvSpPr>
        <p:spPr>
          <a:xfrm>
            <a:off x="755576" y="64608"/>
            <a:ext cx="698477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2. </a:t>
            </a:r>
            <a:r>
              <a:rPr lang="ko-KR" altLang="en-US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일반적 고찰 </a:t>
            </a:r>
            <a:r>
              <a:rPr lang="en-US" altLang="ko-KR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: </a:t>
            </a:r>
            <a:r>
              <a:rPr lang="ko-KR" altLang="en-US" sz="2100" b="1" dirty="0">
                <a:solidFill>
                  <a:srgbClr val="272123"/>
                </a:solidFill>
                <a:latin typeface="나눔바른고딕 UltraLight"/>
                <a:ea typeface="나눔바른고딕 UltraLight"/>
              </a:rPr>
              <a:t>산업현황</a:t>
            </a: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1802</Words>
  <Application>Microsoft Office PowerPoint</Application>
  <PresentationFormat>화면 슬라이드 쇼(4:3)</PresentationFormat>
  <Paragraphs>541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나눔고딕</vt:lpstr>
      <vt:lpstr>나눔바른고딕 UltraLight</vt:lpstr>
      <vt:lpstr>맑은 고딕</vt:lpstr>
      <vt:lpstr>한양신명조</vt:lpstr>
      <vt:lpstr>함초롬바탕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Hewlett-Packard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User</cp:lastModifiedBy>
  <cp:revision>128</cp:revision>
  <dcterms:created xsi:type="dcterms:W3CDTF">2013-09-05T09:43:46Z</dcterms:created>
  <dcterms:modified xsi:type="dcterms:W3CDTF">2022-05-16T10:12:55Z</dcterms:modified>
  <cp:version/>
</cp:coreProperties>
</file>