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  <p:sldId id="278" r:id="rId13"/>
    <p:sldId id="279" r:id="rId14"/>
    <p:sldId id="280" r:id="rId15"/>
    <p:sldId id="282" r:id="rId16"/>
    <p:sldId id="281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7" autoAdjust="0"/>
    <p:restoredTop sz="84000" autoAdjust="0"/>
  </p:normalViewPr>
  <p:slideViewPr>
    <p:cSldViewPr snapToGrid="0">
      <p:cViewPr varScale="1">
        <p:scale>
          <a:sx n="77" d="100"/>
          <a:sy n="77" d="100"/>
        </p:scale>
        <p:origin x="-127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인도네시아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Sheet1!$B$8:$E$8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</c:numCache>
            </c:numRef>
          </c:cat>
          <c:val>
            <c:numRef>
              <c:f>Sheet1!$B$9:$E$9</c:f>
              <c:numCache>
                <c:formatCode>General</c:formatCode>
                <c:ptCount val="4"/>
                <c:pt idx="0">
                  <c:v>21</c:v>
                </c:pt>
                <c:pt idx="1">
                  <c:v>35</c:v>
                </c:pt>
                <c:pt idx="2">
                  <c:v>53</c:v>
                </c:pt>
                <c:pt idx="3">
                  <c:v>104</c:v>
                </c:pt>
              </c:numCache>
            </c:numRef>
          </c:val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말레이시아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Sheet1!$B$8:$E$8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</c:numCache>
            </c:num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14</c:v>
                </c:pt>
                <c:pt idx="3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필리핀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Sheet1!$B$8:$E$8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</c:numCache>
            </c:num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12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Sheet1!$A$12</c:f>
              <c:strCache>
                <c:ptCount val="1"/>
                <c:pt idx="0">
                  <c:v>싱가폴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Sheet1!$B$8:$E$8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</c:numCache>
            </c:numRef>
          </c:cat>
          <c:val>
            <c:numRef>
              <c:f>Sheet1!$B$12:$E$12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Sheet1!$A$13</c:f>
              <c:strCache>
                <c:ptCount val="1"/>
                <c:pt idx="0">
                  <c:v>태국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Sheet1!$B$8:$E$8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</c:numCache>
            </c:num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21</c:v>
                </c:pt>
                <c:pt idx="3">
                  <c:v>36</c:v>
                </c:pt>
              </c:numCache>
            </c:numRef>
          </c:val>
        </c:ser>
        <c:ser>
          <c:idx val="5"/>
          <c:order val="5"/>
          <c:tx>
            <c:strRef>
              <c:f>Sheet1!$A$14</c:f>
              <c:strCache>
                <c:ptCount val="1"/>
                <c:pt idx="0">
                  <c:v>베트남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Sheet1!$B$8:$E$8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</c:numCache>
            </c:num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13</c:v>
                </c:pt>
                <c:pt idx="3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193984"/>
        <c:axId val="205195520"/>
      </c:barChart>
      <c:lineChart>
        <c:grouping val="standard"/>
        <c:varyColors val="0"/>
        <c:ser>
          <c:idx val="6"/>
          <c:order val="6"/>
          <c:tx>
            <c:strRef>
              <c:f>Sheet1!$A$15</c:f>
              <c:strCache>
                <c:ptCount val="1"/>
                <c:pt idx="0">
                  <c:v>ASEAN</c:v>
                </c:pt>
              </c:strCache>
            </c:strRef>
          </c:tx>
          <c:spPr>
            <a:ln w="50800" cmpd="sng">
              <a:solidFill>
                <a:srgbClr val="2D4E77"/>
              </a:solidFill>
              <a:prstDash val="solid"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200" b="1"/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Sheet1!$B$8:$E$8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2025</c:v>
                </c:pt>
              </c:numCache>
            </c:numRef>
          </c:cat>
          <c:val>
            <c:numRef>
              <c:f>Sheet1!$B$15:$E$15</c:f>
              <c:numCache>
                <c:formatCode>General</c:formatCode>
                <c:ptCount val="4"/>
                <c:pt idx="0">
                  <c:v>39</c:v>
                </c:pt>
                <c:pt idx="1">
                  <c:v>73</c:v>
                </c:pt>
                <c:pt idx="2">
                  <c:v>120</c:v>
                </c:pt>
                <c:pt idx="3">
                  <c:v>234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249152"/>
        <c:axId val="205247616"/>
      </c:lineChart>
      <c:catAx>
        <c:axId val="20519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205195520"/>
        <c:crosses val="autoZero"/>
        <c:auto val="1"/>
        <c:lblAlgn val="ctr"/>
        <c:lblOffset val="100"/>
        <c:noMultiLvlLbl val="0"/>
      </c:catAx>
      <c:valAx>
        <c:axId val="205195520"/>
        <c:scaling>
          <c:orientation val="minMax"/>
          <c:max val="200"/>
        </c:scaling>
        <c:delete val="0"/>
        <c:axPos val="l"/>
        <c:numFmt formatCode="General" sourceLinked="1"/>
        <c:majorTickMark val="out"/>
        <c:minorTickMark val="none"/>
        <c:tickLblPos val="nextTo"/>
        <c:crossAx val="205193984"/>
        <c:crosses val="autoZero"/>
        <c:crossBetween val="between"/>
      </c:valAx>
      <c:valAx>
        <c:axId val="205247616"/>
        <c:scaling>
          <c:orientation val="minMax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crossAx val="205249152"/>
        <c:crosses val="max"/>
        <c:crossBetween val="between"/>
      </c:valAx>
      <c:catAx>
        <c:axId val="205249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24761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4CEE-35AC-48E4-ADCC-F1AA7EEEBAE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8342-950E-4D95-AEAA-250507CE3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8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8342-950E-4D95-AEAA-250507CE38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3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8342-950E-4D95-AEAA-250507CE38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9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8342-950E-4D95-AEAA-250507CE38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9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8342-950E-4D95-AEAA-250507CE38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9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FAB38-D242-46DA-A6A0-25D9A6FB679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17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7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9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5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2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2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1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8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0C2A-DAB3-44E4-B561-7060B37CD366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250C-564B-498A-B234-3486D54E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98374"/>
            <a:ext cx="9144000" cy="16300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805" y="2111136"/>
            <a:ext cx="899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국내기업의 아세안 국경간 전자상거래 참여요인에 관한 연구</a:t>
            </a:r>
            <a:endParaRPr lang="en-US" altLang="ko-KR" sz="2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제품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플랫폼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물류서비스 품질을 중심으로 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612" y="4182386"/>
            <a:ext cx="326798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충남대학교 무역학과</a:t>
            </a:r>
            <a:endParaRPr lang="en-US" altLang="ko-KR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글로벌가치사슬 전공</a:t>
            </a:r>
            <a:endParaRPr lang="en-US" altLang="ko-KR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임 정 무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50652" y="5719502"/>
            <a:ext cx="105990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2022.04.29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66" y="938318"/>
            <a:ext cx="899760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atin typeface="+mj-ea"/>
                <a:ea typeface="+mj-ea"/>
              </a:rPr>
              <a:t>’22</a:t>
            </a:r>
            <a:r>
              <a:rPr lang="ko-KR" altLang="en-US" sz="2400" b="1" dirty="0" smtClean="0">
                <a:latin typeface="+mj-ea"/>
                <a:ea typeface="+mj-ea"/>
              </a:rPr>
              <a:t>년 한국해운물류학회 춘계 정기학술대회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1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02. </a:t>
            </a:r>
            <a:r>
              <a:rPr lang="ko-KR" altLang="en-US" b="1" dirty="0" smtClean="0">
                <a:latin typeface="+mn-ea"/>
              </a:rPr>
              <a:t>연구 </a:t>
            </a:r>
            <a:r>
              <a:rPr lang="ko-KR" altLang="en-US" b="1" dirty="0" smtClean="0">
                <a:latin typeface="+mn-ea"/>
              </a:rPr>
              <a:t>목적</a:t>
            </a:r>
            <a:endParaRPr lang="ko-KR" altLang="en-US" b="1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9127" y="894521"/>
            <a:ext cx="8205747" cy="86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글로벌 판매자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국내기업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대상으로 플랫폼 및 물류서비스 품질에 대한 연구 필요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판매자 관점에서의 이용의도 및 만족도는 시장 참여 의사 결정에 영향 미칠 가능성 높음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127" y="6171205"/>
            <a:ext cx="410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100" dirty="0" smtClean="0">
                <a:latin typeface="+mn-ea"/>
              </a:rPr>
              <a:t>주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저자 재구성</a:t>
            </a:r>
            <a:r>
              <a:rPr lang="en-US" altLang="ko-KR" sz="1100" dirty="0" smtClean="0">
                <a:latin typeface="+mn-ea"/>
              </a:rPr>
              <a:t> </a:t>
            </a:r>
            <a:endParaRPr lang="ko-KR" altLang="en-US" sz="1100" dirty="0"/>
          </a:p>
        </p:txBody>
      </p:sp>
      <p:sp>
        <p:nvSpPr>
          <p:cNvPr id="53" name="직사각형 52"/>
          <p:cNvSpPr/>
          <p:nvPr/>
        </p:nvSpPr>
        <p:spPr>
          <a:xfrm>
            <a:off x="1107908" y="2694430"/>
            <a:ext cx="18002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기업요인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4473" y="2726459"/>
            <a:ext cx="18002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제품요인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07908" y="4789195"/>
            <a:ext cx="18002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현지국 요인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34473" y="4800129"/>
            <a:ext cx="18002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본국 요인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365449" y="4019074"/>
            <a:ext cx="2664296" cy="86409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해외시장 참여 및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진입방법 </a:t>
            </a:r>
            <a:r>
              <a:rPr lang="ko-KR" altLang="en-US" sz="1200" b="1" dirty="0" smtClean="0">
                <a:latin typeface="+mj-ea"/>
                <a:ea typeface="+mj-ea"/>
              </a:rPr>
              <a:t>결</a:t>
            </a:r>
            <a:r>
              <a:rPr lang="ko-KR" altLang="en-US" sz="1200" b="1" dirty="0">
                <a:latin typeface="+mj-ea"/>
                <a:ea typeface="+mj-ea"/>
              </a:rPr>
              <a:t>정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51924" y="298246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기업자원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국제경험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경영방</a:t>
            </a:r>
            <a:r>
              <a:rPr lang="ko-KR" altLang="en-US" sz="1200" dirty="0">
                <a:latin typeface="+mj-ea"/>
                <a:ea typeface="+mj-ea"/>
              </a:rPr>
              <a:t>식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78489" y="3005699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제품 품질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브랜드 가치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제품 종류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제품 가격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51924" y="5077227"/>
            <a:ext cx="1512168" cy="83099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시장요인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   (</a:t>
            </a:r>
            <a:r>
              <a:rPr lang="ko-KR" altLang="en-US" sz="1200" dirty="0" smtClean="0">
                <a:latin typeface="+mj-ea"/>
                <a:ea typeface="+mj-ea"/>
              </a:rPr>
              <a:t>플랫폼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물류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거시환경요인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(</a:t>
            </a:r>
            <a:r>
              <a:rPr lang="ko-KR" altLang="en-US" sz="1200" dirty="0" smtClean="0">
                <a:latin typeface="+mj-ea"/>
                <a:ea typeface="+mj-ea"/>
              </a:rPr>
              <a:t>정치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  <a:r>
              <a:rPr lang="ko-KR" altLang="en-US" sz="1200" dirty="0" smtClean="0">
                <a:latin typeface="+mj-ea"/>
                <a:ea typeface="+mj-ea"/>
              </a:rPr>
              <a:t>사회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문화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63127" y="5088161"/>
            <a:ext cx="1512168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시장규모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정부정책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경쟁규</a:t>
            </a:r>
            <a:r>
              <a:rPr lang="ko-KR" altLang="en-US" sz="1200" dirty="0">
                <a:latin typeface="+mj-ea"/>
                <a:ea typeface="+mj-ea"/>
              </a:rPr>
              <a:t>모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43603" y="330649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기업내부요인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43603" y="535422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기업외부요인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2908108" y="4542179"/>
            <a:ext cx="352758" cy="247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6036908" y="3939219"/>
            <a:ext cx="414807" cy="2550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6036908" y="4641570"/>
            <a:ext cx="397566" cy="1585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908108" y="3909402"/>
            <a:ext cx="404090" cy="3246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58336" y="2283328"/>
            <a:ext cx="531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그림</a:t>
            </a:r>
            <a:r>
              <a:rPr lang="en-US" altLang="ko-KR" sz="1400" dirty="0">
                <a:latin typeface="+mn-ea"/>
              </a:rPr>
              <a:t>3</a:t>
            </a:r>
            <a:r>
              <a:rPr lang="en-US" altLang="ko-KR" sz="1400" dirty="0" smtClean="0">
                <a:latin typeface="+mn-ea"/>
              </a:rPr>
              <a:t>] </a:t>
            </a:r>
            <a:r>
              <a:rPr lang="ko-KR" altLang="en-US" sz="1400" dirty="0" smtClean="0">
                <a:latin typeface="+mn-ea"/>
              </a:rPr>
              <a:t>해외시장 진입방법의 고려요인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03. </a:t>
            </a:r>
            <a:r>
              <a:rPr lang="ko-KR" altLang="en-US" b="1" dirty="0" smtClean="0">
                <a:latin typeface="+mn-ea"/>
              </a:rPr>
              <a:t>연구 모형</a:t>
            </a:r>
            <a:endParaRPr lang="ko-KR" altLang="en-US" b="1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4480" y="1605696"/>
            <a:ext cx="1987759" cy="117543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64480" y="2853135"/>
            <a:ext cx="1987759" cy="151216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08496" y="1689564"/>
            <a:ext cx="1685213" cy="2320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품질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08496" y="1942428"/>
            <a:ext cx="1685213" cy="2320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08496" y="2202549"/>
            <a:ext cx="1685213" cy="2320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브랜드 </a:t>
            </a:r>
            <a:r>
              <a:rPr lang="ko-KR" altLang="en-US" sz="1200" dirty="0">
                <a:solidFill>
                  <a:schemeClr val="tx1"/>
                </a:solidFill>
              </a:rPr>
              <a:t>가치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08496" y="2950263"/>
            <a:ext cx="1685213" cy="2320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용이성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8496" y="3213176"/>
            <a:ext cx="1685213" cy="2320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유용성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8496" y="3481528"/>
            <a:ext cx="1685213" cy="2320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신뢰성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8496" y="3746814"/>
            <a:ext cx="1685213" cy="2320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보안성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4480" y="4410378"/>
            <a:ext cx="1987759" cy="146709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8496" y="4509319"/>
            <a:ext cx="1685213" cy="2320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08496" y="4770977"/>
            <a:ext cx="1685213" cy="2320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배송서비스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08496" y="5036684"/>
            <a:ext cx="1685213" cy="2320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부가서비스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08496" y="5301413"/>
            <a:ext cx="1685213" cy="2320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사후 서비스</a:t>
            </a:r>
          </a:p>
        </p:txBody>
      </p:sp>
      <p:sp>
        <p:nvSpPr>
          <p:cNvPr id="68" name="TextBox 20"/>
          <p:cNvSpPr txBox="1"/>
          <p:nvPr/>
        </p:nvSpPr>
        <p:spPr>
          <a:xfrm>
            <a:off x="880504" y="2469793"/>
            <a:ext cx="1541197" cy="28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/>
              <a:t>제품 요인</a:t>
            </a:r>
          </a:p>
        </p:txBody>
      </p:sp>
      <p:sp>
        <p:nvSpPr>
          <p:cNvPr id="69" name="TextBox 21"/>
          <p:cNvSpPr txBox="1"/>
          <p:nvPr/>
        </p:nvSpPr>
        <p:spPr>
          <a:xfrm>
            <a:off x="664480" y="4031640"/>
            <a:ext cx="1987759" cy="28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/>
              <a:t>플랫폼 </a:t>
            </a:r>
            <a:r>
              <a:rPr lang="ko-KR" altLang="en-US" sz="1200" b="1" dirty="0" smtClean="0"/>
              <a:t>요인</a:t>
            </a:r>
            <a:endParaRPr lang="ko-KR" altLang="en-US" sz="1200" b="1" dirty="0"/>
          </a:p>
        </p:txBody>
      </p:sp>
      <p:sp>
        <p:nvSpPr>
          <p:cNvPr id="70" name="TextBox 22"/>
          <p:cNvSpPr txBox="1"/>
          <p:nvPr/>
        </p:nvSpPr>
        <p:spPr>
          <a:xfrm>
            <a:off x="664480" y="5597590"/>
            <a:ext cx="1987759" cy="27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/>
              <a:t>물류 서비스 품질 요인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65444" y="2967060"/>
            <a:ext cx="1704758" cy="1076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아세안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국경 간 전자상거래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시장 </a:t>
            </a:r>
            <a:r>
              <a:rPr lang="ko-KR" altLang="en-US" sz="1200" dirty="0" smtClean="0">
                <a:solidFill>
                  <a:schemeClr val="tx1"/>
                </a:solidFill>
              </a:rPr>
              <a:t>참여도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771773" y="2967060"/>
            <a:ext cx="1707746" cy="1076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수출 성과</a:t>
            </a:r>
          </a:p>
        </p:txBody>
      </p:sp>
      <p:cxnSp>
        <p:nvCxnSpPr>
          <p:cNvPr id="73" name="직선 화살표 연결선 72"/>
          <p:cNvCxnSpPr>
            <a:stCxn id="51" idx="3"/>
            <a:endCxn id="71" idx="1"/>
          </p:cNvCxnSpPr>
          <p:nvPr/>
        </p:nvCxnSpPr>
        <p:spPr>
          <a:xfrm>
            <a:off x="2493709" y="1805602"/>
            <a:ext cx="1771735" cy="16998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2" idx="3"/>
            <a:endCxn id="71" idx="1"/>
          </p:cNvCxnSpPr>
          <p:nvPr/>
        </p:nvCxnSpPr>
        <p:spPr>
          <a:xfrm>
            <a:off x="2493709" y="2058465"/>
            <a:ext cx="1771735" cy="144697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4" idx="3"/>
            <a:endCxn id="71" idx="1"/>
          </p:cNvCxnSpPr>
          <p:nvPr/>
        </p:nvCxnSpPr>
        <p:spPr>
          <a:xfrm>
            <a:off x="2493709" y="2318587"/>
            <a:ext cx="1771735" cy="11868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6" idx="3"/>
            <a:endCxn id="71" idx="1"/>
          </p:cNvCxnSpPr>
          <p:nvPr/>
        </p:nvCxnSpPr>
        <p:spPr>
          <a:xfrm>
            <a:off x="2493709" y="3066300"/>
            <a:ext cx="1771735" cy="4391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7" idx="3"/>
            <a:endCxn id="71" idx="1"/>
          </p:cNvCxnSpPr>
          <p:nvPr/>
        </p:nvCxnSpPr>
        <p:spPr>
          <a:xfrm>
            <a:off x="2493709" y="3329214"/>
            <a:ext cx="1771735" cy="17623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9" idx="3"/>
            <a:endCxn id="71" idx="1"/>
          </p:cNvCxnSpPr>
          <p:nvPr/>
        </p:nvCxnSpPr>
        <p:spPr>
          <a:xfrm flipV="1">
            <a:off x="2493709" y="3505444"/>
            <a:ext cx="1771735" cy="9212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0" idx="3"/>
            <a:endCxn id="71" idx="1"/>
          </p:cNvCxnSpPr>
          <p:nvPr/>
        </p:nvCxnSpPr>
        <p:spPr>
          <a:xfrm flipV="1">
            <a:off x="2493709" y="3505444"/>
            <a:ext cx="1771735" cy="3574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2" idx="3"/>
            <a:endCxn id="71" idx="1"/>
          </p:cNvCxnSpPr>
          <p:nvPr/>
        </p:nvCxnSpPr>
        <p:spPr>
          <a:xfrm flipV="1">
            <a:off x="2493709" y="3505444"/>
            <a:ext cx="1771735" cy="11199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3" idx="3"/>
            <a:endCxn id="71" idx="1"/>
          </p:cNvCxnSpPr>
          <p:nvPr/>
        </p:nvCxnSpPr>
        <p:spPr>
          <a:xfrm flipV="1">
            <a:off x="2493709" y="3505444"/>
            <a:ext cx="1771735" cy="138157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4" idx="3"/>
            <a:endCxn id="71" idx="1"/>
          </p:cNvCxnSpPr>
          <p:nvPr/>
        </p:nvCxnSpPr>
        <p:spPr>
          <a:xfrm flipV="1">
            <a:off x="2493709" y="3505444"/>
            <a:ext cx="1771735" cy="16472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7" idx="3"/>
            <a:endCxn id="71" idx="1"/>
          </p:cNvCxnSpPr>
          <p:nvPr/>
        </p:nvCxnSpPr>
        <p:spPr>
          <a:xfrm flipV="1">
            <a:off x="2493709" y="3505444"/>
            <a:ext cx="1771735" cy="1912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1" idx="3"/>
            <a:endCxn id="72" idx="1"/>
          </p:cNvCxnSpPr>
          <p:nvPr/>
        </p:nvCxnSpPr>
        <p:spPr>
          <a:xfrm>
            <a:off x="5970202" y="3505604"/>
            <a:ext cx="801571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58336" y="1060831"/>
            <a:ext cx="531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그림</a:t>
            </a:r>
            <a:r>
              <a:rPr lang="en-US" altLang="ko-KR" sz="1400" dirty="0" smtClean="0">
                <a:latin typeface="+mn-ea"/>
              </a:rPr>
              <a:t>4] </a:t>
            </a:r>
            <a:r>
              <a:rPr lang="ko-KR" altLang="en-US" sz="1400" dirty="0" smtClean="0">
                <a:latin typeface="+mn-ea"/>
              </a:rPr>
              <a:t>연구모</a:t>
            </a:r>
            <a:r>
              <a:rPr lang="ko-KR" altLang="en-US" sz="1400" dirty="0">
                <a:latin typeface="+mn-ea"/>
              </a:rPr>
              <a:t>형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03. </a:t>
            </a:r>
            <a:r>
              <a:rPr lang="ko-KR" altLang="en-US" b="1" dirty="0" smtClean="0">
                <a:latin typeface="+mn-ea"/>
              </a:rPr>
              <a:t>연구 모형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제품요인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플랫폼요인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80238"/>
              </p:ext>
            </p:extLst>
          </p:nvPr>
        </p:nvGraphicFramePr>
        <p:xfrm>
          <a:off x="469126" y="1825623"/>
          <a:ext cx="8205748" cy="4718687"/>
        </p:xfrm>
        <a:graphic>
          <a:graphicData uri="http://schemas.openxmlformats.org/drawingml/2006/table">
            <a:tbl>
              <a:tblPr/>
              <a:tblGrid>
                <a:gridCol w="1048179"/>
                <a:gridCol w="952891"/>
                <a:gridCol w="841266"/>
                <a:gridCol w="544508"/>
                <a:gridCol w="3076475"/>
                <a:gridCol w="1742429"/>
              </a:tblGrid>
              <a:tr h="1955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구분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변수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문항수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조작적 정의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측정 항목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)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선행연구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3160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독립변수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제품특성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요인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품질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품질 인증 보유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곽려연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(2009)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Spence &amp; 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Essoussi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 (2010)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원종현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정재은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(2015)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최장우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(2018)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김경일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윤성욱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(2021)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제품 안정성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제품 기술력 보유 수준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특허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)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디자인 우수성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가격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동종 상품 대비 가격경쟁력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마일리지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쿠폰 등 인센티브 제공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브랜드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인지도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한국제품 이미지 우수성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국내외 고객 브랜드 인지도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플랫폼 요인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용이성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플랫폼 입점 프로세스 편리성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Davis (1989)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Vijayasarathy(2004)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이준성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(2019)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상품 등록 및 관리 기능의 편리성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재고관리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주문관리 편리성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판매 정보 및 매출 관리 편리성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유용성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판매 촉진 캠페인 등 마케팅 지원 서비스 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Davis (1989)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Vijayasarathy(2004)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정다운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(2016)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곽수영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(2020)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상품 트렌드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마켓동향 정보 제공 서비스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마켓 확장 지원 서비스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다국어 번역 및 고객응대 서비스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신뢰성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판매 대금 정산의 신뢰성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Naver Connectors(2022)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김동섭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(2019)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결제 및 정산 시스템의 안정성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판매 대금의 에스크로 보호 정책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판매 대금 지급일 신뢰성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지연 여부 등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)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보안성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판매자 정보 보호 수준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Brown et al.(1993)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손영심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서창갑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(2013)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기업 정보의 오남용 경험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보안 인증 절차 수준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고객 데이터 암호화 수준</a:t>
                      </a:r>
                    </a:p>
                  </a:txBody>
                  <a:tcPr marL="5586" marR="5586" marT="55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69127" y="894521"/>
            <a:ext cx="8205747" cy="86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제품특성요인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품질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브랜드 인지도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플랫폼 요인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용이성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유용성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신뢰성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보안성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71010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0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03. </a:t>
            </a:r>
            <a:r>
              <a:rPr lang="ko-KR" altLang="en-US" b="1" dirty="0" smtClean="0">
                <a:latin typeface="+mn-ea"/>
              </a:rPr>
              <a:t>연구 모형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물류서비스요인</a:t>
            </a:r>
            <a:endParaRPr lang="ko-KR" altLang="en-US" b="1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127" y="894521"/>
            <a:ext cx="8205747" cy="86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물류서비스 품질 요인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시스템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배송서비스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부가서비스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사후서비스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시장참여도 및 수출성과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40438"/>
              </p:ext>
            </p:extLst>
          </p:nvPr>
        </p:nvGraphicFramePr>
        <p:xfrm>
          <a:off x="469127" y="1825626"/>
          <a:ext cx="8205748" cy="4683807"/>
        </p:xfrm>
        <a:graphic>
          <a:graphicData uri="http://schemas.openxmlformats.org/drawingml/2006/table">
            <a:tbl>
              <a:tblPr/>
              <a:tblGrid>
                <a:gridCol w="751390"/>
                <a:gridCol w="992402"/>
                <a:gridCol w="876149"/>
                <a:gridCol w="567087"/>
                <a:gridCol w="3204042"/>
                <a:gridCol w="1814678"/>
              </a:tblGrid>
              <a:tr h="220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구분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변수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문항수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조작적 정의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측정 항목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선행연구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0501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독립변수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물류서비스</a:t>
                      </a:r>
                      <a:b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품질 요인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물류시스템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물류시스템 사용 편리성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상품 추적 등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Mentzer et al.(1999)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김선준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박득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(2002)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임상진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최석범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(2009)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물류시스템 사용 안정성 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물류시스템 보안성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거래정보 보안 등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시스템을 통한 물류정보 데이터 정확성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배송서비스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상품의 배송의 안정성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파손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분실 여부 등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Parasuraman et al.(1998)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안욱석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(2004)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정지희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신재익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(2020)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오현민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이향숙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(2021)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배송기간의 신속성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도착지까지 리드타임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경쟁력 있는 배송 비용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배송 출고 시 선입선출 이행정도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부가서비스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전자상거래 수출신고 통관 자동화 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오현민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이향숙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(2021)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풀필먼트 물류서비스 제공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친환경 패키징 서비스 제공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고객 물류 효율성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생산성 향상 관련 서비스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사후서비스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교환 및 환불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반품 프로세스 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Accenture and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AliResearch(2015)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곽수영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이도형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(2018)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오현민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이향숙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(2021)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물류사 책임에 따른 파손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분실 관련 보상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고객 클레임 대응 전문성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교환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회수 상품에 대한 보관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처리 전문성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시장참여도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시장 참여 의지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지속성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Root(1987)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수출성과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매출액 성장률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시장점유율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장기거래수준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김부수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et al. (2020),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윤기호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․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김성환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(2001)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04. </a:t>
            </a:r>
            <a:r>
              <a:rPr lang="ko-KR" altLang="en-US" b="1" dirty="0" smtClean="0">
                <a:latin typeface="+mn-ea"/>
              </a:rPr>
              <a:t>가설 설정</a:t>
            </a:r>
            <a:endParaRPr lang="ko-KR" altLang="en-US" b="1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127" y="894521"/>
            <a:ext cx="8205748" cy="539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제품특성 요인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]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1-1.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기업의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품질은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아세안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1-2.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기업의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가격은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아세안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1-3.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기업의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브랜드 인지도는 아세안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플랫폼 요인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3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2-1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플랫폼의 용이성은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기업의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아세안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국경 간 전자상거래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2-2.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플랫폼의 유용성은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기업의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아세안 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2-3.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플랫폼의 신뢰성은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기업의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아세안 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2-4.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플랫폼의 보안성은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기업의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아세안 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물류서비스 품질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3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3-1.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물류시스템은 기업의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아세안 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3-2.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배송서비스는 기업의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아세안 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3-3.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부가서비스는 기업의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아세안 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3-4.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사후서비스는 기업의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아세안 국경 간 전자상거래 시장참여에 정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(+)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의 영향을 미칠 것이다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C6B-5704-45C5-8ED3-6758C5838A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E1FED631-4691-46E0-8575-8EBAFB1E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4" y="1185731"/>
            <a:ext cx="8255791" cy="373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연구대상</a:t>
            </a:r>
            <a:r>
              <a:rPr lang="en-US" altLang="ko-KR" sz="1600" b="1" dirty="0" smtClean="0">
                <a:latin typeface="+mn-ea"/>
                <a:cs typeface="함초롬돋움" panose="020B0604000101010101" pitchFamily="50" charset="-127"/>
              </a:rPr>
              <a:t>: ASEAN 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온라인 시장에 진출한 우리나라 중소기업</a:t>
            </a:r>
            <a:endParaRPr lang="en-US" altLang="ko-KR" sz="1600" b="1" dirty="0" smtClean="0">
              <a:latin typeface="+mn-ea"/>
              <a:cs typeface="함초롬돋움" panose="020B0604000101010101" pitchFamily="50" charset="-127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sz="1600" b="1" dirty="0" smtClean="0">
              <a:latin typeface="+mn-ea"/>
              <a:cs typeface="함초롬돋움" panose="020B0604000101010101" pitchFamily="50" charset="-127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자료수집</a:t>
            </a:r>
            <a:endParaRPr lang="en-US" altLang="ko-KR" sz="1600" b="1" dirty="0">
              <a:latin typeface="+mn-ea"/>
              <a:cs typeface="함초롬돋움" panose="020B0604000101010101" pitchFamily="50" charset="-127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함초롬돋움" panose="020B0604000101010101" pitchFamily="50" charset="-127"/>
              </a:rPr>
              <a:t>- IBK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기업은행의 해외전자상거래 </a:t>
            </a:r>
            <a:r>
              <a:rPr lang="ko-KR" altLang="en-US" sz="1600" b="1" dirty="0" err="1" smtClean="0">
                <a:latin typeface="+mn-ea"/>
                <a:cs typeface="함초롬돋움" panose="020B0604000101010101" pitchFamily="50" charset="-127"/>
              </a:rPr>
              <a:t>외화정산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 서비스인 </a:t>
            </a:r>
            <a:r>
              <a:rPr lang="en-US" altLang="ko-KR" sz="1600" b="1" dirty="0" smtClean="0">
                <a:latin typeface="+mn-ea"/>
                <a:cs typeface="함초롬돋움" panose="020B0604000101010101" pitchFamily="50" charset="-127"/>
              </a:rPr>
              <a:t>“</a:t>
            </a:r>
            <a:r>
              <a:rPr lang="ko-KR" altLang="en-US" sz="1600" b="1" dirty="0" err="1" smtClean="0">
                <a:latin typeface="+mn-ea"/>
                <a:cs typeface="함초롬돋움" panose="020B0604000101010101" pitchFamily="50" charset="-127"/>
              </a:rPr>
              <a:t>페이고스</a:t>
            </a:r>
            <a:r>
              <a:rPr lang="en-US" altLang="ko-KR" sz="1600" b="1" dirty="0" smtClean="0">
                <a:latin typeface="+mn-ea"/>
                <a:cs typeface="함초롬돋움" panose="020B0604000101010101" pitchFamily="50" charset="-127"/>
              </a:rPr>
              <a:t>＂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가입 업체 중 </a:t>
            </a:r>
            <a:r>
              <a:rPr lang="ko-KR" altLang="en-US" sz="1600" b="1" dirty="0" err="1" smtClean="0">
                <a:latin typeface="+mn-ea"/>
                <a:cs typeface="함초롬돋움" panose="020B0604000101010101" pitchFamily="50" charset="-127"/>
              </a:rPr>
              <a:t>해외쇼필물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 직접 입점 기업과 중소기업진흥공단의 </a:t>
            </a:r>
            <a:r>
              <a:rPr lang="en-US" altLang="ko-KR" sz="1600" b="1" dirty="0" smtClean="0">
                <a:latin typeface="+mn-ea"/>
                <a:cs typeface="함초롬돋움" panose="020B0604000101010101" pitchFamily="50" charset="-127"/>
              </a:rPr>
              <a:t>“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고비즈코리아</a:t>
            </a:r>
            <a:r>
              <a:rPr lang="en-US" altLang="ko-KR" sz="1600" b="1" dirty="0" smtClean="0">
                <a:latin typeface="+mn-ea"/>
                <a:cs typeface="함초롬돋움" panose="020B0604000101010101" pitchFamily="50" charset="-127"/>
              </a:rPr>
              <a:t>” 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참여기업을 대상으로 자료 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수집 완료</a:t>
            </a:r>
            <a:endParaRPr lang="en-US" altLang="ko-KR" sz="1600" b="1" dirty="0" smtClean="0">
              <a:latin typeface="+mn-ea"/>
              <a:cs typeface="함초롬돋움" panose="020B0604000101010101" pitchFamily="50" charset="-127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sz="1600" b="1" dirty="0">
              <a:latin typeface="+mn-ea"/>
              <a:cs typeface="함초롬돋움" panose="020B0604000101010101" pitchFamily="50" charset="-127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통계분석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(SPSS 25./AMOS 23.)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-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Cronbach’s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Alpha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계수를 활용해 신뢰성을 분석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-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구성요인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개념의 측정 타당성을 검토하기 위해 확인적 요인분석을 수행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-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함초롬돋움" panose="020B0604000101010101" pitchFamily="50" charset="-127"/>
              </a:rPr>
              <a:t>인과관계 분석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함초롬돋움" panose="020B0604000101010101" pitchFamily="50" charset="-127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함초롬돋움" panose="020B0604000101010101" pitchFamily="50" charset="-127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05. </a:t>
            </a:r>
            <a:r>
              <a:rPr lang="ko-KR" altLang="en-US" b="1" dirty="0" smtClean="0">
                <a:latin typeface="+mn-ea"/>
              </a:rPr>
              <a:t>연구 계획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05. </a:t>
            </a:r>
            <a:r>
              <a:rPr lang="ko-KR" altLang="en-US" b="1" dirty="0" smtClean="0">
                <a:latin typeface="+mn-ea"/>
              </a:rPr>
              <a:t>연구 결과 및 시사점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9127" y="894522"/>
            <a:ext cx="8205748" cy="51882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제품특성 요인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제품 품질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동남아 시장은 중국 소비재의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침투율이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 높아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가품이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 많으므로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제품의 품질에 대한 평가가 중요하며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국내 기업의 제품 품질은 시장 참여에 정의 영향을 미친다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제품 가격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아세안 전자상거래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AOV(Average Order Value,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구매 건당 평균 가격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는 낮은데 비해 한국 제품은 가격경쟁력이 낮으므로 전자상거래 시장 참여 한계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브랜드 인지도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: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한국에서 유명해도 현지에서 브랜드 인지도가 떨어지는 경우 아세안 전자상거래 시장 참여 제한적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04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05. </a:t>
            </a:r>
            <a:r>
              <a:rPr lang="ko-KR" altLang="en-US" b="1" dirty="0" smtClean="0">
                <a:latin typeface="+mn-ea"/>
              </a:rPr>
              <a:t>연구 결과 및 시사점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9127" y="894522"/>
            <a:ext cx="8205748" cy="55559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플랫폼 요인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용이성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현지 플랫폼의 기술 고도화로 국내 기업의 상품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입점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등록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관리 편리성 증가</a:t>
            </a:r>
            <a:endParaRPr lang="en-US" altLang="ko-KR" sz="1600" dirty="0" smtClean="0">
              <a:solidFill>
                <a:schemeClr val="tx1"/>
              </a:solidFill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유용성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현지 플랫폼은 적극적인 마켓확장지원 서비스를 통해 국내 기업이 여러 시장을 동시에 진입할 수 있도록 지원하고 있으며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이는 국내 기업의 적극적인 시장 참여를 유도함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신뢰성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현지 플랫폼은 결제의 신뢰성을 높이는 등 글로벌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판매자를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유치하기 위해 다양한 서비스와 혜택 제공하고 있으며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이는 국내 기업의 시장 참여에 긍정적인 영향을 줌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보안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성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현지 플랫폼은 아직 보완성이 높은 정책이 없으며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이는 국내 기업의 시장 참여를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저해하는 영향을 보임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3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05. </a:t>
            </a:r>
            <a:r>
              <a:rPr lang="ko-KR" altLang="en-US" b="1" dirty="0" smtClean="0">
                <a:latin typeface="+mn-ea"/>
              </a:rPr>
              <a:t>연구 결과 및 시사점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9127" y="894522"/>
            <a:ext cx="8205748" cy="55559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물류서비스 품질 요인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시스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물류사의 물류시스템 품질은 고도화 되어 있으나 이는 시장 참여에 긍정적인 영향을 미치고 있지는 않음</a:t>
            </a:r>
            <a:endParaRPr lang="en-US" altLang="ko-KR" sz="1600" dirty="0" smtClean="0">
              <a:solidFill>
                <a:schemeClr val="tx1"/>
              </a:solidFill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배송서비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스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물류사의 배송 안정성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신속성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정확성은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불필요한 환불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반품을 예방하여 국내 기업의 전자상거래 시장 참여에 긍정적인 영향을 줌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부가서비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스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물류사의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풀필먼트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서비스와 자동 수출신고 통관 서비스는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sym typeface="Wingdings" pitchFamily="2" charset="2"/>
              </a:rPr>
              <a:t>판매자의 운영 편리성을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증대 및 간편한 관리로 국내 기업의 전자상거래 시장 참여에 긍정적인 영향을 줌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사후서비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스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물류사의 체계적인 반품 프로세스 및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C/S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대응은 판매자의 시장참여를 유도함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248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05. </a:t>
            </a:r>
            <a:r>
              <a:rPr lang="ko-KR" altLang="en-US" b="1" dirty="0" smtClean="0">
                <a:latin typeface="+mn-ea"/>
              </a:rPr>
              <a:t>연구 결과 및 시사점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9127" y="894522"/>
            <a:ext cx="8205748" cy="32401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시사점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제품 특성 요인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플랫폼 요인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물류서비스 품질 요인이 국내 기업의 아세안 국경 간 전자상거래 시장 참여도에 종합적인 영향을 미침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그 중 플랫폼 요인이 시장 참여도에 가장 중요한 요인으로 판단됨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국내 기업은 제품 경쟁력을 갖추면서 현지 플랫폼과 물류서비스 수준에 대한 충분한 이해를 바탕으로 시장 진입 전략이 필요할 것으로 판단됨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52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309191"/>
            <a:ext cx="9144000" cy="9201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49286" y="1507634"/>
            <a:ext cx="343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9286" y="2364833"/>
            <a:ext cx="466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01. </a:t>
            </a:r>
            <a:r>
              <a:rPr lang="ko-KR" altLang="en-US" sz="2800" dirty="0" smtClean="0">
                <a:latin typeface="+mj-ea"/>
                <a:ea typeface="+mj-ea"/>
              </a:rPr>
              <a:t>연구 배경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9286" y="3647617"/>
            <a:ext cx="466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03. </a:t>
            </a:r>
            <a:r>
              <a:rPr lang="ko-KR" altLang="en-US" sz="2800" dirty="0" smtClean="0">
                <a:latin typeface="+mj-ea"/>
                <a:ea typeface="+mj-ea"/>
              </a:rPr>
              <a:t>연구 모형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9286" y="4289009"/>
            <a:ext cx="466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04. </a:t>
            </a:r>
            <a:r>
              <a:rPr lang="ko-KR" altLang="en-US" sz="2800" dirty="0" smtClean="0">
                <a:latin typeface="+mj-ea"/>
                <a:ea typeface="+mj-ea"/>
              </a:rPr>
              <a:t>가설 </a:t>
            </a:r>
            <a:r>
              <a:rPr lang="ko-KR" altLang="en-US" sz="2800" dirty="0" smtClean="0">
                <a:latin typeface="+mj-ea"/>
                <a:ea typeface="+mj-ea"/>
              </a:rPr>
              <a:t>설정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9286" y="4930400"/>
            <a:ext cx="466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05. </a:t>
            </a:r>
            <a:r>
              <a:rPr lang="ko-KR" altLang="en-US" sz="2800" dirty="0" smtClean="0">
                <a:latin typeface="+mj-ea"/>
                <a:ea typeface="+mj-ea"/>
              </a:rPr>
              <a:t>연구 결과 및 시사점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9286" y="3006225"/>
            <a:ext cx="466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02. </a:t>
            </a:r>
            <a:r>
              <a:rPr lang="ko-KR" altLang="en-US" sz="2800" dirty="0" smtClean="0">
                <a:latin typeface="+mj-ea"/>
                <a:ea typeface="+mj-ea"/>
              </a:rPr>
              <a:t>연구 목적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51"/>
          <p:cNvSpPr/>
          <p:nvPr/>
        </p:nvSpPr>
        <p:spPr>
          <a:xfrm>
            <a:off x="5313749" y="2371244"/>
            <a:ext cx="1388533" cy="1917700"/>
          </a:xfrm>
          <a:custGeom>
            <a:avLst/>
            <a:gdLst>
              <a:gd name="connsiteX0" fmla="*/ 0 w 1388533"/>
              <a:gd name="connsiteY0" fmla="*/ 0 h 1917700"/>
              <a:gd name="connsiteX1" fmla="*/ 0 w 1388533"/>
              <a:gd name="connsiteY1" fmla="*/ 1917700 h 1917700"/>
              <a:gd name="connsiteX2" fmla="*/ 1388533 w 1388533"/>
              <a:gd name="connsiteY2" fmla="*/ 524933 h 1917700"/>
              <a:gd name="connsiteX3" fmla="*/ 1388533 w 1388533"/>
              <a:gd name="connsiteY3" fmla="*/ 0 h 1917700"/>
              <a:gd name="connsiteX4" fmla="*/ 0 w 1388533"/>
              <a:gd name="connsiteY4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533" h="1917700">
                <a:moveTo>
                  <a:pt x="0" y="0"/>
                </a:moveTo>
                <a:lnTo>
                  <a:pt x="0" y="1917700"/>
                </a:lnTo>
                <a:lnTo>
                  <a:pt x="1388533" y="524933"/>
                </a:lnTo>
                <a:lnTo>
                  <a:pt x="138853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3865268" y="3735082"/>
            <a:ext cx="1305560" cy="1168400"/>
          </a:xfrm>
          <a:custGeom>
            <a:avLst/>
            <a:gdLst>
              <a:gd name="connsiteX0" fmla="*/ 0 w 1305560"/>
              <a:gd name="connsiteY0" fmla="*/ 0 h 1168400"/>
              <a:gd name="connsiteX1" fmla="*/ 0 w 1305560"/>
              <a:gd name="connsiteY1" fmla="*/ 1168400 h 1168400"/>
              <a:gd name="connsiteX2" fmla="*/ 1305560 w 1305560"/>
              <a:gd name="connsiteY2" fmla="*/ 640080 h 1168400"/>
              <a:gd name="connsiteX3" fmla="*/ 1305560 w 1305560"/>
              <a:gd name="connsiteY3" fmla="*/ 0 h 1168400"/>
              <a:gd name="connsiteX4" fmla="*/ 0 w 1305560"/>
              <a:gd name="connsiteY4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560" h="1168400">
                <a:moveTo>
                  <a:pt x="0" y="0"/>
                </a:moveTo>
                <a:lnTo>
                  <a:pt x="0" y="1168400"/>
                </a:lnTo>
                <a:lnTo>
                  <a:pt x="1305560" y="640080"/>
                </a:lnTo>
                <a:lnTo>
                  <a:pt x="13055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grpSp>
        <p:nvGrpSpPr>
          <p:cNvPr id="42" name="그룹 41"/>
          <p:cNvGrpSpPr/>
          <p:nvPr/>
        </p:nvGrpSpPr>
        <p:grpSpPr>
          <a:xfrm>
            <a:off x="3856573" y="3711135"/>
            <a:ext cx="1322950" cy="1194464"/>
            <a:chOff x="2987824" y="3520058"/>
            <a:chExt cx="1322950" cy="1194464"/>
          </a:xfrm>
        </p:grpSpPr>
        <p:cxnSp>
          <p:nvCxnSpPr>
            <p:cNvPr id="6" name="직선 연결선 5"/>
            <p:cNvCxnSpPr/>
            <p:nvPr/>
          </p:nvCxnSpPr>
          <p:spPr>
            <a:xfrm flipV="1">
              <a:off x="2987824" y="3520058"/>
              <a:ext cx="0" cy="119446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987824" y="3529183"/>
              <a:ext cx="132295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298378" y="3531629"/>
              <a:ext cx="0" cy="61745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296733" y="2359925"/>
            <a:ext cx="1420064" cy="1917185"/>
            <a:chOff x="4427984" y="2168848"/>
            <a:chExt cx="1420064" cy="191718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4440684" y="2168848"/>
              <a:ext cx="0" cy="19171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427984" y="2175197"/>
              <a:ext cx="142006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835348" y="2175197"/>
              <a:ext cx="0" cy="53372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500029"/>
              </p:ext>
            </p:extLst>
          </p:nvPr>
        </p:nvGraphicFramePr>
        <p:xfrm>
          <a:off x="1264285" y="2539957"/>
          <a:ext cx="6595333" cy="3928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41984" y="384676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+62.2%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0701" y="244846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+18.2%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126" y="278293"/>
            <a:ext cx="531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01. </a:t>
            </a:r>
            <a:r>
              <a:rPr lang="ko-KR" altLang="en-US" b="1" dirty="0" smtClean="0">
                <a:latin typeface="+mn-ea"/>
              </a:rPr>
              <a:t>연구 배경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아세안 전자상거래 시장 규모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127" y="894522"/>
            <a:ext cx="8205747" cy="86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아세안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이커머스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시장규모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(CAGR): ’21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000(62.2%), ’25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000(18.2%)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전망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국가별 시장 규모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인도네시아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베트남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태국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말레이시아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필리핀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싱가포르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8336" y="1827802"/>
            <a:ext cx="531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그림</a:t>
            </a:r>
            <a:r>
              <a:rPr lang="en-US" altLang="ko-KR" sz="1400" dirty="0" smtClean="0">
                <a:latin typeface="+mn-ea"/>
              </a:rPr>
              <a:t>1] </a:t>
            </a:r>
            <a:r>
              <a:rPr lang="ko-KR" altLang="en-US" sz="1400" dirty="0" smtClean="0">
                <a:latin typeface="+mn-ea"/>
              </a:rPr>
              <a:t>아세안 국가별 시장규모 및 성장 전망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2158" y="2098315"/>
            <a:ext cx="118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</a:rPr>
              <a:t>단위</a:t>
            </a:r>
            <a:r>
              <a:rPr lang="en-US" altLang="ko-KR" sz="1050" dirty="0" smtClean="0">
                <a:latin typeface="+mn-ea"/>
              </a:rPr>
              <a:t>: </a:t>
            </a:r>
            <a:r>
              <a:rPr lang="ko-KR" altLang="en-US" sz="1050" dirty="0" smtClean="0">
                <a:latin typeface="+mn-ea"/>
              </a:rPr>
              <a:t>십억 달러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30959" y="6419680"/>
            <a:ext cx="5319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주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중소기업벤처 아세안 </a:t>
            </a:r>
            <a:r>
              <a:rPr lang="ko-KR" altLang="en-US" sz="1100" dirty="0" err="1" smtClean="0">
                <a:latin typeface="+mn-ea"/>
              </a:rPr>
              <a:t>이커머스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Hot Report </a:t>
            </a:r>
            <a:r>
              <a:rPr lang="ko-KR" altLang="en-US" sz="1100" dirty="0" smtClean="0">
                <a:latin typeface="+mn-ea"/>
              </a:rPr>
              <a:t>기반 저자 재구성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1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126" y="278293"/>
            <a:ext cx="531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01. </a:t>
            </a:r>
            <a:r>
              <a:rPr lang="ko-KR" altLang="en-US" b="1" dirty="0" smtClean="0">
                <a:latin typeface="+mn-ea"/>
              </a:rPr>
              <a:t>연구 배경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아세안 전자상거래 시장 성장 원인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127" y="894522"/>
            <a:ext cx="8205747" cy="11221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인터넷 보급률 향상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구매력 증가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전자상거</a:t>
            </a:r>
            <a:r>
              <a:rPr lang="ko-KR" altLang="en-US" sz="1600" dirty="0">
                <a:solidFill>
                  <a:schemeClr val="tx1"/>
                </a:solidFill>
              </a:rPr>
              <a:t>래</a:t>
            </a:r>
            <a:r>
              <a:rPr lang="ko-KR" altLang="en-US" sz="1600" dirty="0" smtClean="0">
                <a:solidFill>
                  <a:schemeClr val="tx1"/>
                </a:solidFill>
              </a:rPr>
              <a:t> 플랫폼 성장 및 서비스 고도화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물류서비스 품질 향상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19259"/>
              </p:ext>
            </p:extLst>
          </p:nvPr>
        </p:nvGraphicFramePr>
        <p:xfrm>
          <a:off x="469127" y="2912168"/>
          <a:ext cx="8205747" cy="3190456"/>
        </p:xfrm>
        <a:graphic>
          <a:graphicData uri="http://schemas.openxmlformats.org/drawingml/2006/table">
            <a:tbl>
              <a:tblPr/>
              <a:tblGrid>
                <a:gridCol w="2693962"/>
                <a:gridCol w="944435"/>
                <a:gridCol w="913470"/>
                <a:gridCol w="913470"/>
                <a:gridCol w="913470"/>
                <a:gridCol w="913470"/>
                <a:gridCol w="913470"/>
              </a:tblGrid>
              <a:tr h="3988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인도네시아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태국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말레이시아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베트남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88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백만 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ICT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보급 순위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인터넷 사용 비율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스파트폰 사용 비율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인터넷경제 규모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(GMV)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억 달러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전자상거래 시장 규모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(GMV)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억 달러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전자상거래 시장 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모바일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비중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58336" y="2352901"/>
            <a:ext cx="531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>
                <a:latin typeface="+mn-ea"/>
              </a:rPr>
              <a:t>표</a:t>
            </a:r>
            <a:r>
              <a:rPr lang="en-US" altLang="ko-KR" sz="1400" dirty="0" smtClean="0">
                <a:latin typeface="+mn-ea"/>
              </a:rPr>
              <a:t>1] </a:t>
            </a:r>
            <a:r>
              <a:rPr lang="ko-KR" altLang="en-US" sz="1400" dirty="0" smtClean="0">
                <a:latin typeface="+mn-ea"/>
              </a:rPr>
              <a:t>아세안 </a:t>
            </a:r>
            <a:r>
              <a:rPr lang="en-US" altLang="ko-KR" sz="1400" dirty="0" smtClean="0">
                <a:latin typeface="+mn-ea"/>
              </a:rPr>
              <a:t>6</a:t>
            </a:r>
            <a:r>
              <a:rPr lang="ko-KR" altLang="en-US" sz="1400" dirty="0" smtClean="0">
                <a:latin typeface="+mn-ea"/>
              </a:rPr>
              <a:t>개국 인터넷 및 </a:t>
            </a:r>
            <a:r>
              <a:rPr lang="ko-KR" altLang="en-US" sz="1400" dirty="0" err="1" smtClean="0">
                <a:latin typeface="+mn-ea"/>
              </a:rPr>
              <a:t>스마트폰</a:t>
            </a:r>
            <a:r>
              <a:rPr lang="ko-KR" altLang="en-US" sz="1400" dirty="0" smtClean="0">
                <a:latin typeface="+mn-ea"/>
              </a:rPr>
              <a:t> 사용 현황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127" y="6171205"/>
            <a:ext cx="5319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100" dirty="0" smtClean="0">
                <a:latin typeface="+mn-ea"/>
              </a:rPr>
              <a:t>주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1100" dirty="0"/>
              <a:t>e-</a:t>
            </a:r>
            <a:r>
              <a:rPr lang="en-US" altLang="ko-KR" sz="1100" dirty="0" err="1"/>
              <a:t>Conomy</a:t>
            </a:r>
            <a:r>
              <a:rPr lang="en-US" altLang="ko-KR" sz="1100" dirty="0"/>
              <a:t> SEA(2019), World Competitive(2019) </a:t>
            </a:r>
            <a:r>
              <a:rPr lang="ko-KR" altLang="en-US" sz="1100" dirty="0"/>
              <a:t>자료기반 저자 재구성 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126" y="278293"/>
            <a:ext cx="531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01. </a:t>
            </a:r>
            <a:r>
              <a:rPr lang="ko-KR" altLang="en-US" b="1" dirty="0" smtClean="0">
                <a:latin typeface="+mn-ea"/>
              </a:rPr>
              <a:t>연구 배경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아세안 전자상거래 시장 성장 원인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127" y="894522"/>
            <a:ext cx="8205747" cy="11221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인터넷 보급률 향상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600" dirty="0" smtClean="0">
                <a:solidFill>
                  <a:schemeClr val="tx1"/>
                </a:solidFill>
              </a:rPr>
              <a:t> 구매력 증가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전자상거</a:t>
            </a:r>
            <a:r>
              <a:rPr lang="ko-KR" altLang="en-US" sz="1600" b="1" dirty="0">
                <a:solidFill>
                  <a:schemeClr val="tx1"/>
                </a:solidFill>
              </a:rPr>
              <a:t>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플랫폼 성장 및 서비스 고도화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물류서비스 품질 향상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7192"/>
              </p:ext>
            </p:extLst>
          </p:nvPr>
        </p:nvGraphicFramePr>
        <p:xfrm>
          <a:off x="469127" y="2892289"/>
          <a:ext cx="8205749" cy="3210335"/>
        </p:xfrm>
        <a:graphic>
          <a:graphicData uri="http://schemas.openxmlformats.org/drawingml/2006/table">
            <a:tbl>
              <a:tblPr/>
              <a:tblGrid>
                <a:gridCol w="1088724"/>
                <a:gridCol w="798397"/>
                <a:gridCol w="625008"/>
                <a:gridCol w="798397"/>
                <a:gridCol w="625008"/>
                <a:gridCol w="798397"/>
                <a:gridCol w="625008"/>
                <a:gridCol w="798397"/>
                <a:gridCol w="625008"/>
                <a:gridCol w="798397"/>
                <a:gridCol w="625008"/>
              </a:tblGrid>
              <a:tr h="303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인도네시아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태국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싱가폴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말레이시아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베트남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6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인구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억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7,000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6,995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589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3,257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9,816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56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인터넷 </a:t>
                      </a:r>
                      <a:b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보급률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68%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59.4%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95%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84.2%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59.4%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79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전자상거래</a:t>
                      </a:r>
                      <a:b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</a:b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플랫폼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방문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방문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방문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방문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방문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Tokopedia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13,508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Shopee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5,124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Shopee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1,088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Shopee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4,694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Shopee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2,123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Shopee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12,704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Lazada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3,853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Lazada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857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Lazada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1,418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GioiDiDong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634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Bukalapak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3,417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JD central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221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Qoo10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745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PGMall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783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Lazada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694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Lazada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3,052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Amazon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Zalora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116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Tiki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598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Blibli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1,959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ezBuy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169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Wowshop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신명조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8336" y="2352901"/>
            <a:ext cx="531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표</a:t>
            </a:r>
            <a:r>
              <a:rPr lang="en-US" altLang="ko-KR" sz="1400" dirty="0">
                <a:latin typeface="+mn-ea"/>
              </a:rPr>
              <a:t>2</a:t>
            </a:r>
            <a:r>
              <a:rPr lang="en-US" altLang="ko-KR" sz="1400" dirty="0" smtClean="0">
                <a:latin typeface="+mn-ea"/>
              </a:rPr>
              <a:t>] </a:t>
            </a:r>
            <a:r>
              <a:rPr lang="ko-KR" altLang="en-US" sz="1400" dirty="0" smtClean="0">
                <a:latin typeface="+mn-ea"/>
              </a:rPr>
              <a:t>아세안 </a:t>
            </a:r>
            <a:r>
              <a:rPr lang="en-US" altLang="ko-KR" sz="1400" dirty="0" smtClean="0">
                <a:latin typeface="+mn-ea"/>
              </a:rPr>
              <a:t>5</a:t>
            </a:r>
            <a:r>
              <a:rPr lang="ko-KR" altLang="en-US" sz="1400" dirty="0" smtClean="0">
                <a:latin typeface="+mn-ea"/>
              </a:rPr>
              <a:t>개국 전자상거래 플랫폼 현황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27" y="6171205"/>
            <a:ext cx="5319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100" dirty="0" smtClean="0">
                <a:latin typeface="+mn-ea"/>
              </a:rPr>
              <a:t>주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err="1" smtClean="0">
                <a:latin typeface="+mn-ea"/>
              </a:rPr>
              <a:t>훗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스위트</a:t>
            </a:r>
            <a:r>
              <a:rPr lang="en-US" altLang="ko-KR" sz="1100" dirty="0" smtClean="0">
                <a:latin typeface="+mn-ea"/>
              </a:rPr>
              <a:t>, iPrice.sg </a:t>
            </a:r>
            <a:r>
              <a:rPr lang="ko-KR" altLang="en-US" sz="1100" dirty="0" smtClean="0">
                <a:latin typeface="+mn-ea"/>
              </a:rPr>
              <a:t>자료 기반 저자 재구성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126" y="278293"/>
            <a:ext cx="531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01. </a:t>
            </a:r>
            <a:r>
              <a:rPr lang="ko-KR" altLang="en-US" b="1" dirty="0" smtClean="0">
                <a:latin typeface="+mn-ea"/>
              </a:rPr>
              <a:t>연구 배경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아세안 전자상거래 시장 성장 원인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127" y="894522"/>
            <a:ext cx="8205747" cy="11221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인터넷 보급률 향상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600" dirty="0" smtClean="0">
                <a:solidFill>
                  <a:schemeClr val="tx1"/>
                </a:solidFill>
              </a:rPr>
              <a:t> 구매력 증가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전자상거</a:t>
            </a:r>
            <a:r>
              <a:rPr lang="ko-KR" altLang="en-US" sz="1600" dirty="0">
                <a:solidFill>
                  <a:schemeClr val="tx1"/>
                </a:solidFill>
              </a:rPr>
              <a:t>래</a:t>
            </a:r>
            <a:r>
              <a:rPr lang="ko-KR" altLang="en-US" sz="1600" dirty="0" smtClean="0">
                <a:solidFill>
                  <a:schemeClr val="tx1"/>
                </a:solidFill>
              </a:rPr>
              <a:t> 플랫폼 성장 및 서비스 고도화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물류성과지수 향상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8336" y="2352901"/>
            <a:ext cx="531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표</a:t>
            </a:r>
            <a:r>
              <a:rPr lang="en-US" altLang="ko-KR" sz="1400" dirty="0">
                <a:latin typeface="+mn-ea"/>
              </a:rPr>
              <a:t>3</a:t>
            </a:r>
            <a:r>
              <a:rPr lang="en-US" altLang="ko-KR" sz="1400" dirty="0" smtClean="0">
                <a:latin typeface="+mn-ea"/>
              </a:rPr>
              <a:t>] </a:t>
            </a:r>
            <a:r>
              <a:rPr lang="ko-KR" altLang="en-US" sz="1400" dirty="0" smtClean="0">
                <a:latin typeface="+mn-ea"/>
              </a:rPr>
              <a:t>아세안 </a:t>
            </a:r>
            <a:r>
              <a:rPr lang="en-US" altLang="ko-KR" sz="1400" dirty="0" smtClean="0">
                <a:latin typeface="+mn-ea"/>
              </a:rPr>
              <a:t>6</a:t>
            </a:r>
            <a:r>
              <a:rPr lang="ko-KR" altLang="en-US" sz="1400" dirty="0" smtClean="0">
                <a:latin typeface="+mn-ea"/>
              </a:rPr>
              <a:t>개국 </a:t>
            </a:r>
            <a:r>
              <a:rPr lang="ko-KR" altLang="en-US" sz="1400" dirty="0" smtClean="0">
                <a:latin typeface="+mn-ea"/>
              </a:rPr>
              <a:t>물류성과지수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현</a:t>
            </a:r>
            <a:r>
              <a:rPr lang="ko-KR" altLang="en-US" sz="1400" dirty="0">
                <a:latin typeface="+mn-ea"/>
              </a:rPr>
              <a:t>황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27" y="6171205"/>
            <a:ext cx="410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100" dirty="0" smtClean="0">
                <a:latin typeface="+mn-ea"/>
              </a:rPr>
              <a:t>주</a:t>
            </a:r>
            <a:r>
              <a:rPr lang="en-US" altLang="ko-KR" sz="1100" dirty="0" smtClean="0">
                <a:latin typeface="+mn-ea"/>
              </a:rPr>
              <a:t>) World Bank(2019) </a:t>
            </a:r>
            <a:r>
              <a:rPr lang="ko-KR" altLang="en-US" sz="1100" dirty="0" smtClean="0">
                <a:latin typeface="+mn-ea"/>
              </a:rPr>
              <a:t>자료 기반 저자 재구성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41990"/>
              </p:ext>
            </p:extLst>
          </p:nvPr>
        </p:nvGraphicFramePr>
        <p:xfrm>
          <a:off x="469125" y="2802834"/>
          <a:ext cx="8205751" cy="3310106"/>
        </p:xfrm>
        <a:graphic>
          <a:graphicData uri="http://schemas.openxmlformats.org/drawingml/2006/table">
            <a:tbl>
              <a:tblPr/>
              <a:tblGrid>
                <a:gridCol w="1076435"/>
                <a:gridCol w="621020"/>
                <a:gridCol w="621020"/>
                <a:gridCol w="621020"/>
                <a:gridCol w="845328"/>
                <a:gridCol w="972193"/>
                <a:gridCol w="1097137"/>
                <a:gridCol w="910830"/>
                <a:gridCol w="720384"/>
                <a:gridCol w="720384"/>
              </a:tblGrid>
              <a:tr h="2066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종합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LPI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LPI Score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아세안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종합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물류 인프라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 운송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물류 품질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정확성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정시성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Germany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Sweden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Belgium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Austria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Japan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Singapore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Korea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Thailand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Vietnam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Malaysia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Indonesia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Philippines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01. </a:t>
            </a:r>
            <a:r>
              <a:rPr lang="ko-KR" altLang="en-US" b="1" dirty="0" smtClean="0">
                <a:latin typeface="+mn-ea"/>
              </a:rPr>
              <a:t>연구 배경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국내기업 국경 간 전자상거래 참여 현황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8336" y="2352901"/>
            <a:ext cx="531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표</a:t>
            </a:r>
            <a:r>
              <a:rPr lang="en-US" altLang="ko-KR" sz="1400" dirty="0" smtClean="0">
                <a:latin typeface="+mn-ea"/>
              </a:rPr>
              <a:t>4</a:t>
            </a:r>
            <a:r>
              <a:rPr lang="en-US" altLang="ko-KR" sz="1400" dirty="0" smtClean="0">
                <a:latin typeface="+mn-ea"/>
              </a:rPr>
              <a:t>]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대륙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국가별 온라인 해외직접판매 현황 </a:t>
            </a:r>
            <a:r>
              <a:rPr lang="en-US" altLang="ko-KR" sz="1400" dirty="0" smtClean="0">
                <a:latin typeface="+mn-ea"/>
              </a:rPr>
              <a:t>(2021)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27" y="6171205"/>
            <a:ext cx="410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100" dirty="0" smtClean="0">
                <a:latin typeface="+mn-ea"/>
              </a:rPr>
              <a:t>주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통계청 온라인쇼핑동향 보고자료 기반 저자 재구성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69127" y="894521"/>
            <a:ext cx="8205747" cy="11221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국경 간 전자상거래 참여 방식은 크게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가지로 나뉨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①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국내 플랫폼 사용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②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현지 플랫폼 사용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③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직접 플랫폼 구축 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</a:rPr>
              <a:t>'21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2Q, 3Q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아세안 해외직접 판매액 실적은 전년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동분기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대비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-18.1%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감소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3312"/>
              </p:ext>
            </p:extLst>
          </p:nvPr>
        </p:nvGraphicFramePr>
        <p:xfrm>
          <a:off x="469124" y="2819237"/>
          <a:ext cx="8205752" cy="3263510"/>
        </p:xfrm>
        <a:graphic>
          <a:graphicData uri="http://schemas.openxmlformats.org/drawingml/2006/table">
            <a:tbl>
              <a:tblPr/>
              <a:tblGrid>
                <a:gridCol w="1457304"/>
                <a:gridCol w="1289156"/>
                <a:gridCol w="1042534"/>
                <a:gridCol w="1042534"/>
                <a:gridCol w="1042534"/>
                <a:gridCol w="1289156"/>
                <a:gridCol w="1042534"/>
              </a:tblGrid>
              <a:tr h="3263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증감률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분기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전분기 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전년 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동분기比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6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면세점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16,500 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12,013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10,062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7,958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-16.2%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6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677 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14,573 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10,148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8,321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7,898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-18.0%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-42.9%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576 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-9.6%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아세안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309 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-18.1%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유럽연합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101 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266 </a:t>
                      </a:r>
                    </a:p>
                  </a:txBody>
                  <a:tcPr marL="7620" marR="7620" marT="762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  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-9.4%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-31.7%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02. </a:t>
            </a:r>
            <a:r>
              <a:rPr lang="ko-KR" altLang="en-US" b="1" dirty="0" smtClean="0">
                <a:latin typeface="+mn-ea"/>
              </a:rPr>
              <a:t>연구 </a:t>
            </a:r>
            <a:r>
              <a:rPr lang="ko-KR" altLang="en-US" b="1" dirty="0" smtClean="0">
                <a:latin typeface="+mn-ea"/>
              </a:rPr>
              <a:t>목적</a:t>
            </a:r>
            <a:endParaRPr lang="ko-KR" altLang="en-US" b="1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9127" y="894521"/>
            <a:ext cx="8205747" cy="55062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[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문제 제기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아세안 전자상거래 시장은 빠른 성장과 함께 한류에 대한 관심도로 국내 중소기업에게 충분히 매력적인 시장이나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해외직접판매 규모 등 시장 참여는 지속 하락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이를 해결하기 위한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실무관점의 국내 연구 부족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1)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대륙별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국가별 시장 특수성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미반영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2)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소비자를 대상으로 진행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판매자의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이용 의도와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만족도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미반영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3)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시장 참여에 미치는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여러가지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요인에 대한 종합분석 필요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4)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아세안 전자상거래 시장에 대한 연구 부족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연구 목적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아세안 전자상거래 플랫폼과 물류서비스 품질에 대한 국내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중소기업의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실무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경험을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조망함으로써 새로운 국내 기업의 아세안 전자상거래 시장 진입 전략 도출에 기여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판매자 대상의 물류서비스 품질을 조사하여 아세안 전자상거래 시장 참여에 필요한 물류역량 도출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>
            <a:off x="469127" y="755374"/>
            <a:ext cx="82057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126" y="278293"/>
            <a:ext cx="636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02. </a:t>
            </a:r>
            <a:r>
              <a:rPr lang="ko-KR" altLang="en-US" b="1" dirty="0" smtClean="0">
                <a:latin typeface="+mn-ea"/>
              </a:rPr>
              <a:t>연구 </a:t>
            </a:r>
            <a:r>
              <a:rPr lang="ko-KR" altLang="en-US" b="1" dirty="0" smtClean="0">
                <a:latin typeface="+mn-ea"/>
              </a:rPr>
              <a:t>목적</a:t>
            </a:r>
            <a:endParaRPr lang="ko-KR" altLang="en-US" b="1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9127" y="894521"/>
            <a:ext cx="8205747" cy="864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글로벌 판매자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국내기업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대상으로 플랫폼 및 물류서비스 품질에 대한 연구 필요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판매자 관점에서의 이용의도 및 만족도는 시장 참여 의사 결정에 영향 미칠 가능성 높음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28053" y="2730251"/>
            <a:ext cx="8249245" cy="3442859"/>
            <a:chOff x="763284" y="2753311"/>
            <a:chExt cx="7560840" cy="3300471"/>
          </a:xfrm>
        </p:grpSpPr>
        <p:sp>
          <p:nvSpPr>
            <p:cNvPr id="5" name="직사각형 4"/>
            <p:cNvSpPr/>
            <p:nvPr/>
          </p:nvSpPr>
          <p:spPr>
            <a:xfrm>
              <a:off x="1228551" y="2753311"/>
              <a:ext cx="7095573" cy="2880320"/>
            </a:xfrm>
            <a:prstGeom prst="rect">
              <a:avLst/>
            </a:prstGeom>
            <a:solidFill>
              <a:srgbClr val="F2F2F2">
                <a:alpha val="40000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75706" y="3062601"/>
              <a:ext cx="1163584" cy="537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국내 판매자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중소기업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셀러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59819" y="3045783"/>
              <a:ext cx="1809649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전자상거래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플랫폼 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16524" y="3062601"/>
              <a:ext cx="1163584" cy="537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해외 소비자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59628" y="4253950"/>
              <a:ext cx="1809649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물류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국내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해외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89262" y="5118046"/>
              <a:ext cx="914382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국내 물류센터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65126" y="5118046"/>
              <a:ext cx="914382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상품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집화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국내 운송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15362" y="5118046"/>
              <a:ext cx="914382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해운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항공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운송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통관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15812" y="5118046"/>
              <a:ext cx="914382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현지 물류센터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</a:t>
              </a:r>
              <a:r>
                <a:rPr lang="ko-KR" altLang="en-US" sz="1000" dirty="0">
                  <a:solidFill>
                    <a:schemeClr val="tx1"/>
                  </a:solidFill>
                </a:rPr>
                <a:t>관</a:t>
              </a:r>
            </a:p>
          </p:txBody>
        </p:sp>
        <p:cxnSp>
          <p:nvCxnSpPr>
            <p:cNvPr id="14" name="꺾인 연결선 13"/>
            <p:cNvCxnSpPr>
              <a:stCxn id="9" idx="2"/>
              <a:endCxn id="11" idx="0"/>
            </p:cNvCxnSpPr>
            <p:nvPr/>
          </p:nvCxnSpPr>
          <p:spPr>
            <a:xfrm rot="5400000">
              <a:off x="3399369" y="3752962"/>
              <a:ext cx="288032" cy="2442136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9" idx="2"/>
              <a:endCxn id="10" idx="0"/>
            </p:cNvCxnSpPr>
            <p:nvPr/>
          </p:nvCxnSpPr>
          <p:spPr>
            <a:xfrm rot="5400000">
              <a:off x="4011437" y="4365030"/>
              <a:ext cx="288032" cy="1218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9" idx="2"/>
              <a:endCxn id="12" idx="0"/>
            </p:cNvCxnSpPr>
            <p:nvPr/>
          </p:nvCxnSpPr>
          <p:spPr>
            <a:xfrm rot="16200000" flipH="1">
              <a:off x="4624487" y="4969980"/>
              <a:ext cx="288032" cy="81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9" idx="2"/>
              <a:endCxn id="13" idx="0"/>
            </p:cNvCxnSpPr>
            <p:nvPr/>
          </p:nvCxnSpPr>
          <p:spPr>
            <a:xfrm rot="16200000" flipH="1">
              <a:off x="5224712" y="4369755"/>
              <a:ext cx="288032" cy="12085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536585" y="3621847"/>
              <a:ext cx="0" cy="632103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9" idx="3"/>
              <a:endCxn id="8" idx="2"/>
            </p:cNvCxnSpPr>
            <p:nvPr/>
          </p:nvCxnSpPr>
          <p:spPr>
            <a:xfrm flipV="1">
              <a:off x="5669277" y="3600589"/>
              <a:ext cx="1929039" cy="941393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6" idx="2"/>
              <a:endCxn id="9" idx="1"/>
            </p:cNvCxnSpPr>
            <p:nvPr/>
          </p:nvCxnSpPr>
          <p:spPr>
            <a:xfrm rot="16200000" flipH="1">
              <a:off x="2437867" y="3120220"/>
              <a:ext cx="941393" cy="1902130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645149" y="3189799"/>
              <a:ext cx="1135003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645149" y="3477831"/>
              <a:ext cx="113500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61549" y="2917736"/>
              <a:ext cx="844633" cy="23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상</a:t>
              </a:r>
              <a:r>
                <a:rPr lang="ko-KR" altLang="en-US" sz="1000" dirty="0"/>
                <a:t>품</a:t>
              </a:r>
              <a:r>
                <a:rPr lang="ko-KR" altLang="en-US" sz="1000" dirty="0" smtClean="0"/>
                <a:t>판매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1095" y="3535031"/>
              <a:ext cx="1135004" cy="389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온라인 구매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및 결제</a:t>
              </a:r>
              <a:endParaRPr lang="ko-KR" altLang="en-US" sz="10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739948" y="5118046"/>
              <a:ext cx="914382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현지 배송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회수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꺾인 연결선 25"/>
            <p:cNvCxnSpPr>
              <a:stCxn id="9" idx="2"/>
              <a:endCxn id="25" idx="0"/>
            </p:cNvCxnSpPr>
            <p:nvPr/>
          </p:nvCxnSpPr>
          <p:spPr>
            <a:xfrm rot="16200000" flipH="1">
              <a:off x="5836780" y="3757687"/>
              <a:ext cx="288032" cy="24326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73141" y="2897327"/>
              <a:ext cx="1358590" cy="225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상품 등록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수수료 지급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7677" y="3611255"/>
              <a:ext cx="1589033" cy="389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판매 대금 정산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마케팅</a:t>
              </a:r>
              <a:r>
                <a:rPr lang="en-US" altLang="ko-KR" sz="1000" dirty="0" smtClean="0"/>
                <a:t>, C/S</a:t>
              </a:r>
              <a:endParaRPr lang="ko-KR" altLang="en-US" sz="1000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137001" y="5718256"/>
              <a:ext cx="1794730" cy="324880"/>
              <a:chOff x="2952177" y="4742078"/>
              <a:chExt cx="1794730" cy="324880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8227" y="4742078"/>
                <a:ext cx="1205429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952177" y="4797538"/>
                <a:ext cx="1794730" cy="26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Logistics Service Flow</a:t>
                </a:r>
                <a:endParaRPr lang="ko-KR" altLang="en-US" sz="1200" dirty="0"/>
              </a:p>
            </p:txBody>
          </p:sp>
        </p:grpSp>
        <p:cxnSp>
          <p:nvCxnSpPr>
            <p:cNvPr id="32" name="직선 연결선 31"/>
            <p:cNvCxnSpPr/>
            <p:nvPr/>
          </p:nvCxnSpPr>
          <p:spPr>
            <a:xfrm>
              <a:off x="5792389" y="3189799"/>
              <a:ext cx="1135003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792388" y="3477831"/>
              <a:ext cx="113500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643604" y="3837871"/>
              <a:ext cx="976411" cy="23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주문 정보 제공</a:t>
              </a:r>
              <a:endParaRPr lang="ko-KR" altLang="en-US" sz="1000" dirty="0"/>
            </a:p>
          </p:txBody>
        </p:sp>
        <p:cxnSp>
          <p:nvCxnSpPr>
            <p:cNvPr id="35" name="직선 화살표 연결선 34"/>
            <p:cNvCxnSpPr>
              <a:stCxn id="11" idx="3"/>
              <a:endCxn id="10" idx="1"/>
            </p:cNvCxnSpPr>
            <p:nvPr/>
          </p:nvCxnSpPr>
          <p:spPr>
            <a:xfrm>
              <a:off x="2779508" y="5298066"/>
              <a:ext cx="309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0" idx="3"/>
              <a:endCxn id="12" idx="1"/>
            </p:cNvCxnSpPr>
            <p:nvPr/>
          </p:nvCxnSpPr>
          <p:spPr>
            <a:xfrm>
              <a:off x="4003644" y="5298066"/>
              <a:ext cx="3117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3"/>
              <a:endCxn id="13" idx="1"/>
            </p:cNvCxnSpPr>
            <p:nvPr/>
          </p:nvCxnSpPr>
          <p:spPr>
            <a:xfrm>
              <a:off x="5229744" y="5298066"/>
              <a:ext cx="2860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3"/>
              <a:endCxn id="25" idx="1"/>
            </p:cNvCxnSpPr>
            <p:nvPr/>
          </p:nvCxnSpPr>
          <p:spPr>
            <a:xfrm>
              <a:off x="6430194" y="5298066"/>
              <a:ext cx="309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763284" y="4231653"/>
              <a:ext cx="432048" cy="1401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물류</a:t>
              </a:r>
              <a:endParaRPr lang="en-US" altLang="ko-KR" sz="105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서비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스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3284" y="2753311"/>
              <a:ext cx="432048" cy="14231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플랫폼</a:t>
              </a:r>
              <a:endParaRPr lang="en-US" altLang="ko-KR" sz="105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서비스</a:t>
              </a:r>
              <a:endParaRPr lang="en-US" altLang="ko-KR" sz="105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842345" y="5705705"/>
              <a:ext cx="1719314" cy="348077"/>
              <a:chOff x="4823617" y="4729527"/>
              <a:chExt cx="1719314" cy="3480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823617" y="4808185"/>
                <a:ext cx="1719314" cy="26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Platform Service Flow</a:t>
                </a:r>
                <a:endParaRPr lang="ko-KR" altLang="en-US" sz="1200" dirty="0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5084934" y="4729527"/>
                <a:ext cx="1205429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/>
            <p:cNvCxnSpPr/>
            <p:nvPr/>
          </p:nvCxnSpPr>
          <p:spPr>
            <a:xfrm flipV="1">
              <a:off x="4896625" y="3642753"/>
              <a:ext cx="0" cy="58890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867740" y="3837871"/>
              <a:ext cx="976411" cy="389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물류 수행 정보 제공</a:t>
              </a:r>
              <a:endParaRPr lang="ko-KR" altLang="en-US" sz="1000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570537" y="5705705"/>
              <a:ext cx="1719314" cy="348077"/>
              <a:chOff x="4823617" y="4729527"/>
              <a:chExt cx="1719314" cy="34807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823617" y="4808185"/>
                <a:ext cx="1719314" cy="26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Information Flow</a:t>
                </a:r>
                <a:endParaRPr lang="ko-KR" altLang="en-US" sz="1200" dirty="0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5084934" y="4729527"/>
                <a:ext cx="1205429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1858336" y="2352901"/>
            <a:ext cx="531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그림</a:t>
            </a:r>
            <a:r>
              <a:rPr lang="en-US" altLang="ko-KR" sz="1400" dirty="0" smtClean="0">
                <a:latin typeface="+mn-ea"/>
              </a:rPr>
              <a:t>2] </a:t>
            </a:r>
            <a:r>
              <a:rPr lang="ko-KR" altLang="en-US" sz="1400" dirty="0" smtClean="0">
                <a:latin typeface="+mn-ea"/>
              </a:rPr>
              <a:t>국경 간 전자상거래 </a:t>
            </a:r>
            <a:r>
              <a:rPr lang="ko-KR" altLang="en-US" sz="1400" dirty="0" err="1" smtClean="0">
                <a:latin typeface="+mn-ea"/>
              </a:rPr>
              <a:t>플래폼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물류 프로세스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127" y="6171205"/>
            <a:ext cx="410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100" dirty="0" smtClean="0">
                <a:latin typeface="+mn-ea"/>
              </a:rPr>
              <a:t>주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저자 재구성</a:t>
            </a:r>
            <a:r>
              <a:rPr lang="en-US" altLang="ko-KR" sz="1100" dirty="0" smtClean="0">
                <a:latin typeface="+mn-ea"/>
              </a:rPr>
              <a:t> </a:t>
            </a:r>
            <a:endParaRPr lang="ko-KR" altLang="en-US" sz="1100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6" y="6531254"/>
            <a:ext cx="1406396" cy="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7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12203</TotalTime>
  <Words>2090</Words>
  <Application>Microsoft Office PowerPoint</Application>
  <PresentationFormat>화면 슬라이드 쇼(4:3)</PresentationFormat>
  <Paragraphs>645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</dc:creator>
  <cp:lastModifiedBy>LG</cp:lastModifiedBy>
  <cp:revision>386</cp:revision>
  <dcterms:created xsi:type="dcterms:W3CDTF">2021-08-22T03:36:57Z</dcterms:created>
  <dcterms:modified xsi:type="dcterms:W3CDTF">2022-04-29T11:32:43Z</dcterms:modified>
</cp:coreProperties>
</file>