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685" r:id="rId2"/>
    <p:sldId id="686" r:id="rId3"/>
    <p:sldId id="677" r:id="rId4"/>
    <p:sldId id="696" r:id="rId5"/>
    <p:sldId id="733" r:id="rId6"/>
    <p:sldId id="693" r:id="rId7"/>
    <p:sldId id="698" r:id="rId8"/>
    <p:sldId id="742" r:id="rId9"/>
    <p:sldId id="695" r:id="rId10"/>
    <p:sldId id="699" r:id="rId11"/>
    <p:sldId id="736" r:id="rId12"/>
    <p:sldId id="737" r:id="rId13"/>
    <p:sldId id="694" r:id="rId14"/>
    <p:sldId id="735" r:id="rId15"/>
    <p:sldId id="748" r:id="rId16"/>
    <p:sldId id="745" r:id="rId17"/>
    <p:sldId id="752" r:id="rId18"/>
    <p:sldId id="744" r:id="rId19"/>
    <p:sldId id="750" r:id="rId20"/>
    <p:sldId id="751" r:id="rId21"/>
    <p:sldId id="747" r:id="rId22"/>
    <p:sldId id="746" r:id="rId23"/>
    <p:sldId id="690" r:id="rId24"/>
  </p:sldIdLst>
  <p:sldSz cx="12192000" cy="6858000"/>
  <p:notesSz cx="6858000" cy="9144000"/>
  <p:custDataLst>
    <p:tags r:id="rId26"/>
  </p:custDataLst>
  <p:defaultTextStyle>
    <a:defPPr>
      <a:defRPr lang="zh-CN"/>
    </a:defPPr>
    <a:lvl1pPr marL="0" algn="l" defTabSz="914332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57167" algn="l" defTabSz="914332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14332" algn="l" defTabSz="914332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371498" algn="l" defTabSz="914332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828664" algn="l" defTabSz="914332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285830" algn="l" defTabSz="914332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742994" algn="l" defTabSz="914332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200160" algn="l" defTabSz="914332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657327" algn="l" defTabSz="914332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5836" userDrawn="1">
          <p15:clr>
            <a:srgbClr val="A4A3A4"/>
          </p15:clr>
        </p15:guide>
        <p15:guide id="3" pos="6811" userDrawn="1">
          <p15:clr>
            <a:srgbClr val="A4A3A4"/>
          </p15:clr>
        </p15:guide>
        <p15:guide id="4" orient="horz" pos="2976" userDrawn="1">
          <p15:clr>
            <a:srgbClr val="A4A3A4"/>
          </p15:clr>
        </p15:guide>
        <p15:guide id="8" pos="483" userDrawn="1">
          <p15:clr>
            <a:srgbClr val="A4A3A4"/>
          </p15:clr>
        </p15:guide>
        <p15:guide id="9" orient="horz" pos="4133" userDrawn="1">
          <p15:clr>
            <a:srgbClr val="A4A3A4"/>
          </p15:clr>
        </p15:guide>
        <p15:guide id="12" orient="horz" pos="1049" userDrawn="1">
          <p15:clr>
            <a:srgbClr val="A4A3A4"/>
          </p15:clr>
        </p15:guide>
        <p15:guide id="13" orient="horz" pos="3566" userDrawn="1">
          <p15:clr>
            <a:srgbClr val="A4A3A4"/>
          </p15:clr>
        </p15:guide>
        <p15:guide id="15" pos="3840" userDrawn="1">
          <p15:clr>
            <a:srgbClr val="A4A3A4"/>
          </p15:clr>
        </p15:guide>
        <p15:guide id="16" pos="3568" userDrawn="1">
          <p15:clr>
            <a:srgbClr val="A4A3A4"/>
          </p15:clr>
        </p15:guide>
        <p15:guide id="17" pos="4112" userDrawn="1">
          <p15:clr>
            <a:srgbClr val="A4A3A4"/>
          </p15:clr>
        </p15:guide>
        <p15:guide id="18" pos="2751" userDrawn="1">
          <p15:clr>
            <a:srgbClr val="A4A3A4"/>
          </p15:clr>
        </p15:guide>
        <p15:guide id="19" pos="4316" userDrawn="1">
          <p15:clr>
            <a:srgbClr val="A4A3A4"/>
          </p15:clr>
        </p15:guide>
        <p15:guide id="20" pos="6357" userDrawn="1">
          <p15:clr>
            <a:srgbClr val="A4A3A4"/>
          </p15:clr>
        </p15:guide>
        <p15:guide id="21" pos="3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E20000"/>
    <a:srgbClr val="FAFAFA"/>
    <a:srgbClr val="F9F9F9"/>
    <a:srgbClr val="F6F6F6"/>
    <a:srgbClr val="D9D9D9"/>
    <a:srgbClr val="F2F2F2"/>
    <a:srgbClr val="E6E6E6"/>
    <a:srgbClr val="831824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5758FB7-9AC5-4552-8A53-C91805E547FA}" styleName="테마 스타일 1 - 강조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82" autoAdjust="0"/>
    <p:restoredTop sz="91133" autoAdjust="0"/>
  </p:normalViewPr>
  <p:slideViewPr>
    <p:cSldViewPr snapToGrid="0" showGuides="1">
      <p:cViewPr varScale="1">
        <p:scale>
          <a:sx n="80" d="100"/>
          <a:sy n="80" d="100"/>
        </p:scale>
        <p:origin x="638" y="48"/>
      </p:cViewPr>
      <p:guideLst>
        <p:guide pos="5836"/>
        <p:guide pos="6811"/>
        <p:guide orient="horz" pos="2976"/>
        <p:guide pos="483"/>
        <p:guide orient="horz" pos="4133"/>
        <p:guide orient="horz" pos="1049"/>
        <p:guide orient="horz" pos="3566"/>
        <p:guide pos="3840"/>
        <p:guide pos="3568"/>
        <p:guide pos="4112"/>
        <p:guide pos="2751"/>
        <p:guide pos="4316"/>
        <p:guide pos="6357"/>
        <p:guide pos="3160"/>
      </p:guideLst>
    </p:cSldViewPr>
  </p:slideViewPr>
  <p:outlineViewPr>
    <p:cViewPr>
      <p:scale>
        <a:sx n="33" d="100"/>
        <a:sy n="33" d="100"/>
      </p:scale>
      <p:origin x="0" y="-104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A699EB-6B6F-4303-84E5-698CBBF28AE0}" type="datetimeFigureOut">
              <a:rPr lang="zh-CN" altLang="en-US" smtClean="0"/>
              <a:t>2022/4/25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1D5E53-1996-4A18-8378-BCF5C8046D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47657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3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67" algn="l" defTabSz="91433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32" algn="l" defTabSz="91433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98" algn="l" defTabSz="91433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664" algn="l" defTabSz="91433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30" algn="l" defTabSz="91433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994" algn="l" defTabSz="91433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160" algn="l" defTabSz="91433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327" algn="l" defTabSz="91433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1D5E53-1996-4A18-8378-BCF5C8046DA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29813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1D5E53-1996-4A18-8378-BCF5C8046DA1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5388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1D5E53-1996-4A18-8378-BCF5C8046DA1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55374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 latinLnBrk="1"/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1D5E53-1996-4A18-8378-BCF5C8046DA1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74504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1D5E53-1996-4A18-8378-BCF5C8046DA1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78808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 latinLnBrk="1"/>
            <a:endParaRPr lang="ko-KR" altLang="en-US" sz="1800" kern="0" spc="0" dirty="0">
              <a:solidFill>
                <a:srgbClr val="000000"/>
              </a:solidFill>
              <a:effectLst/>
              <a:latin typeface="한양신명조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1D5E53-1996-4A18-8378-BCF5C8046DA1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2984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1D5E53-1996-4A18-8378-BCF5C8046DA1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42127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 latinLnBrk="1"/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1D5E53-1996-4A18-8378-BCF5C8046DA1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45257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1D5E53-1996-4A18-8378-BCF5C8046DA1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9311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1D5E53-1996-4A18-8378-BCF5C8046DA1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94099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1D5E53-1996-4A18-8378-BCF5C8046DA1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96309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1D5E53-1996-4A18-8378-BCF5C8046DA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830103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1D5E53-1996-4A18-8378-BCF5C8046DA1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837145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 latinLnBrk="1"/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1D5E53-1996-4A18-8378-BCF5C8046DA1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345282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1D5E53-1996-4A18-8378-BCF5C8046DA1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501670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1D5E53-1996-4A18-8378-BCF5C8046DA1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5829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1D5E53-1996-4A18-8378-BCF5C8046DA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55797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177800" algn="just" fontAlgn="base" latinLnBrk="1">
              <a:lnSpc>
                <a:spcPct val="18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1D5E53-1996-4A18-8378-BCF5C8046DA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19035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1D5E53-1996-4A18-8378-BCF5C8046DA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64083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1D5E53-1996-4A18-8378-BCF5C8046DA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86912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177800" algn="just" fontAlgn="base" latinLnBrk="1">
              <a:lnSpc>
                <a:spcPct val="18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800" kern="0" spc="0" dirty="0">
              <a:solidFill>
                <a:srgbClr val="000000"/>
              </a:solidFill>
              <a:effectLst/>
              <a:latin typeface="한양신명조"/>
              <a:ea typeface="한양신명조"/>
            </a:endParaRPr>
          </a:p>
          <a:p>
            <a:pPr marL="0" marR="0" indent="177800" algn="just" fontAlgn="base" latinLnBrk="1">
              <a:lnSpc>
                <a:spcPct val="18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800" kern="0" spc="0" dirty="0">
              <a:solidFill>
                <a:srgbClr val="000000"/>
              </a:solidFill>
              <a:effectLst/>
              <a:latin typeface="한양신명조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1D5E53-1996-4A18-8378-BCF5C8046DA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01282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177800" algn="just" fontAlgn="base" latinLnBrk="1">
              <a:lnSpc>
                <a:spcPct val="18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1D5E53-1996-4A18-8378-BCF5C8046DA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11393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1D5E53-1996-4A18-8378-BCF5C8046DA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32231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03461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 userDrawn="1"/>
        </p:nvSpPr>
        <p:spPr>
          <a:xfrm>
            <a:off x="-10363" y="6414868"/>
            <a:ext cx="12202363" cy="435195"/>
          </a:xfrm>
          <a:custGeom>
            <a:avLst/>
            <a:gdLst>
              <a:gd name="connsiteX0" fmla="*/ 6442848 w 12885696"/>
              <a:gd name="connsiteY0" fmla="*/ 0 h 677930"/>
              <a:gd name="connsiteX1" fmla="*/ 12818477 w 12885696"/>
              <a:gd name="connsiteY1" fmla="*/ 656546 h 677930"/>
              <a:gd name="connsiteX2" fmla="*/ 12885696 w 12885696"/>
              <a:gd name="connsiteY2" fmla="*/ 677930 h 677930"/>
              <a:gd name="connsiteX3" fmla="*/ 0 w 12885696"/>
              <a:gd name="connsiteY3" fmla="*/ 677930 h 677930"/>
              <a:gd name="connsiteX4" fmla="*/ 67219 w 12885696"/>
              <a:gd name="connsiteY4" fmla="*/ 656546 h 677930"/>
              <a:gd name="connsiteX5" fmla="*/ 6442848 w 12885696"/>
              <a:gd name="connsiteY5" fmla="*/ 0 h 6779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885696" h="677930">
                <a:moveTo>
                  <a:pt x="6442848" y="0"/>
                </a:moveTo>
                <a:cubicBezTo>
                  <a:pt x="9144779" y="0"/>
                  <a:pt x="11510983" y="262931"/>
                  <a:pt x="12818477" y="656546"/>
                </a:cubicBezTo>
                <a:lnTo>
                  <a:pt x="12885696" y="677930"/>
                </a:lnTo>
                <a:lnTo>
                  <a:pt x="0" y="677930"/>
                </a:lnTo>
                <a:lnTo>
                  <a:pt x="67219" y="656546"/>
                </a:lnTo>
                <a:cubicBezTo>
                  <a:pt x="1374713" y="262931"/>
                  <a:pt x="3740917" y="0"/>
                  <a:pt x="6442848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3958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orient="horz" pos="4315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5"/>
          <p:cNvSpPr txBox="1"/>
          <p:nvPr userDrawn="1"/>
        </p:nvSpPr>
        <p:spPr>
          <a:xfrm>
            <a:off x="11707676" y="6479202"/>
            <a:ext cx="396009" cy="284675"/>
          </a:xfrm>
          <a:prstGeom prst="rect">
            <a:avLst/>
          </a:prstGeom>
          <a:noFill/>
        </p:spPr>
        <p:txBody>
          <a:bodyPr wrap="square" lIns="68562" tIns="34281" rIns="68562" bIns="34281" rtlCol="0" anchor="ctr">
            <a:spAutoFit/>
          </a:bodyPr>
          <a:lstStyle/>
          <a:p>
            <a:pPr algn="ctr"/>
            <a:fld id="{2EEF1883-7A0E-4F66-9932-E581691AD397}" type="slidenum">
              <a:rPr lang="zh-CN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Arial Unicode MS" panose="020B0604020202020204" pitchFamily="34" charset="-122"/>
                <a:cs typeface="Arial Unicode MS" panose="020B0604020202020204" pitchFamily="34" charset="-122"/>
              </a:rPr>
              <a:pPr algn="ctr"/>
              <a:t>‹#›</a:t>
            </a:fld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endParaRPr lang="zh-CN" altLang="en-US" sz="1400" b="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" name="任意多边形 4"/>
          <p:cNvSpPr/>
          <p:nvPr userDrawn="1"/>
        </p:nvSpPr>
        <p:spPr>
          <a:xfrm flipH="1">
            <a:off x="274490" y="423071"/>
            <a:ext cx="496568" cy="557564"/>
          </a:xfrm>
          <a:custGeom>
            <a:avLst/>
            <a:gdLst>
              <a:gd name="connsiteX0" fmla="*/ 0 w 3171687"/>
              <a:gd name="connsiteY0" fmla="*/ 0 h 2069635"/>
              <a:gd name="connsiteX1" fmla="*/ 3171687 w 3171687"/>
              <a:gd name="connsiteY1" fmla="*/ 0 h 2069635"/>
              <a:gd name="connsiteX2" fmla="*/ 3171687 w 3171687"/>
              <a:gd name="connsiteY2" fmla="*/ 2069635 h 2069635"/>
              <a:gd name="connsiteX3" fmla="*/ 0 w 3171687"/>
              <a:gd name="connsiteY3" fmla="*/ 2069635 h 2069635"/>
              <a:gd name="connsiteX4" fmla="*/ 0 w 3171687"/>
              <a:gd name="connsiteY4" fmla="*/ 1810069 h 2069635"/>
              <a:gd name="connsiteX5" fmla="*/ 979903 w 3171687"/>
              <a:gd name="connsiteY5" fmla="*/ 1810069 h 2069635"/>
              <a:gd name="connsiteX6" fmla="*/ 979903 w 3171687"/>
              <a:gd name="connsiteY6" fmla="*/ 259565 h 2069635"/>
              <a:gd name="connsiteX7" fmla="*/ 0 w 3171687"/>
              <a:gd name="connsiteY7" fmla="*/ 259565 h 2069635"/>
              <a:gd name="connsiteX8" fmla="*/ 0 w 3171687"/>
              <a:gd name="connsiteY8" fmla="*/ 0 h 2069635"/>
              <a:gd name="connsiteX0" fmla="*/ 0 w 3171687"/>
              <a:gd name="connsiteY0" fmla="*/ 0 h 2069635"/>
              <a:gd name="connsiteX1" fmla="*/ 3171687 w 3171687"/>
              <a:gd name="connsiteY1" fmla="*/ 0 h 2069635"/>
              <a:gd name="connsiteX2" fmla="*/ 3171687 w 3171687"/>
              <a:gd name="connsiteY2" fmla="*/ 2069635 h 2069635"/>
              <a:gd name="connsiteX3" fmla="*/ 0 w 3171687"/>
              <a:gd name="connsiteY3" fmla="*/ 2069635 h 2069635"/>
              <a:gd name="connsiteX4" fmla="*/ 0 w 3171687"/>
              <a:gd name="connsiteY4" fmla="*/ 1810069 h 2069635"/>
              <a:gd name="connsiteX5" fmla="*/ 979903 w 3171687"/>
              <a:gd name="connsiteY5" fmla="*/ 1810069 h 2069635"/>
              <a:gd name="connsiteX6" fmla="*/ 979903 w 3171687"/>
              <a:gd name="connsiteY6" fmla="*/ 259565 h 2069635"/>
              <a:gd name="connsiteX7" fmla="*/ 0 w 3171687"/>
              <a:gd name="connsiteY7" fmla="*/ 259565 h 2069635"/>
              <a:gd name="connsiteX8" fmla="*/ 0 w 3171687"/>
              <a:gd name="connsiteY8" fmla="*/ 0 h 2069635"/>
              <a:gd name="connsiteX0" fmla="*/ 979903 w 3171687"/>
              <a:gd name="connsiteY0" fmla="*/ 1810069 h 2069635"/>
              <a:gd name="connsiteX1" fmla="*/ 979903 w 3171687"/>
              <a:gd name="connsiteY1" fmla="*/ 259565 h 2069635"/>
              <a:gd name="connsiteX2" fmla="*/ 0 w 3171687"/>
              <a:gd name="connsiteY2" fmla="*/ 259565 h 2069635"/>
              <a:gd name="connsiteX3" fmla="*/ 0 w 3171687"/>
              <a:gd name="connsiteY3" fmla="*/ 0 h 2069635"/>
              <a:gd name="connsiteX4" fmla="*/ 3171687 w 3171687"/>
              <a:gd name="connsiteY4" fmla="*/ 0 h 2069635"/>
              <a:gd name="connsiteX5" fmla="*/ 3171687 w 3171687"/>
              <a:gd name="connsiteY5" fmla="*/ 2069635 h 2069635"/>
              <a:gd name="connsiteX6" fmla="*/ 0 w 3171687"/>
              <a:gd name="connsiteY6" fmla="*/ 2069635 h 2069635"/>
              <a:gd name="connsiteX7" fmla="*/ 0 w 3171687"/>
              <a:gd name="connsiteY7" fmla="*/ 1810069 h 2069635"/>
              <a:gd name="connsiteX8" fmla="*/ 1071343 w 3171687"/>
              <a:gd name="connsiteY8" fmla="*/ 1901509 h 2069635"/>
              <a:gd name="connsiteX0" fmla="*/ 979903 w 3171687"/>
              <a:gd name="connsiteY0" fmla="*/ 1810069 h 2069635"/>
              <a:gd name="connsiteX1" fmla="*/ 979903 w 3171687"/>
              <a:gd name="connsiteY1" fmla="*/ 259565 h 2069635"/>
              <a:gd name="connsiteX2" fmla="*/ 0 w 3171687"/>
              <a:gd name="connsiteY2" fmla="*/ 259565 h 2069635"/>
              <a:gd name="connsiteX3" fmla="*/ 0 w 3171687"/>
              <a:gd name="connsiteY3" fmla="*/ 0 h 2069635"/>
              <a:gd name="connsiteX4" fmla="*/ 3171687 w 3171687"/>
              <a:gd name="connsiteY4" fmla="*/ 0 h 2069635"/>
              <a:gd name="connsiteX5" fmla="*/ 3171687 w 3171687"/>
              <a:gd name="connsiteY5" fmla="*/ 2069635 h 2069635"/>
              <a:gd name="connsiteX6" fmla="*/ 0 w 3171687"/>
              <a:gd name="connsiteY6" fmla="*/ 2069635 h 2069635"/>
              <a:gd name="connsiteX7" fmla="*/ 0 w 3171687"/>
              <a:gd name="connsiteY7" fmla="*/ 1810069 h 2069635"/>
              <a:gd name="connsiteX0" fmla="*/ 979903 w 3171687"/>
              <a:gd name="connsiteY0" fmla="*/ 259565 h 2069635"/>
              <a:gd name="connsiteX1" fmla="*/ 0 w 3171687"/>
              <a:gd name="connsiteY1" fmla="*/ 259565 h 2069635"/>
              <a:gd name="connsiteX2" fmla="*/ 0 w 3171687"/>
              <a:gd name="connsiteY2" fmla="*/ 0 h 2069635"/>
              <a:gd name="connsiteX3" fmla="*/ 3171687 w 3171687"/>
              <a:gd name="connsiteY3" fmla="*/ 0 h 2069635"/>
              <a:gd name="connsiteX4" fmla="*/ 3171687 w 3171687"/>
              <a:gd name="connsiteY4" fmla="*/ 2069635 h 2069635"/>
              <a:gd name="connsiteX5" fmla="*/ 0 w 3171687"/>
              <a:gd name="connsiteY5" fmla="*/ 2069635 h 2069635"/>
              <a:gd name="connsiteX6" fmla="*/ 0 w 3171687"/>
              <a:gd name="connsiteY6" fmla="*/ 1810069 h 2069635"/>
              <a:gd name="connsiteX0" fmla="*/ 0 w 3171687"/>
              <a:gd name="connsiteY0" fmla="*/ 259565 h 2069635"/>
              <a:gd name="connsiteX1" fmla="*/ 0 w 3171687"/>
              <a:gd name="connsiteY1" fmla="*/ 0 h 2069635"/>
              <a:gd name="connsiteX2" fmla="*/ 3171687 w 3171687"/>
              <a:gd name="connsiteY2" fmla="*/ 0 h 2069635"/>
              <a:gd name="connsiteX3" fmla="*/ 3171687 w 3171687"/>
              <a:gd name="connsiteY3" fmla="*/ 2069635 h 2069635"/>
              <a:gd name="connsiteX4" fmla="*/ 0 w 3171687"/>
              <a:gd name="connsiteY4" fmla="*/ 2069635 h 2069635"/>
              <a:gd name="connsiteX5" fmla="*/ 0 w 3171687"/>
              <a:gd name="connsiteY5" fmla="*/ 1810069 h 2069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71687" h="2069635">
                <a:moveTo>
                  <a:pt x="0" y="259565"/>
                </a:moveTo>
                <a:lnTo>
                  <a:pt x="0" y="0"/>
                </a:lnTo>
                <a:lnTo>
                  <a:pt x="3171687" y="0"/>
                </a:lnTo>
                <a:lnTo>
                  <a:pt x="3171687" y="2069635"/>
                </a:lnTo>
                <a:lnTo>
                  <a:pt x="0" y="2069635"/>
                </a:lnTo>
                <a:lnTo>
                  <a:pt x="0" y="1810069"/>
                </a:lnTo>
              </a:path>
            </a:pathLst>
          </a:custGeom>
          <a:noFill/>
          <a:ln w="317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任意多边形 5"/>
          <p:cNvSpPr/>
          <p:nvPr userDrawn="1"/>
        </p:nvSpPr>
        <p:spPr>
          <a:xfrm flipH="1">
            <a:off x="425940" y="300119"/>
            <a:ext cx="496568" cy="443846"/>
          </a:xfrm>
          <a:custGeom>
            <a:avLst/>
            <a:gdLst>
              <a:gd name="connsiteX0" fmla="*/ 0 w 2253807"/>
              <a:gd name="connsiteY0" fmla="*/ 0 h 1262130"/>
              <a:gd name="connsiteX1" fmla="*/ 2253807 w 2253807"/>
              <a:gd name="connsiteY1" fmla="*/ 0 h 1262130"/>
              <a:gd name="connsiteX2" fmla="*/ 2253807 w 2253807"/>
              <a:gd name="connsiteY2" fmla="*/ 1262130 h 1262130"/>
              <a:gd name="connsiteX3" fmla="*/ 1013277 w 2253807"/>
              <a:gd name="connsiteY3" fmla="*/ 1262130 h 1262130"/>
              <a:gd name="connsiteX4" fmla="*/ 1013277 w 2253807"/>
              <a:gd name="connsiteY4" fmla="*/ 700070 h 1262130"/>
              <a:gd name="connsiteX5" fmla="*/ 0 w 2253807"/>
              <a:gd name="connsiteY5" fmla="*/ 700070 h 1262130"/>
              <a:gd name="connsiteX6" fmla="*/ 0 w 2253807"/>
              <a:gd name="connsiteY6" fmla="*/ 0 h 1262130"/>
              <a:gd name="connsiteX0" fmla="*/ 1013277 w 2253807"/>
              <a:gd name="connsiteY0" fmla="*/ 700070 h 1262130"/>
              <a:gd name="connsiteX1" fmla="*/ 0 w 2253807"/>
              <a:gd name="connsiteY1" fmla="*/ 700070 h 1262130"/>
              <a:gd name="connsiteX2" fmla="*/ 0 w 2253807"/>
              <a:gd name="connsiteY2" fmla="*/ 0 h 1262130"/>
              <a:gd name="connsiteX3" fmla="*/ 2253807 w 2253807"/>
              <a:gd name="connsiteY3" fmla="*/ 0 h 1262130"/>
              <a:gd name="connsiteX4" fmla="*/ 2253807 w 2253807"/>
              <a:gd name="connsiteY4" fmla="*/ 1262130 h 1262130"/>
              <a:gd name="connsiteX5" fmla="*/ 1013277 w 2253807"/>
              <a:gd name="connsiteY5" fmla="*/ 1262130 h 1262130"/>
              <a:gd name="connsiteX6" fmla="*/ 1104717 w 2253807"/>
              <a:gd name="connsiteY6" fmla="*/ 791510 h 1262130"/>
              <a:gd name="connsiteX0" fmla="*/ 1013277 w 2253807"/>
              <a:gd name="connsiteY0" fmla="*/ 700070 h 1262130"/>
              <a:gd name="connsiteX1" fmla="*/ 0 w 2253807"/>
              <a:gd name="connsiteY1" fmla="*/ 700070 h 1262130"/>
              <a:gd name="connsiteX2" fmla="*/ 0 w 2253807"/>
              <a:gd name="connsiteY2" fmla="*/ 0 h 1262130"/>
              <a:gd name="connsiteX3" fmla="*/ 2253807 w 2253807"/>
              <a:gd name="connsiteY3" fmla="*/ 0 h 1262130"/>
              <a:gd name="connsiteX4" fmla="*/ 2253807 w 2253807"/>
              <a:gd name="connsiteY4" fmla="*/ 1262130 h 1262130"/>
              <a:gd name="connsiteX5" fmla="*/ 1013277 w 2253807"/>
              <a:gd name="connsiteY5" fmla="*/ 1262130 h 1262130"/>
              <a:gd name="connsiteX0" fmla="*/ 0 w 2253807"/>
              <a:gd name="connsiteY0" fmla="*/ 700070 h 1262130"/>
              <a:gd name="connsiteX1" fmla="*/ 0 w 2253807"/>
              <a:gd name="connsiteY1" fmla="*/ 0 h 1262130"/>
              <a:gd name="connsiteX2" fmla="*/ 2253807 w 2253807"/>
              <a:gd name="connsiteY2" fmla="*/ 0 h 1262130"/>
              <a:gd name="connsiteX3" fmla="*/ 2253807 w 2253807"/>
              <a:gd name="connsiteY3" fmla="*/ 1262130 h 1262130"/>
              <a:gd name="connsiteX4" fmla="*/ 1013277 w 2253807"/>
              <a:gd name="connsiteY4" fmla="*/ 1262130 h 1262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53807" h="1262130">
                <a:moveTo>
                  <a:pt x="0" y="700070"/>
                </a:moveTo>
                <a:lnTo>
                  <a:pt x="0" y="0"/>
                </a:lnTo>
                <a:lnTo>
                  <a:pt x="2253807" y="0"/>
                </a:lnTo>
                <a:lnTo>
                  <a:pt x="2253807" y="1262130"/>
                </a:lnTo>
                <a:lnTo>
                  <a:pt x="1013277" y="1262130"/>
                </a:lnTo>
              </a:path>
            </a:pathLst>
          </a:custGeom>
          <a:noFill/>
          <a:ln w="317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任意多边形 9"/>
          <p:cNvSpPr/>
          <p:nvPr userDrawn="1"/>
        </p:nvSpPr>
        <p:spPr>
          <a:xfrm flipH="1">
            <a:off x="11707674" y="6449058"/>
            <a:ext cx="396009" cy="343781"/>
          </a:xfrm>
          <a:custGeom>
            <a:avLst/>
            <a:gdLst>
              <a:gd name="connsiteX0" fmla="*/ 0 w 2463662"/>
              <a:gd name="connsiteY0" fmla="*/ 0 h 1478645"/>
              <a:gd name="connsiteX1" fmla="*/ 877819 w 2463662"/>
              <a:gd name="connsiteY1" fmla="*/ 0 h 1478645"/>
              <a:gd name="connsiteX2" fmla="*/ 877819 w 2463662"/>
              <a:gd name="connsiteY2" fmla="*/ 1105159 h 1478645"/>
              <a:gd name="connsiteX3" fmla="*/ 2463662 w 2463662"/>
              <a:gd name="connsiteY3" fmla="*/ 1105159 h 1478645"/>
              <a:gd name="connsiteX4" fmla="*/ 2463662 w 2463662"/>
              <a:gd name="connsiteY4" fmla="*/ 1478645 h 1478645"/>
              <a:gd name="connsiteX5" fmla="*/ 0 w 2463662"/>
              <a:gd name="connsiteY5" fmla="*/ 1478645 h 1478645"/>
              <a:gd name="connsiteX6" fmla="*/ 0 w 2463662"/>
              <a:gd name="connsiteY6" fmla="*/ 0 h 1478645"/>
              <a:gd name="connsiteX0" fmla="*/ 877819 w 2463662"/>
              <a:gd name="connsiteY0" fmla="*/ 1105159 h 1478645"/>
              <a:gd name="connsiteX1" fmla="*/ 2463662 w 2463662"/>
              <a:gd name="connsiteY1" fmla="*/ 1105159 h 1478645"/>
              <a:gd name="connsiteX2" fmla="*/ 2463662 w 2463662"/>
              <a:gd name="connsiteY2" fmla="*/ 1478645 h 1478645"/>
              <a:gd name="connsiteX3" fmla="*/ 0 w 2463662"/>
              <a:gd name="connsiteY3" fmla="*/ 1478645 h 1478645"/>
              <a:gd name="connsiteX4" fmla="*/ 0 w 2463662"/>
              <a:gd name="connsiteY4" fmla="*/ 0 h 1478645"/>
              <a:gd name="connsiteX5" fmla="*/ 877819 w 2463662"/>
              <a:gd name="connsiteY5" fmla="*/ 0 h 1478645"/>
              <a:gd name="connsiteX6" fmla="*/ 969259 w 2463662"/>
              <a:gd name="connsiteY6" fmla="*/ 1196599 h 1478645"/>
              <a:gd name="connsiteX0" fmla="*/ 877819 w 2463662"/>
              <a:gd name="connsiteY0" fmla="*/ 1105159 h 1478645"/>
              <a:gd name="connsiteX1" fmla="*/ 2463662 w 2463662"/>
              <a:gd name="connsiteY1" fmla="*/ 1105159 h 1478645"/>
              <a:gd name="connsiteX2" fmla="*/ 2463662 w 2463662"/>
              <a:gd name="connsiteY2" fmla="*/ 1478645 h 1478645"/>
              <a:gd name="connsiteX3" fmla="*/ 0 w 2463662"/>
              <a:gd name="connsiteY3" fmla="*/ 1478645 h 1478645"/>
              <a:gd name="connsiteX4" fmla="*/ 0 w 2463662"/>
              <a:gd name="connsiteY4" fmla="*/ 0 h 1478645"/>
              <a:gd name="connsiteX5" fmla="*/ 877819 w 2463662"/>
              <a:gd name="connsiteY5" fmla="*/ 0 h 1478645"/>
              <a:gd name="connsiteX0" fmla="*/ 2463662 w 2463662"/>
              <a:gd name="connsiteY0" fmla="*/ 1105159 h 1478645"/>
              <a:gd name="connsiteX1" fmla="*/ 2463662 w 2463662"/>
              <a:gd name="connsiteY1" fmla="*/ 1478645 h 1478645"/>
              <a:gd name="connsiteX2" fmla="*/ 0 w 2463662"/>
              <a:gd name="connsiteY2" fmla="*/ 1478645 h 1478645"/>
              <a:gd name="connsiteX3" fmla="*/ 0 w 2463662"/>
              <a:gd name="connsiteY3" fmla="*/ 0 h 1478645"/>
              <a:gd name="connsiteX4" fmla="*/ 877819 w 2463662"/>
              <a:gd name="connsiteY4" fmla="*/ 0 h 1478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3662" h="1478645">
                <a:moveTo>
                  <a:pt x="2463662" y="1105159"/>
                </a:moveTo>
                <a:lnTo>
                  <a:pt x="2463662" y="1478645"/>
                </a:lnTo>
                <a:lnTo>
                  <a:pt x="0" y="1478645"/>
                </a:lnTo>
                <a:lnTo>
                  <a:pt x="0" y="0"/>
                </a:lnTo>
                <a:lnTo>
                  <a:pt x="877819" y="0"/>
                </a:lnTo>
              </a:path>
            </a:pathLst>
          </a:custGeom>
          <a:noFill/>
          <a:ln w="254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383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FBFBFB"/>
              </a:gs>
              <a:gs pos="79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6" tIns="34288" rIns="68576" bIns="34288" rtlCol="0" anchor="ctr"/>
          <a:lstStyle/>
          <a:p>
            <a:pPr algn="ctr"/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34" tIns="45718" rIns="91434" bIns="45718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34" tIns="45718" rIns="91434" bIns="45718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34" tIns="45718" rIns="91434" bIns="45718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fld id="{4DA96E64-783D-463C-BA44-F5AF67B46485}" type="datetimeFigureOut">
              <a:rPr lang="zh-CN" altLang="en-US" smtClean="0"/>
              <a:pPr/>
              <a:t>2022/4/25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34" tIns="45718" rIns="91434" bIns="45718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34" tIns="45718" rIns="91434" bIns="45718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fld id="{A8C676CA-DACA-4216-AE75-62203F83776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4837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6" r:id="rId3"/>
  </p:sldLayoutIdLst>
  <p:txStyles>
    <p:titleStyle>
      <a:lvl1pPr algn="l" defTabSz="914332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Arial" panose="020B0604020202020204" pitchFamily="34" charset="0"/>
        </a:defRPr>
      </a:lvl1pPr>
    </p:titleStyle>
    <p:bodyStyle>
      <a:lvl1pPr marL="228584" indent="-228584" algn="l" defTabSz="914332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Arial" panose="020B0604020202020204" pitchFamily="34" charset="0"/>
        </a:defRPr>
      </a:lvl1pPr>
      <a:lvl2pPr marL="685750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Arial" panose="020B0604020202020204" pitchFamily="34" charset="0"/>
        </a:defRPr>
      </a:lvl2pPr>
      <a:lvl3pPr marL="1142914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Arial" panose="020B0604020202020204" pitchFamily="34" charset="0"/>
        </a:defRPr>
      </a:lvl3pPr>
      <a:lvl4pPr marL="1600080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Arial" panose="020B0604020202020204" pitchFamily="34" charset="0"/>
        </a:defRPr>
      </a:lvl4pPr>
      <a:lvl5pPr marL="2057247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Arial" panose="020B0604020202020204" pitchFamily="34" charset="0"/>
        </a:defRPr>
      </a:lvl5pPr>
      <a:lvl6pPr marL="2514412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0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5"/>
          <p:cNvSpPr txBox="1"/>
          <p:nvPr/>
        </p:nvSpPr>
        <p:spPr>
          <a:xfrm>
            <a:off x="661987" y="1781754"/>
            <a:ext cx="10544175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600" b="1" dirty="0">
                <a:latin typeface="+mj-ea"/>
                <a:ea typeface="+mj-ea"/>
                <a:cs typeface="Ebrima" panose="02000000000000000000" pitchFamily="2" charset="0"/>
              </a:rPr>
              <a:t>COVID-19 </a:t>
            </a:r>
            <a:r>
              <a:rPr lang="ko-KR" altLang="en-US" sz="3600" b="1" dirty="0">
                <a:latin typeface="+mj-ea"/>
                <a:ea typeface="+mj-ea"/>
                <a:cs typeface="Ebrima" panose="02000000000000000000" pitchFamily="2" charset="0"/>
              </a:rPr>
              <a:t>이후 중국 소비자 해외직구 만족도와 </a:t>
            </a:r>
            <a:endParaRPr lang="en-US" altLang="ko-KR" sz="3600" b="1" dirty="0">
              <a:latin typeface="+mj-ea"/>
              <a:ea typeface="+mj-ea"/>
              <a:cs typeface="Ebrima" panose="02000000000000000000" pitchFamily="2" charset="0"/>
            </a:endParaRPr>
          </a:p>
          <a:p>
            <a:pPr algn="ctr">
              <a:lnSpc>
                <a:spcPct val="150000"/>
              </a:lnSpc>
            </a:pPr>
            <a:r>
              <a:rPr lang="ko-KR" altLang="en-US" sz="3600" b="1" dirty="0">
                <a:latin typeface="+mj-ea"/>
                <a:ea typeface="+mj-ea"/>
                <a:cs typeface="Ebrima" panose="02000000000000000000" pitchFamily="2" charset="0"/>
              </a:rPr>
              <a:t>재구매의도의 결정요인에 관한 실증적 연구</a:t>
            </a:r>
            <a:endParaRPr lang="en-US" altLang="ko-KR" sz="3600" b="1" dirty="0">
              <a:latin typeface="+mj-ea"/>
              <a:ea typeface="+mj-ea"/>
              <a:cs typeface="Ebrima" panose="02000000000000000000" pitchFamily="2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zh-CN" sz="2800" dirty="0">
                <a:latin typeface="+mj-ea"/>
                <a:ea typeface="+mj-ea"/>
                <a:cs typeface="Ebrima" panose="02000000000000000000" pitchFamily="2" charset="0"/>
              </a:rPr>
              <a:t>-</a:t>
            </a:r>
            <a:r>
              <a:rPr lang="ko-KR" altLang="en-US" sz="2800" dirty="0" err="1">
                <a:latin typeface="+mj-ea"/>
                <a:ea typeface="+mj-ea"/>
                <a:cs typeface="Ebrima" panose="02000000000000000000" pitchFamily="2" charset="0"/>
              </a:rPr>
              <a:t>해외직구</a:t>
            </a:r>
            <a:r>
              <a:rPr lang="ko-KR" altLang="en-US" sz="2800" dirty="0">
                <a:latin typeface="+mj-ea"/>
                <a:ea typeface="+mj-ea"/>
                <a:cs typeface="Ebrima" panose="02000000000000000000" pitchFamily="2" charset="0"/>
              </a:rPr>
              <a:t> </a:t>
            </a:r>
            <a:r>
              <a:rPr lang="ko-KR" altLang="en-US" sz="2800" dirty="0" err="1">
                <a:latin typeface="+mj-ea"/>
                <a:ea typeface="+mj-ea"/>
                <a:cs typeface="Ebrima" panose="02000000000000000000" pitchFamily="2" charset="0"/>
              </a:rPr>
              <a:t>사이트특성</a:t>
            </a:r>
            <a:r>
              <a:rPr lang="ko-KR" altLang="en-US" sz="2800" dirty="0">
                <a:latin typeface="+mj-ea"/>
                <a:ea typeface="+mj-ea"/>
                <a:cs typeface="Ebrima" panose="02000000000000000000" pitchFamily="2" charset="0"/>
              </a:rPr>
              <a:t> 및 국제물류서비스를 중심으로</a:t>
            </a:r>
            <a:r>
              <a:rPr lang="en-US" altLang="ko-KR" sz="2800" dirty="0">
                <a:latin typeface="+mj-ea"/>
                <a:ea typeface="+mj-ea"/>
                <a:cs typeface="Ebrima" panose="02000000000000000000" pitchFamily="2" charset="0"/>
              </a:rPr>
              <a:t>-</a:t>
            </a:r>
            <a:endParaRPr lang="zh-CN" altLang="en-US" sz="2800" dirty="0">
              <a:latin typeface="+mj-ea"/>
              <a:ea typeface="+mj-ea"/>
              <a:cs typeface="Ebrima" panose="02000000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BE2A4D1-529A-4667-A068-2C50CEF8CA77}"/>
              </a:ext>
            </a:extLst>
          </p:cNvPr>
          <p:cNvSpPr txBox="1"/>
          <p:nvPr/>
        </p:nvSpPr>
        <p:spPr>
          <a:xfrm>
            <a:off x="7444007" y="4726981"/>
            <a:ext cx="3976467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800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발표자 </a:t>
            </a:r>
            <a:r>
              <a:rPr lang="en-US" altLang="ko-KR" sz="1800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 </a:t>
            </a:r>
            <a:r>
              <a:rPr lang="ko-KR" altLang="en-US" sz="1800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  </a:t>
            </a:r>
            <a:r>
              <a:rPr lang="ko-KR" altLang="en-US" sz="1800" dirty="0" err="1" smtClean="0">
                <a:latin typeface="맑은 고딕" panose="020B0503020000020004" pitchFamily="34" charset="-127"/>
                <a:ea typeface="맑은 고딕" panose="020B0503020000020004" pitchFamily="34" charset="-127"/>
              </a:rPr>
              <a:t>석천운</a:t>
            </a:r>
            <a:endParaRPr lang="en-US" altLang="ko-KR" sz="1800" dirty="0" smtClean="0"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800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 </a:t>
            </a:r>
            <a:r>
              <a:rPr lang="en-US" altLang="ko-KR" sz="1800" dirty="0" smtClean="0">
                <a:latin typeface="맑은 고딕" panose="020B0503020000020004" pitchFamily="34" charset="-127"/>
                <a:ea typeface="맑은 고딕" panose="020B0503020000020004" pitchFamily="34" charset="-127"/>
              </a:rPr>
              <a:t>           SHI QIANYUN </a:t>
            </a:r>
            <a:r>
              <a:rPr lang="ko-KR" altLang="en-US" sz="1800" dirty="0" smtClean="0">
                <a:latin typeface="맑은 고딕" panose="020B0503020000020004" pitchFamily="34" charset="-127"/>
                <a:ea typeface="맑은 고딕" panose="020B0503020000020004" pitchFamily="34" charset="-127"/>
              </a:rPr>
              <a:t> </a:t>
            </a:r>
            <a:endParaRPr lang="en-US" altLang="ko-KR" sz="1800" dirty="0"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10559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entagon 39">
            <a:extLst>
              <a:ext uri="{FF2B5EF4-FFF2-40B4-BE49-F238E27FC236}">
                <a16:creationId xmlns:a16="http://schemas.microsoft.com/office/drawing/2014/main" id="{20A991F1-84CF-4C96-844F-18B0E3D45117}"/>
              </a:ext>
            </a:extLst>
          </p:cNvPr>
          <p:cNvSpPr/>
          <p:nvPr/>
        </p:nvSpPr>
        <p:spPr>
          <a:xfrm>
            <a:off x="88407" y="1341500"/>
            <a:ext cx="2263511" cy="581565"/>
          </a:xfrm>
          <a:prstGeom prst="homePlate">
            <a:avLst>
              <a:gd name="adj" fmla="val 142285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556" dirty="0">
              <a:solidFill>
                <a:schemeClr val="tx1"/>
              </a:solidFill>
            </a:endParaRP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ACD68784-DC0A-420C-9359-215D89E067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0262" y="1194397"/>
            <a:ext cx="9509938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800" dirty="0"/>
              <a:t>해외직접구매의 </a:t>
            </a:r>
            <a:r>
              <a:rPr lang="ko-KR" altLang="en-US" sz="1800" dirty="0" err="1"/>
              <a:t>줄임말이고</a:t>
            </a:r>
            <a:r>
              <a:rPr lang="ko-KR" altLang="en-US" sz="1800" dirty="0"/>
              <a:t> 소비자가 해외 온라인 쇼핑몰이나 구매 대행 사이트를 통해서 해외제품을 구매부터 고객에게 최종적으로 이르기까지의  과정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9C8337A-4EF1-4D4C-AD44-9EB117B92D20}"/>
              </a:ext>
            </a:extLst>
          </p:cNvPr>
          <p:cNvSpPr txBox="1"/>
          <p:nvPr/>
        </p:nvSpPr>
        <p:spPr>
          <a:xfrm>
            <a:off x="1067071" y="379203"/>
            <a:ext cx="609361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200" b="1" dirty="0">
                <a:latin typeface="맑은 고딕 Semilight" panose="020B0502040204020203" pitchFamily="34" charset="-128"/>
                <a:ea typeface="맑은 고딕 Semilight" panose="020B0502040204020203" pitchFamily="34" charset="-128"/>
                <a:cs typeface="맑은 고딕 Semilight" panose="020B0502040204020203" pitchFamily="34" charset="-128"/>
              </a:rPr>
              <a:t>이론적 배경 및</a:t>
            </a:r>
            <a:r>
              <a:rPr lang="en-US" altLang="ko-KR" sz="3200" b="1" dirty="0">
                <a:latin typeface="맑은 고딕 Semilight" panose="020B0502040204020203" pitchFamily="34" charset="-128"/>
                <a:ea typeface="맑은 고딕 Semilight" panose="020B0502040204020203" pitchFamily="34" charset="-128"/>
                <a:cs typeface="맑은 고딕 Semilight" panose="020B0502040204020203" pitchFamily="34" charset="-128"/>
              </a:rPr>
              <a:t> </a:t>
            </a:r>
            <a:r>
              <a:rPr lang="ko-KR" altLang="en-US" sz="3200" b="1" dirty="0">
                <a:latin typeface="맑은 고딕 Semilight" panose="020B0502040204020203" pitchFamily="34" charset="-128"/>
                <a:ea typeface="맑은 고딕 Semilight" panose="020B0502040204020203" pitchFamily="34" charset="-128"/>
                <a:cs typeface="맑은 고딕 Semilight" panose="020B0502040204020203" pitchFamily="34" charset="-128"/>
              </a:rPr>
              <a:t>선행연구</a:t>
            </a:r>
            <a:r>
              <a:rPr lang="en-US" altLang="zh-CN" sz="3200" b="1" dirty="0">
                <a:latin typeface="맑은 고딕 Semilight" panose="020B0502040204020203" pitchFamily="34" charset="-128"/>
                <a:ea typeface="맑은 고딕 Semilight" panose="020B0502040204020203" pitchFamily="34" charset="-128"/>
                <a:cs typeface="맑은 고딕 Semilight" panose="020B0502040204020203" pitchFamily="34" charset="-128"/>
              </a:rPr>
              <a:t> </a:t>
            </a:r>
            <a:endParaRPr lang="ko-KR" altLang="en-US" sz="3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C32453-654C-46C3-9E71-CE4FFE0D9D7A}"/>
              </a:ext>
            </a:extLst>
          </p:cNvPr>
          <p:cNvSpPr txBox="1"/>
          <p:nvPr/>
        </p:nvSpPr>
        <p:spPr>
          <a:xfrm>
            <a:off x="261800" y="1394444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해외직구</a:t>
            </a:r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6A7FF1D7-E010-4313-835A-9C12B8F5CEEB}"/>
              </a:ext>
            </a:extLst>
          </p:cNvPr>
          <p:cNvGrpSpPr/>
          <p:nvPr/>
        </p:nvGrpSpPr>
        <p:grpSpPr>
          <a:xfrm>
            <a:off x="401213" y="2565985"/>
            <a:ext cx="11293922" cy="890241"/>
            <a:chOff x="1524853" y="3219145"/>
            <a:chExt cx="10359628" cy="890552"/>
          </a:xfrm>
        </p:grpSpPr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A480E284-4C3F-4A96-999B-E3BEA06BAA46}"/>
                </a:ext>
              </a:extLst>
            </p:cNvPr>
            <p:cNvGrpSpPr/>
            <p:nvPr/>
          </p:nvGrpSpPr>
          <p:grpSpPr>
            <a:xfrm>
              <a:off x="1524853" y="3418415"/>
              <a:ext cx="10359628" cy="691282"/>
              <a:chOff x="485775" y="3055543"/>
              <a:chExt cx="11041864" cy="872868"/>
            </a:xfrm>
          </p:grpSpPr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7C418736-AD0C-48D5-B22F-22FB6C9C4CF8}"/>
                  </a:ext>
                </a:extLst>
              </p:cNvPr>
              <p:cNvSpPr/>
              <p:nvPr/>
            </p:nvSpPr>
            <p:spPr>
              <a:xfrm>
                <a:off x="485775" y="3055543"/>
                <a:ext cx="11041864" cy="872868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79BA564B-0136-4297-B415-3ACA1AD6E41E}"/>
                  </a:ext>
                </a:extLst>
              </p:cNvPr>
              <p:cNvSpPr/>
              <p:nvPr/>
            </p:nvSpPr>
            <p:spPr>
              <a:xfrm>
                <a:off x="3166688" y="3270276"/>
                <a:ext cx="1908373" cy="58477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800" dirty="0">
                    <a:ln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</a:rPr>
                  <a:t>해외</a:t>
                </a:r>
                <a:r>
                  <a:rPr lang="en-US" altLang="ko-KR" sz="1800" dirty="0">
                    <a:ln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</a:rPr>
                  <a:t>-</a:t>
                </a:r>
                <a:r>
                  <a:rPr lang="ko-KR" altLang="en-US" sz="1800" dirty="0">
                    <a:ln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</a:rPr>
                  <a:t>국내</a:t>
                </a:r>
                <a:endParaRPr lang="en-US" altLang="ko-KR" sz="1800" dirty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  <a:p>
                <a:pPr algn="ctr"/>
                <a:r>
                  <a:rPr lang="ko-KR" altLang="en-US" sz="1800" dirty="0">
                    <a:ln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</a:rPr>
                  <a:t>국제운송</a:t>
                </a:r>
              </a:p>
            </p:txBody>
          </p:sp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78A152E6-02F1-4014-A22B-13A4F72D0DD2}"/>
                  </a:ext>
                </a:extLst>
              </p:cNvPr>
              <p:cNvSpPr/>
              <p:nvPr/>
            </p:nvSpPr>
            <p:spPr>
              <a:xfrm>
                <a:off x="664369" y="3270273"/>
                <a:ext cx="1926799" cy="58477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800" dirty="0">
                    <a:ln>
                      <a:solidFill>
                        <a:schemeClr val="tx1">
                          <a:alpha val="79000"/>
                        </a:schemeClr>
                      </a:solidFill>
                    </a:ln>
                    <a:solidFill>
                      <a:schemeClr val="tx1"/>
                    </a:solidFill>
                  </a:rPr>
                  <a:t>해외쇼핑몰</a:t>
                </a:r>
                <a:endParaRPr lang="en-US" altLang="ko-KR" sz="1800" dirty="0">
                  <a:ln>
                    <a:solidFill>
                      <a:schemeClr val="tx1">
                        <a:alpha val="79000"/>
                      </a:schemeClr>
                    </a:solidFill>
                  </a:ln>
                  <a:solidFill>
                    <a:schemeClr val="tx1"/>
                  </a:solidFill>
                </a:endParaRPr>
              </a:p>
              <a:p>
                <a:pPr algn="ctr"/>
                <a:r>
                  <a:rPr lang="ko-KR" altLang="en-US" sz="1800" dirty="0">
                    <a:ln>
                      <a:solidFill>
                        <a:schemeClr val="tx1">
                          <a:alpha val="79000"/>
                        </a:schemeClr>
                      </a:solidFill>
                    </a:ln>
                    <a:solidFill>
                      <a:schemeClr val="tx1"/>
                    </a:solidFill>
                  </a:rPr>
                  <a:t>주문 및 결제</a:t>
                </a:r>
              </a:p>
            </p:txBody>
          </p:sp>
          <p:sp>
            <p:nvSpPr>
              <p:cNvPr id="46" name="직사각형 45">
                <a:extLst>
                  <a:ext uri="{FF2B5EF4-FFF2-40B4-BE49-F238E27FC236}">
                    <a16:creationId xmlns:a16="http://schemas.microsoft.com/office/drawing/2014/main" id="{5E28297B-6759-42C7-9C4D-D448F1B096AE}"/>
                  </a:ext>
                </a:extLst>
              </p:cNvPr>
              <p:cNvSpPr/>
              <p:nvPr/>
            </p:nvSpPr>
            <p:spPr>
              <a:xfrm>
                <a:off x="9516876" y="3217424"/>
                <a:ext cx="1565419" cy="58477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800" dirty="0">
                    <a:ln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</a:rPr>
                  <a:t>제품수령</a:t>
                </a:r>
              </a:p>
            </p:txBody>
          </p:sp>
          <p:sp>
            <p:nvSpPr>
              <p:cNvPr id="47" name="직사각형 46">
                <a:extLst>
                  <a:ext uri="{FF2B5EF4-FFF2-40B4-BE49-F238E27FC236}">
                    <a16:creationId xmlns:a16="http://schemas.microsoft.com/office/drawing/2014/main" id="{6B2BA9EB-EBA4-469F-A8F4-6957DCAD57D3}"/>
                  </a:ext>
                </a:extLst>
              </p:cNvPr>
              <p:cNvSpPr/>
              <p:nvPr/>
            </p:nvSpPr>
            <p:spPr>
              <a:xfrm>
                <a:off x="5650582" y="3267670"/>
                <a:ext cx="1459015" cy="58477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800" dirty="0">
                    <a:ln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</a:rPr>
                  <a:t>통관절차</a:t>
                </a:r>
              </a:p>
            </p:txBody>
          </p:sp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AB10084C-0A80-489E-9391-088E91ECFA1D}"/>
                  </a:ext>
                </a:extLst>
              </p:cNvPr>
              <p:cNvSpPr/>
              <p:nvPr/>
            </p:nvSpPr>
            <p:spPr>
              <a:xfrm>
                <a:off x="7634742" y="3240135"/>
                <a:ext cx="1459015" cy="58477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800" dirty="0">
                    <a:ln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</a:rPr>
                  <a:t>국내배송</a:t>
                </a:r>
              </a:p>
            </p:txBody>
          </p:sp>
          <p:sp>
            <p:nvSpPr>
              <p:cNvPr id="49" name="화살표: 오른쪽 48">
                <a:extLst>
                  <a:ext uri="{FF2B5EF4-FFF2-40B4-BE49-F238E27FC236}">
                    <a16:creationId xmlns:a16="http://schemas.microsoft.com/office/drawing/2014/main" id="{6D51D802-E2FE-46D3-B165-14FE8197720C}"/>
                  </a:ext>
                </a:extLst>
              </p:cNvPr>
              <p:cNvSpPr/>
              <p:nvPr/>
            </p:nvSpPr>
            <p:spPr>
              <a:xfrm>
                <a:off x="2709772" y="3428994"/>
                <a:ext cx="297785" cy="21935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화살표: 오른쪽 49">
                <a:extLst>
                  <a:ext uri="{FF2B5EF4-FFF2-40B4-BE49-F238E27FC236}">
                    <a16:creationId xmlns:a16="http://schemas.microsoft.com/office/drawing/2014/main" id="{EADA0EC0-9526-4478-87E4-BE7CEF44BF2B}"/>
                  </a:ext>
                </a:extLst>
              </p:cNvPr>
              <p:cNvSpPr/>
              <p:nvPr/>
            </p:nvSpPr>
            <p:spPr>
              <a:xfrm>
                <a:off x="5253702" y="3434730"/>
                <a:ext cx="297785" cy="21935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화살표: 오른쪽 50">
                <a:extLst>
                  <a:ext uri="{FF2B5EF4-FFF2-40B4-BE49-F238E27FC236}">
                    <a16:creationId xmlns:a16="http://schemas.microsoft.com/office/drawing/2014/main" id="{8177874B-909F-47F8-AC9C-3EADA73B4090}"/>
                  </a:ext>
                </a:extLst>
              </p:cNvPr>
              <p:cNvSpPr/>
              <p:nvPr/>
            </p:nvSpPr>
            <p:spPr>
              <a:xfrm>
                <a:off x="7341384" y="3343311"/>
                <a:ext cx="297785" cy="21935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화살표: 오른쪽 51">
                <a:extLst>
                  <a:ext uri="{FF2B5EF4-FFF2-40B4-BE49-F238E27FC236}">
                    <a16:creationId xmlns:a16="http://schemas.microsoft.com/office/drawing/2014/main" id="{71D68BB7-DFBD-40E0-A5F0-2007F15E495C}"/>
                  </a:ext>
                </a:extLst>
              </p:cNvPr>
              <p:cNvSpPr/>
              <p:nvPr/>
            </p:nvSpPr>
            <p:spPr>
              <a:xfrm>
                <a:off x="9172663" y="3422853"/>
                <a:ext cx="297785" cy="21935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C11C2EAC-BE82-4BDF-9A5E-AB93692D00ED}"/>
                </a:ext>
              </a:extLst>
            </p:cNvPr>
            <p:cNvSpPr txBox="1"/>
            <p:nvPr/>
          </p:nvSpPr>
          <p:spPr>
            <a:xfrm>
              <a:off x="5594167" y="3219145"/>
              <a:ext cx="1648859" cy="369332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ko-KR" altLang="en-US" sz="1800" dirty="0">
                  <a:solidFill>
                    <a:schemeClr val="tx1"/>
                  </a:solidFill>
                </a:rPr>
                <a:t>해외직접배송</a:t>
              </a:r>
            </a:p>
          </p:txBody>
        </p:sp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792FFA10-E5C2-463F-B2F9-E4EB3081B6EA}"/>
              </a:ext>
            </a:extLst>
          </p:cNvPr>
          <p:cNvGrpSpPr/>
          <p:nvPr/>
        </p:nvGrpSpPr>
        <p:grpSpPr>
          <a:xfrm>
            <a:off x="401213" y="3694178"/>
            <a:ext cx="11293922" cy="937328"/>
            <a:chOff x="712094" y="3696655"/>
            <a:chExt cx="11029755" cy="960794"/>
          </a:xfrm>
        </p:grpSpPr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6ECFF3EA-5ECC-4183-96E5-D147018EEDD3}"/>
                </a:ext>
              </a:extLst>
            </p:cNvPr>
            <p:cNvGrpSpPr/>
            <p:nvPr/>
          </p:nvGrpSpPr>
          <p:grpSpPr>
            <a:xfrm>
              <a:off x="712094" y="3966167"/>
              <a:ext cx="11029755" cy="691282"/>
              <a:chOff x="335485" y="3136263"/>
              <a:chExt cx="11756122" cy="872868"/>
            </a:xfrm>
          </p:grpSpPr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569BDAB5-A3ED-481D-AC0C-EC5150E81408}"/>
                  </a:ext>
                </a:extLst>
              </p:cNvPr>
              <p:cNvSpPr/>
              <p:nvPr/>
            </p:nvSpPr>
            <p:spPr>
              <a:xfrm>
                <a:off x="335485" y="3136263"/>
                <a:ext cx="11756122" cy="872868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626EECDC-89DD-43CB-A16A-E304B1398102}"/>
                  </a:ext>
                </a:extLst>
              </p:cNvPr>
              <p:cNvSpPr/>
              <p:nvPr/>
            </p:nvSpPr>
            <p:spPr>
              <a:xfrm>
                <a:off x="2709772" y="3303414"/>
                <a:ext cx="1908373" cy="58477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800" dirty="0">
                    <a:ln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</a:rPr>
                  <a:t>배송대행신청</a:t>
                </a:r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1662726A-1B24-4663-8AA1-19E18E8CA9E8}"/>
                  </a:ext>
                </a:extLst>
              </p:cNvPr>
              <p:cNvSpPr/>
              <p:nvPr/>
            </p:nvSpPr>
            <p:spPr>
              <a:xfrm>
                <a:off x="664369" y="3270273"/>
                <a:ext cx="1706691" cy="58477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800" dirty="0">
                    <a:ln>
                      <a:solidFill>
                        <a:schemeClr val="tx1">
                          <a:alpha val="79000"/>
                        </a:schemeClr>
                      </a:solidFill>
                    </a:ln>
                    <a:solidFill>
                      <a:schemeClr val="tx1"/>
                    </a:solidFill>
                  </a:rPr>
                  <a:t>해외쇼핑몰</a:t>
                </a:r>
                <a:endParaRPr lang="en-US" altLang="ko-KR" sz="1800" dirty="0">
                  <a:ln>
                    <a:solidFill>
                      <a:schemeClr val="tx1">
                        <a:alpha val="79000"/>
                      </a:schemeClr>
                    </a:solidFill>
                  </a:ln>
                  <a:solidFill>
                    <a:schemeClr val="tx1"/>
                  </a:solidFill>
                </a:endParaRPr>
              </a:p>
              <a:p>
                <a:pPr algn="ctr"/>
                <a:r>
                  <a:rPr lang="ko-KR" altLang="en-US" sz="1800" dirty="0">
                    <a:ln>
                      <a:solidFill>
                        <a:schemeClr val="tx1">
                          <a:alpha val="79000"/>
                        </a:schemeClr>
                      </a:solidFill>
                    </a:ln>
                    <a:solidFill>
                      <a:schemeClr val="tx1"/>
                    </a:solidFill>
                  </a:rPr>
                  <a:t>주문 및 결제</a:t>
                </a:r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B7DEE2ED-D8E2-419B-A9E3-A1BCDCD32428}"/>
                  </a:ext>
                </a:extLst>
              </p:cNvPr>
              <p:cNvSpPr/>
              <p:nvPr/>
            </p:nvSpPr>
            <p:spPr>
              <a:xfrm>
                <a:off x="8627351" y="3309135"/>
                <a:ext cx="1565419" cy="58477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800" dirty="0">
                    <a:ln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</a:rPr>
                  <a:t>국제운송 </a:t>
                </a:r>
                <a:endParaRPr lang="en-US" altLang="ko-KR" sz="1800" dirty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  <a:p>
                <a:pPr algn="ctr"/>
                <a:r>
                  <a:rPr lang="ko-KR" altLang="en-US" sz="1800" dirty="0">
                    <a:ln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</a:rPr>
                  <a:t>및 통관</a:t>
                </a:r>
              </a:p>
            </p:txBody>
          </p:sp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1662F6FF-4E19-42AC-A83F-49DAA3FDEA0F}"/>
                  </a:ext>
                </a:extLst>
              </p:cNvPr>
              <p:cNvSpPr/>
              <p:nvPr/>
            </p:nvSpPr>
            <p:spPr>
              <a:xfrm>
                <a:off x="5079660" y="3411696"/>
                <a:ext cx="1768479" cy="58049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>
                    <a:ln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</a:rPr>
                  <a:t>배송대행지로 이동 및 검수</a:t>
                </a:r>
              </a:p>
            </p:txBody>
          </p:sp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5CA16610-6629-4EEE-9839-679D361C613C}"/>
                  </a:ext>
                </a:extLst>
              </p:cNvPr>
              <p:cNvSpPr/>
              <p:nvPr/>
            </p:nvSpPr>
            <p:spPr>
              <a:xfrm>
                <a:off x="7117958" y="3408880"/>
                <a:ext cx="1459015" cy="58477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800" dirty="0">
                    <a:ln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</a:rPr>
                  <a:t>배송대행비 결제</a:t>
                </a:r>
              </a:p>
            </p:txBody>
          </p:sp>
          <p:sp>
            <p:nvSpPr>
              <p:cNvPr id="21" name="화살표: 오른쪽 20">
                <a:extLst>
                  <a:ext uri="{FF2B5EF4-FFF2-40B4-BE49-F238E27FC236}">
                    <a16:creationId xmlns:a16="http://schemas.microsoft.com/office/drawing/2014/main" id="{08B1175B-3F90-4BDB-93F5-E5610A4E62EF}"/>
                  </a:ext>
                </a:extLst>
              </p:cNvPr>
              <p:cNvSpPr/>
              <p:nvPr/>
            </p:nvSpPr>
            <p:spPr>
              <a:xfrm>
                <a:off x="2420433" y="3483117"/>
                <a:ext cx="297785" cy="21935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화살표: 오른쪽 32">
                <a:extLst>
                  <a:ext uri="{FF2B5EF4-FFF2-40B4-BE49-F238E27FC236}">
                    <a16:creationId xmlns:a16="http://schemas.microsoft.com/office/drawing/2014/main" id="{7E547652-7405-460D-86F2-348D43BAC2F4}"/>
                  </a:ext>
                </a:extLst>
              </p:cNvPr>
              <p:cNvSpPr/>
              <p:nvPr/>
            </p:nvSpPr>
            <p:spPr>
              <a:xfrm>
                <a:off x="4653777" y="3503646"/>
                <a:ext cx="297785" cy="21935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화살표: 오른쪽 33">
                <a:extLst>
                  <a:ext uri="{FF2B5EF4-FFF2-40B4-BE49-F238E27FC236}">
                    <a16:creationId xmlns:a16="http://schemas.microsoft.com/office/drawing/2014/main" id="{13DE614D-B40F-4A13-8CB3-656500AF80C5}"/>
                  </a:ext>
                </a:extLst>
              </p:cNvPr>
              <p:cNvSpPr/>
              <p:nvPr/>
            </p:nvSpPr>
            <p:spPr>
              <a:xfrm>
                <a:off x="6938508" y="3503646"/>
                <a:ext cx="297785" cy="21935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화살표: 오른쪽 34">
                <a:extLst>
                  <a:ext uri="{FF2B5EF4-FFF2-40B4-BE49-F238E27FC236}">
                    <a16:creationId xmlns:a16="http://schemas.microsoft.com/office/drawing/2014/main" id="{FA1C39AD-2FAD-4C49-914F-33B166D052D5}"/>
                  </a:ext>
                </a:extLst>
              </p:cNvPr>
              <p:cNvSpPr/>
              <p:nvPr/>
            </p:nvSpPr>
            <p:spPr>
              <a:xfrm>
                <a:off x="8536356" y="3473874"/>
                <a:ext cx="297785" cy="21935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61D20F0-7053-4FC3-953D-E002CA0BD139}"/>
                </a:ext>
              </a:extLst>
            </p:cNvPr>
            <p:cNvSpPr txBox="1"/>
            <p:nvPr/>
          </p:nvSpPr>
          <p:spPr>
            <a:xfrm>
              <a:off x="5151295" y="3696655"/>
              <a:ext cx="1648859" cy="378578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ko-KR" altLang="en-US" sz="1800" dirty="0">
                  <a:solidFill>
                    <a:schemeClr val="tx1"/>
                  </a:solidFill>
                </a:rPr>
                <a:t>해외배송대행</a:t>
              </a: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C356B92D-6CED-48AA-9550-9F42FC05263D}"/>
                </a:ext>
              </a:extLst>
            </p:cNvPr>
            <p:cNvSpPr/>
            <p:nvPr/>
          </p:nvSpPr>
          <p:spPr>
            <a:xfrm>
              <a:off x="10273151" y="4124471"/>
              <a:ext cx="1468698" cy="463121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800" dirty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rPr>
                <a:t>국내배송 및 제품수령</a:t>
              </a:r>
              <a:endParaRPr lang="en-US" altLang="ko-KR" sz="18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67" name="화살표: 오른쪽 66">
              <a:extLst>
                <a:ext uri="{FF2B5EF4-FFF2-40B4-BE49-F238E27FC236}">
                  <a16:creationId xmlns:a16="http://schemas.microsoft.com/office/drawing/2014/main" id="{8BE14209-A360-4A09-8476-6A37C6CC822C}"/>
                </a:ext>
              </a:extLst>
            </p:cNvPr>
            <p:cNvSpPr/>
            <p:nvPr/>
          </p:nvSpPr>
          <p:spPr>
            <a:xfrm>
              <a:off x="9993765" y="4217000"/>
              <a:ext cx="279386" cy="17371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3937E340-0084-4297-8AC8-C64B3A43EA8E}"/>
              </a:ext>
            </a:extLst>
          </p:cNvPr>
          <p:cNvGrpSpPr/>
          <p:nvPr/>
        </p:nvGrpSpPr>
        <p:grpSpPr>
          <a:xfrm>
            <a:off x="401213" y="4983291"/>
            <a:ext cx="11389574" cy="1567771"/>
            <a:chOff x="599413" y="4684054"/>
            <a:chExt cx="11503436" cy="1614181"/>
          </a:xfrm>
        </p:grpSpPr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0A99FBA9-A4D3-45C9-A607-DC4F9142A2F9}"/>
                </a:ext>
              </a:extLst>
            </p:cNvPr>
            <p:cNvSpPr/>
            <p:nvPr/>
          </p:nvSpPr>
          <p:spPr>
            <a:xfrm>
              <a:off x="599413" y="4959498"/>
              <a:ext cx="11406829" cy="133873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C65C00D5-5D51-4DCA-ADF6-9ED50DF1AF05}"/>
                </a:ext>
              </a:extLst>
            </p:cNvPr>
            <p:cNvSpPr/>
            <p:nvPr/>
          </p:nvSpPr>
          <p:spPr>
            <a:xfrm>
              <a:off x="3851408" y="5159405"/>
              <a:ext cx="2037173" cy="467906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rPr>
                <a:t>구매대행업체 현지 제품 구입 및 발송</a:t>
              </a: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DD0082D6-06ED-4667-98CA-5732A6EF4BA9}"/>
                </a:ext>
              </a:extLst>
            </p:cNvPr>
            <p:cNvSpPr/>
            <p:nvPr/>
          </p:nvSpPr>
          <p:spPr>
            <a:xfrm>
              <a:off x="1510015" y="5199798"/>
              <a:ext cx="1843545" cy="374818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ln>
                    <a:solidFill>
                      <a:schemeClr val="tx1">
                        <a:alpha val="79000"/>
                      </a:schemeClr>
                    </a:solidFill>
                  </a:ln>
                  <a:solidFill>
                    <a:schemeClr val="tx1"/>
                  </a:solidFill>
                </a:rPr>
                <a:t>구매대행 쇼핑몰 제품 주문 및 결제</a:t>
              </a: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AAD7D521-1563-467B-82C8-FA610CDA166F}"/>
                </a:ext>
              </a:extLst>
            </p:cNvPr>
            <p:cNvSpPr/>
            <p:nvPr/>
          </p:nvSpPr>
          <p:spPr>
            <a:xfrm>
              <a:off x="9919476" y="5135324"/>
              <a:ext cx="1478867" cy="470001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rPr>
                <a:t>국내배송 및 제품 수렴</a:t>
              </a: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031FE6B2-32B9-4CC8-8639-23A2FF2D78F1}"/>
                </a:ext>
              </a:extLst>
            </p:cNvPr>
            <p:cNvSpPr/>
            <p:nvPr/>
          </p:nvSpPr>
          <p:spPr>
            <a:xfrm>
              <a:off x="6679375" y="5169139"/>
              <a:ext cx="1629644" cy="470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rPr>
                <a:t>해외</a:t>
              </a:r>
              <a:r>
                <a:rPr lang="en-US" altLang="ko-KR" sz="1600" dirty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rPr>
                <a:t>-</a:t>
              </a:r>
              <a:r>
                <a:rPr lang="ko-KR" altLang="en-US" sz="1600" dirty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rPr>
                <a:t>국내 국제운송</a:t>
              </a: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EE8F6D8D-A69D-4B38-9110-35CE09A0A0DC}"/>
                </a:ext>
              </a:extLst>
            </p:cNvPr>
            <p:cNvSpPr/>
            <p:nvPr/>
          </p:nvSpPr>
          <p:spPr>
            <a:xfrm>
              <a:off x="8491911" y="5175089"/>
              <a:ext cx="1032168" cy="374819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800" dirty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rPr>
                <a:t>통관</a:t>
              </a:r>
            </a:p>
          </p:txBody>
        </p:sp>
        <p:sp>
          <p:nvSpPr>
            <p:cNvPr id="62" name="화살표: 오른쪽 61">
              <a:extLst>
                <a:ext uri="{FF2B5EF4-FFF2-40B4-BE49-F238E27FC236}">
                  <a16:creationId xmlns:a16="http://schemas.microsoft.com/office/drawing/2014/main" id="{454936D1-A9DA-45D2-95B8-6D55A1002F6A}"/>
                </a:ext>
              </a:extLst>
            </p:cNvPr>
            <p:cNvSpPr/>
            <p:nvPr/>
          </p:nvSpPr>
          <p:spPr>
            <a:xfrm>
              <a:off x="3516848" y="5299058"/>
              <a:ext cx="281320" cy="17629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3" name="화살표: 오른쪽 62">
              <a:extLst>
                <a:ext uri="{FF2B5EF4-FFF2-40B4-BE49-F238E27FC236}">
                  <a16:creationId xmlns:a16="http://schemas.microsoft.com/office/drawing/2014/main" id="{B98E7AD8-8549-48AC-9AB0-E7E9D86805AF}"/>
                </a:ext>
              </a:extLst>
            </p:cNvPr>
            <p:cNvSpPr/>
            <p:nvPr/>
          </p:nvSpPr>
          <p:spPr>
            <a:xfrm>
              <a:off x="6143318" y="5263850"/>
              <a:ext cx="281320" cy="17629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4" name="화살표: 오른쪽 63">
              <a:extLst>
                <a:ext uri="{FF2B5EF4-FFF2-40B4-BE49-F238E27FC236}">
                  <a16:creationId xmlns:a16="http://schemas.microsoft.com/office/drawing/2014/main" id="{91F22672-D7F5-4013-95AD-A289F8D71039}"/>
                </a:ext>
              </a:extLst>
            </p:cNvPr>
            <p:cNvSpPr/>
            <p:nvPr/>
          </p:nvSpPr>
          <p:spPr>
            <a:xfrm>
              <a:off x="8130607" y="5251396"/>
              <a:ext cx="281320" cy="17629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5" name="화살표: 오른쪽 64">
              <a:extLst>
                <a:ext uri="{FF2B5EF4-FFF2-40B4-BE49-F238E27FC236}">
                  <a16:creationId xmlns:a16="http://schemas.microsoft.com/office/drawing/2014/main" id="{8BE45969-DD7F-47BA-8352-348CFC0BF186}"/>
                </a:ext>
              </a:extLst>
            </p:cNvPr>
            <p:cNvSpPr/>
            <p:nvPr/>
          </p:nvSpPr>
          <p:spPr>
            <a:xfrm>
              <a:off x="9455264" y="5274348"/>
              <a:ext cx="281320" cy="17629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9577C68C-2544-4992-B901-41F73E9431F6}"/>
                </a:ext>
              </a:extLst>
            </p:cNvPr>
            <p:cNvSpPr txBox="1"/>
            <p:nvPr/>
          </p:nvSpPr>
          <p:spPr>
            <a:xfrm>
              <a:off x="5527575" y="4684054"/>
              <a:ext cx="1550503" cy="380265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ko-KR" altLang="en-US" sz="1800" dirty="0">
                  <a:solidFill>
                    <a:schemeClr val="tx1"/>
                  </a:solidFill>
                </a:rPr>
                <a:t>구매대행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827DF2FC-B912-4C10-8DE5-B00C1E168764}"/>
                </a:ext>
              </a:extLst>
            </p:cNvPr>
            <p:cNvSpPr txBox="1"/>
            <p:nvPr/>
          </p:nvSpPr>
          <p:spPr>
            <a:xfrm>
              <a:off x="814095" y="5100432"/>
              <a:ext cx="598247" cy="5387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/>
                <a:t>쇼핑몰형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7B0E3212-C2B9-46B8-9F41-7DA13624BDDC}"/>
                </a:ext>
              </a:extLst>
            </p:cNvPr>
            <p:cNvSpPr txBox="1"/>
            <p:nvPr/>
          </p:nvSpPr>
          <p:spPr>
            <a:xfrm>
              <a:off x="746366" y="5881053"/>
              <a:ext cx="793047" cy="316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/>
                <a:t>위임형</a:t>
              </a:r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5FDBD4F8-19E0-4F09-B8B3-B78910A1A718}"/>
                </a:ext>
              </a:extLst>
            </p:cNvPr>
            <p:cNvSpPr/>
            <p:nvPr/>
          </p:nvSpPr>
          <p:spPr>
            <a:xfrm>
              <a:off x="1245700" y="5924318"/>
              <a:ext cx="1952815" cy="235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ln>
                    <a:solidFill>
                      <a:schemeClr val="tx1">
                        <a:alpha val="79000"/>
                      </a:schemeClr>
                    </a:solidFill>
                  </a:ln>
                  <a:solidFill>
                    <a:schemeClr val="tx1"/>
                  </a:solidFill>
                </a:rPr>
                <a:t>제품 선택 후 </a:t>
              </a:r>
              <a:endParaRPr lang="en-US" altLang="ko-KR" sz="1600" dirty="0">
                <a:ln>
                  <a:solidFill>
                    <a:schemeClr val="tx1">
                      <a:alpha val="79000"/>
                    </a:schemeClr>
                  </a:solidFill>
                </a:ln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600" dirty="0">
                  <a:ln>
                    <a:solidFill>
                      <a:schemeClr val="tx1">
                        <a:alpha val="79000"/>
                      </a:schemeClr>
                    </a:solidFill>
                  </a:ln>
                  <a:solidFill>
                    <a:schemeClr val="tx1"/>
                  </a:solidFill>
                </a:rPr>
                <a:t>업체에 견적 요청</a:t>
              </a:r>
              <a:endParaRPr lang="en-US" altLang="ko-KR" sz="1600" dirty="0">
                <a:ln>
                  <a:solidFill>
                    <a:schemeClr val="tx1">
                      <a:alpha val="79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87A6CD09-C432-44FE-8071-81AAA4001DE6}"/>
                </a:ext>
              </a:extLst>
            </p:cNvPr>
            <p:cNvSpPr/>
            <p:nvPr/>
          </p:nvSpPr>
          <p:spPr>
            <a:xfrm>
              <a:off x="3317246" y="5919219"/>
              <a:ext cx="2817573" cy="240099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800" dirty="0">
                  <a:ln>
                    <a:solidFill>
                      <a:schemeClr val="tx1">
                        <a:alpha val="79000"/>
                      </a:schemeClr>
                    </a:solidFill>
                  </a:ln>
                  <a:solidFill>
                    <a:schemeClr val="tx1"/>
                  </a:solidFill>
                </a:rPr>
                <a:t>제품구입 견적 통보</a:t>
              </a:r>
              <a:endParaRPr lang="en-US" altLang="ko-KR" sz="1800" dirty="0">
                <a:ln>
                  <a:solidFill>
                    <a:schemeClr val="tx1">
                      <a:alpha val="79000"/>
                    </a:schemeClr>
                  </a:solidFill>
                </a:ln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800" dirty="0">
                  <a:ln>
                    <a:solidFill>
                      <a:schemeClr val="tx1">
                        <a:alpha val="79000"/>
                      </a:schemeClr>
                    </a:solidFill>
                  </a:ln>
                  <a:solidFill>
                    <a:schemeClr val="tx1"/>
                  </a:solidFill>
                </a:rPr>
                <a:t>(</a:t>
              </a:r>
              <a:r>
                <a:rPr lang="ko-KR" altLang="en-US" sz="1400" dirty="0">
                  <a:ln>
                    <a:solidFill>
                      <a:schemeClr val="tx1">
                        <a:alpha val="79000"/>
                      </a:schemeClr>
                    </a:solidFill>
                  </a:ln>
                  <a:solidFill>
                    <a:schemeClr val="tx1"/>
                  </a:solidFill>
                </a:rPr>
                <a:t>제품가격</a:t>
              </a:r>
              <a:r>
                <a:rPr lang="en-US" altLang="ko-KR" sz="1400" dirty="0">
                  <a:ln>
                    <a:solidFill>
                      <a:schemeClr val="tx1">
                        <a:alpha val="79000"/>
                      </a:schemeClr>
                    </a:solidFill>
                  </a:ln>
                  <a:solidFill>
                    <a:schemeClr val="tx1"/>
                  </a:solidFill>
                </a:rPr>
                <a:t>,</a:t>
              </a:r>
              <a:r>
                <a:rPr lang="ko-KR" altLang="en-US" sz="1400" dirty="0">
                  <a:ln>
                    <a:solidFill>
                      <a:schemeClr val="tx1">
                        <a:alpha val="79000"/>
                      </a:schemeClr>
                    </a:solidFill>
                  </a:ln>
                  <a:solidFill>
                    <a:schemeClr val="tx1"/>
                  </a:solidFill>
                </a:rPr>
                <a:t>배송료</a:t>
              </a:r>
              <a:r>
                <a:rPr lang="en-US" altLang="ko-KR" sz="1400" dirty="0">
                  <a:ln>
                    <a:solidFill>
                      <a:schemeClr val="tx1">
                        <a:alpha val="79000"/>
                      </a:schemeClr>
                    </a:solidFill>
                  </a:ln>
                  <a:solidFill>
                    <a:schemeClr val="tx1"/>
                  </a:solidFill>
                </a:rPr>
                <a:t>,</a:t>
              </a:r>
              <a:r>
                <a:rPr lang="ko-KR" altLang="en-US" sz="1400" dirty="0">
                  <a:ln>
                    <a:solidFill>
                      <a:schemeClr val="tx1">
                        <a:alpha val="79000"/>
                      </a:schemeClr>
                    </a:solidFill>
                  </a:ln>
                  <a:solidFill>
                    <a:schemeClr val="tx1"/>
                  </a:solidFill>
                </a:rPr>
                <a:t>수수료 등</a:t>
              </a:r>
              <a:r>
                <a:rPr lang="en-US" altLang="ko-KR" sz="1400" dirty="0">
                  <a:ln>
                    <a:solidFill>
                      <a:schemeClr val="tx1">
                        <a:alpha val="79000"/>
                      </a:schemeClr>
                    </a:solidFill>
                  </a:ln>
                  <a:solidFill>
                    <a:schemeClr val="tx1"/>
                  </a:solidFill>
                </a:rPr>
                <a:t>)</a:t>
              </a:r>
              <a:endParaRPr lang="ko-KR" altLang="en-US" sz="1800" dirty="0">
                <a:ln>
                  <a:solidFill>
                    <a:schemeClr val="tx1">
                      <a:alpha val="79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F140458E-2FDD-44FC-B2BD-401A8910C4C5}"/>
                </a:ext>
              </a:extLst>
            </p:cNvPr>
            <p:cNvSpPr/>
            <p:nvPr/>
          </p:nvSpPr>
          <p:spPr>
            <a:xfrm>
              <a:off x="6287082" y="5889153"/>
              <a:ext cx="1101500" cy="152665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ln>
                    <a:solidFill>
                      <a:schemeClr val="tx1">
                        <a:alpha val="79000"/>
                      </a:schemeClr>
                    </a:solidFill>
                  </a:ln>
                  <a:solidFill>
                    <a:schemeClr val="tx1"/>
                  </a:solidFill>
                </a:rPr>
                <a:t>구매대행비용결제</a:t>
              </a:r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78415649-3C0D-47F3-9254-1BFF0796CCD4}"/>
                </a:ext>
              </a:extLst>
            </p:cNvPr>
            <p:cNvSpPr/>
            <p:nvPr/>
          </p:nvSpPr>
          <p:spPr>
            <a:xfrm>
              <a:off x="7581799" y="5821201"/>
              <a:ext cx="1952816" cy="272047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ln>
                    <a:solidFill>
                      <a:schemeClr val="tx1">
                        <a:alpha val="79000"/>
                      </a:schemeClr>
                    </a:solidFill>
                  </a:ln>
                  <a:solidFill>
                    <a:schemeClr val="tx1"/>
                  </a:solidFill>
                </a:rPr>
                <a:t>구매대행업체 현지</a:t>
              </a:r>
              <a:endParaRPr lang="en-US" altLang="ko-KR" sz="1600" dirty="0">
                <a:ln>
                  <a:solidFill>
                    <a:schemeClr val="tx1">
                      <a:alpha val="79000"/>
                    </a:schemeClr>
                  </a:solidFill>
                </a:ln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600" dirty="0">
                  <a:ln>
                    <a:solidFill>
                      <a:schemeClr val="tx1">
                        <a:alpha val="79000"/>
                      </a:schemeClr>
                    </a:solidFill>
                  </a:ln>
                  <a:solidFill>
                    <a:schemeClr val="tx1"/>
                  </a:solidFill>
                </a:rPr>
                <a:t>제품 구입 및 발송</a:t>
              </a:r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257FEBBD-A863-4A29-B614-2DE5D9DF2D3E}"/>
                </a:ext>
              </a:extLst>
            </p:cNvPr>
            <p:cNvSpPr/>
            <p:nvPr/>
          </p:nvSpPr>
          <p:spPr>
            <a:xfrm>
              <a:off x="9878440" y="5913258"/>
              <a:ext cx="808263" cy="120602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800" dirty="0">
                  <a:ln>
                    <a:solidFill>
                      <a:schemeClr val="tx1">
                        <a:alpha val="79000"/>
                      </a:schemeClr>
                    </a:solidFill>
                  </a:ln>
                  <a:solidFill>
                    <a:schemeClr val="tx1"/>
                  </a:solidFill>
                </a:rPr>
                <a:t>통관</a:t>
              </a: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5583764A-855D-4512-91F3-2D977CA084E3}"/>
                </a:ext>
              </a:extLst>
            </p:cNvPr>
            <p:cNvSpPr/>
            <p:nvPr/>
          </p:nvSpPr>
          <p:spPr>
            <a:xfrm>
              <a:off x="10705791" y="5910986"/>
              <a:ext cx="1397058" cy="112556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ln>
                    <a:solidFill>
                      <a:schemeClr val="tx1">
                        <a:alpha val="79000"/>
                      </a:schemeClr>
                    </a:solidFill>
                  </a:ln>
                  <a:solidFill>
                    <a:schemeClr val="tx1"/>
                  </a:solidFill>
                </a:rPr>
                <a:t>국내배송 및 제품수령</a:t>
              </a:r>
            </a:p>
          </p:txBody>
        </p:sp>
        <p:sp>
          <p:nvSpPr>
            <p:cNvPr id="79" name="화살표: 오른쪽 78">
              <a:extLst>
                <a:ext uri="{FF2B5EF4-FFF2-40B4-BE49-F238E27FC236}">
                  <a16:creationId xmlns:a16="http://schemas.microsoft.com/office/drawing/2014/main" id="{877BDA97-CF13-44B1-B9A2-35B434BB7739}"/>
                </a:ext>
              </a:extLst>
            </p:cNvPr>
            <p:cNvSpPr/>
            <p:nvPr/>
          </p:nvSpPr>
          <p:spPr>
            <a:xfrm>
              <a:off x="3157158" y="5927850"/>
              <a:ext cx="281320" cy="16886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0" name="화살표: 오른쪽 79">
              <a:extLst>
                <a:ext uri="{FF2B5EF4-FFF2-40B4-BE49-F238E27FC236}">
                  <a16:creationId xmlns:a16="http://schemas.microsoft.com/office/drawing/2014/main" id="{D9A3C4C4-BE16-43D1-8CCC-B56BFEA13A9A}"/>
                </a:ext>
              </a:extLst>
            </p:cNvPr>
            <p:cNvSpPr/>
            <p:nvPr/>
          </p:nvSpPr>
          <p:spPr>
            <a:xfrm>
              <a:off x="5902951" y="5852243"/>
              <a:ext cx="281320" cy="16886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1" name="화살표: 오른쪽 80">
              <a:extLst>
                <a:ext uri="{FF2B5EF4-FFF2-40B4-BE49-F238E27FC236}">
                  <a16:creationId xmlns:a16="http://schemas.microsoft.com/office/drawing/2014/main" id="{824F9189-4AFA-4136-8087-C3418095BE57}"/>
                </a:ext>
              </a:extLst>
            </p:cNvPr>
            <p:cNvSpPr/>
            <p:nvPr/>
          </p:nvSpPr>
          <p:spPr>
            <a:xfrm>
              <a:off x="7454356" y="5872954"/>
              <a:ext cx="281320" cy="16886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2" name="화살표: 오른쪽 81">
              <a:extLst>
                <a:ext uri="{FF2B5EF4-FFF2-40B4-BE49-F238E27FC236}">
                  <a16:creationId xmlns:a16="http://schemas.microsoft.com/office/drawing/2014/main" id="{9A7AECF8-94DE-4EF7-A3AE-CFA84151BC28}"/>
                </a:ext>
              </a:extLst>
            </p:cNvPr>
            <p:cNvSpPr/>
            <p:nvPr/>
          </p:nvSpPr>
          <p:spPr>
            <a:xfrm>
              <a:off x="9568967" y="5905301"/>
              <a:ext cx="281320" cy="16886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3" name="화살표: 오른쪽 82">
              <a:extLst>
                <a:ext uri="{FF2B5EF4-FFF2-40B4-BE49-F238E27FC236}">
                  <a16:creationId xmlns:a16="http://schemas.microsoft.com/office/drawing/2014/main" id="{0EE43A84-6B11-41C5-8C27-A453A245CE03}"/>
                </a:ext>
              </a:extLst>
            </p:cNvPr>
            <p:cNvSpPr/>
            <p:nvPr/>
          </p:nvSpPr>
          <p:spPr>
            <a:xfrm>
              <a:off x="10575065" y="5881053"/>
              <a:ext cx="281320" cy="16886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873070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A9B6A171-9AAE-4134-A5D1-1364857490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8228991"/>
              </p:ext>
            </p:extLst>
          </p:nvPr>
        </p:nvGraphicFramePr>
        <p:xfrm>
          <a:off x="122132" y="33676"/>
          <a:ext cx="12020204" cy="6754816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1366699">
                  <a:extLst>
                    <a:ext uri="{9D8B030D-6E8A-4147-A177-3AD203B41FA5}">
                      <a16:colId xmlns:a16="http://schemas.microsoft.com/office/drawing/2014/main" val="1582210954"/>
                    </a:ext>
                  </a:extLst>
                </a:gridCol>
                <a:gridCol w="1488831">
                  <a:extLst>
                    <a:ext uri="{9D8B030D-6E8A-4147-A177-3AD203B41FA5}">
                      <a16:colId xmlns:a16="http://schemas.microsoft.com/office/drawing/2014/main" val="2568808562"/>
                    </a:ext>
                  </a:extLst>
                </a:gridCol>
                <a:gridCol w="1899138">
                  <a:extLst>
                    <a:ext uri="{9D8B030D-6E8A-4147-A177-3AD203B41FA5}">
                      <a16:colId xmlns:a16="http://schemas.microsoft.com/office/drawing/2014/main" val="2496427479"/>
                    </a:ext>
                  </a:extLst>
                </a:gridCol>
                <a:gridCol w="7265536">
                  <a:extLst>
                    <a:ext uri="{9D8B030D-6E8A-4147-A177-3AD203B41FA5}">
                      <a16:colId xmlns:a16="http://schemas.microsoft.com/office/drawing/2014/main" val="3808272072"/>
                    </a:ext>
                  </a:extLst>
                </a:gridCol>
              </a:tblGrid>
              <a:tr h="649489">
                <a:tc gridSpan="4">
                  <a:txBody>
                    <a:bodyPr/>
                    <a:lstStyle/>
                    <a:p>
                      <a:pPr marL="0" marR="0" lvl="0" indent="0" algn="l" defTabSz="91433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iResearch(2016)</a:t>
                      </a:r>
                      <a:r>
                        <a:rPr lang="ko-KR" alt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에서 발표한  </a:t>
                      </a:r>
                      <a:r>
                        <a:rPr lang="en-US" altLang="ko-KR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  <a:r>
                        <a:rPr lang="ko-KR" alt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중국소비자 해외직구 연구보고서에 따르면 중국 소비자가 </a:t>
                      </a:r>
                      <a:r>
                        <a:rPr lang="ko-KR" altLang="en-US" sz="1800" b="1" kern="12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해외직구 사이트 특성과 국제 배송서비스품질</a:t>
                      </a:r>
                      <a:r>
                        <a:rPr lang="ko-KR" alt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</a:t>
                      </a:r>
                      <a:r>
                        <a:rPr lang="ko-KR" altLang="en-US" sz="1800" b="1" kern="12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가장 중요함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33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9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iResearch</a:t>
                      </a:r>
                      <a:r>
                        <a:rPr lang="en-US" altLang="ko-KR" sz="19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(2016)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4119717"/>
                  </a:ext>
                </a:extLst>
              </a:tr>
              <a:tr h="37113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ysClr val="windowText" lastClr="000000"/>
                          </a:solidFill>
                        </a:rPr>
                        <a:t>변수선정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ysClr val="windowText" lastClr="000000"/>
                          </a:solidFill>
                        </a:rPr>
                        <a:t>연구자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ysClr val="windowText" lastClr="000000"/>
                          </a:solidFill>
                        </a:rPr>
                        <a:t>변수 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0058752"/>
                  </a:ext>
                </a:extLst>
              </a:tr>
              <a:tr h="792928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사이트 </a:t>
                      </a:r>
                      <a:endParaRPr lang="en-US" altLang="ko-KR" sz="2000" b="1" dirty="0">
                        <a:solidFill>
                          <a:sysClr val="windowText" lastClr="000000"/>
                        </a:solidFill>
                        <a:latin typeface="+mj-ea"/>
                        <a:ea typeface="+mj-ea"/>
                      </a:endParaRPr>
                    </a:p>
                    <a:p>
                      <a:pPr algn="ctr" latinLnBrk="1"/>
                      <a:r>
                        <a:rPr lang="ko-KR" altLang="en-US" sz="2000" b="1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특성</a:t>
                      </a:r>
                      <a:endParaRPr lang="en-US" altLang="ko-KR" sz="2000" b="1" dirty="0">
                        <a:solidFill>
                          <a:sysClr val="windowText" lastClr="000000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신뢰성</a:t>
                      </a:r>
                      <a:endParaRPr lang="en-US" altLang="ko-KR" sz="160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3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김석용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(2019)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33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김태형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(2016)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33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무림리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(2017)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33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해외직구 사이트의 신뢰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제품에 대한  신뢰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구매리뷰에 대한  신뢰 </a:t>
                      </a:r>
                    </a:p>
                    <a:p>
                      <a:pPr marL="285750" marR="0" lvl="0" indent="-285750" algn="l" defTabSz="91433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온라인 쇼핑몰의 모든 거래 과정에 대한 신뢰의 정도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3304084"/>
                  </a:ext>
                </a:extLst>
              </a:tr>
              <a:tr h="557986">
                <a:tc v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3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err="1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보안성</a:t>
                      </a:r>
                      <a:endParaRPr lang="en-US" altLang="ko-KR" sz="160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3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Sasa(2000)</a:t>
                      </a:r>
                    </a:p>
                    <a:p>
                      <a:pPr marL="0" marR="0" lvl="0" indent="0" algn="ctr" defTabSz="91433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바이양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(2015)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결제 수단</a:t>
                      </a: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개인 정보를 안전하게 보호하는 정도</a:t>
                      </a:r>
                      <a:endParaRPr lang="en-US" altLang="ko-KR" sz="160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소비자의 재산를 보잘하는 정도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6130813"/>
                  </a:ext>
                </a:extLst>
              </a:tr>
              <a:tr h="59151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편의성</a:t>
                      </a:r>
                      <a:endParaRPr lang="en-US" altLang="ko-KR" sz="160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3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장영빈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(2018)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33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정재승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(2016)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쇼핑몰 사이트를 쉽게 사용하는 정도</a:t>
                      </a:r>
                      <a:endParaRPr lang="en-US" altLang="ko-KR" sz="160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제품을 찾기 용이한 정도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2227570"/>
                  </a:ext>
                </a:extLst>
              </a:tr>
              <a:tr h="640750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국제 배송 서비스 </a:t>
                      </a:r>
                      <a:endParaRPr lang="en-US" altLang="ko-KR" sz="2000" b="1" dirty="0">
                        <a:solidFill>
                          <a:sysClr val="windowText" lastClr="000000"/>
                        </a:solidFill>
                        <a:latin typeface="+mj-ea"/>
                        <a:ea typeface="+mj-ea"/>
                      </a:endParaRPr>
                    </a:p>
                    <a:p>
                      <a:pPr algn="ctr" latinLnBrk="1"/>
                      <a:r>
                        <a:rPr lang="ko-KR" altLang="en-US" sz="2000" b="1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품질</a:t>
                      </a:r>
                      <a:endParaRPr lang="en-US" altLang="ko-KR" sz="2000" b="1" dirty="0">
                        <a:solidFill>
                          <a:sysClr val="windowText" lastClr="000000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통관</a:t>
                      </a:r>
                      <a:endParaRPr lang="en-US" altLang="ko-KR" sz="160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위험성</a:t>
                      </a:r>
                      <a:endParaRPr lang="en-US" altLang="ko-KR" sz="160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3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방개심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(2017)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33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리상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(2019)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33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통관에 불리한 점과 제품의 손실</a:t>
                      </a:r>
                      <a:endParaRPr lang="en-US" altLang="ko-KR" sz="1600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342900" marR="0" lvl="0" indent="-342900" algn="l" defTabSz="91433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제품 배송시간의 연장과 제품의 분실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파손 상황 등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0731299"/>
                  </a:ext>
                </a:extLst>
              </a:tr>
              <a:tr h="792928">
                <a:tc v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신속성</a:t>
                      </a:r>
                      <a:endParaRPr lang="en-US" altLang="ko-KR" sz="160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3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대옥천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(2016)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33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박영아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(2012)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33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신속하게 배송되는 정도</a:t>
                      </a:r>
                    </a:p>
                    <a:p>
                      <a:pPr marL="342900" marR="0" lvl="0" indent="-342900" algn="l" defTabSz="91433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배송정보를 변경 요청 시 신속하게 이루어지는 정도</a:t>
                      </a:r>
                    </a:p>
                    <a:p>
                      <a:pPr marL="342900" marR="0" lvl="0" indent="-342900" algn="l" defTabSz="91433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문의에 대해 신속하게 응답하는 정도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0968348"/>
                  </a:ext>
                </a:extLst>
              </a:tr>
              <a:tr h="568667">
                <a:tc v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정확성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3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이재헌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(2008)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33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이상곤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(2004)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33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정확한 배송에 대한 서비스 제공 수준</a:t>
                      </a:r>
                    </a:p>
                    <a:p>
                      <a:pPr marL="342900" marR="0" lvl="0" indent="-342900" algn="l" defTabSz="91433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주문한 제품과 받은 제품의 일치하는 정도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8402421"/>
                  </a:ext>
                </a:extLst>
              </a:tr>
              <a:tr h="7929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ysClr val="windowText" lastClr="000000"/>
                          </a:solidFill>
                        </a:rPr>
                        <a:t>매개</a:t>
                      </a:r>
                      <a:endParaRPr lang="en-US" altLang="ko-KR" b="1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algn="ctr" latinLnBrk="1"/>
                      <a:r>
                        <a:rPr lang="ko-KR" altLang="en-US" b="1" dirty="0">
                          <a:solidFill>
                            <a:sysClr val="windowText" lastClr="000000"/>
                          </a:solidFill>
                        </a:rPr>
                        <a:t>변수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고객</a:t>
                      </a:r>
                      <a:endParaRPr lang="en-US" altLang="ko-KR" sz="1600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만족도</a:t>
                      </a:r>
                      <a:endParaRPr lang="ko-KR" alt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3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이성호 외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(2015)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33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김광희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(2010)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33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전달영 외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(2004)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33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제품의 실제 성능과 전에 기대감사이에 차이에 대한 소비자의 반응</a:t>
                      </a:r>
                    </a:p>
                    <a:p>
                      <a:pPr marL="285750" marR="0" lvl="0" indent="-285750" algn="l" defTabSz="91433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쇼핑몰과 제품에 대해 만족하는 정도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2424455"/>
                  </a:ext>
                </a:extLst>
              </a:tr>
              <a:tr h="8748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ysClr val="windowText" lastClr="000000"/>
                          </a:solidFill>
                        </a:rPr>
                        <a:t>종속</a:t>
                      </a:r>
                      <a:endParaRPr lang="en-US" altLang="ko-KR" b="1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algn="ctr" latinLnBrk="1"/>
                      <a:r>
                        <a:rPr lang="ko-KR" altLang="en-US" b="1" dirty="0">
                          <a:solidFill>
                            <a:sysClr val="windowText" lastClr="000000"/>
                          </a:solidFill>
                        </a:rPr>
                        <a:t>변수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재구매 </a:t>
                      </a:r>
                      <a:endParaRPr lang="en-US" altLang="ko-KR" sz="1600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의도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3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조홍연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(2011)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33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화순자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(2016)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33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이미경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(2004)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33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소비자가 제품을 재 구입하거나 서비스를 재사용할  주관적인 </a:t>
                      </a:r>
                      <a:endParaRPr lang="en-US" altLang="ko-KR" sz="16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marR="0" lvl="0" indent="-285750" algn="l" defTabSz="91433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확률이나 가능성</a:t>
                      </a:r>
                      <a:r>
                        <a:rPr lang="en-US" altLang="ko-KR" sz="1600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285750" marR="0" lvl="0" indent="-285750" algn="l" defTabSz="91433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제품이나 서비스를 다시 이용하고자 하는 의도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9895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83990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C155A10-7646-4B10-98A1-424D253FC943}"/>
              </a:ext>
            </a:extLst>
          </p:cNvPr>
          <p:cNvSpPr txBox="1"/>
          <p:nvPr/>
        </p:nvSpPr>
        <p:spPr>
          <a:xfrm>
            <a:off x="387863" y="1312687"/>
            <a:ext cx="11804137" cy="63709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latin typeface="+mj-ea"/>
                <a:ea typeface="+mj-ea"/>
              </a:rPr>
              <a:t>H1 </a:t>
            </a:r>
            <a:r>
              <a:rPr lang="ko-KR" altLang="en-US" sz="1800" b="1" dirty="0" err="1">
                <a:latin typeface="+mj-ea"/>
                <a:ea typeface="+mj-ea"/>
              </a:rPr>
              <a:t>해외직구</a:t>
            </a:r>
            <a:r>
              <a:rPr lang="ko-KR" altLang="en-US" sz="1800" b="1" dirty="0">
                <a:latin typeface="+mj-ea"/>
                <a:ea typeface="+mj-ea"/>
              </a:rPr>
              <a:t> 사이트 특성은 고객만족도에 정</a:t>
            </a:r>
            <a:r>
              <a:rPr lang="en-US" altLang="ko-KR" sz="1800" b="1" dirty="0">
                <a:latin typeface="+mj-ea"/>
                <a:ea typeface="+mj-ea"/>
              </a:rPr>
              <a:t>(+)</a:t>
            </a:r>
            <a:r>
              <a:rPr lang="ko-KR" altLang="en-US" sz="1800" b="1" dirty="0">
                <a:latin typeface="+mj-ea"/>
                <a:ea typeface="+mj-ea"/>
              </a:rPr>
              <a:t>의 영향을 미칠 것이다</a:t>
            </a:r>
            <a:r>
              <a:rPr lang="en-US" altLang="ko-KR" sz="1800" b="1" dirty="0">
                <a:latin typeface="+mj-ea"/>
                <a:ea typeface="+mj-ea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sz="1400" dirty="0">
                <a:latin typeface="+mn-ea"/>
              </a:rPr>
              <a:t>H1-1:</a:t>
            </a:r>
            <a:r>
              <a:rPr lang="ko-KR" altLang="en-US" sz="1400" dirty="0">
                <a:latin typeface="+mn-ea"/>
              </a:rPr>
              <a:t>해외직구 사이트의 신뢰성은 고객만족도에 정</a:t>
            </a:r>
            <a:r>
              <a:rPr lang="en-US" altLang="ko-KR" sz="1400" dirty="0">
                <a:latin typeface="+mn-ea"/>
              </a:rPr>
              <a:t>(+)</a:t>
            </a:r>
            <a:r>
              <a:rPr lang="ko-KR" altLang="en-US" sz="1400" dirty="0">
                <a:latin typeface="+mn-ea"/>
              </a:rPr>
              <a:t>의 영향을 미칠 것이다</a:t>
            </a:r>
            <a:r>
              <a:rPr lang="en-US" altLang="ko-KR" sz="1400" dirty="0">
                <a:latin typeface="+mn-ea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sz="1400" dirty="0">
                <a:latin typeface="+mn-ea"/>
              </a:rPr>
              <a:t>H1-2:</a:t>
            </a:r>
            <a:r>
              <a:rPr lang="ko-KR" altLang="en-US" sz="1400" dirty="0">
                <a:latin typeface="+mn-ea"/>
              </a:rPr>
              <a:t>해외직구 사이트의 보안성은 고객만족도에 정</a:t>
            </a:r>
            <a:r>
              <a:rPr lang="en-US" altLang="ko-KR" sz="1400" dirty="0">
                <a:latin typeface="+mn-ea"/>
              </a:rPr>
              <a:t>(+)</a:t>
            </a:r>
            <a:r>
              <a:rPr lang="ko-KR" altLang="en-US" sz="1400" dirty="0">
                <a:latin typeface="+mn-ea"/>
              </a:rPr>
              <a:t>의 영향을 미칠 것이다</a:t>
            </a:r>
            <a:r>
              <a:rPr lang="en-US" altLang="ko-KR" sz="1400" dirty="0">
                <a:latin typeface="+mn-ea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sz="1400" dirty="0">
                <a:latin typeface="+mn-ea"/>
              </a:rPr>
              <a:t>H1-3:</a:t>
            </a:r>
            <a:r>
              <a:rPr lang="ko-KR" altLang="en-US" sz="1400" dirty="0">
                <a:latin typeface="+mn-ea"/>
              </a:rPr>
              <a:t>해외직구 사이트의 편의성은 고객만족도에 정</a:t>
            </a:r>
            <a:r>
              <a:rPr lang="en-US" altLang="ko-KR" sz="1400" dirty="0">
                <a:latin typeface="+mn-ea"/>
              </a:rPr>
              <a:t>(+)</a:t>
            </a:r>
            <a:r>
              <a:rPr lang="ko-KR" altLang="en-US" sz="1400" dirty="0">
                <a:latin typeface="+mn-ea"/>
              </a:rPr>
              <a:t>의 영향을 미칠 것이다</a:t>
            </a:r>
            <a:r>
              <a:rPr lang="en-US" altLang="ko-KR" sz="1400" dirty="0">
                <a:latin typeface="+mn-ea"/>
              </a:rPr>
              <a:t>.</a:t>
            </a:r>
            <a:endParaRPr lang="en-US" altLang="ko-KR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800" b="1" dirty="0">
                <a:latin typeface="+mj-ea"/>
                <a:ea typeface="+mj-ea"/>
              </a:rPr>
              <a:t>H2 </a:t>
            </a:r>
            <a:r>
              <a:rPr lang="ko-KR" altLang="en-US" sz="1800" b="1" dirty="0" err="1">
                <a:latin typeface="+mj-ea"/>
                <a:ea typeface="+mj-ea"/>
              </a:rPr>
              <a:t>해외직구</a:t>
            </a:r>
            <a:r>
              <a:rPr lang="ko-KR" altLang="en-US" sz="1800" b="1" dirty="0">
                <a:latin typeface="+mj-ea"/>
                <a:ea typeface="+mj-ea"/>
              </a:rPr>
              <a:t> 국제배송 서비스품질은 고객만족도에 정</a:t>
            </a:r>
            <a:r>
              <a:rPr lang="en-US" altLang="ko-KR" sz="1800" b="1" dirty="0">
                <a:latin typeface="+mj-ea"/>
                <a:ea typeface="+mj-ea"/>
              </a:rPr>
              <a:t>(+)</a:t>
            </a:r>
            <a:r>
              <a:rPr lang="ko-KR" altLang="en-US" sz="1800" b="1" dirty="0">
                <a:latin typeface="+mj-ea"/>
                <a:ea typeface="+mj-ea"/>
              </a:rPr>
              <a:t>의 영향을 미칠 것이다</a:t>
            </a:r>
            <a:r>
              <a:rPr lang="en-US" altLang="ko-KR" sz="1800" dirty="0">
                <a:latin typeface="+mj-ea"/>
                <a:ea typeface="+mj-ea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sz="1400" dirty="0">
                <a:latin typeface="+mn-ea"/>
              </a:rPr>
              <a:t>H2-1:</a:t>
            </a:r>
            <a:r>
              <a:rPr lang="ko-KR" altLang="en-US" sz="1400" dirty="0">
                <a:latin typeface="+mn-ea"/>
              </a:rPr>
              <a:t>해외직구 국제배송 서비스품질의 통과 위험성은 고객만족도에 </a:t>
            </a:r>
            <a:r>
              <a:rPr lang="ko-KR" altLang="en-US" sz="1400" dirty="0">
                <a:solidFill>
                  <a:srgbClr val="C00000"/>
                </a:solidFill>
                <a:latin typeface="+mn-ea"/>
              </a:rPr>
              <a:t>부</a:t>
            </a:r>
            <a:r>
              <a:rPr lang="en-US" altLang="ko-KR" sz="1400" dirty="0">
                <a:solidFill>
                  <a:srgbClr val="C00000"/>
                </a:solidFill>
                <a:latin typeface="+mn-ea"/>
              </a:rPr>
              <a:t>(-)</a:t>
            </a:r>
            <a:r>
              <a:rPr lang="ko-KR" altLang="en-US" sz="1400" dirty="0">
                <a:latin typeface="+mn-ea"/>
              </a:rPr>
              <a:t>의 영향을 미칠 것이다</a:t>
            </a:r>
            <a:r>
              <a:rPr lang="en-US" altLang="ko-KR" sz="1400" dirty="0">
                <a:latin typeface="+mn-ea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sz="1400" dirty="0">
                <a:latin typeface="+mn-ea"/>
              </a:rPr>
              <a:t>H2-2:</a:t>
            </a:r>
            <a:r>
              <a:rPr lang="ko-KR" altLang="en-US" sz="1400" dirty="0">
                <a:latin typeface="+mn-ea"/>
              </a:rPr>
              <a:t>해외직구 국제배송 서비스품질의 신속성은 고객만족도에 정</a:t>
            </a:r>
            <a:r>
              <a:rPr lang="en-US" altLang="ko-KR" sz="1400" dirty="0">
                <a:latin typeface="+mn-ea"/>
              </a:rPr>
              <a:t>(+)</a:t>
            </a:r>
            <a:r>
              <a:rPr lang="ko-KR" altLang="en-US" sz="1400" dirty="0">
                <a:latin typeface="+mn-ea"/>
              </a:rPr>
              <a:t>의 영향을 미칠 것이다</a:t>
            </a:r>
            <a:r>
              <a:rPr lang="en-US" altLang="ko-KR" sz="1400" dirty="0">
                <a:latin typeface="+mn-ea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sz="1400" dirty="0">
                <a:latin typeface="+mn-ea"/>
              </a:rPr>
              <a:t>H2-3:</a:t>
            </a:r>
            <a:r>
              <a:rPr lang="ko-KR" altLang="en-US" sz="1400" dirty="0">
                <a:latin typeface="+mn-ea"/>
              </a:rPr>
              <a:t>해외직구 국제배송 서비스품질의 정확성은 고객만족도에 정</a:t>
            </a:r>
            <a:r>
              <a:rPr lang="en-US" altLang="ko-KR" sz="1400" dirty="0">
                <a:latin typeface="+mn-ea"/>
              </a:rPr>
              <a:t>(+)</a:t>
            </a:r>
            <a:r>
              <a:rPr lang="ko-KR" altLang="en-US" sz="1400" dirty="0">
                <a:latin typeface="+mn-ea"/>
              </a:rPr>
              <a:t>의 영향을 미칠 것이다</a:t>
            </a:r>
            <a:r>
              <a:rPr lang="en-US" altLang="ko-KR" sz="1400" dirty="0">
                <a:latin typeface="+mn-ea"/>
              </a:rPr>
              <a:t>.</a:t>
            </a:r>
            <a:endParaRPr lang="en-US" altLang="ko-KR" dirty="0">
              <a:latin typeface="+mn-ea"/>
            </a:endParaRPr>
          </a:p>
          <a:p>
            <a:pPr>
              <a:lnSpc>
                <a:spcPct val="200000"/>
              </a:lnSpc>
            </a:pPr>
            <a:r>
              <a:rPr lang="en-US" altLang="ko-KR" sz="1800" b="1" dirty="0">
                <a:latin typeface="+mj-ea"/>
                <a:ea typeface="+mj-ea"/>
              </a:rPr>
              <a:t>H3 </a:t>
            </a:r>
            <a:r>
              <a:rPr lang="ko-KR" altLang="en-US" sz="1800" b="1" dirty="0" err="1">
                <a:latin typeface="+mj-ea"/>
                <a:ea typeface="+mj-ea"/>
              </a:rPr>
              <a:t>해외직구</a:t>
            </a:r>
            <a:r>
              <a:rPr lang="ko-KR" altLang="en-US" sz="1800" b="1" dirty="0">
                <a:latin typeface="+mj-ea"/>
                <a:ea typeface="+mj-ea"/>
              </a:rPr>
              <a:t> 고객만족도는 재구매의도에 정</a:t>
            </a:r>
            <a:r>
              <a:rPr lang="en-US" altLang="ko-KR" sz="1800" b="1" dirty="0">
                <a:latin typeface="+mj-ea"/>
                <a:ea typeface="+mj-ea"/>
              </a:rPr>
              <a:t>(+)</a:t>
            </a:r>
            <a:r>
              <a:rPr lang="ko-KR" altLang="en-US" sz="1800" b="1" dirty="0">
                <a:latin typeface="+mj-ea"/>
                <a:ea typeface="+mj-ea"/>
              </a:rPr>
              <a:t>의 영향을 미칠 것이다</a:t>
            </a:r>
            <a:r>
              <a:rPr lang="en-US" altLang="ko-KR" sz="1800" b="1" dirty="0">
                <a:latin typeface="+mj-ea"/>
                <a:ea typeface="+mj-ea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sz="1800" b="1" dirty="0">
                <a:latin typeface="+mj-ea"/>
                <a:ea typeface="+mj-ea"/>
              </a:rPr>
              <a:t>H4 </a:t>
            </a:r>
            <a:r>
              <a:rPr lang="ko-KR" altLang="en-US" sz="1800" b="1" dirty="0" err="1">
                <a:latin typeface="+mj-ea"/>
                <a:ea typeface="+mj-ea"/>
              </a:rPr>
              <a:t>해외직구</a:t>
            </a:r>
            <a:r>
              <a:rPr lang="ko-KR" altLang="en-US" sz="1800" b="1" dirty="0">
                <a:latin typeface="+mj-ea"/>
                <a:ea typeface="+mj-ea"/>
              </a:rPr>
              <a:t> 사이트 특성과 국제물류서비스는 재구매의도에 있어 고객만족도의 </a:t>
            </a:r>
            <a:r>
              <a:rPr lang="ko-KR" altLang="en-US" sz="1800" b="1" dirty="0" err="1">
                <a:latin typeface="+mj-ea"/>
                <a:ea typeface="+mj-ea"/>
              </a:rPr>
              <a:t>매개효과가</a:t>
            </a:r>
            <a:r>
              <a:rPr lang="ko-KR" altLang="en-US" sz="1800" b="1" dirty="0">
                <a:latin typeface="+mj-ea"/>
                <a:ea typeface="+mj-ea"/>
              </a:rPr>
              <a:t> 있을 것이다</a:t>
            </a:r>
            <a:r>
              <a:rPr lang="en-US" altLang="ko-KR" sz="1800" b="1" dirty="0">
                <a:latin typeface="+mj-ea"/>
                <a:ea typeface="+mj-ea"/>
              </a:rPr>
              <a:t>.</a:t>
            </a:r>
            <a:endParaRPr lang="en-US" altLang="ko-KR" b="1" dirty="0"/>
          </a:p>
          <a:p>
            <a:pPr>
              <a:lnSpc>
                <a:spcPct val="200000"/>
              </a:lnSpc>
            </a:pPr>
            <a:r>
              <a:rPr lang="en-US" altLang="ko-KR" sz="1800" b="1" dirty="0">
                <a:latin typeface="+mj-ea"/>
                <a:ea typeface="+mj-ea"/>
              </a:rPr>
              <a:t>H5 </a:t>
            </a:r>
            <a:r>
              <a:rPr lang="ko-KR" altLang="en-US" sz="1800" b="1" dirty="0" err="1">
                <a:latin typeface="+mj-ea"/>
                <a:ea typeface="+mj-ea"/>
              </a:rPr>
              <a:t>해외직구를</a:t>
            </a:r>
            <a:r>
              <a:rPr lang="ko-KR" altLang="en-US" sz="1800" b="1" dirty="0">
                <a:latin typeface="+mj-ea"/>
                <a:ea typeface="+mj-ea"/>
              </a:rPr>
              <a:t> 사용 시기는 </a:t>
            </a:r>
            <a:r>
              <a:rPr lang="ko-KR" altLang="en-US" sz="1800" b="1" dirty="0" err="1">
                <a:latin typeface="+mj-ea"/>
                <a:ea typeface="+mj-ea"/>
              </a:rPr>
              <a:t>해외직구</a:t>
            </a:r>
            <a:r>
              <a:rPr lang="ko-KR" altLang="en-US" sz="1800" b="1" dirty="0">
                <a:latin typeface="+mj-ea"/>
                <a:ea typeface="+mj-ea"/>
              </a:rPr>
              <a:t> </a:t>
            </a:r>
            <a:r>
              <a:rPr lang="ko-KR" altLang="en-US" sz="1800" b="1" dirty="0" err="1">
                <a:latin typeface="+mj-ea"/>
                <a:ea typeface="+mj-ea"/>
              </a:rPr>
              <a:t>사이트특성</a:t>
            </a:r>
            <a:r>
              <a:rPr lang="en-US" altLang="ko-KR" sz="1800" b="1" dirty="0">
                <a:latin typeface="+mj-ea"/>
                <a:ea typeface="+mj-ea"/>
              </a:rPr>
              <a:t>, </a:t>
            </a:r>
            <a:r>
              <a:rPr lang="ko-KR" altLang="en-US" sz="1800" b="1" dirty="0">
                <a:latin typeface="+mj-ea"/>
                <a:ea typeface="+mj-ea"/>
              </a:rPr>
              <a:t>국제물류서비스</a:t>
            </a:r>
            <a:r>
              <a:rPr lang="en-US" altLang="ko-KR" sz="1800" b="1" dirty="0">
                <a:latin typeface="+mj-ea"/>
                <a:ea typeface="+mj-ea"/>
              </a:rPr>
              <a:t>, </a:t>
            </a:r>
            <a:r>
              <a:rPr lang="ko-KR" altLang="en-US" sz="1800" b="1" dirty="0">
                <a:latin typeface="+mj-ea"/>
                <a:ea typeface="+mj-ea"/>
              </a:rPr>
              <a:t>고객만족도 및 </a:t>
            </a:r>
            <a:r>
              <a:rPr lang="ko-KR" altLang="en-US" sz="1800" b="1" dirty="0" err="1">
                <a:latin typeface="+mj-ea"/>
                <a:ea typeface="+mj-ea"/>
              </a:rPr>
              <a:t>재구매의도</a:t>
            </a:r>
            <a:r>
              <a:rPr lang="ko-KR" altLang="en-US" sz="1800" b="1" dirty="0">
                <a:latin typeface="+mj-ea"/>
                <a:ea typeface="+mj-ea"/>
              </a:rPr>
              <a:t> 간의 영향 관계에 대해 </a:t>
            </a:r>
            <a:r>
              <a:rPr lang="ko-KR" altLang="en-US" sz="1800" b="1" dirty="0" err="1">
                <a:latin typeface="+mj-ea"/>
                <a:ea typeface="+mj-ea"/>
              </a:rPr>
              <a:t>조절효과가</a:t>
            </a:r>
            <a:r>
              <a:rPr lang="ko-KR" altLang="en-US" sz="1800" b="1" dirty="0">
                <a:latin typeface="+mj-ea"/>
                <a:ea typeface="+mj-ea"/>
              </a:rPr>
              <a:t> 있을 것이다</a:t>
            </a:r>
            <a:r>
              <a:rPr lang="en-US" altLang="ko-KR" sz="1800" b="1" dirty="0">
                <a:latin typeface="+mj-ea"/>
                <a:ea typeface="+mj-ea"/>
              </a:rPr>
              <a:t>.</a:t>
            </a:r>
            <a:endParaRPr lang="ko-KR" altLang="en-US" sz="18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b="1" dirty="0"/>
          </a:p>
          <a:p>
            <a:pPr>
              <a:lnSpc>
                <a:spcPct val="150000"/>
              </a:lnSpc>
            </a:pPr>
            <a:endParaRPr lang="ko-KR" altLang="en-US" dirty="0"/>
          </a:p>
          <a:p>
            <a:pPr>
              <a:lnSpc>
                <a:spcPct val="150000"/>
              </a:lnSpc>
            </a:pPr>
            <a:endParaRPr lang="en-US" altLang="ko-KR" sz="1800" b="1" dirty="0">
              <a:latin typeface="+mj-ea"/>
              <a:ea typeface="+mj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C8337A-4EF1-4D4C-AD44-9EB117B92D20}"/>
              </a:ext>
            </a:extLst>
          </p:cNvPr>
          <p:cNvSpPr txBox="1"/>
          <p:nvPr/>
        </p:nvSpPr>
        <p:spPr>
          <a:xfrm>
            <a:off x="1216700" y="329327"/>
            <a:ext cx="609361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200" b="1" dirty="0">
                <a:latin typeface="맑은 고딕 Semilight" panose="020B0502040204020203" pitchFamily="34" charset="-128"/>
                <a:ea typeface="맑은 고딕 Semilight" panose="020B0502040204020203" pitchFamily="34" charset="-128"/>
                <a:cs typeface="맑은 고딕 Semilight" panose="020B0502040204020203" pitchFamily="34" charset="-128"/>
              </a:rPr>
              <a:t>연구 가설</a:t>
            </a:r>
            <a:r>
              <a:rPr lang="en-US" altLang="zh-CN" sz="3200" b="1" dirty="0">
                <a:latin typeface="맑은 고딕 Semilight" panose="020B0502040204020203" pitchFamily="34" charset="-128"/>
                <a:ea typeface="맑은 고딕 Semilight" panose="020B0502040204020203" pitchFamily="34" charset="-128"/>
                <a:cs typeface="맑은 고딕 Semilight" panose="020B0502040204020203" pitchFamily="34" charset="-128"/>
              </a:rPr>
              <a:t> 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3420911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5023040" y="1569382"/>
            <a:ext cx="2498670" cy="1862048"/>
            <a:chOff x="2757770" y="2361497"/>
            <a:chExt cx="2498670" cy="1862048"/>
          </a:xfrm>
        </p:grpSpPr>
        <p:sp>
          <p:nvSpPr>
            <p:cNvPr id="12" name="TextBox 59"/>
            <p:cNvSpPr txBox="1">
              <a:spLocks noChangeArrowheads="1"/>
            </p:cNvSpPr>
            <p:nvPr/>
          </p:nvSpPr>
          <p:spPr bwMode="auto">
            <a:xfrm flipH="1">
              <a:off x="3115977" y="2361497"/>
              <a:ext cx="1782258" cy="186204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defTabSz="685800">
                <a:defRPr/>
              </a:pPr>
              <a:r>
                <a:rPr lang="en-US" altLang="zh-CN" sz="11500" kern="0" dirty="0">
                  <a:solidFill>
                    <a:schemeClr val="accent1"/>
                  </a:solidFill>
                  <a:latin typeface="Impact" panose="020B0806030902050204" pitchFamily="34" charset="0"/>
                  <a:ea typeface="微软雅黑" pitchFamily="34" charset="-122"/>
                </a:rPr>
                <a:t>04</a:t>
              </a:r>
              <a:endParaRPr lang="en-US" altLang="ko-KR" sz="8800" kern="0" dirty="0">
                <a:solidFill>
                  <a:schemeClr val="accent1"/>
                </a:solidFill>
                <a:latin typeface="Impact" panose="020B0806030902050204" pitchFamily="34" charset="0"/>
                <a:ea typeface="微软雅黑" pitchFamily="34" charset="-122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2787950" y="3646240"/>
              <a:ext cx="2468490" cy="327680"/>
            </a:xfrm>
            <a:prstGeom prst="ellipse">
              <a:avLst/>
            </a:prstGeom>
            <a:gradFill flip="none" rotWithShape="1">
              <a:gsLst>
                <a:gs pos="0">
                  <a:schemeClr val="tx1">
                    <a:alpha val="90000"/>
                  </a:schemeClr>
                </a:gs>
                <a:gs pos="100000">
                  <a:schemeClr val="tx1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2757770" y="3801706"/>
              <a:ext cx="2498670" cy="387863"/>
            </a:xfrm>
            <a:prstGeom prst="rect">
              <a:avLst/>
            </a:prstGeom>
            <a:solidFill>
              <a:srgbClr val="F9F9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7" name="任意多边形 16"/>
          <p:cNvSpPr/>
          <p:nvPr/>
        </p:nvSpPr>
        <p:spPr>
          <a:xfrm>
            <a:off x="5318387" y="1331543"/>
            <a:ext cx="1954610" cy="1113172"/>
          </a:xfrm>
          <a:custGeom>
            <a:avLst/>
            <a:gdLst>
              <a:gd name="connsiteX0" fmla="*/ 0 w 1845118"/>
              <a:gd name="connsiteY0" fmla="*/ 0 h 1113172"/>
              <a:gd name="connsiteX1" fmla="*/ 1845118 w 1845118"/>
              <a:gd name="connsiteY1" fmla="*/ 0 h 1113172"/>
              <a:gd name="connsiteX2" fmla="*/ 1845118 w 1845118"/>
              <a:gd name="connsiteY2" fmla="*/ 1113172 h 1113172"/>
              <a:gd name="connsiteX3" fmla="*/ 1054278 w 1845118"/>
              <a:gd name="connsiteY3" fmla="*/ 1113172 h 1113172"/>
              <a:gd name="connsiteX4" fmla="*/ 1054278 w 1845118"/>
              <a:gd name="connsiteY4" fmla="*/ 539460 h 1113172"/>
              <a:gd name="connsiteX5" fmla="*/ 0 w 1845118"/>
              <a:gd name="connsiteY5" fmla="*/ 539460 h 1113172"/>
              <a:gd name="connsiteX0" fmla="*/ 1054278 w 1845118"/>
              <a:gd name="connsiteY0" fmla="*/ 539460 h 1113172"/>
              <a:gd name="connsiteX1" fmla="*/ 0 w 1845118"/>
              <a:gd name="connsiteY1" fmla="*/ 539460 h 1113172"/>
              <a:gd name="connsiteX2" fmla="*/ 0 w 1845118"/>
              <a:gd name="connsiteY2" fmla="*/ 0 h 1113172"/>
              <a:gd name="connsiteX3" fmla="*/ 1845118 w 1845118"/>
              <a:gd name="connsiteY3" fmla="*/ 0 h 1113172"/>
              <a:gd name="connsiteX4" fmla="*/ 1845118 w 1845118"/>
              <a:gd name="connsiteY4" fmla="*/ 1113172 h 1113172"/>
              <a:gd name="connsiteX5" fmla="*/ 1054278 w 1845118"/>
              <a:gd name="connsiteY5" fmla="*/ 1113172 h 1113172"/>
              <a:gd name="connsiteX6" fmla="*/ 1145718 w 1845118"/>
              <a:gd name="connsiteY6" fmla="*/ 630900 h 1113172"/>
              <a:gd name="connsiteX0" fmla="*/ 1054278 w 1845118"/>
              <a:gd name="connsiteY0" fmla="*/ 539460 h 1113172"/>
              <a:gd name="connsiteX1" fmla="*/ 0 w 1845118"/>
              <a:gd name="connsiteY1" fmla="*/ 539460 h 1113172"/>
              <a:gd name="connsiteX2" fmla="*/ 0 w 1845118"/>
              <a:gd name="connsiteY2" fmla="*/ 0 h 1113172"/>
              <a:gd name="connsiteX3" fmla="*/ 1845118 w 1845118"/>
              <a:gd name="connsiteY3" fmla="*/ 0 h 1113172"/>
              <a:gd name="connsiteX4" fmla="*/ 1845118 w 1845118"/>
              <a:gd name="connsiteY4" fmla="*/ 1113172 h 1113172"/>
              <a:gd name="connsiteX5" fmla="*/ 1054278 w 1845118"/>
              <a:gd name="connsiteY5" fmla="*/ 1113172 h 1113172"/>
              <a:gd name="connsiteX0" fmla="*/ 0 w 1845118"/>
              <a:gd name="connsiteY0" fmla="*/ 539460 h 1113172"/>
              <a:gd name="connsiteX1" fmla="*/ 0 w 1845118"/>
              <a:gd name="connsiteY1" fmla="*/ 0 h 1113172"/>
              <a:gd name="connsiteX2" fmla="*/ 1845118 w 1845118"/>
              <a:gd name="connsiteY2" fmla="*/ 0 h 1113172"/>
              <a:gd name="connsiteX3" fmla="*/ 1845118 w 1845118"/>
              <a:gd name="connsiteY3" fmla="*/ 1113172 h 1113172"/>
              <a:gd name="connsiteX4" fmla="*/ 1054278 w 1845118"/>
              <a:gd name="connsiteY4" fmla="*/ 1113172 h 1113172"/>
              <a:gd name="connsiteX0" fmla="*/ 0 w 1845118"/>
              <a:gd name="connsiteY0" fmla="*/ 539460 h 1113172"/>
              <a:gd name="connsiteX1" fmla="*/ 0 w 1845118"/>
              <a:gd name="connsiteY1" fmla="*/ 0 h 1113172"/>
              <a:gd name="connsiteX2" fmla="*/ 1845118 w 1845118"/>
              <a:gd name="connsiteY2" fmla="*/ 0 h 1113172"/>
              <a:gd name="connsiteX3" fmla="*/ 1845118 w 1845118"/>
              <a:gd name="connsiteY3" fmla="*/ 1113172 h 1113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45118" h="1113172">
                <a:moveTo>
                  <a:pt x="0" y="539460"/>
                </a:moveTo>
                <a:lnTo>
                  <a:pt x="0" y="0"/>
                </a:lnTo>
                <a:lnTo>
                  <a:pt x="1845118" y="0"/>
                </a:lnTo>
                <a:lnTo>
                  <a:pt x="1845118" y="1113172"/>
                </a:lnTo>
              </a:path>
            </a:pathLst>
          </a:custGeom>
          <a:noFill/>
          <a:ln w="317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9" name="任意多边形 18"/>
          <p:cNvSpPr/>
          <p:nvPr/>
        </p:nvSpPr>
        <p:spPr>
          <a:xfrm>
            <a:off x="5023040" y="1639722"/>
            <a:ext cx="2498670" cy="1827878"/>
          </a:xfrm>
          <a:custGeom>
            <a:avLst/>
            <a:gdLst>
              <a:gd name="connsiteX0" fmla="*/ 0 w 2362498"/>
              <a:gd name="connsiteY0" fmla="*/ 0 h 1827878"/>
              <a:gd name="connsiteX1" fmla="*/ 618105 w 2362498"/>
              <a:gd name="connsiteY1" fmla="*/ 0 h 1827878"/>
              <a:gd name="connsiteX2" fmla="*/ 618105 w 2362498"/>
              <a:gd name="connsiteY2" fmla="*/ 1612423 h 1827878"/>
              <a:gd name="connsiteX3" fmla="*/ 2362498 w 2362498"/>
              <a:gd name="connsiteY3" fmla="*/ 1612423 h 1827878"/>
              <a:gd name="connsiteX4" fmla="*/ 2362498 w 2362498"/>
              <a:gd name="connsiteY4" fmla="*/ 1827878 h 1827878"/>
              <a:gd name="connsiteX5" fmla="*/ 839514 w 2362498"/>
              <a:gd name="connsiteY5" fmla="*/ 1827878 h 1827878"/>
              <a:gd name="connsiteX6" fmla="*/ 433218 w 2362498"/>
              <a:gd name="connsiteY6" fmla="*/ 1827878 h 1827878"/>
              <a:gd name="connsiteX7" fmla="*/ 433218 w 2362498"/>
              <a:gd name="connsiteY7" fmla="*/ 1826314 h 1827878"/>
              <a:gd name="connsiteX8" fmla="*/ 0 w 2362498"/>
              <a:gd name="connsiteY8" fmla="*/ 1826314 h 1827878"/>
              <a:gd name="connsiteX0" fmla="*/ 618105 w 2362498"/>
              <a:gd name="connsiteY0" fmla="*/ 1612423 h 1827878"/>
              <a:gd name="connsiteX1" fmla="*/ 2362498 w 2362498"/>
              <a:gd name="connsiteY1" fmla="*/ 1612423 h 1827878"/>
              <a:gd name="connsiteX2" fmla="*/ 2362498 w 2362498"/>
              <a:gd name="connsiteY2" fmla="*/ 1827878 h 1827878"/>
              <a:gd name="connsiteX3" fmla="*/ 839514 w 2362498"/>
              <a:gd name="connsiteY3" fmla="*/ 1827878 h 1827878"/>
              <a:gd name="connsiteX4" fmla="*/ 433218 w 2362498"/>
              <a:gd name="connsiteY4" fmla="*/ 1827878 h 1827878"/>
              <a:gd name="connsiteX5" fmla="*/ 433218 w 2362498"/>
              <a:gd name="connsiteY5" fmla="*/ 1826314 h 1827878"/>
              <a:gd name="connsiteX6" fmla="*/ 0 w 2362498"/>
              <a:gd name="connsiteY6" fmla="*/ 1826314 h 1827878"/>
              <a:gd name="connsiteX7" fmla="*/ 0 w 2362498"/>
              <a:gd name="connsiteY7" fmla="*/ 0 h 1827878"/>
              <a:gd name="connsiteX8" fmla="*/ 618105 w 2362498"/>
              <a:gd name="connsiteY8" fmla="*/ 0 h 1827878"/>
              <a:gd name="connsiteX9" fmla="*/ 709545 w 2362498"/>
              <a:gd name="connsiteY9" fmla="*/ 1703863 h 1827878"/>
              <a:gd name="connsiteX0" fmla="*/ 618105 w 2362498"/>
              <a:gd name="connsiteY0" fmla="*/ 1612423 h 1827878"/>
              <a:gd name="connsiteX1" fmla="*/ 2362498 w 2362498"/>
              <a:gd name="connsiteY1" fmla="*/ 1612423 h 1827878"/>
              <a:gd name="connsiteX2" fmla="*/ 2362498 w 2362498"/>
              <a:gd name="connsiteY2" fmla="*/ 1827878 h 1827878"/>
              <a:gd name="connsiteX3" fmla="*/ 839514 w 2362498"/>
              <a:gd name="connsiteY3" fmla="*/ 1827878 h 1827878"/>
              <a:gd name="connsiteX4" fmla="*/ 433218 w 2362498"/>
              <a:gd name="connsiteY4" fmla="*/ 1827878 h 1827878"/>
              <a:gd name="connsiteX5" fmla="*/ 433218 w 2362498"/>
              <a:gd name="connsiteY5" fmla="*/ 1826314 h 1827878"/>
              <a:gd name="connsiteX6" fmla="*/ 0 w 2362498"/>
              <a:gd name="connsiteY6" fmla="*/ 1826314 h 1827878"/>
              <a:gd name="connsiteX7" fmla="*/ 0 w 2362498"/>
              <a:gd name="connsiteY7" fmla="*/ 0 h 1827878"/>
              <a:gd name="connsiteX8" fmla="*/ 618105 w 2362498"/>
              <a:gd name="connsiteY8" fmla="*/ 0 h 1827878"/>
              <a:gd name="connsiteX0" fmla="*/ 2362498 w 2362498"/>
              <a:gd name="connsiteY0" fmla="*/ 1612423 h 1827878"/>
              <a:gd name="connsiteX1" fmla="*/ 2362498 w 2362498"/>
              <a:gd name="connsiteY1" fmla="*/ 1827878 h 1827878"/>
              <a:gd name="connsiteX2" fmla="*/ 839514 w 2362498"/>
              <a:gd name="connsiteY2" fmla="*/ 1827878 h 1827878"/>
              <a:gd name="connsiteX3" fmla="*/ 433218 w 2362498"/>
              <a:gd name="connsiteY3" fmla="*/ 1827878 h 1827878"/>
              <a:gd name="connsiteX4" fmla="*/ 433218 w 2362498"/>
              <a:gd name="connsiteY4" fmla="*/ 1826314 h 1827878"/>
              <a:gd name="connsiteX5" fmla="*/ 0 w 2362498"/>
              <a:gd name="connsiteY5" fmla="*/ 1826314 h 1827878"/>
              <a:gd name="connsiteX6" fmla="*/ 0 w 2362498"/>
              <a:gd name="connsiteY6" fmla="*/ 0 h 1827878"/>
              <a:gd name="connsiteX7" fmla="*/ 618105 w 2362498"/>
              <a:gd name="connsiteY7" fmla="*/ 0 h 1827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62498" h="1827878">
                <a:moveTo>
                  <a:pt x="2362498" y="1612423"/>
                </a:moveTo>
                <a:lnTo>
                  <a:pt x="2362498" y="1827878"/>
                </a:lnTo>
                <a:lnTo>
                  <a:pt x="839514" y="1827878"/>
                </a:lnTo>
                <a:lnTo>
                  <a:pt x="433218" y="1827878"/>
                </a:lnTo>
                <a:lnTo>
                  <a:pt x="433218" y="1826314"/>
                </a:lnTo>
                <a:lnTo>
                  <a:pt x="0" y="1826314"/>
                </a:lnTo>
                <a:lnTo>
                  <a:pt x="0" y="0"/>
                </a:lnTo>
                <a:lnTo>
                  <a:pt x="618105" y="0"/>
                </a:lnTo>
              </a:path>
            </a:pathLst>
          </a:custGeom>
          <a:noFill/>
          <a:ln w="317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6A0B6AA-A2B6-4565-B7EF-CD222C076F6F}"/>
              </a:ext>
            </a:extLst>
          </p:cNvPr>
          <p:cNvSpPr txBox="1"/>
          <p:nvPr/>
        </p:nvSpPr>
        <p:spPr>
          <a:xfrm>
            <a:off x="5023040" y="4230334"/>
            <a:ext cx="33417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b="1" dirty="0">
                <a:latin typeface="+mj-ea"/>
                <a:ea typeface="+mj-ea"/>
              </a:rPr>
              <a:t>연구모형</a:t>
            </a:r>
          </a:p>
        </p:txBody>
      </p:sp>
    </p:spTree>
    <p:extLst>
      <p:ext uri="{BB962C8B-B14F-4D97-AF65-F5344CB8AC3E}">
        <p14:creationId xmlns:p14="http://schemas.microsoft.com/office/powerpoint/2010/main" val="20601324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CBC876AA-1BA2-4C95-A290-BAE76EC5A4AC}"/>
              </a:ext>
            </a:extLst>
          </p:cNvPr>
          <p:cNvSpPr/>
          <p:nvPr/>
        </p:nvSpPr>
        <p:spPr>
          <a:xfrm>
            <a:off x="2042047" y="3502709"/>
            <a:ext cx="2180353" cy="1433280"/>
          </a:xfrm>
          <a:prstGeom prst="roundRect">
            <a:avLst/>
          </a:prstGeom>
          <a:ln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9F7371A8-4635-4E8A-904C-AA98476A198C}"/>
              </a:ext>
            </a:extLst>
          </p:cNvPr>
          <p:cNvSpPr/>
          <p:nvPr/>
        </p:nvSpPr>
        <p:spPr>
          <a:xfrm>
            <a:off x="2042047" y="1408976"/>
            <a:ext cx="2104570" cy="1332367"/>
          </a:xfrm>
          <a:prstGeom prst="roundRect">
            <a:avLst/>
          </a:prstGeom>
          <a:ln>
            <a:solidFill>
              <a:schemeClr val="accent6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4714E8-BD6D-44D5-81F7-33C20EF95EBE}"/>
              </a:ext>
            </a:extLst>
          </p:cNvPr>
          <p:cNvSpPr txBox="1"/>
          <p:nvPr/>
        </p:nvSpPr>
        <p:spPr>
          <a:xfrm>
            <a:off x="1124054" y="277760"/>
            <a:ext cx="22589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latin typeface="+mj-ea"/>
                <a:ea typeface="+mj-ea"/>
              </a:rPr>
              <a:t>연 구 모 형</a:t>
            </a:r>
          </a:p>
        </p:txBody>
      </p:sp>
      <p:sp>
        <p:nvSpPr>
          <p:cNvPr id="15" name="Rectangle 2">
            <a:extLst>
              <a:ext uri="{FF2B5EF4-FFF2-40B4-BE49-F238E27FC236}">
                <a16:creationId xmlns:a16="http://schemas.microsoft.com/office/drawing/2014/main" id="{9A3CF010-5E11-44B1-B611-E00ED7AB5F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sp>
        <p:nvSpPr>
          <p:cNvPr id="16" name="Rectangle 4">
            <a:extLst>
              <a:ext uri="{FF2B5EF4-FFF2-40B4-BE49-F238E27FC236}">
                <a16:creationId xmlns:a16="http://schemas.microsoft.com/office/drawing/2014/main" id="{526D654D-F5ED-4484-9253-8398C7F81A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" y="0"/>
            <a:ext cx="28360605" cy="8141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sp>
        <p:nvSpPr>
          <p:cNvPr id="17" name="Rectangle 6">
            <a:extLst>
              <a:ext uri="{FF2B5EF4-FFF2-40B4-BE49-F238E27FC236}">
                <a16:creationId xmlns:a16="http://schemas.microsoft.com/office/drawing/2014/main" id="{4181018D-E12C-4991-85B8-20650C99F3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066F11E1-B559-4BC0-9437-4D10CF127A5E}"/>
              </a:ext>
            </a:extLst>
          </p:cNvPr>
          <p:cNvGrpSpPr/>
          <p:nvPr/>
        </p:nvGrpSpPr>
        <p:grpSpPr>
          <a:xfrm>
            <a:off x="2280407" y="1624546"/>
            <a:ext cx="1651127" cy="960982"/>
            <a:chOff x="1820023" y="1630665"/>
            <a:chExt cx="1836246" cy="1728737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08577B3E-1089-48F0-B0A6-69957E52A0A6}"/>
                </a:ext>
              </a:extLst>
            </p:cNvPr>
            <p:cNvSpPr/>
            <p:nvPr/>
          </p:nvSpPr>
          <p:spPr>
            <a:xfrm>
              <a:off x="1830128" y="1630665"/>
              <a:ext cx="1826141" cy="584775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b="1" dirty="0"/>
                <a:t>신뢰성</a:t>
              </a: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5625D07-315E-45AC-AC2B-36717A2DD7AB}"/>
                </a:ext>
              </a:extLst>
            </p:cNvPr>
            <p:cNvSpPr/>
            <p:nvPr/>
          </p:nvSpPr>
          <p:spPr>
            <a:xfrm>
              <a:off x="1830128" y="2189017"/>
              <a:ext cx="1826141" cy="584775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b="1" dirty="0"/>
                <a:t>보안성</a:t>
              </a: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47DF622B-27CC-405A-8188-B95962B6B3CA}"/>
                </a:ext>
              </a:extLst>
            </p:cNvPr>
            <p:cNvSpPr/>
            <p:nvPr/>
          </p:nvSpPr>
          <p:spPr>
            <a:xfrm>
              <a:off x="1820023" y="2774627"/>
              <a:ext cx="1826141" cy="584775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b="1" dirty="0"/>
                <a:t>편의성</a:t>
              </a: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4521D3B9-1706-435A-B35A-1D74130D82A4}"/>
              </a:ext>
            </a:extLst>
          </p:cNvPr>
          <p:cNvGrpSpPr/>
          <p:nvPr/>
        </p:nvGrpSpPr>
        <p:grpSpPr>
          <a:xfrm>
            <a:off x="2250282" y="3895490"/>
            <a:ext cx="1650662" cy="923252"/>
            <a:chOff x="1832192" y="4025880"/>
            <a:chExt cx="1834894" cy="1744462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A1FF33D1-4C7C-4559-BCEF-57FB5D1D6DF0}"/>
                </a:ext>
              </a:extLst>
            </p:cNvPr>
            <p:cNvSpPr/>
            <p:nvPr/>
          </p:nvSpPr>
          <p:spPr>
            <a:xfrm>
              <a:off x="1832391" y="4600798"/>
              <a:ext cx="1826141" cy="584775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b="1" dirty="0"/>
                <a:t>신속성</a:t>
              </a: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66B59035-8261-48F3-BA41-9EE7C2FD26B7}"/>
                </a:ext>
              </a:extLst>
            </p:cNvPr>
            <p:cNvSpPr/>
            <p:nvPr/>
          </p:nvSpPr>
          <p:spPr>
            <a:xfrm>
              <a:off x="1840945" y="4025880"/>
              <a:ext cx="1826141" cy="584775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b="1" dirty="0"/>
                <a:t>통관위험성</a:t>
              </a: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051C2354-935C-4CB2-93E9-E4618078E346}"/>
                </a:ext>
              </a:extLst>
            </p:cNvPr>
            <p:cNvSpPr/>
            <p:nvPr/>
          </p:nvSpPr>
          <p:spPr>
            <a:xfrm>
              <a:off x="1832192" y="5185566"/>
              <a:ext cx="1826141" cy="584776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b="1" dirty="0"/>
                <a:t>정확성</a:t>
              </a:r>
            </a:p>
          </p:txBody>
        </p: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E050DAF-E8D1-494C-86B2-99545AF8CB82}"/>
              </a:ext>
            </a:extLst>
          </p:cNvPr>
          <p:cNvSpPr/>
          <p:nvPr/>
        </p:nvSpPr>
        <p:spPr>
          <a:xfrm>
            <a:off x="5440891" y="2629783"/>
            <a:ext cx="1826141" cy="58477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b="1" dirty="0"/>
              <a:t>고객만족도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4A333FE-FC80-4CBD-AF5F-7F438789A4B8}"/>
              </a:ext>
            </a:extLst>
          </p:cNvPr>
          <p:cNvSpPr/>
          <p:nvPr/>
        </p:nvSpPr>
        <p:spPr>
          <a:xfrm>
            <a:off x="8273630" y="2629783"/>
            <a:ext cx="1826141" cy="58477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b="1" dirty="0"/>
              <a:t>재구매의도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5E1A41C-D731-4D60-8641-DA1B0CA88DF0}"/>
              </a:ext>
            </a:extLst>
          </p:cNvPr>
          <p:cNvSpPr/>
          <p:nvPr/>
        </p:nvSpPr>
        <p:spPr>
          <a:xfrm>
            <a:off x="2345448" y="1264775"/>
            <a:ext cx="1586086" cy="30440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사이트 특성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AC621BD-5D4E-4383-92DE-3765043960A0}"/>
              </a:ext>
            </a:extLst>
          </p:cNvPr>
          <p:cNvSpPr/>
          <p:nvPr/>
        </p:nvSpPr>
        <p:spPr>
          <a:xfrm>
            <a:off x="2300785" y="3165203"/>
            <a:ext cx="1612631" cy="48464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국제배송 </a:t>
            </a:r>
            <a:endParaRPr lang="en-US" altLang="ko-KR" sz="1600" dirty="0"/>
          </a:p>
          <a:p>
            <a:pPr algn="ctr"/>
            <a:r>
              <a:rPr lang="ko-KR" altLang="en-US" sz="1600"/>
              <a:t>서비스 </a:t>
            </a:r>
            <a:endParaRPr lang="ko-KR" altLang="en-US" sz="1600" dirty="0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9CDB974F-9385-4B39-8B06-08AC8A649298}"/>
              </a:ext>
            </a:extLst>
          </p:cNvPr>
          <p:cNvCxnSpPr>
            <a:cxnSpLocks/>
            <a:stCxn id="6" idx="3"/>
            <a:endCxn id="14" idx="1"/>
          </p:cNvCxnSpPr>
          <p:nvPr/>
        </p:nvCxnSpPr>
        <p:spPr>
          <a:xfrm>
            <a:off x="4146617" y="2075160"/>
            <a:ext cx="1294274" cy="847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0F946CF7-F303-4CDB-B226-D209AF2645C9}"/>
              </a:ext>
            </a:extLst>
          </p:cNvPr>
          <p:cNvCxnSpPr>
            <a:cxnSpLocks/>
            <a:stCxn id="20" idx="3"/>
            <a:endCxn id="14" idx="1"/>
          </p:cNvCxnSpPr>
          <p:nvPr/>
        </p:nvCxnSpPr>
        <p:spPr>
          <a:xfrm flipV="1">
            <a:off x="4222400" y="2922171"/>
            <a:ext cx="1218491" cy="1297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5F54D70C-B18C-4330-8869-BB4B213540F1}"/>
              </a:ext>
            </a:extLst>
          </p:cNvPr>
          <p:cNvCxnSpPr>
            <a:stCxn id="14" idx="3"/>
            <a:endCxn id="18" idx="1"/>
          </p:cNvCxnSpPr>
          <p:nvPr/>
        </p:nvCxnSpPr>
        <p:spPr>
          <a:xfrm>
            <a:off x="7267032" y="2922171"/>
            <a:ext cx="10065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위쪽 화살표 18"/>
          <p:cNvSpPr/>
          <p:nvPr/>
        </p:nvSpPr>
        <p:spPr>
          <a:xfrm>
            <a:off x="5373698" y="4709790"/>
            <a:ext cx="505146" cy="56762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4429411" y="5453272"/>
            <a:ext cx="4836310" cy="3847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 err="1"/>
              <a:t>해외직구</a:t>
            </a:r>
            <a:r>
              <a:rPr lang="ko-KR" altLang="en-US" dirty="0"/>
              <a:t> 사용 시기</a:t>
            </a:r>
          </a:p>
        </p:txBody>
      </p:sp>
      <p:sp>
        <p:nvSpPr>
          <p:cNvPr id="44" name="위쪽 화살표 43"/>
          <p:cNvSpPr/>
          <p:nvPr/>
        </p:nvSpPr>
        <p:spPr>
          <a:xfrm>
            <a:off x="8191331" y="4686579"/>
            <a:ext cx="505146" cy="56762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26571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6">
            <a:extLst>
              <a:ext uri="{FF2B5EF4-FFF2-40B4-BE49-F238E27FC236}">
                <a16:creationId xmlns:a16="http://schemas.microsoft.com/office/drawing/2014/main" id="{5EA9F788-2CB8-41B9-9921-1DDD898B39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9126525"/>
              </p:ext>
            </p:extLst>
          </p:nvPr>
        </p:nvGraphicFramePr>
        <p:xfrm>
          <a:off x="128952" y="-2497"/>
          <a:ext cx="11945816" cy="6774303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1066801">
                  <a:extLst>
                    <a:ext uri="{9D8B030D-6E8A-4147-A177-3AD203B41FA5}">
                      <a16:colId xmlns:a16="http://schemas.microsoft.com/office/drawing/2014/main" val="238131506"/>
                    </a:ext>
                  </a:extLst>
                </a:gridCol>
                <a:gridCol w="1043354">
                  <a:extLst>
                    <a:ext uri="{9D8B030D-6E8A-4147-A177-3AD203B41FA5}">
                      <a16:colId xmlns:a16="http://schemas.microsoft.com/office/drawing/2014/main" val="322215442"/>
                    </a:ext>
                  </a:extLst>
                </a:gridCol>
                <a:gridCol w="8358554">
                  <a:extLst>
                    <a:ext uri="{9D8B030D-6E8A-4147-A177-3AD203B41FA5}">
                      <a16:colId xmlns:a16="http://schemas.microsoft.com/office/drawing/2014/main" val="2220666681"/>
                    </a:ext>
                  </a:extLst>
                </a:gridCol>
                <a:gridCol w="1477107">
                  <a:extLst>
                    <a:ext uri="{9D8B030D-6E8A-4147-A177-3AD203B41FA5}">
                      <a16:colId xmlns:a16="http://schemas.microsoft.com/office/drawing/2014/main" val="3362316042"/>
                    </a:ext>
                  </a:extLst>
                </a:gridCol>
              </a:tblGrid>
              <a:tr h="377635"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kern="0" spc="0" dirty="0">
                          <a:solidFill>
                            <a:schemeClr val="tx1"/>
                          </a:solidFill>
                          <a:effectLst/>
                        </a:rPr>
                        <a:t>변수선정</a:t>
                      </a:r>
                      <a:endParaRPr lang="ko-KR" altLang="en-US" sz="1800" b="1" kern="0" spc="0" dirty="0">
                        <a:solidFill>
                          <a:schemeClr val="tx1"/>
                        </a:solidFill>
                        <a:effectLst/>
                        <a:latin typeface="Malgun Gothic (正文)"/>
                        <a:ea typeface="HCR Dotum" panose="020B0604000101010101" pitchFamily="34" charset="-122"/>
                        <a:cs typeface="HCR Dotum" panose="020B0604000101010101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kern="0" spc="0" dirty="0">
                          <a:solidFill>
                            <a:schemeClr val="tx1"/>
                          </a:solidFill>
                          <a:effectLst/>
                        </a:rPr>
                        <a:t>정의내용</a:t>
                      </a:r>
                      <a:r>
                        <a:rPr lang="ko-KR" altLang="en-US" sz="1800" b="1" kern="0" spc="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</a:t>
                      </a:r>
                      <a:endParaRPr lang="ko-KR" altLang="en-US" sz="1800" b="1" kern="0" spc="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Malgun Gothic (正文)"/>
                        <a:ea typeface="HCR Dotum" panose="020B0604000101010101" pitchFamily="34" charset="-122"/>
                        <a:cs typeface="HCR Dotum" panose="020B0604000101010101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kern="0" spc="0" dirty="0">
                          <a:solidFill>
                            <a:schemeClr val="tx1"/>
                          </a:solidFill>
                          <a:effectLst/>
                        </a:rPr>
                        <a:t>출처</a:t>
                      </a:r>
                      <a:endParaRPr lang="ko-KR" altLang="en-US" sz="1800" b="1" kern="0" spc="0" dirty="0">
                        <a:solidFill>
                          <a:schemeClr val="tx1"/>
                        </a:solidFill>
                        <a:effectLst/>
                        <a:latin typeface="Malgun Gothic (正文)"/>
                        <a:ea typeface="HCR Dotum" panose="020B0604000101010101" pitchFamily="34" charset="-122"/>
                        <a:cs typeface="HCR Dotum" panose="020B0604000101010101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3901073"/>
                  </a:ext>
                </a:extLst>
              </a:tr>
              <a:tr h="702119">
                <a:tc rowSpan="3">
                  <a:txBody>
                    <a:bodyPr/>
                    <a:lstStyle/>
                    <a:p>
                      <a:pPr marL="0" marR="0" indent="0" algn="dist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사이트 </a:t>
                      </a:r>
                      <a:endParaRPr lang="en-US" altLang="ko-KR" sz="2000" b="1" kern="0" spc="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+mj-ea"/>
                        <a:ea typeface="+mj-ea"/>
                      </a:endParaRPr>
                    </a:p>
                    <a:p>
                      <a:pPr marL="0" marR="0" indent="0" algn="dist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특성</a:t>
                      </a:r>
                      <a:endParaRPr lang="ko-KR" altLang="en-US" sz="2000" b="1" kern="0" spc="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+mj-ea"/>
                        <a:ea typeface="+mj-ea"/>
                        <a:cs typeface="HCR Dotum" panose="020B0604000101010101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dirty="0">
                          <a:effectLst/>
                        </a:rPr>
                        <a:t>신뢰성</a:t>
                      </a:r>
                      <a:endParaRPr lang="en-US" altLang="ko-KR" sz="1600" b="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해외직구 쇼핑몰에 제공하는 제품의 특성 및 정보의 믿음의  정도</a:t>
                      </a:r>
                      <a:endParaRPr lang="ko-KR" altLang="en-US" sz="1600" b="1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effectLst/>
                        </a:rPr>
                        <a:t>김석용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</a:rPr>
                        <a:t>(2019)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effectLst/>
                        </a:rPr>
                        <a:t>김태형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</a:rPr>
                        <a:t>(2016)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effectLst/>
                        </a:rPr>
                        <a:t>무린리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</a:rPr>
                        <a:t>(2017)</a:t>
                      </a:r>
                      <a:endParaRPr lang="en-US" altLang="ko-KR" sz="1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6057151"/>
                  </a:ext>
                </a:extLst>
              </a:tr>
              <a:tr h="561688">
                <a:tc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b="1" kern="0" spc="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Malgun Gothic (正文)"/>
                        <a:ea typeface="HCR Dotum" panose="020B0604000101010101" pitchFamily="34" charset="-122"/>
                        <a:cs typeface="HCR Dotum" panose="020B0604000101010101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dirty="0">
                          <a:effectLst/>
                        </a:rPr>
                        <a:t>보안성</a:t>
                      </a:r>
                      <a:endParaRPr lang="en-US" altLang="ko-KR" sz="1600" b="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 latinLnBrk="1"/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effectLst/>
                        </a:rPr>
                        <a:t>쇼핑몰이 소비자의 프라이버시를 보호하며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effectLst/>
                        </a:rPr>
                        <a:t>안전한 결제 절차를 위한 보안성을 갖춘 정도</a:t>
                      </a:r>
                      <a:endParaRPr lang="ko-KR" altLang="en-US" sz="1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</a:rPr>
                        <a:t>Sasa(2000)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effectLst/>
                        </a:rPr>
                        <a:t>최태홍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</a:rPr>
                        <a:t>(2011)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effectLst/>
                        </a:rPr>
                        <a:t>채박열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</a:rPr>
                        <a:t>(201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</a:rPr>
                        <a:t>9) </a:t>
                      </a:r>
                      <a:endParaRPr lang="en-US" altLang="ko-KR" sz="16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5304425"/>
                  </a:ext>
                </a:extLst>
              </a:tr>
              <a:tr h="456180">
                <a:tc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b="1" kern="0" spc="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Malgun Gothic (正文)"/>
                        <a:ea typeface="HCR Dotum" panose="020B0604000101010101" pitchFamily="34" charset="-122"/>
                        <a:cs typeface="HCR Dotum" panose="020B0604000101010101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편의성</a:t>
                      </a:r>
                      <a:endParaRPr lang="en-US" altLang="zh-CN" sz="1600" b="0" kern="12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Malgun Gothic (正文)"/>
                        <a:ea typeface="HCR Dotum" panose="020B0604000101010101" pitchFamily="34" charset="-122"/>
                        <a:cs typeface="HCR Dotum" panose="020B0604000101010101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effectLst/>
                        </a:rPr>
                        <a:t>해외직구 사이트가 소비자에게 제공하는 서비스가 간편하게 이용되는 정도 및 제품의 구매 시 쉽게 사용되는 정도</a:t>
                      </a:r>
                      <a:endParaRPr lang="ko-KR" altLang="en-US" sz="1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effectLst/>
                        </a:rPr>
                        <a:t>왕초군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</a:rPr>
                        <a:t>(2020)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effectLst/>
                        </a:rPr>
                        <a:t>장영빈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</a:rPr>
                        <a:t>(2018)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effectLst/>
                        </a:rPr>
                        <a:t>왕명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</a:rPr>
                        <a:t>(2018)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3206909"/>
                  </a:ext>
                </a:extLst>
              </a:tr>
              <a:tr h="702119">
                <a:tc rowSpan="3">
                  <a:txBody>
                    <a:bodyPr/>
                    <a:lstStyle/>
                    <a:p>
                      <a:pPr marL="0" marR="0" lvl="0" indent="0" algn="di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b="1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국제</a:t>
                      </a:r>
                      <a:endParaRPr lang="en-US" altLang="ko-KR" sz="2000" b="1" kern="12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+mj-ea"/>
                        <a:ea typeface="+mj-ea"/>
                      </a:endParaRPr>
                    </a:p>
                    <a:p>
                      <a:pPr marL="0" marR="0" lvl="0" indent="0" algn="di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b="1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배송 서비스 </a:t>
                      </a:r>
                      <a:endParaRPr lang="en-US" altLang="ko-KR" sz="2000" b="1" kern="12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+mj-ea"/>
                        <a:ea typeface="+mj-ea"/>
                      </a:endParaRPr>
                    </a:p>
                    <a:p>
                      <a:pPr marL="0" marR="0" lvl="0" indent="0" algn="di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b="1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품질</a:t>
                      </a:r>
                      <a:endParaRPr lang="en-US" altLang="ko-KR" sz="2000" b="1" kern="12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dirty="0">
                          <a:effectLst/>
                        </a:rPr>
                        <a:t>통관 위험성</a:t>
                      </a:r>
                      <a:endParaRPr lang="en-US" altLang="ko-KR" sz="1600" b="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base" latinLnBrk="0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effectLst/>
                        </a:rPr>
                        <a:t>(COVID-19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effectLst/>
                        </a:rPr>
                        <a:t>발생 동안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effectLst/>
                        </a:rPr>
                        <a:t> 소비자가 제품을 구매할 때 수수료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effectLst/>
                        </a:rPr>
                        <a:t>관세비용 등이 존재하며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effectLst/>
                        </a:rPr>
                        <a:t>통관 시간이 길어지고 상품이 파손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effectLst/>
                        </a:rPr>
                        <a:t>분실될 가능성이 있는 것으로 정의</a:t>
                      </a:r>
                      <a:endParaRPr lang="ko-KR" altLang="en-US" sz="1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effectLst/>
                        </a:rPr>
                        <a:t>김태형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</a:rPr>
                        <a:t>(2015)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effectLst/>
                        </a:rPr>
                        <a:t>방개심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</a:rPr>
                        <a:t>(2017)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effectLst/>
                        </a:rPr>
                        <a:t>방개심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</a:rPr>
                        <a:t>(2017)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7635793"/>
                  </a:ext>
                </a:extLst>
              </a:tr>
              <a:tr h="610925">
                <a:tc vMerge="1">
                  <a:txBody>
                    <a:bodyPr/>
                    <a:lstStyle/>
                    <a:p>
                      <a:pPr marL="0" marR="0" lvl="0" indent="0" algn="di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2000" b="1" kern="12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신속성</a:t>
                      </a:r>
                      <a:endParaRPr lang="en-US" altLang="zh-CN" sz="1600" b="0" kern="12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Malgun Gothic (正文)"/>
                        <a:ea typeface="HCR Dotum" panose="020B0604000101010101" pitchFamily="34" charset="-122"/>
                        <a:cs typeface="HCR Dotum" panose="020B0604000101010101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base" latinLnBrk="0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effectLst/>
                        </a:rPr>
                        <a:t>(COVID-19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effectLst/>
                        </a:rPr>
                        <a:t>발생 동안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effectLst/>
                        </a:rPr>
                        <a:t>)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effectLst/>
                        </a:rPr>
                        <a:t>소비자가 주문한 배송서비스가 제시간 안에 제공되는 정도</a:t>
                      </a:r>
                      <a:endParaRPr lang="ko-KR" altLang="en-US" sz="1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effectLst/>
                        </a:rPr>
                        <a:t>대옥천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</a:rPr>
                        <a:t>(2016)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effectLst/>
                        </a:rPr>
                        <a:t>홍다현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</a:rPr>
                        <a:t>(2021)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effectLst/>
                        </a:rPr>
                        <a:t>김재욱 외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</a:rPr>
                        <a:t>(2002)</a:t>
                      </a:r>
                      <a:endParaRPr lang="en-US" altLang="zh-CN" sz="1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0219420"/>
                  </a:ext>
                </a:extLst>
              </a:tr>
              <a:tr h="606235">
                <a:tc vMerge="1">
                  <a:txBody>
                    <a:bodyPr/>
                    <a:lstStyle/>
                    <a:p>
                      <a:pPr marL="0" marR="0" lvl="0" indent="0" algn="di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2000" b="1" kern="12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정확성</a:t>
                      </a:r>
                      <a:endParaRPr lang="zh-CN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effectLst/>
                        </a:rPr>
                        <a:t>(COVID-19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effectLst/>
                        </a:rPr>
                        <a:t>발생 동안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effectLst/>
                        </a:rPr>
                        <a:t>)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effectLst/>
                        </a:rPr>
                        <a:t>발송된 제품의 정확도며 정해진 배송 시간 내에 정확한 주소까지 배송서비스를 제공하는 정도를 의미함</a:t>
                      </a:r>
                      <a:endParaRPr lang="ko-KR" altLang="en-US" sz="1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박나리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(2008)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대문천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(2017)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장철기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(2017)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이상곤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(2004)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1172301"/>
                  </a:ext>
                </a:extLst>
              </a:tr>
              <a:tr h="681263">
                <a:tc>
                  <a:txBody>
                    <a:bodyPr/>
                    <a:lstStyle/>
                    <a:p>
                      <a:pPr marL="0" marR="0" lvl="0" indent="0" algn="di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매개</a:t>
                      </a:r>
                      <a:endParaRPr lang="en-US" altLang="ko-KR" sz="1800" b="1" kern="12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</a:endParaRPr>
                    </a:p>
                    <a:p>
                      <a:pPr marL="0" marR="0" lvl="0" indent="0" algn="di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변수</a:t>
                      </a:r>
                      <a:endParaRPr lang="en-US" altLang="zh-CN" sz="1800" b="1" kern="12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Malgun Gothic (正文)"/>
                        <a:ea typeface="HCR Dotum" panose="020B0604000101010101" pitchFamily="34" charset="-122"/>
                        <a:cs typeface="HCR Dotum" panose="020B0604000101010101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dirty="0">
                          <a:effectLst/>
                        </a:rPr>
                        <a:t>고객 만족도</a:t>
                      </a:r>
                      <a:endParaRPr lang="en-US" altLang="ko-KR" sz="1600" b="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effectLst/>
                        </a:rPr>
                        <a:t>해외직구 사이트가 제공된 서비스 및 국제물류서비스에 대해 구매전의 기대와 실제적인 지각한 정도로 정의함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effectLst/>
                        <a:latin typeface="Malgun Malgun Gothic (正文)(正文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김준강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(2001)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Oliver(1981)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김광희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(2010)</a:t>
                      </a:r>
                      <a:endParaRPr lang="en-US" altLang="zh-CN" sz="1400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0219291"/>
                  </a:ext>
                </a:extLst>
              </a:tr>
              <a:tr h="906903">
                <a:tc>
                  <a:txBody>
                    <a:bodyPr/>
                    <a:lstStyle/>
                    <a:p>
                      <a:pPr marL="0" marR="0" lvl="0" indent="0" algn="di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종속</a:t>
                      </a:r>
                      <a:endParaRPr lang="en-US" altLang="ko-KR" sz="1800" b="1" kern="12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</a:endParaRPr>
                    </a:p>
                    <a:p>
                      <a:pPr marL="0" marR="0" lvl="0" indent="0" algn="di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변수</a:t>
                      </a:r>
                      <a:endParaRPr lang="en-US" altLang="zh-CN" sz="1800" b="1" kern="12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Malgun Gothic (正文)"/>
                        <a:ea typeface="HCR Dotum" panose="020B0604000101010101" pitchFamily="34" charset="-122"/>
                        <a:cs typeface="HCR Dotum" panose="020B0604000101010101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dirty="0">
                          <a:effectLst/>
                        </a:rPr>
                        <a:t>재구매 의도</a:t>
                      </a:r>
                      <a:endParaRPr lang="en-US" altLang="ko-KR" sz="1600" b="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effectLst/>
                        </a:rPr>
                        <a:t>소비자가 전에 구매했던 경험을 바탕으로 미래에 이 쇼핑몰을 지속적으로 사용할 의향 및 타인에게 추천할 의향으로 정의함</a:t>
                      </a:r>
                      <a:endParaRPr lang="ko-KR" altLang="en-US" sz="1600" b="1" kern="1200" dirty="0">
                        <a:solidFill>
                          <a:schemeClr val="tx1"/>
                        </a:solidFill>
                        <a:effectLst/>
                        <a:latin typeface="Malgun Malgun Gothic (正文)(正文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이미경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(2004)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조홍연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(2011)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이성호 외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(2015)</a:t>
                      </a:r>
                      <a:endParaRPr lang="en-US" altLang="zh-CN" sz="1400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16609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55507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5023040" y="1569382"/>
            <a:ext cx="2498670" cy="1862048"/>
            <a:chOff x="2757770" y="2361497"/>
            <a:chExt cx="2498670" cy="1862048"/>
          </a:xfrm>
        </p:grpSpPr>
        <p:sp>
          <p:nvSpPr>
            <p:cNvPr id="12" name="TextBox 59"/>
            <p:cNvSpPr txBox="1">
              <a:spLocks noChangeArrowheads="1"/>
            </p:cNvSpPr>
            <p:nvPr/>
          </p:nvSpPr>
          <p:spPr bwMode="auto">
            <a:xfrm flipH="1">
              <a:off x="3115977" y="2361497"/>
              <a:ext cx="1782258" cy="186204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defTabSz="685800">
                <a:defRPr/>
              </a:pPr>
              <a:r>
                <a:rPr lang="en-US" altLang="zh-CN" sz="11500" kern="0" dirty="0">
                  <a:solidFill>
                    <a:schemeClr val="accent1"/>
                  </a:solidFill>
                  <a:latin typeface="Impact" panose="020B0806030902050204" pitchFamily="34" charset="0"/>
                  <a:ea typeface="微软雅黑" pitchFamily="34" charset="-122"/>
                </a:rPr>
                <a:t>05</a:t>
              </a:r>
              <a:endParaRPr lang="en-US" altLang="ko-KR" sz="8800" kern="0" dirty="0">
                <a:solidFill>
                  <a:schemeClr val="accent1"/>
                </a:solidFill>
                <a:latin typeface="Impact" panose="020B0806030902050204" pitchFamily="34" charset="0"/>
                <a:ea typeface="微软雅黑" pitchFamily="34" charset="-122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2787950" y="3646240"/>
              <a:ext cx="2468490" cy="327680"/>
            </a:xfrm>
            <a:prstGeom prst="ellipse">
              <a:avLst/>
            </a:prstGeom>
            <a:gradFill flip="none" rotWithShape="1">
              <a:gsLst>
                <a:gs pos="0">
                  <a:schemeClr val="tx1">
                    <a:alpha val="90000"/>
                  </a:schemeClr>
                </a:gs>
                <a:gs pos="100000">
                  <a:schemeClr val="tx1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2757770" y="3801706"/>
              <a:ext cx="2498670" cy="387863"/>
            </a:xfrm>
            <a:prstGeom prst="rect">
              <a:avLst/>
            </a:prstGeom>
            <a:solidFill>
              <a:srgbClr val="F9F9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7" name="任意多边形 16"/>
          <p:cNvSpPr/>
          <p:nvPr/>
        </p:nvSpPr>
        <p:spPr>
          <a:xfrm>
            <a:off x="5318387" y="1331543"/>
            <a:ext cx="1954610" cy="1113172"/>
          </a:xfrm>
          <a:custGeom>
            <a:avLst/>
            <a:gdLst>
              <a:gd name="connsiteX0" fmla="*/ 0 w 1845118"/>
              <a:gd name="connsiteY0" fmla="*/ 0 h 1113172"/>
              <a:gd name="connsiteX1" fmla="*/ 1845118 w 1845118"/>
              <a:gd name="connsiteY1" fmla="*/ 0 h 1113172"/>
              <a:gd name="connsiteX2" fmla="*/ 1845118 w 1845118"/>
              <a:gd name="connsiteY2" fmla="*/ 1113172 h 1113172"/>
              <a:gd name="connsiteX3" fmla="*/ 1054278 w 1845118"/>
              <a:gd name="connsiteY3" fmla="*/ 1113172 h 1113172"/>
              <a:gd name="connsiteX4" fmla="*/ 1054278 w 1845118"/>
              <a:gd name="connsiteY4" fmla="*/ 539460 h 1113172"/>
              <a:gd name="connsiteX5" fmla="*/ 0 w 1845118"/>
              <a:gd name="connsiteY5" fmla="*/ 539460 h 1113172"/>
              <a:gd name="connsiteX0" fmla="*/ 1054278 w 1845118"/>
              <a:gd name="connsiteY0" fmla="*/ 539460 h 1113172"/>
              <a:gd name="connsiteX1" fmla="*/ 0 w 1845118"/>
              <a:gd name="connsiteY1" fmla="*/ 539460 h 1113172"/>
              <a:gd name="connsiteX2" fmla="*/ 0 w 1845118"/>
              <a:gd name="connsiteY2" fmla="*/ 0 h 1113172"/>
              <a:gd name="connsiteX3" fmla="*/ 1845118 w 1845118"/>
              <a:gd name="connsiteY3" fmla="*/ 0 h 1113172"/>
              <a:gd name="connsiteX4" fmla="*/ 1845118 w 1845118"/>
              <a:gd name="connsiteY4" fmla="*/ 1113172 h 1113172"/>
              <a:gd name="connsiteX5" fmla="*/ 1054278 w 1845118"/>
              <a:gd name="connsiteY5" fmla="*/ 1113172 h 1113172"/>
              <a:gd name="connsiteX6" fmla="*/ 1145718 w 1845118"/>
              <a:gd name="connsiteY6" fmla="*/ 630900 h 1113172"/>
              <a:gd name="connsiteX0" fmla="*/ 1054278 w 1845118"/>
              <a:gd name="connsiteY0" fmla="*/ 539460 h 1113172"/>
              <a:gd name="connsiteX1" fmla="*/ 0 w 1845118"/>
              <a:gd name="connsiteY1" fmla="*/ 539460 h 1113172"/>
              <a:gd name="connsiteX2" fmla="*/ 0 w 1845118"/>
              <a:gd name="connsiteY2" fmla="*/ 0 h 1113172"/>
              <a:gd name="connsiteX3" fmla="*/ 1845118 w 1845118"/>
              <a:gd name="connsiteY3" fmla="*/ 0 h 1113172"/>
              <a:gd name="connsiteX4" fmla="*/ 1845118 w 1845118"/>
              <a:gd name="connsiteY4" fmla="*/ 1113172 h 1113172"/>
              <a:gd name="connsiteX5" fmla="*/ 1054278 w 1845118"/>
              <a:gd name="connsiteY5" fmla="*/ 1113172 h 1113172"/>
              <a:gd name="connsiteX0" fmla="*/ 0 w 1845118"/>
              <a:gd name="connsiteY0" fmla="*/ 539460 h 1113172"/>
              <a:gd name="connsiteX1" fmla="*/ 0 w 1845118"/>
              <a:gd name="connsiteY1" fmla="*/ 0 h 1113172"/>
              <a:gd name="connsiteX2" fmla="*/ 1845118 w 1845118"/>
              <a:gd name="connsiteY2" fmla="*/ 0 h 1113172"/>
              <a:gd name="connsiteX3" fmla="*/ 1845118 w 1845118"/>
              <a:gd name="connsiteY3" fmla="*/ 1113172 h 1113172"/>
              <a:gd name="connsiteX4" fmla="*/ 1054278 w 1845118"/>
              <a:gd name="connsiteY4" fmla="*/ 1113172 h 1113172"/>
              <a:gd name="connsiteX0" fmla="*/ 0 w 1845118"/>
              <a:gd name="connsiteY0" fmla="*/ 539460 h 1113172"/>
              <a:gd name="connsiteX1" fmla="*/ 0 w 1845118"/>
              <a:gd name="connsiteY1" fmla="*/ 0 h 1113172"/>
              <a:gd name="connsiteX2" fmla="*/ 1845118 w 1845118"/>
              <a:gd name="connsiteY2" fmla="*/ 0 h 1113172"/>
              <a:gd name="connsiteX3" fmla="*/ 1845118 w 1845118"/>
              <a:gd name="connsiteY3" fmla="*/ 1113172 h 1113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45118" h="1113172">
                <a:moveTo>
                  <a:pt x="0" y="539460"/>
                </a:moveTo>
                <a:lnTo>
                  <a:pt x="0" y="0"/>
                </a:lnTo>
                <a:lnTo>
                  <a:pt x="1845118" y="0"/>
                </a:lnTo>
                <a:lnTo>
                  <a:pt x="1845118" y="1113172"/>
                </a:lnTo>
              </a:path>
            </a:pathLst>
          </a:custGeom>
          <a:noFill/>
          <a:ln w="317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9" name="任意多边形 18"/>
          <p:cNvSpPr/>
          <p:nvPr/>
        </p:nvSpPr>
        <p:spPr>
          <a:xfrm>
            <a:off x="5023040" y="1639722"/>
            <a:ext cx="2498670" cy="1827878"/>
          </a:xfrm>
          <a:custGeom>
            <a:avLst/>
            <a:gdLst>
              <a:gd name="connsiteX0" fmla="*/ 0 w 2362498"/>
              <a:gd name="connsiteY0" fmla="*/ 0 h 1827878"/>
              <a:gd name="connsiteX1" fmla="*/ 618105 w 2362498"/>
              <a:gd name="connsiteY1" fmla="*/ 0 h 1827878"/>
              <a:gd name="connsiteX2" fmla="*/ 618105 w 2362498"/>
              <a:gd name="connsiteY2" fmla="*/ 1612423 h 1827878"/>
              <a:gd name="connsiteX3" fmla="*/ 2362498 w 2362498"/>
              <a:gd name="connsiteY3" fmla="*/ 1612423 h 1827878"/>
              <a:gd name="connsiteX4" fmla="*/ 2362498 w 2362498"/>
              <a:gd name="connsiteY4" fmla="*/ 1827878 h 1827878"/>
              <a:gd name="connsiteX5" fmla="*/ 839514 w 2362498"/>
              <a:gd name="connsiteY5" fmla="*/ 1827878 h 1827878"/>
              <a:gd name="connsiteX6" fmla="*/ 433218 w 2362498"/>
              <a:gd name="connsiteY6" fmla="*/ 1827878 h 1827878"/>
              <a:gd name="connsiteX7" fmla="*/ 433218 w 2362498"/>
              <a:gd name="connsiteY7" fmla="*/ 1826314 h 1827878"/>
              <a:gd name="connsiteX8" fmla="*/ 0 w 2362498"/>
              <a:gd name="connsiteY8" fmla="*/ 1826314 h 1827878"/>
              <a:gd name="connsiteX0" fmla="*/ 618105 w 2362498"/>
              <a:gd name="connsiteY0" fmla="*/ 1612423 h 1827878"/>
              <a:gd name="connsiteX1" fmla="*/ 2362498 w 2362498"/>
              <a:gd name="connsiteY1" fmla="*/ 1612423 h 1827878"/>
              <a:gd name="connsiteX2" fmla="*/ 2362498 w 2362498"/>
              <a:gd name="connsiteY2" fmla="*/ 1827878 h 1827878"/>
              <a:gd name="connsiteX3" fmla="*/ 839514 w 2362498"/>
              <a:gd name="connsiteY3" fmla="*/ 1827878 h 1827878"/>
              <a:gd name="connsiteX4" fmla="*/ 433218 w 2362498"/>
              <a:gd name="connsiteY4" fmla="*/ 1827878 h 1827878"/>
              <a:gd name="connsiteX5" fmla="*/ 433218 w 2362498"/>
              <a:gd name="connsiteY5" fmla="*/ 1826314 h 1827878"/>
              <a:gd name="connsiteX6" fmla="*/ 0 w 2362498"/>
              <a:gd name="connsiteY6" fmla="*/ 1826314 h 1827878"/>
              <a:gd name="connsiteX7" fmla="*/ 0 w 2362498"/>
              <a:gd name="connsiteY7" fmla="*/ 0 h 1827878"/>
              <a:gd name="connsiteX8" fmla="*/ 618105 w 2362498"/>
              <a:gd name="connsiteY8" fmla="*/ 0 h 1827878"/>
              <a:gd name="connsiteX9" fmla="*/ 709545 w 2362498"/>
              <a:gd name="connsiteY9" fmla="*/ 1703863 h 1827878"/>
              <a:gd name="connsiteX0" fmla="*/ 618105 w 2362498"/>
              <a:gd name="connsiteY0" fmla="*/ 1612423 h 1827878"/>
              <a:gd name="connsiteX1" fmla="*/ 2362498 w 2362498"/>
              <a:gd name="connsiteY1" fmla="*/ 1612423 h 1827878"/>
              <a:gd name="connsiteX2" fmla="*/ 2362498 w 2362498"/>
              <a:gd name="connsiteY2" fmla="*/ 1827878 h 1827878"/>
              <a:gd name="connsiteX3" fmla="*/ 839514 w 2362498"/>
              <a:gd name="connsiteY3" fmla="*/ 1827878 h 1827878"/>
              <a:gd name="connsiteX4" fmla="*/ 433218 w 2362498"/>
              <a:gd name="connsiteY4" fmla="*/ 1827878 h 1827878"/>
              <a:gd name="connsiteX5" fmla="*/ 433218 w 2362498"/>
              <a:gd name="connsiteY5" fmla="*/ 1826314 h 1827878"/>
              <a:gd name="connsiteX6" fmla="*/ 0 w 2362498"/>
              <a:gd name="connsiteY6" fmla="*/ 1826314 h 1827878"/>
              <a:gd name="connsiteX7" fmla="*/ 0 w 2362498"/>
              <a:gd name="connsiteY7" fmla="*/ 0 h 1827878"/>
              <a:gd name="connsiteX8" fmla="*/ 618105 w 2362498"/>
              <a:gd name="connsiteY8" fmla="*/ 0 h 1827878"/>
              <a:gd name="connsiteX0" fmla="*/ 2362498 w 2362498"/>
              <a:gd name="connsiteY0" fmla="*/ 1612423 h 1827878"/>
              <a:gd name="connsiteX1" fmla="*/ 2362498 w 2362498"/>
              <a:gd name="connsiteY1" fmla="*/ 1827878 h 1827878"/>
              <a:gd name="connsiteX2" fmla="*/ 839514 w 2362498"/>
              <a:gd name="connsiteY2" fmla="*/ 1827878 h 1827878"/>
              <a:gd name="connsiteX3" fmla="*/ 433218 w 2362498"/>
              <a:gd name="connsiteY3" fmla="*/ 1827878 h 1827878"/>
              <a:gd name="connsiteX4" fmla="*/ 433218 w 2362498"/>
              <a:gd name="connsiteY4" fmla="*/ 1826314 h 1827878"/>
              <a:gd name="connsiteX5" fmla="*/ 0 w 2362498"/>
              <a:gd name="connsiteY5" fmla="*/ 1826314 h 1827878"/>
              <a:gd name="connsiteX6" fmla="*/ 0 w 2362498"/>
              <a:gd name="connsiteY6" fmla="*/ 0 h 1827878"/>
              <a:gd name="connsiteX7" fmla="*/ 618105 w 2362498"/>
              <a:gd name="connsiteY7" fmla="*/ 0 h 1827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62498" h="1827878">
                <a:moveTo>
                  <a:pt x="2362498" y="1612423"/>
                </a:moveTo>
                <a:lnTo>
                  <a:pt x="2362498" y="1827878"/>
                </a:lnTo>
                <a:lnTo>
                  <a:pt x="839514" y="1827878"/>
                </a:lnTo>
                <a:lnTo>
                  <a:pt x="433218" y="1827878"/>
                </a:lnTo>
                <a:lnTo>
                  <a:pt x="433218" y="1826314"/>
                </a:lnTo>
                <a:lnTo>
                  <a:pt x="0" y="1826314"/>
                </a:lnTo>
                <a:lnTo>
                  <a:pt x="0" y="0"/>
                </a:lnTo>
                <a:lnTo>
                  <a:pt x="618105" y="0"/>
                </a:lnTo>
              </a:path>
            </a:pathLst>
          </a:custGeom>
          <a:noFill/>
          <a:ln w="317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6A0B6AA-A2B6-4565-B7EF-CD222C076F6F}"/>
              </a:ext>
            </a:extLst>
          </p:cNvPr>
          <p:cNvSpPr txBox="1"/>
          <p:nvPr/>
        </p:nvSpPr>
        <p:spPr>
          <a:xfrm>
            <a:off x="2711438" y="4385800"/>
            <a:ext cx="68722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b="1" dirty="0">
                <a:latin typeface="+mj-ea"/>
                <a:ea typeface="+mj-ea"/>
              </a:rPr>
              <a:t>실증분석</a:t>
            </a:r>
          </a:p>
        </p:txBody>
      </p:sp>
    </p:spTree>
    <p:extLst>
      <p:ext uri="{BB962C8B-B14F-4D97-AF65-F5344CB8AC3E}">
        <p14:creationId xmlns:p14="http://schemas.microsoft.com/office/powerpoint/2010/main" val="31742155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1489829"/>
              </p:ext>
            </p:extLst>
          </p:nvPr>
        </p:nvGraphicFramePr>
        <p:xfrm>
          <a:off x="83425" y="687847"/>
          <a:ext cx="4952402" cy="3906012"/>
        </p:xfrm>
        <a:graphic>
          <a:graphicData uri="http://schemas.openxmlformats.org/drawingml/2006/table">
            <a:tbl>
              <a:tblPr/>
              <a:tblGrid>
                <a:gridCol w="1345560">
                  <a:extLst>
                    <a:ext uri="{9D8B030D-6E8A-4147-A177-3AD203B41FA5}">
                      <a16:colId xmlns:a16="http://schemas.microsoft.com/office/drawing/2014/main" val="1977187187"/>
                    </a:ext>
                  </a:extLst>
                </a:gridCol>
                <a:gridCol w="1557208">
                  <a:extLst>
                    <a:ext uri="{9D8B030D-6E8A-4147-A177-3AD203B41FA5}">
                      <a16:colId xmlns:a16="http://schemas.microsoft.com/office/drawing/2014/main" val="3813851754"/>
                    </a:ext>
                  </a:extLst>
                </a:gridCol>
                <a:gridCol w="569807">
                  <a:extLst>
                    <a:ext uri="{9D8B030D-6E8A-4147-A177-3AD203B41FA5}">
                      <a16:colId xmlns:a16="http://schemas.microsoft.com/office/drawing/2014/main" val="2885805661"/>
                    </a:ext>
                  </a:extLst>
                </a:gridCol>
                <a:gridCol w="1479827">
                  <a:extLst>
                    <a:ext uri="{9D8B030D-6E8A-4147-A177-3AD203B41FA5}">
                      <a16:colId xmlns:a16="http://schemas.microsoft.com/office/drawing/2014/main" val="2761352055"/>
                    </a:ext>
                  </a:extLst>
                </a:gridCol>
              </a:tblGrid>
              <a:tr h="57671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 err="1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구성개념</a:t>
                      </a: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 err="1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측정변수</a:t>
                      </a: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 err="1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항목수</a:t>
                      </a: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 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 dirty="0" err="1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Cronbachʼs</a:t>
                      </a:r>
                      <a:r>
                        <a:rPr lang="en-US" sz="1600" b="1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 </a:t>
                      </a:r>
                      <a:r>
                        <a:rPr lang="el-GR" sz="1600" b="1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α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7980448"/>
                  </a:ext>
                </a:extLst>
              </a:tr>
              <a:tr h="301818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사이트 특성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신뢰성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4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.886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67534896"/>
                  </a:ext>
                </a:extLst>
              </a:tr>
              <a:tr h="30181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 err="1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보안성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4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.849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41869270"/>
                  </a:ext>
                </a:extLst>
              </a:tr>
              <a:tr h="30181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편의성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4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.829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19664007"/>
                  </a:ext>
                </a:extLst>
              </a:tr>
              <a:tr h="301818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국제배송 </a:t>
                      </a:r>
                    </a:p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서비스 품질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 err="1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통관위험성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4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.864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42470464"/>
                  </a:ext>
                </a:extLst>
              </a:tr>
              <a:tr h="30181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신속성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4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.803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54166574"/>
                  </a:ext>
                </a:extLst>
              </a:tr>
              <a:tr h="30181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정확성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4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.866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60859594"/>
                  </a:ext>
                </a:extLst>
              </a:tr>
              <a:tr h="30181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매개변수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고객만족도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4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.867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45980764"/>
                  </a:ext>
                </a:extLst>
              </a:tr>
              <a:tr h="30181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종속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2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 err="1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재구매의도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4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.836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75614596"/>
                  </a:ext>
                </a:extLst>
              </a:tr>
              <a:tr h="196201">
                <a:tc gridSpan="4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자료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분석결과를 바탕으로 저자 정리 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8792583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900997" y="8547"/>
            <a:ext cx="3531736" cy="5637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>
              <a:lnSpc>
                <a:spcPct val="180000"/>
              </a:lnSpc>
            </a:pPr>
            <a:r>
              <a:rPr lang="ko-KR" altLang="en-US" sz="2000" b="1" kern="0" dirty="0" err="1">
                <a:solidFill>
                  <a:srgbClr val="000000"/>
                </a:solidFill>
                <a:latin typeface="+mj-ea"/>
                <a:ea typeface="+mj-ea"/>
              </a:rPr>
              <a:t>연구변수의</a:t>
            </a:r>
            <a:r>
              <a:rPr lang="ko-KR" altLang="en-US" sz="2000" b="1" kern="0" dirty="0">
                <a:solidFill>
                  <a:srgbClr val="000000"/>
                </a:solidFill>
                <a:latin typeface="+mj-ea"/>
                <a:ea typeface="+mj-ea"/>
              </a:rPr>
              <a:t> 신뢰성 분석결과 </a:t>
            </a:r>
            <a:endParaRPr lang="ko-KR" altLang="en-US" sz="2000" b="1" kern="0" spc="0" dirty="0">
              <a:solidFill>
                <a:srgbClr val="000000"/>
              </a:solidFill>
              <a:effectLst/>
              <a:latin typeface="+mj-ea"/>
              <a:ea typeface="+mj-ea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4053367"/>
              </p:ext>
            </p:extLst>
          </p:nvPr>
        </p:nvGraphicFramePr>
        <p:xfrm>
          <a:off x="181740" y="4801673"/>
          <a:ext cx="4970249" cy="1995678"/>
        </p:xfrm>
        <a:graphic>
          <a:graphicData uri="http://schemas.openxmlformats.org/drawingml/2006/table">
            <a:tbl>
              <a:tblPr/>
              <a:tblGrid>
                <a:gridCol w="1796760">
                  <a:extLst>
                    <a:ext uri="{9D8B030D-6E8A-4147-A177-3AD203B41FA5}">
                      <a16:colId xmlns:a16="http://schemas.microsoft.com/office/drawing/2014/main" val="394719547"/>
                    </a:ext>
                  </a:extLst>
                </a:gridCol>
                <a:gridCol w="2111244">
                  <a:extLst>
                    <a:ext uri="{9D8B030D-6E8A-4147-A177-3AD203B41FA5}">
                      <a16:colId xmlns:a16="http://schemas.microsoft.com/office/drawing/2014/main" val="607499294"/>
                    </a:ext>
                  </a:extLst>
                </a:gridCol>
                <a:gridCol w="1062245">
                  <a:extLst>
                    <a:ext uri="{9D8B030D-6E8A-4147-A177-3AD203B41FA5}">
                      <a16:colId xmlns:a16="http://schemas.microsoft.com/office/drawing/2014/main" val="83748943"/>
                    </a:ext>
                  </a:extLst>
                </a:gridCol>
              </a:tblGrid>
              <a:tr h="402624"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표본 적절성의 </a:t>
                      </a: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Kaiser-Meyer-</a:t>
                      </a:r>
                      <a:r>
                        <a:rPr lang="en-US" altLang="ko-KR" sz="1600" b="1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Olkin</a:t>
                      </a: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측도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0.887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6554875"/>
                  </a:ext>
                </a:extLst>
              </a:tr>
              <a:tr h="239801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Bartlett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의 </a:t>
                      </a:r>
                      <a:r>
                        <a:rPr lang="ko-KR" alt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구형성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검정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근사 </a:t>
                      </a:r>
                      <a:r>
                        <a:rPr lang="ko-KR" alt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카이제곱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6107.93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49830802"/>
                  </a:ext>
                </a:extLst>
              </a:tr>
              <a:tr h="23980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자유도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496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3563118"/>
                  </a:ext>
                </a:extLst>
              </a:tr>
              <a:tr h="23980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유의확률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.000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02819231"/>
                  </a:ext>
                </a:extLst>
              </a:tr>
              <a:tr h="163272">
                <a:tc gridSpan="3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자료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: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분석결과를 </a:t>
                      </a: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바당으로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 저자 작성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3405780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848260" y="4237929"/>
            <a:ext cx="3422732" cy="5637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>
              <a:lnSpc>
                <a:spcPct val="180000"/>
              </a:lnSpc>
            </a:pPr>
            <a:r>
              <a:rPr lang="en-US" altLang="ko-KR" sz="2000" b="1" kern="0" dirty="0">
                <a:solidFill>
                  <a:srgbClr val="000000"/>
                </a:solidFill>
                <a:latin typeface="+mj-ea"/>
                <a:ea typeface="+mj-ea"/>
              </a:rPr>
              <a:t>KMO</a:t>
            </a:r>
            <a:r>
              <a:rPr lang="ko-KR" altLang="en-US" sz="2000" b="1" kern="0" dirty="0">
                <a:solidFill>
                  <a:srgbClr val="000000"/>
                </a:solidFill>
                <a:latin typeface="+mj-ea"/>
                <a:ea typeface="+mj-ea"/>
              </a:rPr>
              <a:t>와 </a:t>
            </a:r>
            <a:r>
              <a:rPr lang="en-US" altLang="ko-KR" sz="2000" b="1" kern="0" dirty="0">
                <a:solidFill>
                  <a:srgbClr val="000000"/>
                </a:solidFill>
                <a:latin typeface="+mj-ea"/>
                <a:ea typeface="+mj-ea"/>
              </a:rPr>
              <a:t>Bartlett</a:t>
            </a:r>
            <a:r>
              <a:rPr lang="ko-KR" altLang="en-US" sz="2000" b="1" kern="0" dirty="0">
                <a:solidFill>
                  <a:srgbClr val="000000"/>
                </a:solidFill>
                <a:latin typeface="+mj-ea"/>
                <a:ea typeface="+mj-ea"/>
              </a:rPr>
              <a:t>의 검정결과</a:t>
            </a:r>
            <a:endParaRPr lang="ko-KR" altLang="en-US" sz="2000" b="1" kern="0" spc="0" dirty="0">
              <a:solidFill>
                <a:srgbClr val="000000"/>
              </a:solidFill>
              <a:effectLst/>
              <a:latin typeface="+mj-ea"/>
              <a:ea typeface="+mj-ea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7845481"/>
              </p:ext>
            </p:extLst>
          </p:nvPr>
        </p:nvGraphicFramePr>
        <p:xfrm>
          <a:off x="6270172" y="8547"/>
          <a:ext cx="5921828" cy="7784987"/>
        </p:xfrm>
        <a:graphic>
          <a:graphicData uri="http://schemas.openxmlformats.org/drawingml/2006/table">
            <a:tbl>
              <a:tblPr/>
              <a:tblGrid>
                <a:gridCol w="482775">
                  <a:extLst>
                    <a:ext uri="{9D8B030D-6E8A-4147-A177-3AD203B41FA5}">
                      <a16:colId xmlns:a16="http://schemas.microsoft.com/office/drawing/2014/main" val="2183598893"/>
                    </a:ext>
                  </a:extLst>
                </a:gridCol>
                <a:gridCol w="689306">
                  <a:extLst>
                    <a:ext uri="{9D8B030D-6E8A-4147-A177-3AD203B41FA5}">
                      <a16:colId xmlns:a16="http://schemas.microsoft.com/office/drawing/2014/main" val="2671958432"/>
                    </a:ext>
                  </a:extLst>
                </a:gridCol>
                <a:gridCol w="689306">
                  <a:extLst>
                    <a:ext uri="{9D8B030D-6E8A-4147-A177-3AD203B41FA5}">
                      <a16:colId xmlns:a16="http://schemas.microsoft.com/office/drawing/2014/main" val="3662558983"/>
                    </a:ext>
                  </a:extLst>
                </a:gridCol>
                <a:gridCol w="725586">
                  <a:extLst>
                    <a:ext uri="{9D8B030D-6E8A-4147-A177-3AD203B41FA5}">
                      <a16:colId xmlns:a16="http://schemas.microsoft.com/office/drawing/2014/main" val="4028618409"/>
                    </a:ext>
                  </a:extLst>
                </a:gridCol>
                <a:gridCol w="725586">
                  <a:extLst>
                    <a:ext uri="{9D8B030D-6E8A-4147-A177-3AD203B41FA5}">
                      <a16:colId xmlns:a16="http://schemas.microsoft.com/office/drawing/2014/main" val="3637251503"/>
                    </a:ext>
                  </a:extLst>
                </a:gridCol>
                <a:gridCol w="780004">
                  <a:extLst>
                    <a:ext uri="{9D8B030D-6E8A-4147-A177-3AD203B41FA5}">
                      <a16:colId xmlns:a16="http://schemas.microsoft.com/office/drawing/2014/main" val="2463510657"/>
                    </a:ext>
                  </a:extLst>
                </a:gridCol>
                <a:gridCol w="743725">
                  <a:extLst>
                    <a:ext uri="{9D8B030D-6E8A-4147-A177-3AD203B41FA5}">
                      <a16:colId xmlns:a16="http://schemas.microsoft.com/office/drawing/2014/main" val="32558509"/>
                    </a:ext>
                  </a:extLst>
                </a:gridCol>
                <a:gridCol w="616747">
                  <a:extLst>
                    <a:ext uri="{9D8B030D-6E8A-4147-A177-3AD203B41FA5}">
                      <a16:colId xmlns:a16="http://schemas.microsoft.com/office/drawing/2014/main" val="3681033842"/>
                    </a:ext>
                  </a:extLst>
                </a:gridCol>
                <a:gridCol w="468793">
                  <a:extLst>
                    <a:ext uri="{9D8B030D-6E8A-4147-A177-3AD203B41FA5}">
                      <a16:colId xmlns:a16="http://schemas.microsoft.com/office/drawing/2014/main" val="2929104193"/>
                    </a:ext>
                  </a:extLst>
                </a:gridCol>
              </a:tblGrid>
              <a:tr h="19373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B301</a:t>
                      </a:r>
                    </a:p>
                  </a:txBody>
                  <a:tcPr marL="24719" marR="24719" marT="6834" marB="68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0.805</a:t>
                      </a:r>
                    </a:p>
                  </a:txBody>
                  <a:tcPr marL="24719" marR="24719" marT="6834" marB="68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0.182</a:t>
                      </a:r>
                    </a:p>
                  </a:txBody>
                  <a:tcPr marL="24719" marR="24719" marT="6834" marB="68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0.105</a:t>
                      </a:r>
                    </a:p>
                  </a:txBody>
                  <a:tcPr marL="24719" marR="24719" marT="6834" marB="68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0.124</a:t>
                      </a:r>
                    </a:p>
                  </a:txBody>
                  <a:tcPr marL="24719" marR="24719" marT="6834" marB="68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0.147</a:t>
                      </a:r>
                    </a:p>
                  </a:txBody>
                  <a:tcPr marL="24719" marR="24719" marT="6834" marB="68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0.182</a:t>
                      </a:r>
                    </a:p>
                  </a:txBody>
                  <a:tcPr marL="24719" marR="24719" marT="6834" marB="68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-0.092</a:t>
                      </a:r>
                    </a:p>
                  </a:txBody>
                  <a:tcPr marL="24719" marR="24719" marT="6834" marB="68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0.177</a:t>
                      </a:r>
                    </a:p>
                  </a:txBody>
                  <a:tcPr marL="24719" marR="24719" marT="6834" marB="68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55643823"/>
                  </a:ext>
                </a:extLst>
              </a:tr>
              <a:tr h="19373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B302</a:t>
                      </a:r>
                    </a:p>
                  </a:txBody>
                  <a:tcPr marL="24719" marR="24719" marT="6834" marB="68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0.799</a:t>
                      </a:r>
                    </a:p>
                  </a:txBody>
                  <a:tcPr marL="24719" marR="24719" marT="6834" marB="68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0.174</a:t>
                      </a:r>
                    </a:p>
                  </a:txBody>
                  <a:tcPr marL="24719" marR="24719" marT="6834" marB="68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0.178</a:t>
                      </a:r>
                    </a:p>
                  </a:txBody>
                  <a:tcPr marL="24719" marR="24719" marT="6834" marB="68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0.181</a:t>
                      </a:r>
                    </a:p>
                  </a:txBody>
                  <a:tcPr marL="24719" marR="24719" marT="6834" marB="68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0.121</a:t>
                      </a:r>
                    </a:p>
                  </a:txBody>
                  <a:tcPr marL="24719" marR="24719" marT="6834" marB="68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0.114</a:t>
                      </a:r>
                    </a:p>
                  </a:txBody>
                  <a:tcPr marL="24719" marR="24719" marT="6834" marB="68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-0.047</a:t>
                      </a:r>
                    </a:p>
                  </a:txBody>
                  <a:tcPr marL="24719" marR="24719" marT="6834" marB="68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0.170</a:t>
                      </a:r>
                    </a:p>
                  </a:txBody>
                  <a:tcPr marL="24719" marR="24719" marT="6834" marB="68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21559662"/>
                  </a:ext>
                </a:extLst>
              </a:tr>
              <a:tr h="19373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B304</a:t>
                      </a:r>
                    </a:p>
                  </a:txBody>
                  <a:tcPr marL="24719" marR="24719" marT="6834" marB="68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0.790</a:t>
                      </a:r>
                    </a:p>
                  </a:txBody>
                  <a:tcPr marL="24719" marR="24719" marT="6834" marB="68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0.220</a:t>
                      </a:r>
                    </a:p>
                  </a:txBody>
                  <a:tcPr marL="24719" marR="24719" marT="6834" marB="68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0.115</a:t>
                      </a:r>
                    </a:p>
                  </a:txBody>
                  <a:tcPr marL="24719" marR="24719" marT="6834" marB="68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0.139</a:t>
                      </a:r>
                    </a:p>
                  </a:txBody>
                  <a:tcPr marL="24719" marR="24719" marT="6834" marB="68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0.124</a:t>
                      </a:r>
                    </a:p>
                  </a:txBody>
                  <a:tcPr marL="24719" marR="24719" marT="6834" marB="68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0.134</a:t>
                      </a:r>
                    </a:p>
                  </a:txBody>
                  <a:tcPr marL="24719" marR="24719" marT="6834" marB="68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-0.044</a:t>
                      </a:r>
                    </a:p>
                  </a:txBody>
                  <a:tcPr marL="24719" marR="24719" marT="6834" marB="68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0.218</a:t>
                      </a:r>
                    </a:p>
                  </a:txBody>
                  <a:tcPr marL="24719" marR="24719" marT="6834" marB="68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35522959"/>
                  </a:ext>
                </a:extLst>
              </a:tr>
              <a:tr h="19373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B303</a:t>
                      </a:r>
                    </a:p>
                  </a:txBody>
                  <a:tcPr marL="24719" marR="24719" marT="6834" marB="68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0.767</a:t>
                      </a:r>
                    </a:p>
                  </a:txBody>
                  <a:tcPr marL="24719" marR="24719" marT="6834" marB="68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0.255</a:t>
                      </a:r>
                    </a:p>
                  </a:txBody>
                  <a:tcPr marL="24719" marR="24719" marT="6834" marB="68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0.140</a:t>
                      </a:r>
                    </a:p>
                  </a:txBody>
                  <a:tcPr marL="24719" marR="24719" marT="6834" marB="68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0.209</a:t>
                      </a:r>
                    </a:p>
                  </a:txBody>
                  <a:tcPr marL="24719" marR="24719" marT="6834" marB="68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0.133</a:t>
                      </a:r>
                    </a:p>
                  </a:txBody>
                  <a:tcPr marL="24719" marR="24719" marT="6834" marB="68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0.177</a:t>
                      </a:r>
                    </a:p>
                  </a:txBody>
                  <a:tcPr marL="24719" marR="24719" marT="6834" marB="68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-0.098</a:t>
                      </a:r>
                    </a:p>
                  </a:txBody>
                  <a:tcPr marL="24719" marR="24719" marT="6834" marB="68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0.160</a:t>
                      </a:r>
                    </a:p>
                  </a:txBody>
                  <a:tcPr marL="24719" marR="24719" marT="6834" marB="68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73139370"/>
                  </a:ext>
                </a:extLst>
              </a:tr>
              <a:tr h="19373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A101</a:t>
                      </a:r>
                    </a:p>
                  </a:txBody>
                  <a:tcPr marL="24719" marR="24719" marT="6834" marB="68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0.186</a:t>
                      </a:r>
                    </a:p>
                  </a:txBody>
                  <a:tcPr marL="24719" marR="24719" marT="6834" marB="68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0.800</a:t>
                      </a:r>
                    </a:p>
                  </a:txBody>
                  <a:tcPr marL="24719" marR="24719" marT="6834" marB="68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0.173</a:t>
                      </a:r>
                    </a:p>
                  </a:txBody>
                  <a:tcPr marL="24719" marR="24719" marT="6834" marB="68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0.193</a:t>
                      </a:r>
                    </a:p>
                  </a:txBody>
                  <a:tcPr marL="24719" marR="24719" marT="6834" marB="68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0.112</a:t>
                      </a:r>
                    </a:p>
                  </a:txBody>
                  <a:tcPr marL="24719" marR="24719" marT="6834" marB="68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0.129</a:t>
                      </a:r>
                    </a:p>
                  </a:txBody>
                  <a:tcPr marL="24719" marR="24719" marT="6834" marB="68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-0.039</a:t>
                      </a:r>
                    </a:p>
                  </a:txBody>
                  <a:tcPr marL="24719" marR="24719" marT="6834" marB="68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0.186</a:t>
                      </a:r>
                    </a:p>
                  </a:txBody>
                  <a:tcPr marL="24719" marR="24719" marT="6834" marB="68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35818952"/>
                  </a:ext>
                </a:extLst>
              </a:tr>
              <a:tr h="19373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A104</a:t>
                      </a:r>
                    </a:p>
                  </a:txBody>
                  <a:tcPr marL="24719" marR="24719" marT="6834" marB="68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0.204</a:t>
                      </a:r>
                    </a:p>
                  </a:txBody>
                  <a:tcPr marL="24719" marR="24719" marT="6834" marB="68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0.785</a:t>
                      </a:r>
                    </a:p>
                  </a:txBody>
                  <a:tcPr marL="24719" marR="24719" marT="6834" marB="68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0.196</a:t>
                      </a:r>
                    </a:p>
                  </a:txBody>
                  <a:tcPr marL="24719" marR="24719" marT="6834" marB="68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0.200</a:t>
                      </a:r>
                    </a:p>
                  </a:txBody>
                  <a:tcPr marL="24719" marR="24719" marT="6834" marB="68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0.115</a:t>
                      </a:r>
                    </a:p>
                  </a:txBody>
                  <a:tcPr marL="24719" marR="24719" marT="6834" marB="68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0.091</a:t>
                      </a:r>
                    </a:p>
                  </a:txBody>
                  <a:tcPr marL="24719" marR="24719" marT="6834" marB="68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-0.056</a:t>
                      </a:r>
                    </a:p>
                  </a:txBody>
                  <a:tcPr marL="24719" marR="24719" marT="6834" marB="68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0.104</a:t>
                      </a:r>
                    </a:p>
                  </a:txBody>
                  <a:tcPr marL="24719" marR="24719" marT="6834" marB="68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65228238"/>
                  </a:ext>
                </a:extLst>
              </a:tr>
              <a:tr h="19373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A102</a:t>
                      </a:r>
                    </a:p>
                  </a:txBody>
                  <a:tcPr marL="24719" marR="24719" marT="6834" marB="68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0.202</a:t>
                      </a:r>
                    </a:p>
                  </a:txBody>
                  <a:tcPr marL="24719" marR="24719" marT="6834" marB="68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0.780</a:t>
                      </a:r>
                    </a:p>
                  </a:txBody>
                  <a:tcPr marL="24719" marR="24719" marT="6834" marB="68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0.097</a:t>
                      </a:r>
                    </a:p>
                  </a:txBody>
                  <a:tcPr marL="24719" marR="24719" marT="6834" marB="68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0.173</a:t>
                      </a:r>
                    </a:p>
                  </a:txBody>
                  <a:tcPr marL="24719" marR="24719" marT="6834" marB="68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0.155</a:t>
                      </a:r>
                    </a:p>
                  </a:txBody>
                  <a:tcPr marL="24719" marR="24719" marT="6834" marB="68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0.142</a:t>
                      </a:r>
                    </a:p>
                  </a:txBody>
                  <a:tcPr marL="24719" marR="24719" marT="6834" marB="68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-0.083</a:t>
                      </a:r>
                    </a:p>
                  </a:txBody>
                  <a:tcPr marL="24719" marR="24719" marT="6834" marB="68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0.208</a:t>
                      </a:r>
                    </a:p>
                  </a:txBody>
                  <a:tcPr marL="24719" marR="24719" marT="6834" marB="68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37020967"/>
                  </a:ext>
                </a:extLst>
              </a:tr>
              <a:tr h="19373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A103</a:t>
                      </a:r>
                    </a:p>
                  </a:txBody>
                  <a:tcPr marL="24719" marR="24719" marT="6834" marB="68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0.232</a:t>
                      </a:r>
                    </a:p>
                  </a:txBody>
                  <a:tcPr marL="24719" marR="24719" marT="6834" marB="68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0.753</a:t>
                      </a:r>
                    </a:p>
                  </a:txBody>
                  <a:tcPr marL="24719" marR="24719" marT="6834" marB="68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0.169</a:t>
                      </a:r>
                    </a:p>
                  </a:txBody>
                  <a:tcPr marL="24719" marR="24719" marT="6834" marB="68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0.159</a:t>
                      </a:r>
                    </a:p>
                  </a:txBody>
                  <a:tcPr marL="24719" marR="24719" marT="6834" marB="68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0.162</a:t>
                      </a:r>
                    </a:p>
                  </a:txBody>
                  <a:tcPr marL="24719" marR="24719" marT="6834" marB="68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0.146</a:t>
                      </a:r>
                    </a:p>
                  </a:txBody>
                  <a:tcPr marL="24719" marR="24719" marT="6834" marB="68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-0.063</a:t>
                      </a:r>
                    </a:p>
                  </a:txBody>
                  <a:tcPr marL="24719" marR="24719" marT="6834" marB="68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0.165</a:t>
                      </a:r>
                    </a:p>
                  </a:txBody>
                  <a:tcPr marL="24719" marR="24719" marT="6834" marB="68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14848386"/>
                  </a:ext>
                </a:extLst>
              </a:tr>
              <a:tr h="19373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A204</a:t>
                      </a:r>
                    </a:p>
                  </a:txBody>
                  <a:tcPr marL="24719" marR="24719" marT="6834" marB="68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0.118</a:t>
                      </a:r>
                    </a:p>
                  </a:txBody>
                  <a:tcPr marL="24719" marR="24719" marT="6834" marB="68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0.131</a:t>
                      </a:r>
                    </a:p>
                  </a:txBody>
                  <a:tcPr marL="24719" marR="24719" marT="6834" marB="68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0.807</a:t>
                      </a:r>
                    </a:p>
                  </a:txBody>
                  <a:tcPr marL="24719" marR="24719" marT="6834" marB="68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0.157</a:t>
                      </a:r>
                    </a:p>
                  </a:txBody>
                  <a:tcPr marL="24719" marR="24719" marT="6834" marB="68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0.098</a:t>
                      </a:r>
                    </a:p>
                  </a:txBody>
                  <a:tcPr marL="24719" marR="24719" marT="6834" marB="68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0.170</a:t>
                      </a:r>
                    </a:p>
                  </a:txBody>
                  <a:tcPr marL="24719" marR="24719" marT="6834" marB="68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-0.106</a:t>
                      </a:r>
                    </a:p>
                  </a:txBody>
                  <a:tcPr marL="24719" marR="24719" marT="6834" marB="68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0.092</a:t>
                      </a:r>
                    </a:p>
                  </a:txBody>
                  <a:tcPr marL="24719" marR="24719" marT="6834" marB="68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21951154"/>
                  </a:ext>
                </a:extLst>
              </a:tr>
              <a:tr h="19373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A201</a:t>
                      </a:r>
                    </a:p>
                  </a:txBody>
                  <a:tcPr marL="24719" marR="24719" marT="6834" marB="68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0.085</a:t>
                      </a:r>
                    </a:p>
                  </a:txBody>
                  <a:tcPr marL="24719" marR="24719" marT="6834" marB="68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0.174</a:t>
                      </a:r>
                    </a:p>
                  </a:txBody>
                  <a:tcPr marL="24719" marR="24719" marT="6834" marB="68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0.805</a:t>
                      </a:r>
                    </a:p>
                  </a:txBody>
                  <a:tcPr marL="24719" marR="24719" marT="6834" marB="68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0.155</a:t>
                      </a:r>
                    </a:p>
                  </a:txBody>
                  <a:tcPr marL="24719" marR="24719" marT="6834" marB="68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0.098</a:t>
                      </a:r>
                    </a:p>
                  </a:txBody>
                  <a:tcPr marL="24719" marR="24719" marT="6834" marB="68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0.094</a:t>
                      </a:r>
                    </a:p>
                  </a:txBody>
                  <a:tcPr marL="24719" marR="24719" marT="6834" marB="68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-0.053</a:t>
                      </a:r>
                    </a:p>
                  </a:txBody>
                  <a:tcPr marL="24719" marR="24719" marT="6834" marB="68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0.195</a:t>
                      </a:r>
                    </a:p>
                  </a:txBody>
                  <a:tcPr marL="24719" marR="24719" marT="6834" marB="68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19043923"/>
                  </a:ext>
                </a:extLst>
              </a:tr>
              <a:tr h="19373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A203</a:t>
                      </a:r>
                    </a:p>
                  </a:txBody>
                  <a:tcPr marL="24719" marR="24719" marT="6834" marB="68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0.188</a:t>
                      </a:r>
                    </a:p>
                  </a:txBody>
                  <a:tcPr marL="24719" marR="24719" marT="6834" marB="68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0.111</a:t>
                      </a:r>
                    </a:p>
                  </a:txBody>
                  <a:tcPr marL="24719" marR="24719" marT="6834" marB="68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0.791</a:t>
                      </a:r>
                    </a:p>
                  </a:txBody>
                  <a:tcPr marL="24719" marR="24719" marT="6834" marB="68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0.198</a:t>
                      </a:r>
                    </a:p>
                  </a:txBody>
                  <a:tcPr marL="24719" marR="24719" marT="6834" marB="68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0.131</a:t>
                      </a:r>
                    </a:p>
                  </a:txBody>
                  <a:tcPr marL="24719" marR="24719" marT="6834" marB="68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0.127</a:t>
                      </a:r>
                    </a:p>
                  </a:txBody>
                  <a:tcPr marL="24719" marR="24719" marT="6834" marB="68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0.005</a:t>
                      </a:r>
                    </a:p>
                  </a:txBody>
                  <a:tcPr marL="24719" marR="24719" marT="6834" marB="68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0.056</a:t>
                      </a:r>
                    </a:p>
                  </a:txBody>
                  <a:tcPr marL="24719" marR="24719" marT="6834" marB="68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73715216"/>
                  </a:ext>
                </a:extLst>
              </a:tr>
              <a:tr h="20512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A202</a:t>
                      </a:r>
                    </a:p>
                  </a:txBody>
                  <a:tcPr marL="24719" marR="24719" marT="6834" marB="68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0.092</a:t>
                      </a:r>
                    </a:p>
                  </a:txBody>
                  <a:tcPr marL="24719" marR="24719" marT="6834" marB="68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0.144</a:t>
                      </a:r>
                    </a:p>
                  </a:txBody>
                  <a:tcPr marL="24719" marR="24719" marT="6834" marB="68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0.779</a:t>
                      </a:r>
                    </a:p>
                  </a:txBody>
                  <a:tcPr marL="24719" marR="24719" marT="6834" marB="68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0.131</a:t>
                      </a:r>
                    </a:p>
                  </a:txBody>
                  <a:tcPr marL="24719" marR="24719" marT="6834" marB="68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0.145</a:t>
                      </a:r>
                    </a:p>
                  </a:txBody>
                  <a:tcPr marL="24719" marR="24719" marT="6834" marB="68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0.116</a:t>
                      </a:r>
                    </a:p>
                  </a:txBody>
                  <a:tcPr marL="24719" marR="24719" marT="6834" marB="68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-0.028</a:t>
                      </a:r>
                    </a:p>
                  </a:txBody>
                  <a:tcPr marL="24719" marR="24719" marT="6834" marB="68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0.157</a:t>
                      </a:r>
                    </a:p>
                  </a:txBody>
                  <a:tcPr marL="24719" marR="24719" marT="6834" marB="68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65391286"/>
                  </a:ext>
                </a:extLst>
              </a:tr>
              <a:tr h="19373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B201</a:t>
                      </a:r>
                    </a:p>
                  </a:txBody>
                  <a:tcPr marL="24719" marR="24719" marT="6834" marB="68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0.128</a:t>
                      </a:r>
                    </a:p>
                  </a:txBody>
                  <a:tcPr marL="24719" marR="24719" marT="6834" marB="68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0.158</a:t>
                      </a:r>
                    </a:p>
                  </a:txBody>
                  <a:tcPr marL="24719" marR="24719" marT="6834" marB="68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0.201</a:t>
                      </a:r>
                    </a:p>
                  </a:txBody>
                  <a:tcPr marL="24719" marR="24719" marT="6834" marB="68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0.769</a:t>
                      </a:r>
                    </a:p>
                  </a:txBody>
                  <a:tcPr marL="24719" marR="24719" marT="6834" marB="68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0.180</a:t>
                      </a:r>
                    </a:p>
                  </a:txBody>
                  <a:tcPr marL="24719" marR="24719" marT="6834" marB="68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0.146</a:t>
                      </a:r>
                    </a:p>
                  </a:txBody>
                  <a:tcPr marL="24719" marR="24719" marT="6834" marB="68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-0.082</a:t>
                      </a:r>
                    </a:p>
                  </a:txBody>
                  <a:tcPr marL="24719" marR="24719" marT="6834" marB="68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0.176</a:t>
                      </a:r>
                    </a:p>
                  </a:txBody>
                  <a:tcPr marL="24719" marR="24719" marT="6834" marB="68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23919621"/>
                  </a:ext>
                </a:extLst>
              </a:tr>
              <a:tr h="19373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B202</a:t>
                      </a:r>
                    </a:p>
                  </a:txBody>
                  <a:tcPr marL="24719" marR="24719" marT="6834" marB="68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0.203</a:t>
                      </a:r>
                    </a:p>
                  </a:txBody>
                  <a:tcPr marL="24719" marR="24719" marT="6834" marB="68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0.141</a:t>
                      </a:r>
                    </a:p>
                  </a:txBody>
                  <a:tcPr marL="24719" marR="24719" marT="6834" marB="68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0.176</a:t>
                      </a:r>
                    </a:p>
                  </a:txBody>
                  <a:tcPr marL="24719" marR="24719" marT="6834" marB="68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0.756</a:t>
                      </a:r>
                    </a:p>
                  </a:txBody>
                  <a:tcPr marL="24719" marR="24719" marT="6834" marB="68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0.152</a:t>
                      </a:r>
                    </a:p>
                  </a:txBody>
                  <a:tcPr marL="24719" marR="24719" marT="6834" marB="68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0.089</a:t>
                      </a:r>
                    </a:p>
                  </a:txBody>
                  <a:tcPr marL="24719" marR="24719" marT="6834" marB="68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-0.069</a:t>
                      </a:r>
                    </a:p>
                  </a:txBody>
                  <a:tcPr marL="24719" marR="24719" marT="6834" marB="68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0.230</a:t>
                      </a:r>
                    </a:p>
                  </a:txBody>
                  <a:tcPr marL="24719" marR="24719" marT="6834" marB="68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21751754"/>
                  </a:ext>
                </a:extLst>
              </a:tr>
              <a:tr h="19373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B203</a:t>
                      </a:r>
                    </a:p>
                  </a:txBody>
                  <a:tcPr marL="24719" marR="24719" marT="6834" marB="68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0.135</a:t>
                      </a:r>
                    </a:p>
                  </a:txBody>
                  <a:tcPr marL="24719" marR="24719" marT="6834" marB="68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0.213</a:t>
                      </a:r>
                    </a:p>
                  </a:txBody>
                  <a:tcPr marL="24719" marR="24719" marT="6834" marB="68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0.199</a:t>
                      </a:r>
                    </a:p>
                  </a:txBody>
                  <a:tcPr marL="24719" marR="24719" marT="6834" marB="68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0.743</a:t>
                      </a:r>
                    </a:p>
                  </a:txBody>
                  <a:tcPr marL="24719" marR="24719" marT="6834" marB="68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0.099</a:t>
                      </a:r>
                    </a:p>
                  </a:txBody>
                  <a:tcPr marL="24719" marR="24719" marT="6834" marB="68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0.205</a:t>
                      </a:r>
                    </a:p>
                  </a:txBody>
                  <a:tcPr marL="24719" marR="24719" marT="6834" marB="68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-0.127</a:t>
                      </a:r>
                    </a:p>
                  </a:txBody>
                  <a:tcPr marL="24719" marR="24719" marT="6834" marB="68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0.172</a:t>
                      </a:r>
                    </a:p>
                  </a:txBody>
                  <a:tcPr marL="24719" marR="24719" marT="6834" marB="68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89800217"/>
                  </a:ext>
                </a:extLst>
              </a:tr>
              <a:tr h="19373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B204</a:t>
                      </a:r>
                    </a:p>
                  </a:txBody>
                  <a:tcPr marL="24719" marR="24719" marT="6834" marB="68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0.221</a:t>
                      </a:r>
                    </a:p>
                  </a:txBody>
                  <a:tcPr marL="24719" marR="24719" marT="6834" marB="68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0.280</a:t>
                      </a:r>
                    </a:p>
                  </a:txBody>
                  <a:tcPr marL="24719" marR="24719" marT="6834" marB="68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0.190</a:t>
                      </a:r>
                    </a:p>
                  </a:txBody>
                  <a:tcPr marL="24719" marR="24719" marT="6834" marB="68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0.736</a:t>
                      </a:r>
                    </a:p>
                  </a:txBody>
                  <a:tcPr marL="24719" marR="24719" marT="6834" marB="68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0.113</a:t>
                      </a:r>
                    </a:p>
                  </a:txBody>
                  <a:tcPr marL="24719" marR="24719" marT="6834" marB="68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0.135</a:t>
                      </a:r>
                    </a:p>
                  </a:txBody>
                  <a:tcPr marL="24719" marR="24719" marT="6834" marB="68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-0.111</a:t>
                      </a:r>
                    </a:p>
                  </a:txBody>
                  <a:tcPr marL="24719" marR="24719" marT="6834" marB="68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0.145</a:t>
                      </a:r>
                    </a:p>
                  </a:txBody>
                  <a:tcPr marL="24719" marR="24719" marT="6834" marB="68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79125572"/>
                  </a:ext>
                </a:extLst>
              </a:tr>
              <a:tr h="19373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D4</a:t>
                      </a:r>
                    </a:p>
                  </a:txBody>
                  <a:tcPr marL="24719" marR="24719" marT="6834" marB="68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0.154</a:t>
                      </a:r>
                    </a:p>
                  </a:txBody>
                  <a:tcPr marL="24719" marR="24719" marT="6834" marB="68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0.043</a:t>
                      </a:r>
                    </a:p>
                  </a:txBody>
                  <a:tcPr marL="24719" marR="24719" marT="6834" marB="68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0.056</a:t>
                      </a:r>
                    </a:p>
                  </a:txBody>
                  <a:tcPr marL="24719" marR="24719" marT="6834" marB="68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0.096</a:t>
                      </a:r>
                    </a:p>
                  </a:txBody>
                  <a:tcPr marL="24719" marR="24719" marT="6834" marB="68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0.810</a:t>
                      </a:r>
                    </a:p>
                  </a:txBody>
                  <a:tcPr marL="24719" marR="24719" marT="6834" marB="68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0.117</a:t>
                      </a:r>
                    </a:p>
                  </a:txBody>
                  <a:tcPr marL="24719" marR="24719" marT="6834" marB="68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-0.090</a:t>
                      </a:r>
                    </a:p>
                  </a:txBody>
                  <a:tcPr marL="24719" marR="24719" marT="6834" marB="68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0.036</a:t>
                      </a:r>
                    </a:p>
                  </a:txBody>
                  <a:tcPr marL="24719" marR="24719" marT="6834" marB="68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24273685"/>
                  </a:ext>
                </a:extLst>
              </a:tr>
              <a:tr h="19373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D3</a:t>
                      </a:r>
                    </a:p>
                  </a:txBody>
                  <a:tcPr marL="24719" marR="24719" marT="6834" marB="68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0.090</a:t>
                      </a:r>
                    </a:p>
                  </a:txBody>
                  <a:tcPr marL="24719" marR="24719" marT="6834" marB="68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0.140</a:t>
                      </a:r>
                    </a:p>
                  </a:txBody>
                  <a:tcPr marL="24719" marR="24719" marT="6834" marB="68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0.181</a:t>
                      </a:r>
                    </a:p>
                  </a:txBody>
                  <a:tcPr marL="24719" marR="24719" marT="6834" marB="68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0.047</a:t>
                      </a:r>
                    </a:p>
                  </a:txBody>
                  <a:tcPr marL="24719" marR="24719" marT="6834" marB="68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0.777</a:t>
                      </a:r>
                    </a:p>
                  </a:txBody>
                  <a:tcPr marL="24719" marR="24719" marT="6834" marB="68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0.080</a:t>
                      </a:r>
                    </a:p>
                  </a:txBody>
                  <a:tcPr marL="24719" marR="24719" marT="6834" marB="68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-0.061</a:t>
                      </a:r>
                    </a:p>
                  </a:txBody>
                  <a:tcPr marL="24719" marR="24719" marT="6834" marB="68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0.167</a:t>
                      </a:r>
                    </a:p>
                  </a:txBody>
                  <a:tcPr marL="24719" marR="24719" marT="6834" marB="68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84288176"/>
                  </a:ext>
                </a:extLst>
              </a:tr>
              <a:tr h="19373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D1</a:t>
                      </a:r>
                    </a:p>
                  </a:txBody>
                  <a:tcPr marL="24719" marR="24719" marT="6834" marB="68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0.084</a:t>
                      </a:r>
                    </a:p>
                  </a:txBody>
                  <a:tcPr marL="24719" marR="24719" marT="6834" marB="68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0.089</a:t>
                      </a:r>
                    </a:p>
                  </a:txBody>
                  <a:tcPr marL="24719" marR="24719" marT="6834" marB="68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0.112</a:t>
                      </a:r>
                    </a:p>
                  </a:txBody>
                  <a:tcPr marL="24719" marR="24719" marT="6834" marB="68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0.146</a:t>
                      </a:r>
                    </a:p>
                  </a:txBody>
                  <a:tcPr marL="24719" marR="24719" marT="6834" marB="68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0.764</a:t>
                      </a:r>
                    </a:p>
                  </a:txBody>
                  <a:tcPr marL="24719" marR="24719" marT="6834" marB="68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0.151</a:t>
                      </a:r>
                    </a:p>
                  </a:txBody>
                  <a:tcPr marL="24719" marR="24719" marT="6834" marB="68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-0.159</a:t>
                      </a:r>
                    </a:p>
                  </a:txBody>
                  <a:tcPr marL="24719" marR="24719" marT="6834" marB="68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0.122</a:t>
                      </a:r>
                    </a:p>
                  </a:txBody>
                  <a:tcPr marL="24719" marR="24719" marT="6834" marB="68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67989842"/>
                  </a:ext>
                </a:extLst>
              </a:tr>
              <a:tr h="19373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D2</a:t>
                      </a:r>
                    </a:p>
                  </a:txBody>
                  <a:tcPr marL="24719" marR="24719" marT="6834" marB="68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0.119</a:t>
                      </a:r>
                    </a:p>
                  </a:txBody>
                  <a:tcPr marL="24719" marR="24719" marT="6834" marB="68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0.230</a:t>
                      </a:r>
                    </a:p>
                  </a:txBody>
                  <a:tcPr marL="24719" marR="24719" marT="6834" marB="68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0.119</a:t>
                      </a:r>
                    </a:p>
                  </a:txBody>
                  <a:tcPr marL="24719" marR="24719" marT="6834" marB="68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0.179</a:t>
                      </a:r>
                    </a:p>
                  </a:txBody>
                  <a:tcPr marL="24719" marR="24719" marT="6834" marB="68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0.694</a:t>
                      </a:r>
                    </a:p>
                  </a:txBody>
                  <a:tcPr marL="24719" marR="24719" marT="6834" marB="68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0.180</a:t>
                      </a:r>
                    </a:p>
                  </a:txBody>
                  <a:tcPr marL="24719" marR="24719" marT="6834" marB="68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-0.151</a:t>
                      </a:r>
                    </a:p>
                  </a:txBody>
                  <a:tcPr marL="24719" marR="24719" marT="6834" marB="68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0.039</a:t>
                      </a:r>
                    </a:p>
                  </a:txBody>
                  <a:tcPr marL="24719" marR="24719" marT="6834" marB="68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58603446"/>
                  </a:ext>
                </a:extLst>
              </a:tr>
              <a:tr h="19373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A304</a:t>
                      </a:r>
                    </a:p>
                  </a:txBody>
                  <a:tcPr marL="24719" marR="24719" marT="6834" marB="68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0.092</a:t>
                      </a:r>
                    </a:p>
                  </a:txBody>
                  <a:tcPr marL="24719" marR="24719" marT="6834" marB="68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0.014</a:t>
                      </a:r>
                    </a:p>
                  </a:txBody>
                  <a:tcPr marL="24719" marR="24719" marT="6834" marB="68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0.054</a:t>
                      </a:r>
                    </a:p>
                  </a:txBody>
                  <a:tcPr marL="24719" marR="24719" marT="6834" marB="68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0.247</a:t>
                      </a:r>
                    </a:p>
                  </a:txBody>
                  <a:tcPr marL="24719" marR="24719" marT="6834" marB="68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0.147</a:t>
                      </a:r>
                    </a:p>
                  </a:txBody>
                  <a:tcPr marL="24719" marR="24719" marT="6834" marB="68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0.764</a:t>
                      </a:r>
                    </a:p>
                  </a:txBody>
                  <a:tcPr marL="24719" marR="24719" marT="6834" marB="68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-0.077</a:t>
                      </a:r>
                    </a:p>
                  </a:txBody>
                  <a:tcPr marL="24719" marR="24719" marT="6834" marB="68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0.137</a:t>
                      </a:r>
                    </a:p>
                  </a:txBody>
                  <a:tcPr marL="24719" marR="24719" marT="6834" marB="68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22482254"/>
                  </a:ext>
                </a:extLst>
              </a:tr>
              <a:tr h="19373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A303</a:t>
                      </a:r>
                    </a:p>
                  </a:txBody>
                  <a:tcPr marL="24719" marR="24719" marT="6834" marB="68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0.154</a:t>
                      </a:r>
                    </a:p>
                  </a:txBody>
                  <a:tcPr marL="24719" marR="24719" marT="6834" marB="68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0.204</a:t>
                      </a:r>
                    </a:p>
                  </a:txBody>
                  <a:tcPr marL="24719" marR="24719" marT="6834" marB="68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0.100</a:t>
                      </a:r>
                    </a:p>
                  </a:txBody>
                  <a:tcPr marL="24719" marR="24719" marT="6834" marB="68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0.020</a:t>
                      </a:r>
                    </a:p>
                  </a:txBody>
                  <a:tcPr marL="24719" marR="24719" marT="6834" marB="68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0.148</a:t>
                      </a:r>
                    </a:p>
                  </a:txBody>
                  <a:tcPr marL="24719" marR="24719" marT="6834" marB="68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0.757</a:t>
                      </a:r>
                    </a:p>
                  </a:txBody>
                  <a:tcPr marL="24719" marR="24719" marT="6834" marB="68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-0.138</a:t>
                      </a:r>
                    </a:p>
                  </a:txBody>
                  <a:tcPr marL="24719" marR="24719" marT="6834" marB="68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0.083</a:t>
                      </a:r>
                    </a:p>
                  </a:txBody>
                  <a:tcPr marL="24719" marR="24719" marT="6834" marB="68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8268484"/>
                  </a:ext>
                </a:extLst>
              </a:tr>
              <a:tr h="19373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A301</a:t>
                      </a:r>
                    </a:p>
                  </a:txBody>
                  <a:tcPr marL="24719" marR="24719" marT="6834" marB="68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0.161</a:t>
                      </a:r>
                    </a:p>
                  </a:txBody>
                  <a:tcPr marL="24719" marR="24719" marT="6834" marB="68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0.108</a:t>
                      </a:r>
                    </a:p>
                  </a:txBody>
                  <a:tcPr marL="24719" marR="24719" marT="6834" marB="68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0.198</a:t>
                      </a:r>
                    </a:p>
                  </a:txBody>
                  <a:tcPr marL="24719" marR="24719" marT="6834" marB="68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0.103</a:t>
                      </a:r>
                    </a:p>
                  </a:txBody>
                  <a:tcPr marL="24719" marR="24719" marT="6834" marB="68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0.138</a:t>
                      </a:r>
                    </a:p>
                  </a:txBody>
                  <a:tcPr marL="24719" marR="24719" marT="6834" marB="68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0.734</a:t>
                      </a:r>
                    </a:p>
                  </a:txBody>
                  <a:tcPr marL="24719" marR="24719" marT="6834" marB="68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-0.139</a:t>
                      </a:r>
                    </a:p>
                  </a:txBody>
                  <a:tcPr marL="24719" marR="24719" marT="6834" marB="68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0.180</a:t>
                      </a:r>
                    </a:p>
                  </a:txBody>
                  <a:tcPr marL="24719" marR="24719" marT="6834" marB="68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35945870"/>
                  </a:ext>
                </a:extLst>
              </a:tr>
              <a:tr h="19373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A302</a:t>
                      </a:r>
                    </a:p>
                  </a:txBody>
                  <a:tcPr marL="24719" marR="24719" marT="6834" marB="68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0.142</a:t>
                      </a:r>
                    </a:p>
                  </a:txBody>
                  <a:tcPr marL="24719" marR="24719" marT="6834" marB="68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0.143</a:t>
                      </a:r>
                      <a:endParaRPr lang="en-US" sz="1000" kern="0" spc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4719" marR="24719" marT="6834" marB="68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0.180</a:t>
                      </a:r>
                    </a:p>
                  </a:txBody>
                  <a:tcPr marL="24719" marR="24719" marT="6834" marB="68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0.133</a:t>
                      </a:r>
                    </a:p>
                  </a:txBody>
                  <a:tcPr marL="24719" marR="24719" marT="6834" marB="68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0.108</a:t>
                      </a:r>
                    </a:p>
                  </a:txBody>
                  <a:tcPr marL="24719" marR="24719" marT="6834" marB="68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0.707</a:t>
                      </a:r>
                    </a:p>
                  </a:txBody>
                  <a:tcPr marL="24719" marR="24719" marT="6834" marB="68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-0.126</a:t>
                      </a:r>
                    </a:p>
                  </a:txBody>
                  <a:tcPr marL="24719" marR="24719" marT="6834" marB="68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0.147</a:t>
                      </a:r>
                    </a:p>
                  </a:txBody>
                  <a:tcPr marL="24719" marR="24719" marT="6834" marB="68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79482547"/>
                  </a:ext>
                </a:extLst>
              </a:tr>
              <a:tr h="19373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B104</a:t>
                      </a:r>
                    </a:p>
                  </a:txBody>
                  <a:tcPr marL="24719" marR="24719" marT="6834" marB="68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-0.101</a:t>
                      </a:r>
                    </a:p>
                  </a:txBody>
                  <a:tcPr marL="24719" marR="24719" marT="6834" marB="68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-0.106</a:t>
                      </a:r>
                    </a:p>
                  </a:txBody>
                  <a:tcPr marL="24719" marR="24719" marT="6834" marB="68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-0.044</a:t>
                      </a:r>
                    </a:p>
                  </a:txBody>
                  <a:tcPr marL="24719" marR="24719" marT="6834" marB="68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-0.053</a:t>
                      </a:r>
                    </a:p>
                  </a:txBody>
                  <a:tcPr marL="24719" marR="24719" marT="6834" marB="68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-0.095</a:t>
                      </a:r>
                    </a:p>
                  </a:txBody>
                  <a:tcPr marL="24719" marR="24719" marT="6834" marB="68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-0.118</a:t>
                      </a:r>
                    </a:p>
                  </a:txBody>
                  <a:tcPr marL="24719" marR="24719" marT="6834" marB="68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0.785</a:t>
                      </a:r>
                    </a:p>
                  </a:txBody>
                  <a:tcPr marL="24719" marR="24719" marT="6834" marB="68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-0.069</a:t>
                      </a:r>
                    </a:p>
                  </a:txBody>
                  <a:tcPr marL="24719" marR="24719" marT="6834" marB="68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49499862"/>
                  </a:ext>
                </a:extLst>
              </a:tr>
              <a:tr h="22133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B101</a:t>
                      </a:r>
                    </a:p>
                  </a:txBody>
                  <a:tcPr marL="24719" marR="24719" marT="6834" marB="68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-0.024</a:t>
                      </a:r>
                    </a:p>
                  </a:txBody>
                  <a:tcPr marL="24719" marR="24719" marT="6834" marB="68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-0.082</a:t>
                      </a:r>
                    </a:p>
                  </a:txBody>
                  <a:tcPr marL="24719" marR="24719" marT="6834" marB="68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-0.017</a:t>
                      </a:r>
                    </a:p>
                  </a:txBody>
                  <a:tcPr marL="24719" marR="24719" marT="6834" marB="68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-0.077</a:t>
                      </a:r>
                    </a:p>
                  </a:txBody>
                  <a:tcPr marL="24719" marR="24719" marT="6834" marB="68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-0.065</a:t>
                      </a:r>
                    </a:p>
                  </a:txBody>
                  <a:tcPr marL="24719" marR="24719" marT="6834" marB="68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-0.127</a:t>
                      </a:r>
                    </a:p>
                  </a:txBody>
                  <a:tcPr marL="24719" marR="24719" marT="6834" marB="68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0.761</a:t>
                      </a:r>
                    </a:p>
                  </a:txBody>
                  <a:tcPr marL="24719" marR="24719" marT="6834" marB="68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-0.060</a:t>
                      </a:r>
                    </a:p>
                  </a:txBody>
                  <a:tcPr marL="24719" marR="24719" marT="6834" marB="68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45990434"/>
                  </a:ext>
                </a:extLst>
              </a:tr>
              <a:tr h="22133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B103</a:t>
                      </a:r>
                    </a:p>
                  </a:txBody>
                  <a:tcPr marL="24719" marR="24719" marT="6834" marB="68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-0.025</a:t>
                      </a:r>
                    </a:p>
                  </a:txBody>
                  <a:tcPr marL="24719" marR="24719" marT="6834" marB="68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0.004</a:t>
                      </a:r>
                    </a:p>
                  </a:txBody>
                  <a:tcPr marL="24719" marR="24719" marT="6834" marB="68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-0.054</a:t>
                      </a:r>
                    </a:p>
                  </a:txBody>
                  <a:tcPr marL="24719" marR="24719" marT="6834" marB="68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-0.003</a:t>
                      </a:r>
                    </a:p>
                  </a:txBody>
                  <a:tcPr marL="24719" marR="24719" marT="6834" marB="68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-0.067</a:t>
                      </a:r>
                    </a:p>
                  </a:txBody>
                  <a:tcPr marL="24719" marR="24719" marT="6834" marB="68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-0.093</a:t>
                      </a:r>
                    </a:p>
                  </a:txBody>
                  <a:tcPr marL="24719" marR="24719" marT="6834" marB="68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0.751</a:t>
                      </a:r>
                    </a:p>
                  </a:txBody>
                  <a:tcPr marL="24719" marR="24719" marT="6834" marB="68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-0.178</a:t>
                      </a:r>
                    </a:p>
                  </a:txBody>
                  <a:tcPr marL="24719" marR="24719" marT="6834" marB="68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32035563"/>
                  </a:ext>
                </a:extLst>
              </a:tr>
              <a:tr h="22133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B102</a:t>
                      </a:r>
                    </a:p>
                  </a:txBody>
                  <a:tcPr marL="24719" marR="24719" marT="6834" marB="68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-0.059</a:t>
                      </a:r>
                    </a:p>
                  </a:txBody>
                  <a:tcPr marL="24719" marR="24719" marT="6834" marB="68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0.000</a:t>
                      </a:r>
                    </a:p>
                  </a:txBody>
                  <a:tcPr marL="24719" marR="24719" marT="6834" marB="68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-0.037</a:t>
                      </a:r>
                    </a:p>
                  </a:txBody>
                  <a:tcPr marL="24719" marR="24719" marT="6834" marB="68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-0.136</a:t>
                      </a:r>
                    </a:p>
                  </a:txBody>
                  <a:tcPr marL="24719" marR="24719" marT="6834" marB="68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-0.145</a:t>
                      </a:r>
                    </a:p>
                  </a:txBody>
                  <a:tcPr marL="24719" marR="24719" marT="6834" marB="68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-0.041</a:t>
                      </a:r>
                    </a:p>
                  </a:txBody>
                  <a:tcPr marL="24719" marR="24719" marT="6834" marB="68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0.720</a:t>
                      </a:r>
                    </a:p>
                  </a:txBody>
                  <a:tcPr marL="24719" marR="24719" marT="6834" marB="68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-0.094</a:t>
                      </a:r>
                    </a:p>
                  </a:txBody>
                  <a:tcPr marL="24719" marR="24719" marT="6834" marB="68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37032783"/>
                  </a:ext>
                </a:extLst>
              </a:tr>
              <a:tr h="19373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C1</a:t>
                      </a:r>
                    </a:p>
                  </a:txBody>
                  <a:tcPr marL="24719" marR="24719" marT="6834" marB="68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0.274</a:t>
                      </a:r>
                    </a:p>
                  </a:txBody>
                  <a:tcPr marL="24719" marR="24719" marT="6834" marB="68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0.219</a:t>
                      </a:r>
                    </a:p>
                  </a:txBody>
                  <a:tcPr marL="24719" marR="24719" marT="6834" marB="68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0.102</a:t>
                      </a:r>
                    </a:p>
                  </a:txBody>
                  <a:tcPr marL="24719" marR="24719" marT="6834" marB="68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0.264</a:t>
                      </a:r>
                    </a:p>
                  </a:txBody>
                  <a:tcPr marL="24719" marR="24719" marT="6834" marB="68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0.084</a:t>
                      </a:r>
                    </a:p>
                  </a:txBody>
                  <a:tcPr marL="24719" marR="24719" marT="6834" marB="68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0.175</a:t>
                      </a:r>
                    </a:p>
                  </a:txBody>
                  <a:tcPr marL="24719" marR="24719" marT="6834" marB="68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-0.168</a:t>
                      </a:r>
                    </a:p>
                  </a:txBody>
                  <a:tcPr marL="24719" marR="24719" marT="6834" marB="68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0.737</a:t>
                      </a:r>
                    </a:p>
                  </a:txBody>
                  <a:tcPr marL="24719" marR="24719" marT="6834" marB="68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6309425"/>
                  </a:ext>
                </a:extLst>
              </a:tr>
              <a:tr h="19373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C4</a:t>
                      </a:r>
                    </a:p>
                  </a:txBody>
                  <a:tcPr marL="24719" marR="24719" marT="6834" marB="68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0.188</a:t>
                      </a:r>
                    </a:p>
                  </a:txBody>
                  <a:tcPr marL="24719" marR="24719" marT="6834" marB="68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0.210</a:t>
                      </a:r>
                    </a:p>
                  </a:txBody>
                  <a:tcPr marL="24719" marR="24719" marT="6834" marB="68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0.179</a:t>
                      </a:r>
                    </a:p>
                  </a:txBody>
                  <a:tcPr marL="24719" marR="24719" marT="6834" marB="68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0.222</a:t>
                      </a:r>
                    </a:p>
                  </a:txBody>
                  <a:tcPr marL="24719" marR="24719" marT="6834" marB="68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0.139</a:t>
                      </a:r>
                    </a:p>
                  </a:txBody>
                  <a:tcPr marL="24719" marR="24719" marT="6834" marB="68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0.165</a:t>
                      </a:r>
                    </a:p>
                  </a:txBody>
                  <a:tcPr marL="24719" marR="24719" marT="6834" marB="68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-0.177</a:t>
                      </a:r>
                    </a:p>
                  </a:txBody>
                  <a:tcPr marL="24719" marR="24719" marT="6834" marB="68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0.728</a:t>
                      </a:r>
                    </a:p>
                  </a:txBody>
                  <a:tcPr marL="24719" marR="24719" marT="6834" marB="68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833894"/>
                  </a:ext>
                </a:extLst>
              </a:tr>
              <a:tr h="19373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C3</a:t>
                      </a:r>
                    </a:p>
                  </a:txBody>
                  <a:tcPr marL="24719" marR="24719" marT="6834" marB="68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0.204</a:t>
                      </a:r>
                    </a:p>
                  </a:txBody>
                  <a:tcPr marL="24719" marR="24719" marT="6834" marB="68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0.191</a:t>
                      </a:r>
                    </a:p>
                  </a:txBody>
                  <a:tcPr marL="24719" marR="24719" marT="6834" marB="68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0.229</a:t>
                      </a:r>
                    </a:p>
                  </a:txBody>
                  <a:tcPr marL="24719" marR="24719" marT="6834" marB="68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0.220</a:t>
                      </a:r>
                    </a:p>
                  </a:txBody>
                  <a:tcPr marL="24719" marR="24719" marT="6834" marB="68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0.146</a:t>
                      </a:r>
                    </a:p>
                  </a:txBody>
                  <a:tcPr marL="24719" marR="24719" marT="6834" marB="68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0.174</a:t>
                      </a:r>
                    </a:p>
                  </a:txBody>
                  <a:tcPr marL="24719" marR="24719" marT="6834" marB="68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-0.162</a:t>
                      </a:r>
                    </a:p>
                  </a:txBody>
                  <a:tcPr marL="24719" marR="24719" marT="6834" marB="68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0.682</a:t>
                      </a:r>
                    </a:p>
                  </a:txBody>
                  <a:tcPr marL="24719" marR="24719" marT="6834" marB="68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3165212"/>
                  </a:ext>
                </a:extLst>
              </a:tr>
              <a:tr h="27467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C2</a:t>
                      </a:r>
                    </a:p>
                  </a:txBody>
                  <a:tcPr marL="24719" marR="24719" marT="6834" marB="68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0.269</a:t>
                      </a:r>
                    </a:p>
                  </a:txBody>
                  <a:tcPr marL="24719" marR="24719" marT="6834" marB="68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0.199</a:t>
                      </a:r>
                    </a:p>
                  </a:txBody>
                  <a:tcPr marL="24719" marR="24719" marT="6834" marB="68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0.193</a:t>
                      </a:r>
                    </a:p>
                  </a:txBody>
                  <a:tcPr marL="24719" marR="24719" marT="6834" marB="68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0.159</a:t>
                      </a:r>
                    </a:p>
                  </a:txBody>
                  <a:tcPr marL="24719" marR="24719" marT="6834" marB="68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0.142</a:t>
                      </a:r>
                    </a:p>
                  </a:txBody>
                  <a:tcPr marL="24719" marR="24719" marT="6834" marB="68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0.246</a:t>
                      </a:r>
                    </a:p>
                  </a:txBody>
                  <a:tcPr marL="24719" marR="24719" marT="6834" marB="68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-0.201</a:t>
                      </a:r>
                    </a:p>
                  </a:txBody>
                  <a:tcPr marL="24719" marR="24719" marT="6834" marB="68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0.652</a:t>
                      </a:r>
                    </a:p>
                  </a:txBody>
                  <a:tcPr marL="24719" marR="24719" marT="6834" marB="68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0042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98510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표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94846039"/>
                  </p:ext>
                </p:extLst>
              </p:nvPr>
            </p:nvGraphicFramePr>
            <p:xfrm>
              <a:off x="105509" y="795081"/>
              <a:ext cx="5173627" cy="5679822"/>
            </p:xfrm>
            <a:graphic>
              <a:graphicData uri="http://schemas.openxmlformats.org/drawingml/2006/table">
                <a:tbl>
                  <a:tblPr>
                    <a:tableStyleId>{2D5ABB26-0587-4C30-8999-92F81FD0307C}</a:tableStyleId>
                  </a:tblPr>
                  <a:tblGrid>
                    <a:gridCol w="2484703">
                      <a:extLst>
                        <a:ext uri="{9D8B030D-6E8A-4147-A177-3AD203B41FA5}">
                          <a16:colId xmlns:a16="http://schemas.microsoft.com/office/drawing/2014/main" val="4267633495"/>
                        </a:ext>
                      </a:extLst>
                    </a:gridCol>
                    <a:gridCol w="918999">
                      <a:extLst>
                        <a:ext uri="{9D8B030D-6E8A-4147-A177-3AD203B41FA5}">
                          <a16:colId xmlns:a16="http://schemas.microsoft.com/office/drawing/2014/main" val="147110405"/>
                        </a:ext>
                      </a:extLst>
                    </a:gridCol>
                    <a:gridCol w="975727">
                      <a:extLst>
                        <a:ext uri="{9D8B030D-6E8A-4147-A177-3AD203B41FA5}">
                          <a16:colId xmlns:a16="http://schemas.microsoft.com/office/drawing/2014/main" val="226176953"/>
                        </a:ext>
                      </a:extLst>
                    </a:gridCol>
                    <a:gridCol w="794198">
                      <a:extLst>
                        <a:ext uri="{9D8B030D-6E8A-4147-A177-3AD203B41FA5}">
                          <a16:colId xmlns:a16="http://schemas.microsoft.com/office/drawing/2014/main" val="3723556473"/>
                        </a:ext>
                      </a:extLst>
                    </a:gridCol>
                  </a:tblGrid>
                  <a:tr h="751979"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ko-KR" altLang="en-US" sz="1600" b="1" kern="0" spc="0" dirty="0">
                              <a:effectLst/>
                            </a:rPr>
                            <a:t>적합도 </a:t>
                          </a:r>
                          <a:endParaRPr lang="en-US" altLang="ko-KR" sz="1600" b="1" kern="0" spc="0" dirty="0">
                            <a:effectLst/>
                          </a:endParaRPr>
                        </a:p>
                        <a:p>
                          <a:pPr marL="0" marR="0" indent="0" algn="ctr" fontAlgn="base" latinLnBrk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ko-KR" altLang="en-US" sz="1600" b="1" kern="0" spc="0" dirty="0">
                              <a:effectLst/>
                            </a:rPr>
                            <a:t>종류</a:t>
                          </a:r>
                          <a:endParaRPr lang="ko-KR" altLang="en-US" sz="1600" b="1" kern="0" spc="0" dirty="0">
                            <a:solidFill>
                              <a:schemeClr val="tx1"/>
                            </a:solidFill>
                            <a:effectLst/>
                            <a:latin typeface="한양신명조"/>
                          </a:endParaRPr>
                        </a:p>
                      </a:txBody>
                      <a:tcPr marL="64770" marR="64770" marT="17907" marB="17907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ko-KR" altLang="en-US" sz="1600" b="1" kern="0" spc="0" dirty="0">
                              <a:effectLst/>
                            </a:rPr>
                            <a:t>권장</a:t>
                          </a:r>
                          <a:endParaRPr lang="en-US" altLang="ko-KR" sz="1600" b="1" kern="0" spc="0" dirty="0">
                            <a:effectLst/>
                          </a:endParaRPr>
                        </a:p>
                        <a:p>
                          <a:pPr marL="0" marR="0" indent="0" algn="ctr" fontAlgn="base" latinLnBrk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ko-KR" altLang="en-US" sz="1600" b="1" kern="0" spc="0" dirty="0">
                              <a:solidFill>
                                <a:schemeClr val="tx1"/>
                              </a:solidFill>
                              <a:effectLst/>
                              <a:latin typeface="한양신명조"/>
                            </a:rPr>
                            <a:t>수치</a:t>
                          </a:r>
                        </a:p>
                      </a:txBody>
                      <a:tcPr marL="64770" marR="64770" marT="17907" marB="17907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ko-KR" altLang="en-US" sz="1600" b="1" kern="0" spc="0" dirty="0">
                              <a:effectLst/>
                            </a:rPr>
                            <a:t>적합</a:t>
                          </a:r>
                          <a:endParaRPr lang="en-US" altLang="ko-KR" sz="1600" b="1" kern="0" spc="0" dirty="0">
                            <a:effectLst/>
                          </a:endParaRPr>
                        </a:p>
                        <a:p>
                          <a:pPr marL="0" marR="0" indent="0" algn="ctr" fontAlgn="base" latinLnBrk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ko-KR" altLang="en-US" sz="1600" b="1" kern="0" spc="0" dirty="0">
                              <a:effectLst/>
                            </a:rPr>
                            <a:t>지수 </a:t>
                          </a:r>
                          <a:endParaRPr lang="ko-KR" altLang="en-US" sz="1600" b="1" kern="0" spc="0" dirty="0">
                            <a:solidFill>
                              <a:schemeClr val="tx1"/>
                            </a:solidFill>
                            <a:effectLst/>
                            <a:latin typeface="한양신명조"/>
                          </a:endParaRPr>
                        </a:p>
                      </a:txBody>
                      <a:tcPr marL="64770" marR="64770" marT="17907" marB="17907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ko-KR" altLang="en-US" sz="1600" b="1" kern="0" spc="0" dirty="0">
                              <a:effectLst/>
                            </a:rPr>
                            <a:t>적합</a:t>
                          </a:r>
                          <a:endParaRPr lang="en-US" altLang="ko-KR" sz="1600" b="1" kern="0" spc="0" dirty="0">
                            <a:effectLst/>
                          </a:endParaRPr>
                        </a:p>
                        <a:p>
                          <a:pPr marL="0" marR="0" indent="0" algn="ctr" fontAlgn="base" latinLnBrk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ko-KR" altLang="en-US" sz="1600" b="1" kern="0" spc="0" dirty="0">
                              <a:effectLst/>
                            </a:rPr>
                            <a:t>여부</a:t>
                          </a:r>
                          <a:endParaRPr lang="ko-KR" altLang="en-US" sz="1600" b="1" kern="0" spc="0" dirty="0">
                            <a:solidFill>
                              <a:schemeClr val="tx1"/>
                            </a:solidFill>
                            <a:effectLst/>
                            <a:latin typeface="한양신명조"/>
                          </a:endParaRPr>
                        </a:p>
                      </a:txBody>
                      <a:tcPr marL="64770" marR="64770" marT="17907" marB="17907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98665013"/>
                      </a:ext>
                    </a:extLst>
                  </a:tr>
                  <a:tr h="705629"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1600" i="1" kern="0" spc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sz="1600" kern="0" spc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e>
                                <m:sup>
                                  <m:r>
                                    <a:rPr lang="en-US" altLang="ko-KR" sz="1600" kern="0" spc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sz="1600" kern="0" spc="0" dirty="0">
                              <a:effectLst/>
                            </a:rPr>
                            <a:t>/</a:t>
                          </a:r>
                          <a:r>
                            <a:rPr lang="en-US" sz="1600" kern="0" spc="0" dirty="0" err="1">
                              <a:effectLst/>
                            </a:rPr>
                            <a:t>df</a:t>
                          </a:r>
                          <a:r>
                            <a:rPr lang="en-US" sz="1600" kern="0" spc="0" dirty="0">
                              <a:effectLst/>
                            </a:rPr>
                            <a:t>(CMIN/2)</a:t>
                          </a:r>
                          <a:endParaRPr lang="en-US" sz="1600" kern="0" spc="0" dirty="0">
                            <a:solidFill>
                              <a:schemeClr val="tx1"/>
                            </a:solidFill>
                            <a:effectLst/>
                            <a:latin typeface="한양신명조"/>
                          </a:endParaRPr>
                        </a:p>
                      </a:txBody>
                      <a:tcPr marL="64770" marR="64770" marT="17907" marB="17907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altLang="ko-KR" sz="1600" kern="0" spc="0" dirty="0">
                              <a:effectLst/>
                            </a:rPr>
                            <a:t>3.0 </a:t>
                          </a:r>
                          <a:r>
                            <a:rPr lang="ko-KR" altLang="en-US" sz="1600" kern="0" spc="0" dirty="0">
                              <a:effectLst/>
                            </a:rPr>
                            <a:t>이하</a:t>
                          </a:r>
                          <a:endParaRPr lang="ko-KR" altLang="en-US" sz="1600" kern="0" spc="0" dirty="0">
                            <a:solidFill>
                              <a:srgbClr val="000000"/>
                            </a:solidFill>
                            <a:effectLst/>
                            <a:latin typeface="한양신명조"/>
                          </a:endParaRPr>
                        </a:p>
                      </a:txBody>
                      <a:tcPr marL="64770" marR="64770" marT="17907" marB="17907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kern="0" spc="0" dirty="0">
                              <a:effectLst/>
                            </a:rPr>
                            <a:t>1.383</a:t>
                          </a:r>
                          <a:endParaRPr lang="en-US" sz="1600" kern="0" spc="0" dirty="0">
                            <a:solidFill>
                              <a:srgbClr val="000000"/>
                            </a:solidFill>
                            <a:effectLst/>
                            <a:latin typeface="한양신명조"/>
                          </a:endParaRPr>
                        </a:p>
                      </a:txBody>
                      <a:tcPr marL="64770" marR="64770" marT="17907" marB="17907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ko-KR" altLang="en-US" sz="1600" kern="0" spc="0">
                              <a:effectLst/>
                            </a:rPr>
                            <a:t>적합</a:t>
                          </a:r>
                          <a:endParaRPr lang="ko-KR" altLang="en-US" sz="1600" kern="0" spc="0">
                            <a:solidFill>
                              <a:srgbClr val="000000"/>
                            </a:solidFill>
                            <a:effectLst/>
                            <a:latin typeface="한양신명조"/>
                          </a:endParaRPr>
                        </a:p>
                      </a:txBody>
                      <a:tcPr marL="64770" marR="64770" marT="17907" marB="17907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543000693"/>
                      </a:ext>
                    </a:extLst>
                  </a:tr>
                  <a:tr h="1550059"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kern="0" spc="0" dirty="0">
                              <a:effectLst/>
                            </a:rPr>
                            <a:t>RMSEA</a:t>
                          </a:r>
                        </a:p>
                        <a:p>
                          <a:pPr marL="0" marR="0" indent="0" algn="ctr" fontAlgn="base" latinLnBrk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kern="0" spc="0" dirty="0">
                              <a:effectLst/>
                            </a:rPr>
                            <a:t>(Root Mean Square Error Approximation)</a:t>
                          </a:r>
                          <a:endParaRPr lang="en-US" sz="1600" kern="0" spc="0" dirty="0">
                            <a:solidFill>
                              <a:srgbClr val="000000"/>
                            </a:solidFill>
                            <a:effectLst/>
                            <a:latin typeface="한양신명조"/>
                          </a:endParaRPr>
                        </a:p>
                      </a:txBody>
                      <a:tcPr marL="64770" marR="64770" marT="17907" marB="17907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altLang="ko-KR" sz="1600" kern="0" spc="0">
                              <a:effectLst/>
                            </a:rPr>
                            <a:t>0.05 </a:t>
                          </a:r>
                          <a:r>
                            <a:rPr lang="ko-KR" altLang="en-US" sz="1600" kern="0" spc="0">
                              <a:effectLst/>
                            </a:rPr>
                            <a:t>이하</a:t>
                          </a:r>
                          <a:endParaRPr lang="ko-KR" altLang="en-US" sz="1600" kern="0" spc="0">
                            <a:solidFill>
                              <a:srgbClr val="000000"/>
                            </a:solidFill>
                            <a:effectLst/>
                            <a:latin typeface="한양신명조"/>
                          </a:endParaRPr>
                        </a:p>
                      </a:txBody>
                      <a:tcPr marL="64770" marR="64770" marT="17907" marB="17907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kern="0" spc="0" dirty="0">
                              <a:effectLst/>
                            </a:rPr>
                            <a:t>0.032</a:t>
                          </a:r>
                          <a:endParaRPr lang="en-US" sz="1600" kern="0" spc="0" dirty="0">
                            <a:solidFill>
                              <a:srgbClr val="000000"/>
                            </a:solidFill>
                            <a:effectLst/>
                            <a:latin typeface="한양신명조"/>
                          </a:endParaRPr>
                        </a:p>
                      </a:txBody>
                      <a:tcPr marL="64770" marR="64770" marT="17907" marB="17907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ko-KR" altLang="en-US" sz="1600" kern="0" spc="0" dirty="0">
                              <a:effectLst/>
                            </a:rPr>
                            <a:t>적합</a:t>
                          </a:r>
                          <a:endParaRPr lang="ko-KR" altLang="en-US" sz="1600" kern="0" spc="0" dirty="0">
                            <a:solidFill>
                              <a:srgbClr val="000000"/>
                            </a:solidFill>
                            <a:effectLst/>
                            <a:latin typeface="한양신명조"/>
                          </a:endParaRPr>
                        </a:p>
                      </a:txBody>
                      <a:tcPr marL="64770" marR="64770" marT="17907" marB="17907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335382350"/>
                      </a:ext>
                    </a:extLst>
                  </a:tr>
                  <a:tr h="549348"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kern="0" spc="0">
                              <a:effectLst/>
                            </a:rPr>
                            <a:t>GFI(Goodness-of-Fit Index)</a:t>
                          </a:r>
                          <a:endParaRPr lang="en-US" sz="1600" kern="0" spc="0">
                            <a:solidFill>
                              <a:srgbClr val="000000"/>
                            </a:solidFill>
                            <a:effectLst/>
                            <a:latin typeface="한양신명조"/>
                          </a:endParaRPr>
                        </a:p>
                      </a:txBody>
                      <a:tcPr marL="64770" marR="64770" marT="17907" marB="17907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altLang="ko-KR" sz="1600" kern="0" spc="0">
                              <a:effectLst/>
                            </a:rPr>
                            <a:t>0.9 </a:t>
                          </a:r>
                          <a:r>
                            <a:rPr lang="ko-KR" altLang="en-US" sz="1600" kern="0" spc="0">
                              <a:effectLst/>
                            </a:rPr>
                            <a:t>이상</a:t>
                          </a:r>
                          <a:endParaRPr lang="ko-KR" altLang="en-US" sz="1600" kern="0" spc="0">
                            <a:solidFill>
                              <a:srgbClr val="000000"/>
                            </a:solidFill>
                            <a:effectLst/>
                            <a:latin typeface="한양신명조"/>
                          </a:endParaRPr>
                        </a:p>
                      </a:txBody>
                      <a:tcPr marL="64770" marR="64770" marT="17907" marB="17907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kern="0" spc="0">
                              <a:effectLst/>
                            </a:rPr>
                            <a:t>0.918</a:t>
                          </a:r>
                          <a:endParaRPr lang="en-US" sz="1600" kern="0" spc="0">
                            <a:solidFill>
                              <a:srgbClr val="000000"/>
                            </a:solidFill>
                            <a:effectLst/>
                            <a:latin typeface="한양신명조"/>
                          </a:endParaRPr>
                        </a:p>
                      </a:txBody>
                      <a:tcPr marL="64770" marR="64770" marT="17907" marB="17907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ko-KR" altLang="en-US" sz="1600" kern="0" spc="0" dirty="0">
                              <a:effectLst/>
                            </a:rPr>
                            <a:t>적합</a:t>
                          </a:r>
                          <a:endParaRPr lang="ko-KR" altLang="en-US" sz="1600" kern="0" spc="0" dirty="0">
                            <a:solidFill>
                              <a:srgbClr val="000000"/>
                            </a:solidFill>
                            <a:effectLst/>
                            <a:latin typeface="한양신명조"/>
                          </a:endParaRPr>
                        </a:p>
                      </a:txBody>
                      <a:tcPr marL="64770" marR="64770" marT="17907" marB="17907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632624178"/>
                      </a:ext>
                    </a:extLst>
                  </a:tr>
                  <a:tr h="549348"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kern="0" spc="0">
                              <a:effectLst/>
                            </a:rPr>
                            <a:t>CFI(Comparative Fit Index)</a:t>
                          </a:r>
                          <a:endParaRPr lang="en-US" sz="1600" kern="0" spc="0">
                            <a:solidFill>
                              <a:srgbClr val="000000"/>
                            </a:solidFill>
                            <a:effectLst/>
                            <a:latin typeface="한양신명조"/>
                          </a:endParaRPr>
                        </a:p>
                      </a:txBody>
                      <a:tcPr marL="64770" marR="64770" marT="17907" marB="17907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altLang="ko-KR" sz="1600" kern="0" spc="0">
                              <a:effectLst/>
                            </a:rPr>
                            <a:t>0.9 </a:t>
                          </a:r>
                          <a:r>
                            <a:rPr lang="ko-KR" altLang="en-US" sz="1600" kern="0" spc="0">
                              <a:effectLst/>
                            </a:rPr>
                            <a:t>이상</a:t>
                          </a:r>
                          <a:endParaRPr lang="ko-KR" altLang="en-US" sz="1600" kern="0" spc="0">
                            <a:solidFill>
                              <a:srgbClr val="000000"/>
                            </a:solidFill>
                            <a:effectLst/>
                            <a:latin typeface="한양신명조"/>
                          </a:endParaRPr>
                        </a:p>
                      </a:txBody>
                      <a:tcPr marL="64770" marR="64770" marT="17907" marB="17907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kern="0" spc="0">
                              <a:effectLst/>
                            </a:rPr>
                            <a:t>0.976</a:t>
                          </a:r>
                          <a:endParaRPr lang="en-US" sz="1600" kern="0" spc="0">
                            <a:solidFill>
                              <a:srgbClr val="000000"/>
                            </a:solidFill>
                            <a:effectLst/>
                            <a:latin typeface="한양신명조"/>
                          </a:endParaRPr>
                        </a:p>
                      </a:txBody>
                      <a:tcPr marL="64770" marR="64770" marT="17907" marB="17907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ko-KR" altLang="en-US" sz="1600" kern="0" spc="0" dirty="0">
                              <a:effectLst/>
                            </a:rPr>
                            <a:t>적합</a:t>
                          </a:r>
                          <a:endParaRPr lang="ko-KR" altLang="en-US" sz="1600" kern="0" spc="0" dirty="0">
                            <a:solidFill>
                              <a:srgbClr val="000000"/>
                            </a:solidFill>
                            <a:effectLst/>
                            <a:latin typeface="한양신명조"/>
                          </a:endParaRPr>
                        </a:p>
                      </a:txBody>
                      <a:tcPr marL="64770" marR="64770" marT="17907" marB="17907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667713376"/>
                      </a:ext>
                    </a:extLst>
                  </a:tr>
                  <a:tr h="549348"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kern="0" spc="0">
                              <a:effectLst/>
                            </a:rPr>
                            <a:t>IFI(Incremental Fit Index)</a:t>
                          </a:r>
                          <a:endParaRPr lang="en-US" sz="1600" kern="0" spc="0">
                            <a:solidFill>
                              <a:srgbClr val="000000"/>
                            </a:solidFill>
                            <a:effectLst/>
                            <a:latin typeface="한양신명조"/>
                          </a:endParaRPr>
                        </a:p>
                      </a:txBody>
                      <a:tcPr marL="64770" marR="64770" marT="17907" marB="17907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altLang="ko-KR" sz="1600" kern="0" spc="0">
                              <a:effectLst/>
                            </a:rPr>
                            <a:t>0.9 </a:t>
                          </a:r>
                          <a:r>
                            <a:rPr lang="ko-KR" altLang="en-US" sz="1600" kern="0" spc="0">
                              <a:effectLst/>
                            </a:rPr>
                            <a:t>이상</a:t>
                          </a:r>
                          <a:endParaRPr lang="ko-KR" altLang="en-US" sz="1600" kern="0" spc="0">
                            <a:solidFill>
                              <a:srgbClr val="000000"/>
                            </a:solidFill>
                            <a:effectLst/>
                            <a:latin typeface="한양신명조"/>
                          </a:endParaRPr>
                        </a:p>
                      </a:txBody>
                      <a:tcPr marL="64770" marR="64770" marT="17907" marB="17907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kern="0" spc="0">
                              <a:effectLst/>
                            </a:rPr>
                            <a:t>0.976</a:t>
                          </a:r>
                          <a:endParaRPr lang="en-US" sz="1600" kern="0" spc="0">
                            <a:solidFill>
                              <a:srgbClr val="000000"/>
                            </a:solidFill>
                            <a:effectLst/>
                            <a:latin typeface="한양신명조"/>
                          </a:endParaRPr>
                        </a:p>
                      </a:txBody>
                      <a:tcPr marL="64770" marR="64770" marT="17907" marB="17907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ko-KR" altLang="en-US" sz="1600" kern="0" spc="0" dirty="0">
                              <a:effectLst/>
                            </a:rPr>
                            <a:t>적합</a:t>
                          </a:r>
                          <a:endParaRPr lang="ko-KR" altLang="en-US" sz="1600" kern="0" spc="0" dirty="0">
                            <a:solidFill>
                              <a:srgbClr val="000000"/>
                            </a:solidFill>
                            <a:effectLst/>
                            <a:latin typeface="한양신명조"/>
                          </a:endParaRPr>
                        </a:p>
                      </a:txBody>
                      <a:tcPr marL="64770" marR="64770" marT="17907" marB="17907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781564026"/>
                      </a:ext>
                    </a:extLst>
                  </a:tr>
                  <a:tr h="549348"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kern="0" spc="0">
                              <a:effectLst/>
                            </a:rPr>
                            <a:t>AGFI(Adjusted GFI))</a:t>
                          </a:r>
                          <a:endParaRPr lang="en-US" sz="1600" kern="0" spc="0">
                            <a:solidFill>
                              <a:srgbClr val="000000"/>
                            </a:solidFill>
                            <a:effectLst/>
                            <a:latin typeface="한양신명조"/>
                          </a:endParaRPr>
                        </a:p>
                      </a:txBody>
                      <a:tcPr marL="64770" marR="64770" marT="17907" marB="17907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altLang="ko-KR" sz="1600" kern="0" spc="0">
                              <a:effectLst/>
                            </a:rPr>
                            <a:t>0.9 </a:t>
                          </a:r>
                          <a:r>
                            <a:rPr lang="ko-KR" altLang="en-US" sz="1600" kern="0" spc="0">
                              <a:effectLst/>
                            </a:rPr>
                            <a:t>이상</a:t>
                          </a:r>
                          <a:endParaRPr lang="ko-KR" altLang="en-US" sz="1600" kern="0" spc="0">
                            <a:solidFill>
                              <a:srgbClr val="000000"/>
                            </a:solidFill>
                            <a:effectLst/>
                            <a:latin typeface="한양신명조"/>
                          </a:endParaRPr>
                        </a:p>
                      </a:txBody>
                      <a:tcPr marL="64770" marR="64770" marT="17907" marB="17907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kern="0" spc="0">
                              <a:effectLst/>
                            </a:rPr>
                            <a:t>0.869</a:t>
                          </a:r>
                          <a:endParaRPr lang="en-US" sz="1600" kern="0" spc="0">
                            <a:solidFill>
                              <a:srgbClr val="000000"/>
                            </a:solidFill>
                            <a:effectLst/>
                            <a:latin typeface="한양신명조"/>
                          </a:endParaRPr>
                        </a:p>
                      </a:txBody>
                      <a:tcPr marL="64770" marR="64770" marT="17907" marB="17907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ko-KR" altLang="en-US" sz="1600" kern="0" spc="0" dirty="0" err="1">
                              <a:effectLst/>
                            </a:rPr>
                            <a:t>미적합</a:t>
                          </a:r>
                          <a:endParaRPr lang="ko-KR" altLang="en-US" sz="1600" kern="0" spc="0" dirty="0">
                            <a:solidFill>
                              <a:srgbClr val="000000"/>
                            </a:solidFill>
                            <a:effectLst/>
                            <a:latin typeface="한양신명조"/>
                          </a:endParaRPr>
                        </a:p>
                      </a:txBody>
                      <a:tcPr marL="64770" marR="64770" marT="17907" marB="17907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29202266"/>
                      </a:ext>
                    </a:extLst>
                  </a:tr>
                  <a:tr h="459408">
                    <a:tc gridSpan="4">
                      <a:txBody>
                        <a:bodyPr/>
                        <a:lstStyle/>
                        <a:p>
                          <a:pPr marL="0" marR="0" indent="0" algn="just" fontAlgn="base" latinLnBrk="1">
                            <a:lnSpc>
                              <a:spcPct val="14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ko-KR" altLang="en-US" sz="1100" kern="0" spc="0" dirty="0">
                              <a:effectLst/>
                            </a:rPr>
                            <a:t>자료</a:t>
                          </a:r>
                          <a:r>
                            <a:rPr lang="en-US" altLang="ko-KR" sz="1100" kern="0" spc="0" dirty="0">
                              <a:effectLst/>
                            </a:rPr>
                            <a:t>:</a:t>
                          </a:r>
                          <a:r>
                            <a:rPr lang="ko-KR" altLang="en-US" sz="1100" kern="0" spc="0" dirty="0">
                              <a:effectLst/>
                            </a:rPr>
                            <a:t>분석결과를 바탕으로 저자 작성</a:t>
                          </a:r>
                          <a:endParaRPr lang="ko-KR" altLang="en-US" sz="1100" kern="0" spc="0" dirty="0">
                            <a:solidFill>
                              <a:srgbClr val="000000"/>
                            </a:solidFill>
                            <a:effectLst/>
                            <a:latin typeface="바탕" panose="02030600000101010101" pitchFamily="18" charset="-127"/>
                          </a:endParaRPr>
                        </a:p>
                      </a:txBody>
                      <a:tcPr marL="64770" marR="64770" marT="17907" marB="17907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2797810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표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94846039"/>
                  </p:ext>
                </p:extLst>
              </p:nvPr>
            </p:nvGraphicFramePr>
            <p:xfrm>
              <a:off x="105509" y="795081"/>
              <a:ext cx="5173627" cy="5664467"/>
            </p:xfrm>
            <a:graphic>
              <a:graphicData uri="http://schemas.openxmlformats.org/drawingml/2006/table">
                <a:tbl>
                  <a:tblPr>
                    <a:tableStyleId>{2D5ABB26-0587-4C30-8999-92F81FD0307C}</a:tableStyleId>
                  </a:tblPr>
                  <a:tblGrid>
                    <a:gridCol w="2484703">
                      <a:extLst>
                        <a:ext uri="{9D8B030D-6E8A-4147-A177-3AD203B41FA5}">
                          <a16:colId xmlns:a16="http://schemas.microsoft.com/office/drawing/2014/main" val="4267633495"/>
                        </a:ext>
                      </a:extLst>
                    </a:gridCol>
                    <a:gridCol w="918999">
                      <a:extLst>
                        <a:ext uri="{9D8B030D-6E8A-4147-A177-3AD203B41FA5}">
                          <a16:colId xmlns:a16="http://schemas.microsoft.com/office/drawing/2014/main" val="147110405"/>
                        </a:ext>
                      </a:extLst>
                    </a:gridCol>
                    <a:gridCol w="975727">
                      <a:extLst>
                        <a:ext uri="{9D8B030D-6E8A-4147-A177-3AD203B41FA5}">
                          <a16:colId xmlns:a16="http://schemas.microsoft.com/office/drawing/2014/main" val="226176953"/>
                        </a:ext>
                      </a:extLst>
                    </a:gridCol>
                    <a:gridCol w="794198">
                      <a:extLst>
                        <a:ext uri="{9D8B030D-6E8A-4147-A177-3AD203B41FA5}">
                          <a16:colId xmlns:a16="http://schemas.microsoft.com/office/drawing/2014/main" val="3723556473"/>
                        </a:ext>
                      </a:extLst>
                    </a:gridCol>
                  </a:tblGrid>
                  <a:tr h="751979"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ko-KR" altLang="en-US" sz="1600" b="1" kern="0" spc="0" dirty="0">
                              <a:effectLst/>
                            </a:rPr>
                            <a:t>적합도 </a:t>
                          </a:r>
                          <a:endParaRPr lang="en-US" altLang="ko-KR" sz="1600" b="1" kern="0" spc="0" dirty="0" smtClean="0">
                            <a:effectLst/>
                          </a:endParaRPr>
                        </a:p>
                        <a:p>
                          <a:pPr marL="0" marR="0" indent="0" algn="ctr" fontAlgn="base" latinLnBrk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ko-KR" altLang="en-US" sz="1600" b="1" kern="0" spc="0" dirty="0" smtClean="0">
                              <a:effectLst/>
                            </a:rPr>
                            <a:t>종류</a:t>
                          </a:r>
                          <a:endParaRPr lang="ko-KR" altLang="en-US" sz="1600" b="1" kern="0" spc="0" dirty="0">
                            <a:solidFill>
                              <a:schemeClr val="tx1"/>
                            </a:solidFill>
                            <a:effectLst/>
                            <a:latin typeface="한양신명조"/>
                          </a:endParaRPr>
                        </a:p>
                      </a:txBody>
                      <a:tcPr marL="64770" marR="64770" marT="17907" marB="17907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ko-KR" altLang="en-US" sz="1600" b="1" kern="0" spc="0" dirty="0" smtClean="0">
                              <a:effectLst/>
                            </a:rPr>
                            <a:t>권장</a:t>
                          </a:r>
                          <a:endParaRPr lang="en-US" altLang="ko-KR" sz="1600" b="1" kern="0" spc="0" dirty="0" smtClean="0">
                            <a:effectLst/>
                          </a:endParaRPr>
                        </a:p>
                        <a:p>
                          <a:pPr marL="0" marR="0" indent="0" algn="ctr" fontAlgn="base" latinLnBrk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ko-KR" altLang="en-US" sz="1600" b="1" kern="0" spc="0" dirty="0" smtClean="0">
                              <a:solidFill>
                                <a:schemeClr val="tx1"/>
                              </a:solidFill>
                              <a:effectLst/>
                              <a:latin typeface="한양신명조"/>
                            </a:rPr>
                            <a:t>수치</a:t>
                          </a:r>
                          <a:endParaRPr lang="ko-KR" altLang="en-US" sz="1600" b="1" kern="0" spc="0" dirty="0">
                            <a:solidFill>
                              <a:schemeClr val="tx1"/>
                            </a:solidFill>
                            <a:effectLst/>
                            <a:latin typeface="한양신명조"/>
                          </a:endParaRPr>
                        </a:p>
                      </a:txBody>
                      <a:tcPr marL="64770" marR="64770" marT="17907" marB="17907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ko-KR" altLang="en-US" sz="1600" b="1" kern="0" spc="0" dirty="0" smtClean="0">
                              <a:effectLst/>
                            </a:rPr>
                            <a:t>적합</a:t>
                          </a:r>
                          <a:endParaRPr lang="en-US" altLang="ko-KR" sz="1600" b="1" kern="0" spc="0" dirty="0" smtClean="0">
                            <a:effectLst/>
                          </a:endParaRPr>
                        </a:p>
                        <a:p>
                          <a:pPr marL="0" marR="0" indent="0" algn="ctr" fontAlgn="base" latinLnBrk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ko-KR" altLang="en-US" sz="1600" b="1" kern="0" spc="0" dirty="0" smtClean="0">
                              <a:effectLst/>
                            </a:rPr>
                            <a:t>지수 </a:t>
                          </a:r>
                          <a:endParaRPr lang="ko-KR" altLang="en-US" sz="1600" b="1" kern="0" spc="0" dirty="0">
                            <a:solidFill>
                              <a:schemeClr val="tx1"/>
                            </a:solidFill>
                            <a:effectLst/>
                            <a:latin typeface="한양신명조"/>
                          </a:endParaRPr>
                        </a:p>
                      </a:txBody>
                      <a:tcPr marL="64770" marR="64770" marT="17907" marB="17907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ko-KR" altLang="en-US" sz="1600" b="1" kern="0" spc="0" dirty="0" smtClean="0">
                              <a:effectLst/>
                            </a:rPr>
                            <a:t>적합</a:t>
                          </a:r>
                          <a:endParaRPr lang="en-US" altLang="ko-KR" sz="1600" b="1" kern="0" spc="0" dirty="0" smtClean="0">
                            <a:effectLst/>
                          </a:endParaRPr>
                        </a:p>
                        <a:p>
                          <a:pPr marL="0" marR="0" indent="0" algn="ctr" fontAlgn="base" latinLnBrk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ko-KR" altLang="en-US" sz="1600" b="1" kern="0" spc="0" dirty="0" smtClean="0">
                              <a:effectLst/>
                            </a:rPr>
                            <a:t>여부</a:t>
                          </a:r>
                          <a:endParaRPr lang="ko-KR" altLang="en-US" sz="1600" b="1" kern="0" spc="0" dirty="0">
                            <a:solidFill>
                              <a:schemeClr val="tx1"/>
                            </a:solidFill>
                            <a:effectLst/>
                            <a:latin typeface="한양신명조"/>
                          </a:endParaRPr>
                        </a:p>
                      </a:txBody>
                      <a:tcPr marL="64770" marR="64770" marT="17907" marB="17907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98665013"/>
                      </a:ext>
                    </a:extLst>
                  </a:tr>
                  <a:tr h="705629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4770" marR="64770" marT="17907" marB="17907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45" t="-106897" r="-108824" b="-5974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altLang="ko-KR" sz="1600" kern="0" spc="0" dirty="0">
                              <a:effectLst/>
                            </a:rPr>
                            <a:t>3.0 </a:t>
                          </a:r>
                          <a:r>
                            <a:rPr lang="ko-KR" altLang="en-US" sz="1600" kern="0" spc="0" dirty="0">
                              <a:effectLst/>
                            </a:rPr>
                            <a:t>이하</a:t>
                          </a:r>
                          <a:endParaRPr lang="ko-KR" altLang="en-US" sz="1600" kern="0" spc="0" dirty="0">
                            <a:solidFill>
                              <a:srgbClr val="000000"/>
                            </a:solidFill>
                            <a:effectLst/>
                            <a:latin typeface="한양신명조"/>
                          </a:endParaRPr>
                        </a:p>
                      </a:txBody>
                      <a:tcPr marL="64770" marR="64770" marT="17907" marB="17907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kern="0" spc="0" dirty="0" smtClean="0">
                              <a:effectLst/>
                            </a:rPr>
                            <a:t>1.383</a:t>
                          </a:r>
                          <a:endParaRPr lang="en-US" sz="1600" kern="0" spc="0" dirty="0">
                            <a:solidFill>
                              <a:srgbClr val="000000"/>
                            </a:solidFill>
                            <a:effectLst/>
                            <a:latin typeface="한양신명조"/>
                          </a:endParaRPr>
                        </a:p>
                      </a:txBody>
                      <a:tcPr marL="64770" marR="64770" marT="17907" marB="17907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ko-KR" altLang="en-US" sz="1600" kern="0" spc="0">
                              <a:effectLst/>
                            </a:rPr>
                            <a:t>적합</a:t>
                          </a:r>
                          <a:endParaRPr lang="ko-KR" altLang="en-US" sz="1600" kern="0" spc="0">
                            <a:solidFill>
                              <a:srgbClr val="000000"/>
                            </a:solidFill>
                            <a:effectLst/>
                            <a:latin typeface="한양신명조"/>
                          </a:endParaRPr>
                        </a:p>
                      </a:txBody>
                      <a:tcPr marL="64770" marR="64770" marT="17907" marB="17907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543000693"/>
                      </a:ext>
                    </a:extLst>
                  </a:tr>
                  <a:tr h="1550059"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kern="0" spc="0" dirty="0">
                              <a:effectLst/>
                            </a:rPr>
                            <a:t>RMSEA</a:t>
                          </a:r>
                        </a:p>
                        <a:p>
                          <a:pPr marL="0" marR="0" indent="0" algn="ctr" fontAlgn="base" latinLnBrk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kern="0" spc="0" dirty="0">
                              <a:effectLst/>
                            </a:rPr>
                            <a:t>(Root Mean Square Error Approximation)</a:t>
                          </a:r>
                          <a:endParaRPr lang="en-US" sz="1600" kern="0" spc="0" dirty="0">
                            <a:solidFill>
                              <a:srgbClr val="000000"/>
                            </a:solidFill>
                            <a:effectLst/>
                            <a:latin typeface="한양신명조"/>
                          </a:endParaRPr>
                        </a:p>
                      </a:txBody>
                      <a:tcPr marL="64770" marR="64770" marT="17907" marB="17907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altLang="ko-KR" sz="1600" kern="0" spc="0">
                              <a:effectLst/>
                            </a:rPr>
                            <a:t>0.05 </a:t>
                          </a:r>
                          <a:r>
                            <a:rPr lang="ko-KR" altLang="en-US" sz="1600" kern="0" spc="0">
                              <a:effectLst/>
                            </a:rPr>
                            <a:t>이하</a:t>
                          </a:r>
                          <a:endParaRPr lang="ko-KR" altLang="en-US" sz="1600" kern="0" spc="0">
                            <a:solidFill>
                              <a:srgbClr val="000000"/>
                            </a:solidFill>
                            <a:effectLst/>
                            <a:latin typeface="한양신명조"/>
                          </a:endParaRPr>
                        </a:p>
                      </a:txBody>
                      <a:tcPr marL="64770" marR="64770" marT="17907" marB="17907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kern="0" spc="0" dirty="0">
                              <a:effectLst/>
                            </a:rPr>
                            <a:t>0.032</a:t>
                          </a:r>
                          <a:endParaRPr lang="en-US" sz="1600" kern="0" spc="0" dirty="0">
                            <a:solidFill>
                              <a:srgbClr val="000000"/>
                            </a:solidFill>
                            <a:effectLst/>
                            <a:latin typeface="한양신명조"/>
                          </a:endParaRPr>
                        </a:p>
                      </a:txBody>
                      <a:tcPr marL="64770" marR="64770" marT="17907" marB="17907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ko-KR" altLang="en-US" sz="1600" kern="0" spc="0" dirty="0">
                              <a:effectLst/>
                            </a:rPr>
                            <a:t>적합</a:t>
                          </a:r>
                          <a:endParaRPr lang="ko-KR" altLang="en-US" sz="1600" kern="0" spc="0" dirty="0">
                            <a:solidFill>
                              <a:srgbClr val="000000"/>
                            </a:solidFill>
                            <a:effectLst/>
                            <a:latin typeface="한양신명조"/>
                          </a:endParaRPr>
                        </a:p>
                      </a:txBody>
                      <a:tcPr marL="64770" marR="64770" marT="17907" marB="17907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335382350"/>
                      </a:ext>
                    </a:extLst>
                  </a:tr>
                  <a:tr h="549348"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kern="0" spc="0">
                              <a:effectLst/>
                            </a:rPr>
                            <a:t>GFI(Goodness-of-Fit Index)</a:t>
                          </a:r>
                          <a:endParaRPr lang="en-US" sz="1600" kern="0" spc="0">
                            <a:solidFill>
                              <a:srgbClr val="000000"/>
                            </a:solidFill>
                            <a:effectLst/>
                            <a:latin typeface="한양신명조"/>
                          </a:endParaRPr>
                        </a:p>
                      </a:txBody>
                      <a:tcPr marL="64770" marR="64770" marT="17907" marB="17907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altLang="ko-KR" sz="1600" kern="0" spc="0">
                              <a:effectLst/>
                            </a:rPr>
                            <a:t>0.9 </a:t>
                          </a:r>
                          <a:r>
                            <a:rPr lang="ko-KR" altLang="en-US" sz="1600" kern="0" spc="0">
                              <a:effectLst/>
                            </a:rPr>
                            <a:t>이상</a:t>
                          </a:r>
                          <a:endParaRPr lang="ko-KR" altLang="en-US" sz="1600" kern="0" spc="0">
                            <a:solidFill>
                              <a:srgbClr val="000000"/>
                            </a:solidFill>
                            <a:effectLst/>
                            <a:latin typeface="한양신명조"/>
                          </a:endParaRPr>
                        </a:p>
                      </a:txBody>
                      <a:tcPr marL="64770" marR="64770" marT="17907" marB="17907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kern="0" spc="0">
                              <a:effectLst/>
                            </a:rPr>
                            <a:t>0.918</a:t>
                          </a:r>
                          <a:endParaRPr lang="en-US" sz="1600" kern="0" spc="0">
                            <a:solidFill>
                              <a:srgbClr val="000000"/>
                            </a:solidFill>
                            <a:effectLst/>
                            <a:latin typeface="한양신명조"/>
                          </a:endParaRPr>
                        </a:p>
                      </a:txBody>
                      <a:tcPr marL="64770" marR="64770" marT="17907" marB="17907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ko-KR" altLang="en-US" sz="1600" kern="0" spc="0" dirty="0">
                              <a:effectLst/>
                            </a:rPr>
                            <a:t>적합</a:t>
                          </a:r>
                          <a:endParaRPr lang="ko-KR" altLang="en-US" sz="1600" kern="0" spc="0" dirty="0">
                            <a:solidFill>
                              <a:srgbClr val="000000"/>
                            </a:solidFill>
                            <a:effectLst/>
                            <a:latin typeface="한양신명조"/>
                          </a:endParaRPr>
                        </a:p>
                      </a:txBody>
                      <a:tcPr marL="64770" marR="64770" marT="17907" marB="17907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632624178"/>
                      </a:ext>
                    </a:extLst>
                  </a:tr>
                  <a:tr h="549348"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kern="0" spc="0">
                              <a:effectLst/>
                            </a:rPr>
                            <a:t>CFI(Comparative Fit Index)</a:t>
                          </a:r>
                          <a:endParaRPr lang="en-US" sz="1600" kern="0" spc="0">
                            <a:solidFill>
                              <a:srgbClr val="000000"/>
                            </a:solidFill>
                            <a:effectLst/>
                            <a:latin typeface="한양신명조"/>
                          </a:endParaRPr>
                        </a:p>
                      </a:txBody>
                      <a:tcPr marL="64770" marR="64770" marT="17907" marB="17907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altLang="ko-KR" sz="1600" kern="0" spc="0">
                              <a:effectLst/>
                            </a:rPr>
                            <a:t>0.9 </a:t>
                          </a:r>
                          <a:r>
                            <a:rPr lang="ko-KR" altLang="en-US" sz="1600" kern="0" spc="0">
                              <a:effectLst/>
                            </a:rPr>
                            <a:t>이상</a:t>
                          </a:r>
                          <a:endParaRPr lang="ko-KR" altLang="en-US" sz="1600" kern="0" spc="0">
                            <a:solidFill>
                              <a:srgbClr val="000000"/>
                            </a:solidFill>
                            <a:effectLst/>
                            <a:latin typeface="한양신명조"/>
                          </a:endParaRPr>
                        </a:p>
                      </a:txBody>
                      <a:tcPr marL="64770" marR="64770" marT="17907" marB="17907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kern="0" spc="0">
                              <a:effectLst/>
                            </a:rPr>
                            <a:t>0.976</a:t>
                          </a:r>
                          <a:endParaRPr lang="en-US" sz="1600" kern="0" spc="0">
                            <a:solidFill>
                              <a:srgbClr val="000000"/>
                            </a:solidFill>
                            <a:effectLst/>
                            <a:latin typeface="한양신명조"/>
                          </a:endParaRPr>
                        </a:p>
                      </a:txBody>
                      <a:tcPr marL="64770" marR="64770" marT="17907" marB="17907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ko-KR" altLang="en-US" sz="1600" kern="0" spc="0" dirty="0">
                              <a:effectLst/>
                            </a:rPr>
                            <a:t>적합</a:t>
                          </a:r>
                          <a:endParaRPr lang="ko-KR" altLang="en-US" sz="1600" kern="0" spc="0" dirty="0">
                            <a:solidFill>
                              <a:srgbClr val="000000"/>
                            </a:solidFill>
                            <a:effectLst/>
                            <a:latin typeface="한양신명조"/>
                          </a:endParaRPr>
                        </a:p>
                      </a:txBody>
                      <a:tcPr marL="64770" marR="64770" marT="17907" marB="17907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667713376"/>
                      </a:ext>
                    </a:extLst>
                  </a:tr>
                  <a:tr h="549348"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kern="0" spc="0">
                              <a:effectLst/>
                            </a:rPr>
                            <a:t>IFI(Incremental Fit Index)</a:t>
                          </a:r>
                          <a:endParaRPr lang="en-US" sz="1600" kern="0" spc="0">
                            <a:solidFill>
                              <a:srgbClr val="000000"/>
                            </a:solidFill>
                            <a:effectLst/>
                            <a:latin typeface="한양신명조"/>
                          </a:endParaRPr>
                        </a:p>
                      </a:txBody>
                      <a:tcPr marL="64770" marR="64770" marT="17907" marB="17907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altLang="ko-KR" sz="1600" kern="0" spc="0">
                              <a:effectLst/>
                            </a:rPr>
                            <a:t>0.9 </a:t>
                          </a:r>
                          <a:r>
                            <a:rPr lang="ko-KR" altLang="en-US" sz="1600" kern="0" spc="0">
                              <a:effectLst/>
                            </a:rPr>
                            <a:t>이상</a:t>
                          </a:r>
                          <a:endParaRPr lang="ko-KR" altLang="en-US" sz="1600" kern="0" spc="0">
                            <a:solidFill>
                              <a:srgbClr val="000000"/>
                            </a:solidFill>
                            <a:effectLst/>
                            <a:latin typeface="한양신명조"/>
                          </a:endParaRPr>
                        </a:p>
                      </a:txBody>
                      <a:tcPr marL="64770" marR="64770" marT="17907" marB="17907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kern="0" spc="0">
                              <a:effectLst/>
                            </a:rPr>
                            <a:t>0.976</a:t>
                          </a:r>
                          <a:endParaRPr lang="en-US" sz="1600" kern="0" spc="0">
                            <a:solidFill>
                              <a:srgbClr val="000000"/>
                            </a:solidFill>
                            <a:effectLst/>
                            <a:latin typeface="한양신명조"/>
                          </a:endParaRPr>
                        </a:p>
                      </a:txBody>
                      <a:tcPr marL="64770" marR="64770" marT="17907" marB="17907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ko-KR" altLang="en-US" sz="1600" kern="0" spc="0" dirty="0">
                              <a:effectLst/>
                            </a:rPr>
                            <a:t>적합</a:t>
                          </a:r>
                          <a:endParaRPr lang="ko-KR" altLang="en-US" sz="1600" kern="0" spc="0" dirty="0">
                            <a:solidFill>
                              <a:srgbClr val="000000"/>
                            </a:solidFill>
                            <a:effectLst/>
                            <a:latin typeface="한양신명조"/>
                          </a:endParaRPr>
                        </a:p>
                      </a:txBody>
                      <a:tcPr marL="64770" marR="64770" marT="17907" marB="17907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781564026"/>
                      </a:ext>
                    </a:extLst>
                  </a:tr>
                  <a:tr h="549348"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kern="0" spc="0">
                              <a:effectLst/>
                            </a:rPr>
                            <a:t>AGFI(Adjusted GFI))</a:t>
                          </a:r>
                          <a:endParaRPr lang="en-US" sz="1600" kern="0" spc="0">
                            <a:solidFill>
                              <a:srgbClr val="000000"/>
                            </a:solidFill>
                            <a:effectLst/>
                            <a:latin typeface="한양신명조"/>
                          </a:endParaRPr>
                        </a:p>
                      </a:txBody>
                      <a:tcPr marL="64770" marR="64770" marT="17907" marB="17907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altLang="ko-KR" sz="1600" kern="0" spc="0">
                              <a:effectLst/>
                            </a:rPr>
                            <a:t>0.9 </a:t>
                          </a:r>
                          <a:r>
                            <a:rPr lang="ko-KR" altLang="en-US" sz="1600" kern="0" spc="0">
                              <a:effectLst/>
                            </a:rPr>
                            <a:t>이상</a:t>
                          </a:r>
                          <a:endParaRPr lang="ko-KR" altLang="en-US" sz="1600" kern="0" spc="0">
                            <a:solidFill>
                              <a:srgbClr val="000000"/>
                            </a:solidFill>
                            <a:effectLst/>
                            <a:latin typeface="한양신명조"/>
                          </a:endParaRPr>
                        </a:p>
                      </a:txBody>
                      <a:tcPr marL="64770" marR="64770" marT="17907" marB="17907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kern="0" spc="0">
                              <a:effectLst/>
                            </a:rPr>
                            <a:t>0.869</a:t>
                          </a:r>
                          <a:endParaRPr lang="en-US" sz="1600" kern="0" spc="0">
                            <a:solidFill>
                              <a:srgbClr val="000000"/>
                            </a:solidFill>
                            <a:effectLst/>
                            <a:latin typeface="한양신명조"/>
                          </a:endParaRPr>
                        </a:p>
                      </a:txBody>
                      <a:tcPr marL="64770" marR="64770" marT="17907" marB="17907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ko-KR" altLang="en-US" sz="1600" kern="0" spc="0" dirty="0" err="1">
                              <a:effectLst/>
                            </a:rPr>
                            <a:t>미적합</a:t>
                          </a:r>
                          <a:endParaRPr lang="ko-KR" altLang="en-US" sz="1600" kern="0" spc="0" dirty="0">
                            <a:solidFill>
                              <a:srgbClr val="000000"/>
                            </a:solidFill>
                            <a:effectLst/>
                            <a:latin typeface="한양신명조"/>
                          </a:endParaRPr>
                        </a:p>
                      </a:txBody>
                      <a:tcPr marL="64770" marR="64770" marT="17907" marB="17907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29202266"/>
                      </a:ext>
                    </a:extLst>
                  </a:tr>
                  <a:tr h="459408">
                    <a:tc gridSpan="4">
                      <a:txBody>
                        <a:bodyPr/>
                        <a:lstStyle/>
                        <a:p>
                          <a:pPr marL="0" marR="0" indent="0" algn="just" fontAlgn="base" latinLnBrk="1">
                            <a:lnSpc>
                              <a:spcPct val="14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ko-KR" altLang="en-US" sz="1100" kern="0" spc="0" dirty="0">
                              <a:effectLst/>
                            </a:rPr>
                            <a:t>자료</a:t>
                          </a:r>
                          <a:r>
                            <a:rPr lang="en-US" altLang="ko-KR" sz="1100" kern="0" spc="0" dirty="0">
                              <a:effectLst/>
                            </a:rPr>
                            <a:t>:</a:t>
                          </a:r>
                          <a:r>
                            <a:rPr lang="ko-KR" altLang="en-US" sz="1100" kern="0" spc="0" dirty="0">
                              <a:effectLst/>
                            </a:rPr>
                            <a:t>분석결과를 바탕으로 저자 작성</a:t>
                          </a:r>
                          <a:endParaRPr lang="ko-KR" altLang="en-US" sz="1100" kern="0" spc="0" dirty="0">
                            <a:solidFill>
                              <a:srgbClr val="000000"/>
                            </a:solidFill>
                            <a:effectLst/>
                            <a:latin typeface="바탕" panose="02030600000101010101" pitchFamily="18" charset="-127"/>
                          </a:endParaRPr>
                        </a:p>
                      </a:txBody>
                      <a:tcPr marL="64770" marR="64770" marT="17907" marB="17907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2797810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" name="직사각형 8"/>
          <p:cNvSpPr/>
          <p:nvPr/>
        </p:nvSpPr>
        <p:spPr>
          <a:xfrm>
            <a:off x="1085419" y="115669"/>
            <a:ext cx="3010761" cy="5637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>
              <a:lnSpc>
                <a:spcPct val="180000"/>
              </a:lnSpc>
            </a:pPr>
            <a:r>
              <a:rPr lang="ko-KR" altLang="en-US" sz="2000" b="1" kern="0" dirty="0">
                <a:solidFill>
                  <a:srgbClr val="000000"/>
                </a:solidFill>
                <a:latin typeface="+mj-ea"/>
                <a:ea typeface="+mj-ea"/>
              </a:rPr>
              <a:t>모형의 적합도 검정결과</a:t>
            </a:r>
            <a:r>
              <a:rPr lang="ko-KR" altLang="en-US" sz="1800" b="1" kern="0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endParaRPr lang="ko-KR" altLang="en-US" sz="2000" b="1" kern="0" spc="0" dirty="0">
              <a:solidFill>
                <a:srgbClr val="000000"/>
              </a:solidFill>
              <a:effectLst/>
              <a:latin typeface="+mj-ea"/>
              <a:ea typeface="+mj-ea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0664660"/>
              </p:ext>
            </p:extLst>
          </p:nvPr>
        </p:nvGraphicFramePr>
        <p:xfrm>
          <a:off x="5566095" y="1044999"/>
          <a:ext cx="6308912" cy="5044785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612248">
                  <a:extLst>
                    <a:ext uri="{9D8B030D-6E8A-4147-A177-3AD203B41FA5}">
                      <a16:colId xmlns:a16="http://schemas.microsoft.com/office/drawing/2014/main" val="667129904"/>
                    </a:ext>
                  </a:extLst>
                </a:gridCol>
                <a:gridCol w="2456677">
                  <a:extLst>
                    <a:ext uri="{9D8B030D-6E8A-4147-A177-3AD203B41FA5}">
                      <a16:colId xmlns:a16="http://schemas.microsoft.com/office/drawing/2014/main" val="550196819"/>
                    </a:ext>
                  </a:extLst>
                </a:gridCol>
                <a:gridCol w="972276">
                  <a:extLst>
                    <a:ext uri="{9D8B030D-6E8A-4147-A177-3AD203B41FA5}">
                      <a16:colId xmlns:a16="http://schemas.microsoft.com/office/drawing/2014/main" val="2058331950"/>
                    </a:ext>
                  </a:extLst>
                </a:gridCol>
                <a:gridCol w="756911">
                  <a:extLst>
                    <a:ext uri="{9D8B030D-6E8A-4147-A177-3AD203B41FA5}">
                      <a16:colId xmlns:a16="http://schemas.microsoft.com/office/drawing/2014/main" val="2051926663"/>
                    </a:ext>
                  </a:extLst>
                </a:gridCol>
                <a:gridCol w="754120">
                  <a:extLst>
                    <a:ext uri="{9D8B030D-6E8A-4147-A177-3AD203B41FA5}">
                      <a16:colId xmlns:a16="http://schemas.microsoft.com/office/drawing/2014/main" val="3562280262"/>
                    </a:ext>
                  </a:extLst>
                </a:gridCol>
                <a:gridCol w="756680">
                  <a:extLst>
                    <a:ext uri="{9D8B030D-6E8A-4147-A177-3AD203B41FA5}">
                      <a16:colId xmlns:a16="http://schemas.microsoft.com/office/drawing/2014/main" val="2654840158"/>
                    </a:ext>
                  </a:extLst>
                </a:gridCol>
              </a:tblGrid>
              <a:tr h="6913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1" kern="0" spc="0" dirty="0">
                          <a:effectLst/>
                        </a:rPr>
                        <a:t>가설</a:t>
                      </a:r>
                      <a:endParaRPr lang="ko-KR" altLang="en-US" sz="1500" b="1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6279" marB="162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1" kern="0" spc="0" dirty="0">
                          <a:effectLst/>
                        </a:rPr>
                        <a:t>변수 간 관계</a:t>
                      </a:r>
                      <a:endParaRPr lang="ko-KR" altLang="en-US" sz="1500" b="1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6279" marB="16279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1" kern="0" spc="0" dirty="0">
                          <a:effectLst/>
                        </a:rPr>
                        <a:t>표준화 회귀계수</a:t>
                      </a:r>
                      <a:endParaRPr lang="ko-KR" altLang="en-US" sz="1500" b="1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6279" marB="16279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kern="0" spc="0" dirty="0">
                          <a:effectLst/>
                        </a:rPr>
                        <a:t>C.R</a:t>
                      </a:r>
                      <a:endParaRPr lang="en-US" sz="1500" b="1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6279" marB="16279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kern="0" spc="0" dirty="0">
                          <a:effectLst/>
                        </a:rPr>
                        <a:t>p</a:t>
                      </a:r>
                      <a:r>
                        <a:rPr lang="ko-KR" altLang="en-US" sz="1500" b="1" kern="0" spc="0" dirty="0">
                          <a:effectLst/>
                        </a:rPr>
                        <a:t>값</a:t>
                      </a:r>
                      <a:endParaRPr lang="ko-KR" altLang="en-US" sz="1500" b="1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6279" marB="16279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1" kern="0" spc="0" dirty="0">
                          <a:effectLst/>
                        </a:rPr>
                        <a:t>채택</a:t>
                      </a:r>
                    </a:p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1" kern="0" spc="0" dirty="0">
                          <a:effectLst/>
                        </a:rPr>
                        <a:t>여부</a:t>
                      </a:r>
                      <a:endParaRPr lang="ko-KR" altLang="en-US" sz="1500" b="1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6279" marB="16279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714685"/>
                  </a:ext>
                </a:extLst>
              </a:tr>
              <a:tr h="60251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effectLst/>
                        </a:rPr>
                        <a:t>1-1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6279" marB="162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 dirty="0" err="1">
                          <a:effectLst/>
                        </a:rPr>
                        <a:t>신뢰성→고객만족도</a:t>
                      </a:r>
                      <a:endParaRPr lang="ko-KR" altLang="en-US" sz="15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6279" marB="16279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effectLst/>
                        </a:rPr>
                        <a:t>0.163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6279" marB="16279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 dirty="0">
                          <a:effectLst/>
                        </a:rPr>
                        <a:t>2.825</a:t>
                      </a:r>
                      <a:endParaRPr lang="en-US" sz="15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6279" marB="16279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 dirty="0">
                          <a:effectLst/>
                        </a:rPr>
                        <a:t>0.005</a:t>
                      </a:r>
                      <a:endParaRPr lang="en-US" sz="15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6279" marB="16279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 dirty="0">
                          <a:effectLst/>
                        </a:rPr>
                        <a:t>채택</a:t>
                      </a:r>
                      <a:endParaRPr lang="ko-KR" altLang="en-US" sz="15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6279" marB="16279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29043536"/>
                  </a:ext>
                </a:extLst>
              </a:tr>
              <a:tr h="54124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effectLst/>
                        </a:rPr>
                        <a:t>1-2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6279" marB="162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 dirty="0" err="1">
                          <a:effectLst/>
                        </a:rPr>
                        <a:t>보안성→고객만족도</a:t>
                      </a:r>
                      <a:endParaRPr lang="ko-KR" altLang="en-US" sz="15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6279" marB="16279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effectLst/>
                        </a:rPr>
                        <a:t>0.103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6279" marB="16279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effectLst/>
                        </a:rPr>
                        <a:t>1.919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6279" marB="16279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 dirty="0">
                          <a:effectLst/>
                        </a:rPr>
                        <a:t>0.055</a:t>
                      </a:r>
                      <a:endParaRPr lang="en-US" sz="15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6279" marB="16279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>
                          <a:effectLst/>
                        </a:rPr>
                        <a:t>기각</a:t>
                      </a:r>
                      <a:endParaRPr lang="ko-KR" altLang="en-US" sz="15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6279" marB="16279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28040114"/>
                  </a:ext>
                </a:extLst>
              </a:tr>
              <a:tr h="54124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effectLst/>
                        </a:rPr>
                        <a:t>1-3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6279" marB="162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>
                          <a:effectLst/>
                        </a:rPr>
                        <a:t>편의성→고객만족도</a:t>
                      </a:r>
                      <a:endParaRPr lang="ko-KR" altLang="en-US" sz="15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6279" marB="16279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 dirty="0">
                          <a:effectLst/>
                        </a:rPr>
                        <a:t>0.187</a:t>
                      </a:r>
                      <a:endParaRPr lang="en-US" sz="15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6279" marB="16279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effectLst/>
                        </a:rPr>
                        <a:t>2.830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6279" marB="16279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 dirty="0">
                          <a:effectLst/>
                        </a:rPr>
                        <a:t>0.005</a:t>
                      </a:r>
                      <a:endParaRPr lang="en-US" sz="15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6279" marB="16279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>
                          <a:effectLst/>
                        </a:rPr>
                        <a:t>채택</a:t>
                      </a:r>
                      <a:endParaRPr lang="ko-KR" altLang="en-US" sz="15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6279" marB="16279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56879137"/>
                  </a:ext>
                </a:extLst>
              </a:tr>
              <a:tr h="65730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effectLst/>
                        </a:rPr>
                        <a:t>2-1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6279" marB="162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 dirty="0" err="1">
                          <a:effectLst/>
                        </a:rPr>
                        <a:t>통관위험성→고객만족도</a:t>
                      </a:r>
                      <a:endParaRPr lang="ko-KR" altLang="en-US" sz="15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6279" marB="16279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 dirty="0">
                          <a:effectLst/>
                        </a:rPr>
                        <a:t>-2.221</a:t>
                      </a:r>
                      <a:endParaRPr lang="en-US" sz="15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6279" marB="16279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effectLst/>
                        </a:rPr>
                        <a:t>-4.352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6279" marB="16279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 dirty="0">
                          <a:effectLst/>
                        </a:rPr>
                        <a:t>***</a:t>
                      </a:r>
                      <a:endParaRPr lang="en-US" sz="15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6279" marB="16279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>
                          <a:effectLst/>
                        </a:rPr>
                        <a:t>채택</a:t>
                      </a:r>
                      <a:endParaRPr lang="ko-KR" altLang="en-US" sz="15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6279" marB="16279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97723373"/>
                  </a:ext>
                </a:extLst>
              </a:tr>
              <a:tr h="54124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effectLst/>
                        </a:rPr>
                        <a:t>2-2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6279" marB="162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>
                          <a:effectLst/>
                        </a:rPr>
                        <a:t>신속성→고객만족도</a:t>
                      </a:r>
                      <a:endParaRPr lang="ko-KR" altLang="en-US" sz="15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6279" marB="16279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 dirty="0">
                          <a:effectLst/>
                        </a:rPr>
                        <a:t>0.236</a:t>
                      </a:r>
                      <a:endParaRPr lang="en-US" sz="15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6279" marB="16279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effectLst/>
                        </a:rPr>
                        <a:t>4.019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6279" marB="16279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 dirty="0">
                          <a:effectLst/>
                        </a:rPr>
                        <a:t>***</a:t>
                      </a:r>
                      <a:endParaRPr lang="en-US" sz="15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6279" marB="16279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>
                          <a:effectLst/>
                        </a:rPr>
                        <a:t>채택</a:t>
                      </a:r>
                      <a:endParaRPr lang="ko-KR" altLang="en-US" sz="15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6279" marB="16279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06104845"/>
                  </a:ext>
                </a:extLst>
              </a:tr>
              <a:tr h="54124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effectLst/>
                        </a:rPr>
                        <a:t>2-3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6279" marB="162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>
                          <a:effectLst/>
                        </a:rPr>
                        <a:t>정확성→고객만족도</a:t>
                      </a:r>
                      <a:endParaRPr lang="ko-KR" altLang="en-US" sz="15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6279" marB="16279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 dirty="0">
                          <a:effectLst/>
                        </a:rPr>
                        <a:t>0.239</a:t>
                      </a:r>
                      <a:endParaRPr lang="en-US" sz="15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6279" marB="16279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effectLst/>
                        </a:rPr>
                        <a:t>4.523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6279" marB="16279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 dirty="0">
                          <a:effectLst/>
                        </a:rPr>
                        <a:t>***</a:t>
                      </a:r>
                      <a:endParaRPr lang="en-US" sz="15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6279" marB="16279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>
                          <a:effectLst/>
                        </a:rPr>
                        <a:t>채택</a:t>
                      </a:r>
                      <a:endParaRPr lang="ko-KR" altLang="en-US" sz="15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6279" marB="16279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82727252"/>
                  </a:ext>
                </a:extLst>
              </a:tr>
              <a:tr h="54124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effectLst/>
                        </a:rPr>
                        <a:t>3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6279" marB="162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>
                          <a:effectLst/>
                        </a:rPr>
                        <a:t>고객만족도→재구매의도</a:t>
                      </a:r>
                      <a:endParaRPr lang="ko-KR" altLang="en-US" sz="15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6279" marB="16279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effectLst/>
                        </a:rPr>
                        <a:t>0.492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6279" marB="16279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 dirty="0">
                          <a:effectLst/>
                        </a:rPr>
                        <a:t>8.987</a:t>
                      </a:r>
                      <a:endParaRPr lang="en-US" sz="15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6279" marB="16279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 dirty="0">
                          <a:effectLst/>
                        </a:rPr>
                        <a:t>***</a:t>
                      </a:r>
                      <a:endParaRPr lang="en-US" sz="15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6279" marB="16279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 dirty="0">
                          <a:effectLst/>
                        </a:rPr>
                        <a:t>채택</a:t>
                      </a:r>
                      <a:endParaRPr lang="ko-KR" altLang="en-US" sz="15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6279" marB="16279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62024040"/>
                  </a:ext>
                </a:extLst>
              </a:tr>
              <a:tr h="360375">
                <a:tc gridSpan="6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effectLst/>
                        </a:rPr>
                        <a:t>주</a:t>
                      </a:r>
                      <a:r>
                        <a:rPr lang="en-US" altLang="ko-KR" sz="1000" kern="0" spc="0" dirty="0">
                          <a:effectLst/>
                        </a:rPr>
                        <a:t>) ***</a:t>
                      </a:r>
                      <a:r>
                        <a:rPr lang="en-US" sz="1000" kern="0" spc="0" dirty="0">
                          <a:effectLst/>
                        </a:rPr>
                        <a:t>P&lt;.001, **P&lt;.01, *P&lt;.05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50292" marB="5029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2220547"/>
                  </a:ext>
                </a:extLst>
              </a:tr>
            </a:tbl>
          </a:graphicData>
        </a:graphic>
      </p:graphicFrame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6432061" y="198010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7758969" y="109418"/>
            <a:ext cx="2672526" cy="5637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>
              <a:lnSpc>
                <a:spcPct val="180000"/>
              </a:lnSpc>
            </a:pPr>
            <a:r>
              <a:rPr lang="ko-KR" altLang="en-US" sz="2000" b="1" kern="0" dirty="0">
                <a:solidFill>
                  <a:srgbClr val="000000"/>
                </a:solidFill>
                <a:latin typeface="+mj-ea"/>
                <a:ea typeface="+mj-ea"/>
              </a:rPr>
              <a:t>가설검증 결과 요약표</a:t>
            </a:r>
            <a:endParaRPr lang="ko-KR" altLang="en-US" sz="2000" b="1" kern="0" spc="0" dirty="0">
              <a:solidFill>
                <a:srgbClr val="000000"/>
              </a:solidFill>
              <a:effectLst/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6292662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1086716"/>
              </p:ext>
            </p:extLst>
          </p:nvPr>
        </p:nvGraphicFramePr>
        <p:xfrm>
          <a:off x="170688" y="1061876"/>
          <a:ext cx="4645152" cy="5315007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365504">
                  <a:extLst>
                    <a:ext uri="{9D8B030D-6E8A-4147-A177-3AD203B41FA5}">
                      <a16:colId xmlns:a16="http://schemas.microsoft.com/office/drawing/2014/main" val="1518245245"/>
                    </a:ext>
                  </a:extLst>
                </a:gridCol>
                <a:gridCol w="1633728">
                  <a:extLst>
                    <a:ext uri="{9D8B030D-6E8A-4147-A177-3AD203B41FA5}">
                      <a16:colId xmlns:a16="http://schemas.microsoft.com/office/drawing/2014/main" val="3386947726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1329508844"/>
                    </a:ext>
                  </a:extLst>
                </a:gridCol>
              </a:tblGrid>
              <a:tr h="303628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effectLst/>
                        </a:rPr>
                        <a:t>가설</a:t>
                      </a: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 err="1">
                          <a:effectLst/>
                        </a:rPr>
                        <a:t>간접효과</a:t>
                      </a: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7041279"/>
                  </a:ext>
                </a:extLst>
              </a:tr>
              <a:tr h="38387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 err="1">
                          <a:effectLst/>
                        </a:rPr>
                        <a:t>계수값</a:t>
                      </a: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 dirty="0">
                          <a:effectLst/>
                        </a:rPr>
                        <a:t>(Bootstrap) p</a:t>
                      </a:r>
                      <a:r>
                        <a:rPr lang="ko-KR" altLang="en-US" sz="1600" b="1" kern="0" spc="0" dirty="0">
                          <a:effectLst/>
                        </a:rPr>
                        <a:t>값</a:t>
                      </a: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107546"/>
                  </a:ext>
                </a:extLst>
              </a:tr>
              <a:tr h="66992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effectLst/>
                        </a:rPr>
                        <a:t>H4-1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effectLst/>
                        </a:rPr>
                        <a:t>0.087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effectLst/>
                        </a:rPr>
                        <a:t>0.031(</a:t>
                      </a:r>
                      <a:r>
                        <a:rPr lang="ko-KR" altLang="en-US" sz="1600" kern="0" spc="0" dirty="0">
                          <a:effectLst/>
                        </a:rPr>
                        <a:t>채택</a:t>
                      </a:r>
                      <a:r>
                        <a:rPr lang="en-US" altLang="ko-KR" sz="1600" kern="0" spc="0" dirty="0">
                          <a:effectLst/>
                        </a:rPr>
                        <a:t>)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2372149"/>
                  </a:ext>
                </a:extLst>
              </a:tr>
              <a:tr h="66992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effectLst/>
                        </a:rPr>
                        <a:t>H4-2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effectLst/>
                        </a:rPr>
                        <a:t>0.053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>
                          <a:effectLst/>
                        </a:rPr>
                        <a:t>0.149(</a:t>
                      </a:r>
                      <a:r>
                        <a:rPr lang="ko-KR" altLang="en-US" sz="1600" kern="0" spc="0">
                          <a:effectLst/>
                        </a:rPr>
                        <a:t>기각</a:t>
                      </a:r>
                      <a:r>
                        <a:rPr lang="en-US" altLang="ko-KR" sz="1600" kern="0" spc="0">
                          <a:effectLst/>
                        </a:rPr>
                        <a:t>)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62676107"/>
                  </a:ext>
                </a:extLst>
              </a:tr>
              <a:tr h="66992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effectLst/>
                        </a:rPr>
                        <a:t>H4-3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effectLst/>
                        </a:rPr>
                        <a:t>0.086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>
                          <a:effectLst/>
                        </a:rPr>
                        <a:t>0.010(</a:t>
                      </a:r>
                      <a:r>
                        <a:rPr lang="ko-KR" altLang="en-US" sz="1600" kern="0" spc="0">
                          <a:effectLst/>
                        </a:rPr>
                        <a:t>채택</a:t>
                      </a:r>
                      <a:r>
                        <a:rPr lang="en-US" altLang="ko-KR" sz="1600" kern="0" spc="0">
                          <a:effectLst/>
                        </a:rPr>
                        <a:t>)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56819454"/>
                  </a:ext>
                </a:extLst>
              </a:tr>
              <a:tr h="66992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effectLst/>
                        </a:rPr>
                        <a:t>H4-4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effectLst/>
                        </a:rPr>
                        <a:t>-0.111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effectLst/>
                        </a:rPr>
                        <a:t>0.011(</a:t>
                      </a:r>
                      <a:r>
                        <a:rPr lang="ko-KR" altLang="en-US" sz="1600" kern="0" spc="0" dirty="0">
                          <a:effectLst/>
                        </a:rPr>
                        <a:t>채택</a:t>
                      </a:r>
                      <a:r>
                        <a:rPr lang="en-US" altLang="ko-KR" sz="1600" kern="0" spc="0" dirty="0">
                          <a:effectLst/>
                        </a:rPr>
                        <a:t>)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48884589"/>
                  </a:ext>
                </a:extLst>
              </a:tr>
              <a:tr h="66992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effectLst/>
                        </a:rPr>
                        <a:t>H4-5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effectLst/>
                        </a:rPr>
                        <a:t>0.130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effectLst/>
                        </a:rPr>
                        <a:t>0.013(</a:t>
                      </a:r>
                      <a:r>
                        <a:rPr lang="ko-KR" altLang="en-US" sz="1600" kern="0" spc="0" dirty="0">
                          <a:effectLst/>
                        </a:rPr>
                        <a:t>채택</a:t>
                      </a:r>
                      <a:r>
                        <a:rPr lang="en-US" altLang="ko-KR" sz="1600" kern="0" spc="0" dirty="0">
                          <a:effectLst/>
                        </a:rPr>
                        <a:t>)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31046509"/>
                  </a:ext>
                </a:extLst>
              </a:tr>
              <a:tr h="66992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effectLst/>
                        </a:rPr>
                        <a:t>H4-6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effectLst/>
                        </a:rPr>
                        <a:t>0.136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effectLst/>
                        </a:rPr>
                        <a:t>0.006(</a:t>
                      </a:r>
                      <a:r>
                        <a:rPr lang="ko-KR" altLang="en-US" sz="1600" kern="0" spc="0" dirty="0">
                          <a:effectLst/>
                        </a:rPr>
                        <a:t>채택</a:t>
                      </a:r>
                      <a:r>
                        <a:rPr lang="en-US" altLang="ko-KR" sz="1600" kern="0" spc="0" dirty="0">
                          <a:effectLst/>
                        </a:rPr>
                        <a:t>)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90345418"/>
                  </a:ext>
                </a:extLst>
              </a:tr>
              <a:tr h="492327">
                <a:tc gridSpan="3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effectLst/>
                        </a:rPr>
                        <a:t>자료</a:t>
                      </a:r>
                      <a:r>
                        <a:rPr lang="en-US" altLang="ko-KR" sz="1400" kern="0" spc="0" dirty="0">
                          <a:effectLst/>
                        </a:rPr>
                        <a:t>:</a:t>
                      </a:r>
                      <a:r>
                        <a:rPr lang="ko-KR" altLang="en-US" sz="1400" kern="0" spc="0" dirty="0">
                          <a:effectLst/>
                        </a:rPr>
                        <a:t>분석결과를 바탕으로 저자 작성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2736031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651553" y="330204"/>
            <a:ext cx="3877985" cy="5637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>
              <a:lnSpc>
                <a:spcPct val="180000"/>
              </a:lnSpc>
            </a:pPr>
            <a:r>
              <a:rPr lang="ko-KR" altLang="en-US" sz="2000" b="1" kern="0" dirty="0">
                <a:solidFill>
                  <a:srgbClr val="000000"/>
                </a:solidFill>
                <a:latin typeface="+mj-ea"/>
                <a:ea typeface="+mj-ea"/>
              </a:rPr>
              <a:t>고객만족도 </a:t>
            </a:r>
            <a:r>
              <a:rPr lang="ko-KR" altLang="en-US" sz="2000" b="1" kern="0" dirty="0" err="1">
                <a:solidFill>
                  <a:srgbClr val="000000"/>
                </a:solidFill>
                <a:latin typeface="+mj-ea"/>
                <a:ea typeface="+mj-ea"/>
              </a:rPr>
              <a:t>매개효과</a:t>
            </a:r>
            <a:r>
              <a:rPr lang="ko-KR" altLang="en-US" sz="2000" b="1" kern="0" dirty="0">
                <a:solidFill>
                  <a:srgbClr val="000000"/>
                </a:solidFill>
                <a:latin typeface="+mj-ea"/>
                <a:ea typeface="+mj-ea"/>
              </a:rPr>
              <a:t> 검증 결과 </a:t>
            </a:r>
            <a:endParaRPr lang="ko-KR" altLang="en-US" sz="2000" b="1" kern="0" spc="0" dirty="0">
              <a:solidFill>
                <a:srgbClr val="000000"/>
              </a:solidFill>
              <a:effectLst/>
              <a:latin typeface="+mj-ea"/>
              <a:ea typeface="+mj-ea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6327363"/>
              </p:ext>
            </p:extLst>
          </p:nvPr>
        </p:nvGraphicFramePr>
        <p:xfrm>
          <a:off x="5544156" y="1061876"/>
          <a:ext cx="6418961" cy="153924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109870">
                  <a:extLst>
                    <a:ext uri="{9D8B030D-6E8A-4147-A177-3AD203B41FA5}">
                      <a16:colId xmlns:a16="http://schemas.microsoft.com/office/drawing/2014/main" val="1297279958"/>
                    </a:ext>
                  </a:extLst>
                </a:gridCol>
                <a:gridCol w="834372">
                  <a:extLst>
                    <a:ext uri="{9D8B030D-6E8A-4147-A177-3AD203B41FA5}">
                      <a16:colId xmlns:a16="http://schemas.microsoft.com/office/drawing/2014/main" val="2760428409"/>
                    </a:ext>
                  </a:extLst>
                </a:gridCol>
                <a:gridCol w="987552">
                  <a:extLst>
                    <a:ext uri="{9D8B030D-6E8A-4147-A177-3AD203B41FA5}">
                      <a16:colId xmlns:a16="http://schemas.microsoft.com/office/drawing/2014/main" val="2940332427"/>
                    </a:ext>
                  </a:extLst>
                </a:gridCol>
                <a:gridCol w="826819">
                  <a:extLst>
                    <a:ext uri="{9D8B030D-6E8A-4147-A177-3AD203B41FA5}">
                      <a16:colId xmlns:a16="http://schemas.microsoft.com/office/drawing/2014/main" val="163939189"/>
                    </a:ext>
                  </a:extLst>
                </a:gridCol>
                <a:gridCol w="854284">
                  <a:extLst>
                    <a:ext uri="{9D8B030D-6E8A-4147-A177-3AD203B41FA5}">
                      <a16:colId xmlns:a16="http://schemas.microsoft.com/office/drawing/2014/main" val="2445615681"/>
                    </a:ext>
                  </a:extLst>
                </a:gridCol>
                <a:gridCol w="806064">
                  <a:extLst>
                    <a:ext uri="{9D8B030D-6E8A-4147-A177-3AD203B41FA5}">
                      <a16:colId xmlns:a16="http://schemas.microsoft.com/office/drawing/2014/main" val="4031139538"/>
                    </a:ext>
                  </a:extLst>
                </a:gridCol>
              </a:tblGrid>
              <a:tr h="3533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effectLst/>
                          <a:latin typeface="+mn-ea"/>
                          <a:ea typeface="+mn-ea"/>
                        </a:rPr>
                        <a:t>집단</a:t>
                      </a: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effectLst/>
                          <a:latin typeface="+mn-ea"/>
                          <a:ea typeface="+mn-ea"/>
                        </a:rPr>
                        <a:t>평균</a:t>
                      </a: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effectLst/>
                          <a:latin typeface="+mn-ea"/>
                          <a:ea typeface="+mn-ea"/>
                        </a:rPr>
                        <a:t>표준편차</a:t>
                      </a: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 dirty="0">
                          <a:effectLst/>
                          <a:latin typeface="+mn-ea"/>
                          <a:ea typeface="+mn-ea"/>
                        </a:rPr>
                        <a:t>t</a:t>
                      </a:r>
                      <a:r>
                        <a:rPr lang="ko-KR" altLang="en-US" sz="1600" b="1" kern="0" spc="0" dirty="0">
                          <a:effectLst/>
                          <a:latin typeface="+mn-ea"/>
                          <a:ea typeface="+mn-ea"/>
                        </a:rPr>
                        <a:t>값</a:t>
                      </a: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effectLst/>
                          <a:latin typeface="+mn-ea"/>
                          <a:ea typeface="+mn-ea"/>
                        </a:rPr>
                        <a:t>자유도</a:t>
                      </a: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 dirty="0">
                          <a:effectLst/>
                          <a:latin typeface="+mn-ea"/>
                          <a:ea typeface="+mn-ea"/>
                        </a:rPr>
                        <a:t>P</a:t>
                      </a:r>
                      <a:r>
                        <a:rPr lang="ko-KR" altLang="en-US" sz="1600" b="1" kern="0" spc="0" dirty="0">
                          <a:effectLst/>
                          <a:latin typeface="+mn-ea"/>
                          <a:ea typeface="+mn-ea"/>
                        </a:rPr>
                        <a:t>값</a:t>
                      </a: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0016814"/>
                  </a:ext>
                </a:extLst>
              </a:tr>
              <a:tr h="16383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effectLst/>
                        </a:rPr>
                        <a:t>2020</a:t>
                      </a:r>
                      <a:r>
                        <a:rPr lang="ko-KR" altLang="en-US" sz="1600" kern="0" spc="0" dirty="0">
                          <a:effectLst/>
                        </a:rPr>
                        <a:t>년 전에 사용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effectLst/>
                        </a:rPr>
                        <a:t>3.8858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effectLst/>
                        </a:rPr>
                        <a:t>0.92662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effectLst/>
                        </a:rPr>
                        <a:t>5.063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effectLst/>
                        </a:rPr>
                        <a:t>362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effectLst/>
                        </a:rPr>
                        <a:t>0.000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36166406"/>
                  </a:ext>
                </a:extLst>
              </a:tr>
              <a:tr h="16370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effectLst/>
                        </a:rPr>
                        <a:t>2020</a:t>
                      </a:r>
                      <a:r>
                        <a:rPr lang="ko-KR" altLang="en-US" sz="1600" kern="0" spc="0" dirty="0">
                          <a:effectLst/>
                        </a:rPr>
                        <a:t>년 이후에 사용 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effectLst/>
                        </a:rPr>
                        <a:t>3.3534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effectLst/>
                        </a:rPr>
                        <a:t>1.06566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0693970"/>
                  </a:ext>
                </a:extLst>
              </a:tr>
              <a:tr h="160782">
                <a:tc gridSpan="6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effectLst/>
                        </a:rPr>
                        <a:t>* 유의수준 </a:t>
                      </a:r>
                      <a:r>
                        <a:rPr lang="en-US" altLang="ko-KR" sz="1400" kern="0" spc="0" dirty="0">
                          <a:effectLst/>
                        </a:rPr>
                        <a:t>0.05 (</a:t>
                      </a:r>
                      <a:r>
                        <a:rPr lang="en-US" sz="1400" kern="0" spc="0" dirty="0">
                          <a:effectLst/>
                        </a:rPr>
                        <a:t>p&lt;0.05)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8989570"/>
                  </a:ext>
                </a:extLst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5807379" y="330204"/>
            <a:ext cx="5596404" cy="5637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>
              <a:lnSpc>
                <a:spcPct val="180000"/>
              </a:lnSpc>
            </a:pPr>
            <a:r>
              <a:rPr lang="ko-KR" altLang="en-US" sz="2000" b="1" kern="0" dirty="0" err="1">
                <a:solidFill>
                  <a:srgbClr val="000000"/>
                </a:solidFill>
                <a:latin typeface="+mj-ea"/>
                <a:ea typeface="+mj-ea"/>
              </a:rPr>
              <a:t>해외직구</a:t>
            </a:r>
            <a:r>
              <a:rPr lang="ko-KR" altLang="en-US" sz="2000" b="1" kern="0" dirty="0">
                <a:solidFill>
                  <a:srgbClr val="000000"/>
                </a:solidFill>
                <a:latin typeface="+mj-ea"/>
                <a:ea typeface="+mj-ea"/>
              </a:rPr>
              <a:t> 사용 시기 </a:t>
            </a:r>
            <a:r>
              <a:rPr lang="ko-KR" altLang="en-US" sz="2000" b="1" kern="0" dirty="0" err="1">
                <a:solidFill>
                  <a:srgbClr val="000000"/>
                </a:solidFill>
                <a:latin typeface="+mj-ea"/>
                <a:ea typeface="+mj-ea"/>
              </a:rPr>
              <a:t>조절변수</a:t>
            </a:r>
            <a:r>
              <a:rPr lang="ko-KR" altLang="en-US" sz="2000" b="1" kern="0" dirty="0">
                <a:solidFill>
                  <a:srgbClr val="000000"/>
                </a:solidFill>
                <a:latin typeface="+mj-ea"/>
                <a:ea typeface="+mj-ea"/>
              </a:rPr>
              <a:t> 집단간 차이 분석</a:t>
            </a:r>
            <a:endParaRPr lang="ko-KR" altLang="en-US" sz="2000" b="1" kern="0" spc="0" dirty="0">
              <a:solidFill>
                <a:srgbClr val="000000"/>
              </a:solidFill>
              <a:effectLst/>
              <a:latin typeface="+mj-ea"/>
              <a:ea typeface="+mj-ea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2301083"/>
              </p:ext>
            </p:extLst>
          </p:nvPr>
        </p:nvGraphicFramePr>
        <p:xfrm>
          <a:off x="5367977" y="3614909"/>
          <a:ext cx="6852340" cy="22707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902644">
                  <a:extLst>
                    <a:ext uri="{9D8B030D-6E8A-4147-A177-3AD203B41FA5}">
                      <a16:colId xmlns:a16="http://schemas.microsoft.com/office/drawing/2014/main" val="3852121245"/>
                    </a:ext>
                  </a:extLst>
                </a:gridCol>
                <a:gridCol w="541980">
                  <a:extLst>
                    <a:ext uri="{9D8B030D-6E8A-4147-A177-3AD203B41FA5}">
                      <a16:colId xmlns:a16="http://schemas.microsoft.com/office/drawing/2014/main" val="1966031351"/>
                    </a:ext>
                  </a:extLst>
                </a:gridCol>
                <a:gridCol w="966028">
                  <a:extLst>
                    <a:ext uri="{9D8B030D-6E8A-4147-A177-3AD203B41FA5}">
                      <a16:colId xmlns:a16="http://schemas.microsoft.com/office/drawing/2014/main" val="2391939198"/>
                    </a:ext>
                  </a:extLst>
                </a:gridCol>
                <a:gridCol w="921834">
                  <a:extLst>
                    <a:ext uri="{9D8B030D-6E8A-4147-A177-3AD203B41FA5}">
                      <a16:colId xmlns:a16="http://schemas.microsoft.com/office/drawing/2014/main" val="1062591366"/>
                    </a:ext>
                  </a:extLst>
                </a:gridCol>
                <a:gridCol w="650219">
                  <a:extLst>
                    <a:ext uri="{9D8B030D-6E8A-4147-A177-3AD203B41FA5}">
                      <a16:colId xmlns:a16="http://schemas.microsoft.com/office/drawing/2014/main" val="2297157154"/>
                    </a:ext>
                  </a:extLst>
                </a:gridCol>
                <a:gridCol w="724983">
                  <a:extLst>
                    <a:ext uri="{9D8B030D-6E8A-4147-A177-3AD203B41FA5}">
                      <a16:colId xmlns:a16="http://schemas.microsoft.com/office/drawing/2014/main" val="1089157240"/>
                    </a:ext>
                  </a:extLst>
                </a:gridCol>
                <a:gridCol w="777096">
                  <a:extLst>
                    <a:ext uri="{9D8B030D-6E8A-4147-A177-3AD203B41FA5}">
                      <a16:colId xmlns:a16="http://schemas.microsoft.com/office/drawing/2014/main" val="3750055296"/>
                    </a:ext>
                  </a:extLst>
                </a:gridCol>
                <a:gridCol w="641379">
                  <a:extLst>
                    <a:ext uri="{9D8B030D-6E8A-4147-A177-3AD203B41FA5}">
                      <a16:colId xmlns:a16="http://schemas.microsoft.com/office/drawing/2014/main" val="3207787254"/>
                    </a:ext>
                  </a:extLst>
                </a:gridCol>
                <a:gridCol w="726177">
                  <a:extLst>
                    <a:ext uri="{9D8B030D-6E8A-4147-A177-3AD203B41FA5}">
                      <a16:colId xmlns:a16="http://schemas.microsoft.com/office/drawing/2014/main" val="237842691"/>
                    </a:ext>
                  </a:extLst>
                </a:gridCol>
              </a:tblGrid>
              <a:tr h="357689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 dirty="0">
                          <a:effectLst/>
                        </a:rPr>
                        <a:t>Model</a:t>
                      </a:r>
                      <a:endParaRPr lang="en-US" sz="1600" b="1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0584" marR="100584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 dirty="0">
                          <a:effectLst/>
                        </a:rPr>
                        <a:t>DF</a:t>
                      </a:r>
                      <a:endParaRPr lang="en-US" sz="1600" b="1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0584" marR="100584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 dirty="0">
                          <a:effectLst/>
                        </a:rPr>
                        <a:t>CMIN</a:t>
                      </a:r>
                      <a:endParaRPr lang="en-US" sz="1600" b="1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00584" marR="100584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>
                          <a:effectLst/>
                        </a:rPr>
                        <a:t>P</a:t>
                      </a:r>
                      <a:endParaRPr lang="en-US" sz="1600" b="1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0584" marR="100584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>
                          <a:effectLst/>
                        </a:rPr>
                        <a:t>NFI</a:t>
                      </a:r>
                    </a:p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>
                          <a:effectLst/>
                        </a:rPr>
                        <a:t>Delta-1</a:t>
                      </a:r>
                      <a:endParaRPr lang="en-US" sz="1600" b="1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0584" marR="100584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>
                          <a:effectLst/>
                        </a:rPr>
                        <a:t>IFI</a:t>
                      </a:r>
                    </a:p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>
                          <a:effectLst/>
                        </a:rPr>
                        <a:t>Delta-2</a:t>
                      </a:r>
                      <a:endParaRPr lang="en-US" sz="1600" b="1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0584" marR="100584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>
                          <a:effectLst/>
                        </a:rPr>
                        <a:t>RFI</a:t>
                      </a:r>
                    </a:p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>
                          <a:effectLst/>
                        </a:rPr>
                        <a:t>rho-1</a:t>
                      </a:r>
                      <a:endParaRPr lang="en-US" sz="1600" b="1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0584" marR="100584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>
                          <a:effectLst/>
                        </a:rPr>
                        <a:t>TLI</a:t>
                      </a:r>
                    </a:p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>
                          <a:effectLst/>
                        </a:rPr>
                        <a:t>rho-2</a:t>
                      </a:r>
                      <a:endParaRPr lang="en-US" sz="1600" b="1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0584" marR="100584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9494414"/>
                  </a:ext>
                </a:extLst>
              </a:tr>
              <a:tr h="381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effectLst/>
                        </a:rPr>
                        <a:t>제약</a:t>
                      </a:r>
                    </a:p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effectLst/>
                        </a:rPr>
                        <a:t>모형</a:t>
                      </a: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 err="1">
                          <a:effectLst/>
                        </a:rPr>
                        <a:t>비제약</a:t>
                      </a:r>
                      <a:endParaRPr lang="ko-KR" altLang="en-US" sz="1600" b="1" kern="0" spc="0" dirty="0"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effectLst/>
                        </a:rPr>
                        <a:t>모형</a:t>
                      </a: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3630492"/>
                  </a:ext>
                </a:extLst>
              </a:tr>
              <a:tr h="5438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effectLst/>
                        </a:rPr>
                        <a:t>Constraint model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effectLst/>
                        </a:rPr>
                        <a:t>6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effectLst/>
                        </a:rPr>
                        <a:t>1376.667</a:t>
                      </a:r>
                    </a:p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effectLst/>
                        </a:rPr>
                        <a:t>(df:1134)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effectLst/>
                        </a:rPr>
                        <a:t>1336.110</a:t>
                      </a:r>
                    </a:p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effectLst/>
                        </a:rPr>
                        <a:t>(df:890)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effectLst/>
                        </a:rPr>
                        <a:t>.0048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effectLst/>
                        </a:rPr>
                        <a:t>0.004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effectLst/>
                        </a:rPr>
                        <a:t>0.004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effectLst/>
                        </a:rPr>
                        <a:t>0.003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effectLst/>
                        </a:rPr>
                        <a:t>0.004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58414025"/>
                  </a:ext>
                </a:extLst>
              </a:tr>
              <a:tr h="214122">
                <a:tc gridSpan="9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effectLst/>
                        </a:rPr>
                        <a:t>자료</a:t>
                      </a:r>
                      <a:r>
                        <a:rPr lang="en-US" altLang="ko-KR" sz="1400" kern="0" spc="0" dirty="0">
                          <a:effectLst/>
                        </a:rPr>
                        <a:t>:</a:t>
                      </a:r>
                      <a:r>
                        <a:rPr lang="ko-KR" altLang="en-US" sz="1400" kern="0" spc="0" dirty="0">
                          <a:effectLst/>
                        </a:rPr>
                        <a:t>분석결과를 바탕으로 저자 작성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00584" marR="100584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2946443"/>
                  </a:ext>
                </a:extLst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6198554" y="2948664"/>
            <a:ext cx="5431294" cy="5166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>
              <a:lnSpc>
                <a:spcPct val="180000"/>
              </a:lnSpc>
            </a:pPr>
            <a:r>
              <a:rPr lang="ko-KR" altLang="en-US" sz="1800" b="1" kern="0" dirty="0" err="1">
                <a:solidFill>
                  <a:srgbClr val="000000"/>
                </a:solidFill>
                <a:latin typeface="+mj-ea"/>
                <a:ea typeface="+mj-ea"/>
              </a:rPr>
              <a:t>해외직구</a:t>
            </a:r>
            <a:r>
              <a:rPr lang="ko-KR" altLang="en-US" sz="1600" b="1" kern="0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ko-KR" altLang="en-US" sz="1800" b="1" kern="0" dirty="0">
                <a:solidFill>
                  <a:srgbClr val="000000"/>
                </a:solidFill>
                <a:latin typeface="+mj-ea"/>
                <a:ea typeface="+mj-ea"/>
              </a:rPr>
              <a:t>사용 시기 </a:t>
            </a:r>
            <a:r>
              <a:rPr lang="ko-KR" altLang="en-US" sz="1800" b="1" kern="0" dirty="0" err="1">
                <a:solidFill>
                  <a:srgbClr val="000000"/>
                </a:solidFill>
                <a:latin typeface="+mj-ea"/>
                <a:ea typeface="+mj-ea"/>
              </a:rPr>
              <a:t>조절변수의</a:t>
            </a:r>
            <a:r>
              <a:rPr lang="ko-KR" altLang="en-US" sz="1800" b="1" kern="0" dirty="0">
                <a:solidFill>
                  <a:srgbClr val="000000"/>
                </a:solidFill>
                <a:latin typeface="+mj-ea"/>
                <a:ea typeface="+mj-ea"/>
              </a:rPr>
              <a:t> 다중집단분석 결과</a:t>
            </a:r>
            <a:endParaRPr lang="ko-KR" altLang="en-US" sz="1800" b="1" kern="0" spc="0" dirty="0">
              <a:solidFill>
                <a:srgbClr val="000000"/>
              </a:solidFill>
              <a:effectLst/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991436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2"/>
          <p:cNvSpPr/>
          <p:nvPr/>
        </p:nvSpPr>
        <p:spPr>
          <a:xfrm>
            <a:off x="3705" y="6414868"/>
            <a:ext cx="12202363" cy="435195"/>
          </a:xfrm>
          <a:custGeom>
            <a:avLst/>
            <a:gdLst>
              <a:gd name="connsiteX0" fmla="*/ 6442848 w 12885696"/>
              <a:gd name="connsiteY0" fmla="*/ 0 h 677930"/>
              <a:gd name="connsiteX1" fmla="*/ 12818477 w 12885696"/>
              <a:gd name="connsiteY1" fmla="*/ 656546 h 677930"/>
              <a:gd name="connsiteX2" fmla="*/ 12885696 w 12885696"/>
              <a:gd name="connsiteY2" fmla="*/ 677930 h 677930"/>
              <a:gd name="connsiteX3" fmla="*/ 0 w 12885696"/>
              <a:gd name="connsiteY3" fmla="*/ 677930 h 677930"/>
              <a:gd name="connsiteX4" fmla="*/ 67219 w 12885696"/>
              <a:gd name="connsiteY4" fmla="*/ 656546 h 677930"/>
              <a:gd name="connsiteX5" fmla="*/ 6442848 w 12885696"/>
              <a:gd name="connsiteY5" fmla="*/ 0 h 6779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885696" h="677930">
                <a:moveTo>
                  <a:pt x="6442848" y="0"/>
                </a:moveTo>
                <a:cubicBezTo>
                  <a:pt x="9144779" y="0"/>
                  <a:pt x="11510983" y="262931"/>
                  <a:pt x="12818477" y="656546"/>
                </a:cubicBezTo>
                <a:lnTo>
                  <a:pt x="12885696" y="677930"/>
                </a:lnTo>
                <a:lnTo>
                  <a:pt x="0" y="677930"/>
                </a:lnTo>
                <a:lnTo>
                  <a:pt x="67219" y="656546"/>
                </a:lnTo>
                <a:cubicBezTo>
                  <a:pt x="1374713" y="262931"/>
                  <a:pt x="3740917" y="0"/>
                  <a:pt x="6442848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TextBox 59"/>
          <p:cNvSpPr txBox="1">
            <a:spLocks noChangeArrowheads="1"/>
          </p:cNvSpPr>
          <p:nvPr/>
        </p:nvSpPr>
        <p:spPr bwMode="auto">
          <a:xfrm flipH="1">
            <a:off x="1244775" y="2512129"/>
            <a:ext cx="3187903" cy="144655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defTabSz="685800">
              <a:defRPr/>
            </a:pPr>
            <a:r>
              <a:rPr lang="ko-KR" altLang="en-US" sz="6000" b="1" kern="0" dirty="0">
                <a:solidFill>
                  <a:schemeClr val="accent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목차</a:t>
            </a:r>
            <a:endParaRPr lang="en-US" altLang="ko-KR" sz="6000" b="1" kern="0" dirty="0">
              <a:solidFill>
                <a:schemeClr val="accent1"/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algn="r" defTabSz="685800">
              <a:defRPr/>
            </a:pPr>
            <a:r>
              <a:rPr lang="en-US" altLang="ko-KR" sz="2800" b="1" kern="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CONTENTS</a:t>
            </a:r>
            <a:endParaRPr lang="en-US" altLang="ko-KR" sz="2000" kern="0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任意多边形 26"/>
          <p:cNvSpPr/>
          <p:nvPr/>
        </p:nvSpPr>
        <p:spPr>
          <a:xfrm>
            <a:off x="2736733" y="2465164"/>
            <a:ext cx="1845118" cy="534043"/>
          </a:xfrm>
          <a:custGeom>
            <a:avLst/>
            <a:gdLst>
              <a:gd name="connsiteX0" fmla="*/ 0 w 1682088"/>
              <a:gd name="connsiteY0" fmla="*/ 0 h 519125"/>
              <a:gd name="connsiteX1" fmla="*/ 1682088 w 1682088"/>
              <a:gd name="connsiteY1" fmla="*/ 0 h 519125"/>
              <a:gd name="connsiteX2" fmla="*/ 1682088 w 1682088"/>
              <a:gd name="connsiteY2" fmla="*/ 519125 h 519125"/>
              <a:gd name="connsiteX3" fmla="*/ 0 w 1682088"/>
              <a:gd name="connsiteY3" fmla="*/ 519125 h 519125"/>
              <a:gd name="connsiteX4" fmla="*/ 0 w 1682088"/>
              <a:gd name="connsiteY4" fmla="*/ 0 h 519125"/>
              <a:gd name="connsiteX0" fmla="*/ 0 w 1682088"/>
              <a:gd name="connsiteY0" fmla="*/ 519125 h 610565"/>
              <a:gd name="connsiteX1" fmla="*/ 0 w 1682088"/>
              <a:gd name="connsiteY1" fmla="*/ 0 h 610565"/>
              <a:gd name="connsiteX2" fmla="*/ 1682088 w 1682088"/>
              <a:gd name="connsiteY2" fmla="*/ 0 h 610565"/>
              <a:gd name="connsiteX3" fmla="*/ 1682088 w 1682088"/>
              <a:gd name="connsiteY3" fmla="*/ 519125 h 610565"/>
              <a:gd name="connsiteX4" fmla="*/ 91440 w 1682088"/>
              <a:gd name="connsiteY4" fmla="*/ 610565 h 610565"/>
              <a:gd name="connsiteX0" fmla="*/ 0 w 1682088"/>
              <a:gd name="connsiteY0" fmla="*/ 519125 h 519125"/>
              <a:gd name="connsiteX1" fmla="*/ 0 w 1682088"/>
              <a:gd name="connsiteY1" fmla="*/ 0 h 519125"/>
              <a:gd name="connsiteX2" fmla="*/ 1682088 w 1682088"/>
              <a:gd name="connsiteY2" fmla="*/ 0 h 519125"/>
              <a:gd name="connsiteX3" fmla="*/ 1682088 w 1682088"/>
              <a:gd name="connsiteY3" fmla="*/ 519125 h 519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82088" h="519125">
                <a:moveTo>
                  <a:pt x="0" y="519125"/>
                </a:moveTo>
                <a:lnTo>
                  <a:pt x="0" y="0"/>
                </a:lnTo>
                <a:lnTo>
                  <a:pt x="1682088" y="0"/>
                </a:lnTo>
                <a:lnTo>
                  <a:pt x="1682088" y="519125"/>
                </a:lnTo>
              </a:path>
            </a:pathLst>
          </a:custGeom>
          <a:noFill/>
          <a:ln w="317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5" name="任意多边形 34"/>
          <p:cNvSpPr/>
          <p:nvPr/>
        </p:nvSpPr>
        <p:spPr>
          <a:xfrm>
            <a:off x="2046537" y="2795570"/>
            <a:ext cx="2301816" cy="1478645"/>
          </a:xfrm>
          <a:custGeom>
            <a:avLst/>
            <a:gdLst>
              <a:gd name="connsiteX0" fmla="*/ 0 w 2463662"/>
              <a:gd name="connsiteY0" fmla="*/ 0 h 1478645"/>
              <a:gd name="connsiteX1" fmla="*/ 877819 w 2463662"/>
              <a:gd name="connsiteY1" fmla="*/ 0 h 1478645"/>
              <a:gd name="connsiteX2" fmla="*/ 877819 w 2463662"/>
              <a:gd name="connsiteY2" fmla="*/ 1105159 h 1478645"/>
              <a:gd name="connsiteX3" fmla="*/ 2463662 w 2463662"/>
              <a:gd name="connsiteY3" fmla="*/ 1105159 h 1478645"/>
              <a:gd name="connsiteX4" fmla="*/ 2463662 w 2463662"/>
              <a:gd name="connsiteY4" fmla="*/ 1478645 h 1478645"/>
              <a:gd name="connsiteX5" fmla="*/ 0 w 2463662"/>
              <a:gd name="connsiteY5" fmla="*/ 1478645 h 1478645"/>
              <a:gd name="connsiteX6" fmla="*/ 0 w 2463662"/>
              <a:gd name="connsiteY6" fmla="*/ 0 h 1478645"/>
              <a:gd name="connsiteX0" fmla="*/ 877819 w 2463662"/>
              <a:gd name="connsiteY0" fmla="*/ 1105159 h 1478645"/>
              <a:gd name="connsiteX1" fmla="*/ 2463662 w 2463662"/>
              <a:gd name="connsiteY1" fmla="*/ 1105159 h 1478645"/>
              <a:gd name="connsiteX2" fmla="*/ 2463662 w 2463662"/>
              <a:gd name="connsiteY2" fmla="*/ 1478645 h 1478645"/>
              <a:gd name="connsiteX3" fmla="*/ 0 w 2463662"/>
              <a:gd name="connsiteY3" fmla="*/ 1478645 h 1478645"/>
              <a:gd name="connsiteX4" fmla="*/ 0 w 2463662"/>
              <a:gd name="connsiteY4" fmla="*/ 0 h 1478645"/>
              <a:gd name="connsiteX5" fmla="*/ 877819 w 2463662"/>
              <a:gd name="connsiteY5" fmla="*/ 0 h 1478645"/>
              <a:gd name="connsiteX6" fmla="*/ 969259 w 2463662"/>
              <a:gd name="connsiteY6" fmla="*/ 1196599 h 1478645"/>
              <a:gd name="connsiteX0" fmla="*/ 877819 w 2463662"/>
              <a:gd name="connsiteY0" fmla="*/ 1105159 h 1478645"/>
              <a:gd name="connsiteX1" fmla="*/ 2463662 w 2463662"/>
              <a:gd name="connsiteY1" fmla="*/ 1105159 h 1478645"/>
              <a:gd name="connsiteX2" fmla="*/ 2463662 w 2463662"/>
              <a:gd name="connsiteY2" fmla="*/ 1478645 h 1478645"/>
              <a:gd name="connsiteX3" fmla="*/ 0 w 2463662"/>
              <a:gd name="connsiteY3" fmla="*/ 1478645 h 1478645"/>
              <a:gd name="connsiteX4" fmla="*/ 0 w 2463662"/>
              <a:gd name="connsiteY4" fmla="*/ 0 h 1478645"/>
              <a:gd name="connsiteX5" fmla="*/ 877819 w 2463662"/>
              <a:gd name="connsiteY5" fmla="*/ 0 h 1478645"/>
              <a:gd name="connsiteX0" fmla="*/ 2463662 w 2463662"/>
              <a:gd name="connsiteY0" fmla="*/ 1105159 h 1478645"/>
              <a:gd name="connsiteX1" fmla="*/ 2463662 w 2463662"/>
              <a:gd name="connsiteY1" fmla="*/ 1478645 h 1478645"/>
              <a:gd name="connsiteX2" fmla="*/ 0 w 2463662"/>
              <a:gd name="connsiteY2" fmla="*/ 1478645 h 1478645"/>
              <a:gd name="connsiteX3" fmla="*/ 0 w 2463662"/>
              <a:gd name="connsiteY3" fmla="*/ 0 h 1478645"/>
              <a:gd name="connsiteX4" fmla="*/ 877819 w 2463662"/>
              <a:gd name="connsiteY4" fmla="*/ 0 h 1478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3662" h="1478645">
                <a:moveTo>
                  <a:pt x="2463662" y="1105159"/>
                </a:moveTo>
                <a:lnTo>
                  <a:pt x="2463662" y="1478645"/>
                </a:lnTo>
                <a:lnTo>
                  <a:pt x="0" y="1478645"/>
                </a:lnTo>
                <a:lnTo>
                  <a:pt x="0" y="0"/>
                </a:lnTo>
                <a:lnTo>
                  <a:pt x="877819" y="0"/>
                </a:lnTo>
              </a:path>
            </a:pathLst>
          </a:custGeom>
          <a:noFill/>
          <a:ln w="317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9CAD347-3057-4F62-ABAD-5FE00CF34A5B}"/>
              </a:ext>
            </a:extLst>
          </p:cNvPr>
          <p:cNvSpPr/>
          <p:nvPr/>
        </p:nvSpPr>
        <p:spPr>
          <a:xfrm>
            <a:off x="6370893" y="290114"/>
            <a:ext cx="5835175" cy="70480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ctr">
              <a:lnSpc>
                <a:spcPct val="300000"/>
              </a:lnSpc>
              <a:buFont typeface="Wingdings" panose="05000000000000000000" pitchFamily="2" charset="2"/>
              <a:buChar char="Ø"/>
            </a:pPr>
            <a:r>
              <a:rPr lang="en-US" altLang="zh-CN" sz="2000" b="1" dirty="0">
                <a:solidFill>
                  <a:srgbClr val="000000"/>
                </a:solidFill>
                <a:latin typeface="+mj-ea"/>
                <a:ea typeface="+mj-ea"/>
                <a:cs typeface="맑은 고딕 Semilight" panose="020B0502040204020203" pitchFamily="34" charset="-128"/>
              </a:rPr>
              <a:t>PART 01   </a:t>
            </a:r>
            <a:r>
              <a:rPr lang="ko-KR" altLang="en-US" sz="2000" b="1" dirty="0">
                <a:solidFill>
                  <a:srgbClr val="000000"/>
                </a:solidFill>
                <a:latin typeface="+mj-ea"/>
                <a:ea typeface="+mj-ea"/>
                <a:cs typeface="맑은 고딕 Semilight" panose="020B0502040204020203" pitchFamily="34" charset="-128"/>
              </a:rPr>
              <a:t>연 구 배 경</a:t>
            </a:r>
            <a:endParaRPr lang="en-US" altLang="ko-KR" sz="2000" b="1" dirty="0">
              <a:solidFill>
                <a:srgbClr val="000000"/>
              </a:solidFill>
              <a:latin typeface="+mj-ea"/>
              <a:ea typeface="+mj-ea"/>
              <a:cs typeface="맑은 고딕 Semilight" panose="020B0502040204020203" pitchFamily="34" charset="-128"/>
            </a:endParaRPr>
          </a:p>
          <a:p>
            <a:pPr marL="342900" indent="-342900" fontAlgn="ctr">
              <a:lnSpc>
                <a:spcPct val="300000"/>
              </a:lnSpc>
              <a:buFont typeface="Wingdings" panose="05000000000000000000" pitchFamily="2" charset="2"/>
              <a:buChar char="Ø"/>
            </a:pPr>
            <a:r>
              <a:rPr lang="en-US" altLang="zh-CN" sz="2000" b="1" dirty="0">
                <a:solidFill>
                  <a:srgbClr val="000000"/>
                </a:solidFill>
                <a:latin typeface="+mj-ea"/>
                <a:ea typeface="+mj-ea"/>
                <a:cs typeface="맑은 고딕 Semilight" panose="020B0502040204020203" pitchFamily="34" charset="-128"/>
              </a:rPr>
              <a:t>PART 02   </a:t>
            </a:r>
            <a:r>
              <a:rPr lang="ko-KR" altLang="en-US" sz="2000" b="1" dirty="0">
                <a:solidFill>
                  <a:srgbClr val="000000"/>
                </a:solidFill>
                <a:latin typeface="+mj-ea"/>
                <a:ea typeface="+mj-ea"/>
                <a:cs typeface="맑은 고딕 Semilight" panose="020B0502040204020203" pitchFamily="34" charset="-128"/>
              </a:rPr>
              <a:t>연구의 목적 및 차별성</a:t>
            </a:r>
            <a:endParaRPr lang="en-US" altLang="ko-KR" sz="2000" b="1" dirty="0">
              <a:solidFill>
                <a:srgbClr val="000000"/>
              </a:solidFill>
              <a:latin typeface="+mj-ea"/>
              <a:ea typeface="+mj-ea"/>
              <a:cs typeface="맑은 고딕 Semilight" panose="020B0502040204020203" pitchFamily="34" charset="-128"/>
            </a:endParaRPr>
          </a:p>
          <a:p>
            <a:pPr marL="342900" indent="-342900" fontAlgn="ctr">
              <a:lnSpc>
                <a:spcPct val="300000"/>
              </a:lnSpc>
              <a:buFont typeface="Wingdings" panose="05000000000000000000" pitchFamily="2" charset="2"/>
              <a:buChar char="Ø"/>
            </a:pPr>
            <a:r>
              <a:rPr lang="en-US" altLang="ko-KR" sz="2000" b="1" dirty="0">
                <a:solidFill>
                  <a:srgbClr val="000000"/>
                </a:solidFill>
                <a:latin typeface="+mj-ea"/>
                <a:ea typeface="+mj-ea"/>
                <a:cs typeface="맑은 고딕 Semilight" panose="020B0502040204020203" pitchFamily="34" charset="-128"/>
              </a:rPr>
              <a:t>PART 03   </a:t>
            </a:r>
            <a:r>
              <a:rPr lang="ko-KR" altLang="en-US" sz="2000" b="1" dirty="0">
                <a:solidFill>
                  <a:srgbClr val="000000"/>
                </a:solidFill>
                <a:latin typeface="+mj-ea"/>
                <a:ea typeface="+mj-ea"/>
                <a:cs typeface="맑은 고딕 Semilight" panose="020B0502040204020203" pitchFamily="34" charset="-128"/>
              </a:rPr>
              <a:t>이론적 배경 및 선행연구</a:t>
            </a:r>
            <a:endParaRPr lang="en-US" altLang="ko-KR" sz="2000" b="1" dirty="0">
              <a:solidFill>
                <a:srgbClr val="000000"/>
              </a:solidFill>
              <a:latin typeface="+mj-ea"/>
              <a:ea typeface="+mj-ea"/>
              <a:cs typeface="맑은 고딕 Semilight" panose="020B0502040204020203" pitchFamily="34" charset="-128"/>
            </a:endParaRPr>
          </a:p>
          <a:p>
            <a:pPr marL="342900" indent="-342900" fontAlgn="ctr">
              <a:lnSpc>
                <a:spcPct val="300000"/>
              </a:lnSpc>
              <a:buFont typeface="Wingdings" panose="05000000000000000000" pitchFamily="2" charset="2"/>
              <a:buChar char="Ø"/>
            </a:pPr>
            <a:r>
              <a:rPr lang="en-US" altLang="zh-CN" sz="2000" b="1" dirty="0">
                <a:solidFill>
                  <a:srgbClr val="000000"/>
                </a:solidFill>
                <a:latin typeface="+mj-ea"/>
                <a:ea typeface="+mj-ea"/>
                <a:cs typeface="맑은 고딕 Semilight" panose="020B0502040204020203" pitchFamily="34" charset="-128"/>
              </a:rPr>
              <a:t>PART 04  </a:t>
            </a:r>
            <a:r>
              <a:rPr lang="ko-KR" altLang="en-US" sz="2000" b="1" dirty="0">
                <a:solidFill>
                  <a:srgbClr val="000000"/>
                </a:solidFill>
                <a:latin typeface="+mj-ea"/>
                <a:ea typeface="+mj-ea"/>
                <a:cs typeface="맑은 고딕 Semilight" panose="020B0502040204020203" pitchFamily="34" charset="-128"/>
              </a:rPr>
              <a:t> 연 구 모 형</a:t>
            </a:r>
            <a:endParaRPr lang="en-US" altLang="ko-KR" sz="2000" b="1" dirty="0">
              <a:solidFill>
                <a:srgbClr val="000000"/>
              </a:solidFill>
              <a:latin typeface="+mj-ea"/>
              <a:ea typeface="+mj-ea"/>
              <a:cs typeface="맑은 고딕 Semilight" panose="020B0502040204020203" pitchFamily="34" charset="-128"/>
            </a:endParaRPr>
          </a:p>
          <a:p>
            <a:pPr marL="457200" indent="-457200" fontAlgn="ctr">
              <a:lnSpc>
                <a:spcPct val="300000"/>
              </a:lnSpc>
              <a:buFont typeface="Wingdings" panose="05000000000000000000" pitchFamily="2" charset="2"/>
              <a:buChar char="Ø"/>
            </a:pPr>
            <a:r>
              <a:rPr lang="en-US" altLang="zh-CN" sz="2000" b="1" dirty="0">
                <a:solidFill>
                  <a:srgbClr val="000000"/>
                </a:solidFill>
                <a:latin typeface="+mj-ea"/>
                <a:ea typeface="+mj-ea"/>
                <a:cs typeface="맑은 고딕 Semilight" panose="020B0502040204020203" pitchFamily="34" charset="-128"/>
              </a:rPr>
              <a:t>PART 05   </a:t>
            </a:r>
            <a:r>
              <a:rPr lang="ko-KR" altLang="en-US" sz="2000" b="1" dirty="0">
                <a:solidFill>
                  <a:srgbClr val="000000"/>
                </a:solidFill>
                <a:latin typeface="+mj-ea"/>
                <a:ea typeface="+mj-ea"/>
                <a:cs typeface="맑은 고딕 Semilight" panose="020B0502040204020203" pitchFamily="34" charset="-128"/>
              </a:rPr>
              <a:t>실 증 분 석</a:t>
            </a:r>
            <a:endParaRPr lang="en-US" altLang="ko-KR" sz="2000" b="1" dirty="0">
              <a:solidFill>
                <a:srgbClr val="000000"/>
              </a:solidFill>
              <a:latin typeface="+mj-ea"/>
              <a:ea typeface="+mj-ea"/>
              <a:cs typeface="맑은 고딕 Semilight" panose="020B0502040204020203" pitchFamily="34" charset="-128"/>
            </a:endParaRPr>
          </a:p>
          <a:p>
            <a:pPr marL="342900" indent="-342900" fontAlgn="ctr">
              <a:lnSpc>
                <a:spcPct val="300000"/>
              </a:lnSpc>
              <a:buFont typeface="Wingdings" panose="05000000000000000000" pitchFamily="2" charset="2"/>
              <a:buChar char="Ø"/>
            </a:pPr>
            <a:r>
              <a:rPr lang="en-US" altLang="zh-CN" sz="2000" b="1" dirty="0">
                <a:solidFill>
                  <a:srgbClr val="000000"/>
                </a:solidFill>
                <a:latin typeface="+mj-ea"/>
                <a:ea typeface="+mj-ea"/>
                <a:cs typeface="맑은 고딕 Semilight" panose="020B0502040204020203" pitchFamily="34" charset="-128"/>
              </a:rPr>
              <a:t>PART 06   </a:t>
            </a:r>
            <a:r>
              <a:rPr lang="ko-KR" altLang="en-US" sz="2000" b="1" dirty="0">
                <a:solidFill>
                  <a:srgbClr val="000000"/>
                </a:solidFill>
                <a:latin typeface="+mj-ea"/>
                <a:ea typeface="+mj-ea"/>
                <a:cs typeface="맑은 고딕 Semilight" panose="020B0502040204020203" pitchFamily="34" charset="-128"/>
              </a:rPr>
              <a:t>결    론</a:t>
            </a:r>
          </a:p>
          <a:p>
            <a:pPr algn="ctr" fontAlgn="ctr"/>
            <a:endParaRPr lang="zh-CN" altLang="en-US" sz="2400" b="1" dirty="0">
              <a:solidFill>
                <a:srgbClr val="000000"/>
              </a:solidFill>
              <a:latin typeface="+mj-ea"/>
              <a:ea typeface="+mj-ea"/>
              <a:cs typeface="맑은 고딕 Semilight" panose="020B0502040204020203" pitchFamily="34" charset="-128"/>
            </a:endParaRPr>
          </a:p>
          <a:p>
            <a:pPr algn="ctr" fontAlgn="ctr"/>
            <a:r>
              <a:rPr lang="ko-KR" altLang="en-US" sz="1800" b="1" dirty="0">
                <a:solidFill>
                  <a:srgbClr val="000000"/>
                </a:solidFill>
                <a:latin typeface="+mj-ea"/>
                <a:ea typeface="+mj-ea"/>
                <a:cs typeface="맑은 고딕 Semilight" panose="020B0502040204020203" pitchFamily="34" charset="-128"/>
              </a:rPr>
              <a:t> </a:t>
            </a:r>
          </a:p>
          <a:p>
            <a:pPr algn="ctr" fontAlgn="ctr"/>
            <a:endParaRPr lang="zh-CN" altLang="en-US" sz="1800" b="1" dirty="0">
              <a:solidFill>
                <a:srgbClr val="000000"/>
              </a:solidFill>
              <a:latin typeface="+mj-ea"/>
              <a:ea typeface="+mj-ea"/>
              <a:cs typeface="맑은 고딕 Semilight" panose="020B0502040204020203" pitchFamily="34" charset="-128"/>
            </a:endParaRPr>
          </a:p>
          <a:p>
            <a:pPr fontAlgn="ctr"/>
            <a:endParaRPr lang="en-US" altLang="ko-KR" sz="1600" b="1" dirty="0">
              <a:solidFill>
                <a:srgbClr val="000000"/>
              </a:solidFill>
              <a:latin typeface="+mj-ea"/>
              <a:ea typeface="+mj-ea"/>
              <a:cs typeface="맑은 고딕 Semilight" panose="020B0502040204020203" pitchFamily="34" charset="-128"/>
            </a:endParaRPr>
          </a:p>
          <a:p>
            <a:pPr fontAlgn="ctr"/>
            <a:endParaRPr lang="ko-KR" altLang="en-US" sz="1600" b="1" dirty="0">
              <a:solidFill>
                <a:srgbClr val="000000"/>
              </a:solidFill>
              <a:latin typeface="+mj-ea"/>
              <a:ea typeface="+mj-ea"/>
              <a:cs typeface="맑은 고딕 Semilight" panose="020B0502040204020203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63282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8268506"/>
              </p:ext>
            </p:extLst>
          </p:nvPr>
        </p:nvGraphicFramePr>
        <p:xfrm>
          <a:off x="1284548" y="1084073"/>
          <a:ext cx="10200317" cy="5021983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201675">
                  <a:extLst>
                    <a:ext uri="{9D8B030D-6E8A-4147-A177-3AD203B41FA5}">
                      <a16:colId xmlns:a16="http://schemas.microsoft.com/office/drawing/2014/main" val="960553025"/>
                    </a:ext>
                  </a:extLst>
                </a:gridCol>
                <a:gridCol w="2819660">
                  <a:extLst>
                    <a:ext uri="{9D8B030D-6E8A-4147-A177-3AD203B41FA5}">
                      <a16:colId xmlns:a16="http://schemas.microsoft.com/office/drawing/2014/main" val="760287887"/>
                    </a:ext>
                  </a:extLst>
                </a:gridCol>
                <a:gridCol w="1201675">
                  <a:extLst>
                    <a:ext uri="{9D8B030D-6E8A-4147-A177-3AD203B41FA5}">
                      <a16:colId xmlns:a16="http://schemas.microsoft.com/office/drawing/2014/main" val="1375313246"/>
                    </a:ext>
                  </a:extLst>
                </a:gridCol>
                <a:gridCol w="1007199">
                  <a:extLst>
                    <a:ext uri="{9D8B030D-6E8A-4147-A177-3AD203B41FA5}">
                      <a16:colId xmlns:a16="http://schemas.microsoft.com/office/drawing/2014/main" val="2566371380"/>
                    </a:ext>
                  </a:extLst>
                </a:gridCol>
                <a:gridCol w="1107423">
                  <a:extLst>
                    <a:ext uri="{9D8B030D-6E8A-4147-A177-3AD203B41FA5}">
                      <a16:colId xmlns:a16="http://schemas.microsoft.com/office/drawing/2014/main" val="2653574856"/>
                    </a:ext>
                  </a:extLst>
                </a:gridCol>
                <a:gridCol w="1107423">
                  <a:extLst>
                    <a:ext uri="{9D8B030D-6E8A-4147-A177-3AD203B41FA5}">
                      <a16:colId xmlns:a16="http://schemas.microsoft.com/office/drawing/2014/main" val="2551516794"/>
                    </a:ext>
                  </a:extLst>
                </a:gridCol>
                <a:gridCol w="877631">
                  <a:extLst>
                    <a:ext uri="{9D8B030D-6E8A-4147-A177-3AD203B41FA5}">
                      <a16:colId xmlns:a16="http://schemas.microsoft.com/office/drawing/2014/main" val="2891372558"/>
                    </a:ext>
                  </a:extLst>
                </a:gridCol>
                <a:gridCol w="877631">
                  <a:extLst>
                    <a:ext uri="{9D8B030D-6E8A-4147-A177-3AD203B41FA5}">
                      <a16:colId xmlns:a16="http://schemas.microsoft.com/office/drawing/2014/main" val="4082849401"/>
                    </a:ext>
                  </a:extLst>
                </a:gridCol>
              </a:tblGrid>
              <a:tr h="392576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effectLst/>
                        </a:rPr>
                        <a:t>가설</a:t>
                      </a: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136" marR="61136" marT="16902" marB="16902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effectLst/>
                        </a:rPr>
                        <a:t>변수 간 관계</a:t>
                      </a: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136" marR="61136" marT="16902" marB="16902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kern="0" spc="0" dirty="0">
                          <a:effectLst/>
                        </a:rPr>
                        <a:t>2020</a:t>
                      </a:r>
                      <a:r>
                        <a:rPr lang="ko-KR" altLang="en-US" sz="1600" b="1" kern="0" spc="0" dirty="0">
                          <a:effectLst/>
                        </a:rPr>
                        <a:t>년 전에 사용 집단</a:t>
                      </a: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136" marR="61136" marT="16902" marB="16902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kern="0" spc="0" dirty="0">
                          <a:effectLst/>
                        </a:rPr>
                        <a:t>2020</a:t>
                      </a:r>
                      <a:r>
                        <a:rPr lang="ko-KR" altLang="en-US" sz="1600" b="1" kern="0" spc="0" dirty="0">
                          <a:effectLst/>
                        </a:rPr>
                        <a:t>년 후에 사용 집단</a:t>
                      </a: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136" marR="61136" marT="16902" marB="16902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8632852"/>
                  </a:ext>
                </a:extLst>
              </a:tr>
              <a:tr h="4211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effectLst/>
                        </a:rPr>
                        <a:t>계수</a:t>
                      </a:r>
                      <a:r>
                        <a:rPr lang="el-GR" sz="1600" b="1" kern="0" spc="0" dirty="0">
                          <a:effectLst/>
                        </a:rPr>
                        <a:t>β</a:t>
                      </a:r>
                      <a:endParaRPr lang="el-GR" sz="1600" b="1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136" marR="61136" marT="16902" marB="16902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 dirty="0">
                          <a:effectLst/>
                        </a:rPr>
                        <a:t>p</a:t>
                      </a:r>
                      <a:r>
                        <a:rPr lang="ko-KR" altLang="en-US" sz="1600" b="1" kern="0" spc="0" dirty="0">
                          <a:effectLst/>
                        </a:rPr>
                        <a:t>값</a:t>
                      </a: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136" marR="61136" marT="16902" marB="16902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effectLst/>
                        </a:rPr>
                        <a:t>결과</a:t>
                      </a: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136" marR="61136" marT="16902" marB="16902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effectLst/>
                        </a:rPr>
                        <a:t>계수</a:t>
                      </a:r>
                      <a:r>
                        <a:rPr lang="el-GR" sz="1600" b="1" kern="0" spc="0" dirty="0">
                          <a:effectLst/>
                        </a:rPr>
                        <a:t>β</a:t>
                      </a:r>
                      <a:endParaRPr lang="el-GR" sz="1600" b="1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136" marR="61136" marT="16902" marB="16902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 dirty="0">
                          <a:effectLst/>
                        </a:rPr>
                        <a:t>p</a:t>
                      </a:r>
                      <a:r>
                        <a:rPr lang="ko-KR" altLang="en-US" sz="1600" b="1" kern="0" spc="0" dirty="0">
                          <a:effectLst/>
                        </a:rPr>
                        <a:t>값</a:t>
                      </a: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136" marR="61136" marT="16902" marB="16902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effectLst/>
                        </a:rPr>
                        <a:t>결과</a:t>
                      </a: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136" marR="61136" marT="16902" marB="16902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6769390"/>
                  </a:ext>
                </a:extLst>
              </a:tr>
              <a:tr h="47218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effectLst/>
                        </a:rPr>
                        <a:t>5-1</a:t>
                      </a:r>
                      <a:endParaRPr lang="en-US" sz="1600" b="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136" marR="61136" marT="16902" marB="16902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kern="0" spc="0" dirty="0" err="1">
                          <a:effectLst/>
                        </a:rPr>
                        <a:t>신뢰성→사용</a:t>
                      </a:r>
                      <a:r>
                        <a:rPr lang="ko-KR" altLang="en-US" sz="1600" b="0" kern="0" spc="0" dirty="0">
                          <a:effectLst/>
                        </a:rPr>
                        <a:t> 시기</a:t>
                      </a:r>
                      <a:endParaRPr lang="ko-KR" altLang="en-US" sz="1600" b="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136" marR="61136" marT="16902" marB="16902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effectLst/>
                        </a:rPr>
                        <a:t>-0.013</a:t>
                      </a:r>
                      <a:endParaRPr lang="en-US" sz="1600" b="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136" marR="61136" marT="16902" marB="16902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effectLst/>
                        </a:rPr>
                        <a:t>0.865</a:t>
                      </a:r>
                      <a:endParaRPr lang="en-US" sz="1600" b="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136" marR="61136" marT="16902" marB="16902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kern="0" spc="0" dirty="0">
                          <a:effectLst/>
                        </a:rPr>
                        <a:t>기각</a:t>
                      </a:r>
                      <a:endParaRPr lang="ko-KR" altLang="en-US" sz="1600" b="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136" marR="61136" marT="16902" marB="16902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>
                          <a:effectLst/>
                        </a:rPr>
                        <a:t>0.289</a:t>
                      </a:r>
                      <a:endParaRPr lang="en-US" sz="1600" b="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136" marR="61136" marT="16902" marB="16902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>
                          <a:effectLst/>
                        </a:rPr>
                        <a:t>0.497</a:t>
                      </a:r>
                      <a:endParaRPr lang="en-US" sz="1600" b="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136" marR="61136" marT="16902" marB="16902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kern="0" spc="0" dirty="0">
                          <a:effectLst/>
                        </a:rPr>
                        <a:t>기각</a:t>
                      </a:r>
                      <a:endParaRPr lang="ko-KR" altLang="en-US" sz="1600" b="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136" marR="61136" marT="16902" marB="16902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33540081"/>
                  </a:ext>
                </a:extLst>
              </a:tr>
              <a:tr h="47218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>
                          <a:effectLst/>
                        </a:rPr>
                        <a:t>5-2</a:t>
                      </a:r>
                      <a:endParaRPr lang="en-US" sz="1600" b="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136" marR="61136" marT="16902" marB="16902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kern="0" spc="0">
                          <a:effectLst/>
                        </a:rPr>
                        <a:t>보안성→사용 시기</a:t>
                      </a:r>
                      <a:endParaRPr lang="ko-KR" altLang="en-US" sz="1600" b="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136" marR="61136" marT="16902" marB="16902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>
                          <a:effectLst/>
                        </a:rPr>
                        <a:t>0.229</a:t>
                      </a:r>
                      <a:endParaRPr lang="en-US" sz="1600" b="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136" marR="61136" marT="16902" marB="16902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>
                          <a:effectLst/>
                        </a:rPr>
                        <a:t>0.061</a:t>
                      </a:r>
                      <a:endParaRPr lang="en-US" sz="1600" b="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136" marR="61136" marT="16902" marB="16902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kern="0" spc="0" dirty="0">
                          <a:effectLst/>
                        </a:rPr>
                        <a:t>기각</a:t>
                      </a:r>
                      <a:endParaRPr lang="ko-KR" altLang="en-US" sz="1600" b="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136" marR="61136" marT="16902" marB="16902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>
                          <a:effectLst/>
                        </a:rPr>
                        <a:t>0.001</a:t>
                      </a:r>
                      <a:endParaRPr lang="en-US" sz="1600" b="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136" marR="61136" marT="16902" marB="16902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>
                          <a:effectLst/>
                        </a:rPr>
                        <a:t>0.592</a:t>
                      </a:r>
                      <a:endParaRPr lang="en-US" sz="1600" b="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136" marR="61136" marT="16902" marB="16902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kern="0" spc="0" dirty="0">
                          <a:effectLst/>
                        </a:rPr>
                        <a:t>기각</a:t>
                      </a:r>
                      <a:endParaRPr lang="ko-KR" altLang="en-US" sz="1600" b="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136" marR="61136" marT="16902" marB="16902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88977063"/>
                  </a:ext>
                </a:extLst>
              </a:tr>
              <a:tr h="47218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>
                          <a:effectLst/>
                        </a:rPr>
                        <a:t>5-3</a:t>
                      </a:r>
                      <a:endParaRPr lang="en-US" sz="1600" b="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136" marR="61136" marT="16902" marB="16902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kern="0" spc="0" dirty="0" err="1">
                          <a:effectLst/>
                        </a:rPr>
                        <a:t>편의성→사용</a:t>
                      </a:r>
                      <a:r>
                        <a:rPr lang="ko-KR" altLang="en-US" sz="1600" b="0" kern="0" spc="0" dirty="0">
                          <a:effectLst/>
                        </a:rPr>
                        <a:t> 시기</a:t>
                      </a:r>
                      <a:endParaRPr lang="ko-KR" altLang="en-US" sz="1600" b="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136" marR="61136" marT="16902" marB="16902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>
                          <a:effectLst/>
                        </a:rPr>
                        <a:t>0.127</a:t>
                      </a:r>
                      <a:endParaRPr lang="en-US" sz="1600" b="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136" marR="61136" marT="16902" marB="16902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>
                          <a:effectLst/>
                        </a:rPr>
                        <a:t>0.118</a:t>
                      </a:r>
                      <a:endParaRPr lang="en-US" sz="1600" b="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136" marR="61136" marT="16902" marB="16902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kern="0" spc="0" dirty="0">
                          <a:effectLst/>
                        </a:rPr>
                        <a:t>기각</a:t>
                      </a:r>
                      <a:endParaRPr lang="ko-KR" altLang="en-US" sz="1600" b="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136" marR="61136" marT="16902" marB="16902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effectLst/>
                        </a:rPr>
                        <a:t>0.319</a:t>
                      </a:r>
                      <a:endParaRPr lang="en-US" sz="1600" b="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136" marR="61136" marT="16902" marB="16902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>
                          <a:effectLst/>
                        </a:rPr>
                        <a:t>0.004</a:t>
                      </a:r>
                      <a:endParaRPr lang="en-US" sz="1600" b="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136" marR="61136" marT="16902" marB="16902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kern="0" spc="0" dirty="0">
                          <a:effectLst/>
                        </a:rPr>
                        <a:t>채택</a:t>
                      </a:r>
                      <a:endParaRPr lang="ko-KR" altLang="en-US" sz="1600" b="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136" marR="61136" marT="16902" marB="16902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76382461"/>
                  </a:ext>
                </a:extLst>
              </a:tr>
              <a:tr h="47218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>
                          <a:effectLst/>
                        </a:rPr>
                        <a:t>5-4</a:t>
                      </a:r>
                      <a:endParaRPr lang="en-US" sz="1600" b="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136" marR="61136" marT="16902" marB="16902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kern="0" spc="0">
                          <a:effectLst/>
                        </a:rPr>
                        <a:t>통관위험성→사용 시기</a:t>
                      </a:r>
                      <a:endParaRPr lang="ko-KR" altLang="en-US" sz="1600" b="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136" marR="61136" marT="16902" marB="16902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>
                          <a:effectLst/>
                        </a:rPr>
                        <a:t>-0.200</a:t>
                      </a:r>
                      <a:endParaRPr lang="en-US" sz="1600" b="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136" marR="61136" marT="16902" marB="16902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>
                          <a:effectLst/>
                        </a:rPr>
                        <a:t>0.005</a:t>
                      </a:r>
                      <a:endParaRPr lang="en-US" sz="1600" b="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136" marR="61136" marT="16902" marB="16902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kern="0" spc="0">
                          <a:effectLst/>
                        </a:rPr>
                        <a:t>채택</a:t>
                      </a:r>
                      <a:endParaRPr lang="ko-KR" altLang="en-US" sz="1600" b="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136" marR="61136" marT="16902" marB="16902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effectLst/>
                        </a:rPr>
                        <a:t>-0.230</a:t>
                      </a:r>
                      <a:endParaRPr lang="en-US" sz="1600" b="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136" marR="61136" marT="16902" marB="16902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effectLst/>
                        </a:rPr>
                        <a:t>0.002</a:t>
                      </a:r>
                      <a:endParaRPr lang="en-US" sz="1600" b="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136" marR="61136" marT="16902" marB="16902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kern="0" spc="0">
                          <a:effectLst/>
                        </a:rPr>
                        <a:t>채택</a:t>
                      </a:r>
                      <a:endParaRPr lang="ko-KR" altLang="en-US" sz="1600" b="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136" marR="61136" marT="16902" marB="16902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11437110"/>
                  </a:ext>
                </a:extLst>
              </a:tr>
              <a:tr h="47218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>
                          <a:effectLst/>
                        </a:rPr>
                        <a:t>5-5</a:t>
                      </a:r>
                      <a:endParaRPr lang="en-US" sz="1600" b="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136" marR="61136" marT="16902" marB="16902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kern="0" spc="0">
                          <a:effectLst/>
                        </a:rPr>
                        <a:t>신속성→사용 시기</a:t>
                      </a:r>
                      <a:endParaRPr lang="ko-KR" altLang="en-US" sz="1600" b="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136" marR="61136" marT="16902" marB="16902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>
                          <a:effectLst/>
                        </a:rPr>
                        <a:t>0.243</a:t>
                      </a:r>
                      <a:endParaRPr lang="en-US" sz="1600" b="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136" marR="61136" marT="16902" marB="16902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>
                          <a:effectLst/>
                        </a:rPr>
                        <a:t>0.004</a:t>
                      </a:r>
                      <a:endParaRPr lang="en-US" sz="1600" b="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136" marR="61136" marT="16902" marB="16902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kern="0" spc="0">
                          <a:effectLst/>
                        </a:rPr>
                        <a:t>채택</a:t>
                      </a:r>
                      <a:endParaRPr lang="ko-KR" altLang="en-US" sz="1600" b="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136" marR="61136" marT="16902" marB="16902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effectLst/>
                        </a:rPr>
                        <a:t>0.194</a:t>
                      </a:r>
                      <a:endParaRPr lang="en-US" sz="1600" b="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136" marR="61136" marT="16902" marB="16902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effectLst/>
                        </a:rPr>
                        <a:t>0.026</a:t>
                      </a:r>
                      <a:endParaRPr lang="en-US" sz="1600" b="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136" marR="61136" marT="16902" marB="16902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kern="0" spc="0">
                          <a:effectLst/>
                        </a:rPr>
                        <a:t>채택</a:t>
                      </a:r>
                      <a:endParaRPr lang="ko-KR" altLang="en-US" sz="1600" b="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136" marR="61136" marT="16902" marB="16902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8511509"/>
                  </a:ext>
                </a:extLst>
              </a:tr>
              <a:tr h="47218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>
                          <a:effectLst/>
                        </a:rPr>
                        <a:t>5-6</a:t>
                      </a:r>
                      <a:endParaRPr lang="en-US" sz="1600" b="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136" marR="61136" marT="16902" marB="16902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kern="0" spc="0">
                          <a:effectLst/>
                        </a:rPr>
                        <a:t>정확성→사용 시기</a:t>
                      </a:r>
                      <a:endParaRPr lang="ko-KR" altLang="en-US" sz="1600" b="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136" marR="61136" marT="16902" marB="16902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>
                          <a:effectLst/>
                        </a:rPr>
                        <a:t>0.241</a:t>
                      </a:r>
                      <a:endParaRPr lang="en-US" sz="1600" b="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136" marR="61136" marT="16902" marB="16902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>
                          <a:effectLst/>
                        </a:rPr>
                        <a:t>***</a:t>
                      </a:r>
                      <a:endParaRPr lang="en-US" sz="1600" b="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136" marR="61136" marT="16902" marB="16902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kern="0" spc="0" dirty="0">
                          <a:effectLst/>
                        </a:rPr>
                        <a:t>채택</a:t>
                      </a:r>
                      <a:endParaRPr lang="ko-KR" altLang="en-US" sz="1600" b="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136" marR="61136" marT="16902" marB="16902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>
                          <a:effectLst/>
                        </a:rPr>
                        <a:t>0.225</a:t>
                      </a:r>
                      <a:endParaRPr lang="en-US" sz="1600" b="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136" marR="61136" marT="16902" marB="16902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effectLst/>
                        </a:rPr>
                        <a:t>0.018</a:t>
                      </a:r>
                      <a:endParaRPr lang="en-US" sz="1600" b="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136" marR="61136" marT="16902" marB="16902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kern="0" spc="0">
                          <a:effectLst/>
                        </a:rPr>
                        <a:t>채택</a:t>
                      </a:r>
                      <a:endParaRPr lang="ko-KR" altLang="en-US" sz="1600" b="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136" marR="61136" marT="16902" marB="16902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94794061"/>
                  </a:ext>
                </a:extLst>
              </a:tr>
              <a:tr h="59699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>
                          <a:effectLst/>
                        </a:rPr>
                        <a:t>5-7</a:t>
                      </a:r>
                      <a:endParaRPr lang="en-US" sz="1600" b="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136" marR="61136" marT="16902" marB="16902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kern="0" spc="0">
                          <a:effectLst/>
                        </a:rPr>
                        <a:t>고객만족도→재구매의도</a:t>
                      </a:r>
                      <a:endParaRPr lang="ko-KR" altLang="en-US" sz="1600" b="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136" marR="61136" marT="16902" marB="16902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>
                          <a:effectLst/>
                        </a:rPr>
                        <a:t>0.553</a:t>
                      </a:r>
                      <a:endParaRPr lang="en-US" sz="1600" b="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136" marR="61136" marT="16902" marB="16902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effectLst/>
                        </a:rPr>
                        <a:t>***</a:t>
                      </a:r>
                      <a:endParaRPr lang="en-US" sz="1600" b="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136" marR="61136" marT="16902" marB="16902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kern="0" spc="0" dirty="0">
                          <a:effectLst/>
                        </a:rPr>
                        <a:t>채택</a:t>
                      </a:r>
                      <a:endParaRPr lang="ko-KR" altLang="en-US" sz="1600" b="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136" marR="61136" marT="16902" marB="16902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effectLst/>
                        </a:rPr>
                        <a:t>0.356</a:t>
                      </a:r>
                      <a:endParaRPr lang="en-US" sz="1600" b="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136" marR="61136" marT="16902" marB="16902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effectLst/>
                        </a:rPr>
                        <a:t>***</a:t>
                      </a:r>
                      <a:endParaRPr lang="en-US" sz="1600" b="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136" marR="61136" marT="16902" marB="16902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kern="0" spc="0" dirty="0">
                          <a:effectLst/>
                        </a:rPr>
                        <a:t>채택</a:t>
                      </a:r>
                      <a:endParaRPr lang="ko-KR" altLang="en-US" sz="1600" b="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136" marR="61136" marT="16902" marB="16902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94419823"/>
                  </a:ext>
                </a:extLst>
              </a:tr>
              <a:tr h="771164">
                <a:tc gridSpan="8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kern="0" spc="0" dirty="0">
                          <a:effectLst/>
                        </a:rPr>
                        <a:t>* 유의수준 </a:t>
                      </a:r>
                      <a:r>
                        <a:rPr lang="en-US" altLang="ko-KR" sz="1200" b="0" kern="0" spc="0" dirty="0">
                          <a:effectLst/>
                        </a:rPr>
                        <a:t>0.1 (p&lt;0.1), ** </a:t>
                      </a:r>
                      <a:r>
                        <a:rPr lang="ko-KR" altLang="en-US" sz="1200" b="0" kern="0" spc="0" dirty="0">
                          <a:effectLst/>
                        </a:rPr>
                        <a:t>유의수준 </a:t>
                      </a:r>
                      <a:r>
                        <a:rPr lang="en-US" altLang="ko-KR" sz="1200" b="0" kern="0" spc="0" dirty="0">
                          <a:effectLst/>
                        </a:rPr>
                        <a:t>0.05 (p&lt;0.05), *** </a:t>
                      </a:r>
                      <a:r>
                        <a:rPr lang="ko-KR" altLang="en-US" sz="1200" b="0" kern="0" spc="0" dirty="0">
                          <a:effectLst/>
                        </a:rPr>
                        <a:t>유의수준 </a:t>
                      </a:r>
                      <a:r>
                        <a:rPr lang="en-US" altLang="ko-KR" sz="1200" b="0" kern="0" spc="0" dirty="0">
                          <a:effectLst/>
                        </a:rPr>
                        <a:t>0.01 (p&lt;0.01), **** </a:t>
                      </a:r>
                      <a:r>
                        <a:rPr lang="ko-KR" altLang="en-US" sz="1200" b="0" kern="0" spc="0" dirty="0">
                          <a:effectLst/>
                        </a:rPr>
                        <a:t>유의수준 </a:t>
                      </a:r>
                      <a:r>
                        <a:rPr lang="en-US" altLang="ko-KR" sz="1200" b="0" kern="0" spc="0" dirty="0">
                          <a:effectLst/>
                        </a:rPr>
                        <a:t>0.001 (p&lt;0.001)</a:t>
                      </a:r>
                      <a:endParaRPr lang="ko-KR" altLang="en-US" sz="1200" b="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136" marR="61136" marT="16902" marB="16902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8413351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3616759" y="279245"/>
            <a:ext cx="5852884" cy="5637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>
              <a:lnSpc>
                <a:spcPct val="180000"/>
              </a:lnSpc>
            </a:pPr>
            <a:r>
              <a:rPr lang="ko-KR" altLang="en-US" sz="2000" b="1" kern="0" dirty="0" err="1">
                <a:solidFill>
                  <a:srgbClr val="000000"/>
                </a:solidFill>
                <a:latin typeface="+mj-ea"/>
                <a:ea typeface="+mj-ea"/>
              </a:rPr>
              <a:t>해외직구</a:t>
            </a:r>
            <a:r>
              <a:rPr lang="ko-KR" altLang="en-US" sz="2000" b="1" kern="0" dirty="0">
                <a:solidFill>
                  <a:srgbClr val="000000"/>
                </a:solidFill>
                <a:latin typeface="+mj-ea"/>
                <a:ea typeface="+mj-ea"/>
              </a:rPr>
              <a:t> 사용 시기 </a:t>
            </a:r>
            <a:r>
              <a:rPr lang="ko-KR" altLang="en-US" sz="2000" b="1" kern="0" dirty="0" err="1">
                <a:solidFill>
                  <a:srgbClr val="000000"/>
                </a:solidFill>
                <a:latin typeface="+mj-ea"/>
                <a:ea typeface="+mj-ea"/>
              </a:rPr>
              <a:t>조절변수</a:t>
            </a:r>
            <a:r>
              <a:rPr lang="ko-KR" altLang="en-US" sz="2000" b="1" kern="0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ko-KR" altLang="en-US" sz="2000" b="1" kern="0" dirty="0" err="1">
                <a:solidFill>
                  <a:srgbClr val="000000"/>
                </a:solidFill>
                <a:latin typeface="+mj-ea"/>
                <a:ea typeface="+mj-ea"/>
              </a:rPr>
              <a:t>경로분석</a:t>
            </a:r>
            <a:r>
              <a:rPr lang="ko-KR" altLang="en-US" sz="2000" b="1" kern="0" dirty="0">
                <a:solidFill>
                  <a:srgbClr val="000000"/>
                </a:solidFill>
                <a:latin typeface="+mj-ea"/>
                <a:ea typeface="+mj-ea"/>
              </a:rPr>
              <a:t> 비교 결과</a:t>
            </a:r>
            <a:endParaRPr lang="ko-KR" altLang="en-US" sz="2000" b="1" kern="0" spc="0" dirty="0">
              <a:solidFill>
                <a:srgbClr val="000000"/>
              </a:solidFill>
              <a:effectLst/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0004776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5023040" y="1569382"/>
            <a:ext cx="2498670" cy="1862048"/>
            <a:chOff x="2757770" y="2361497"/>
            <a:chExt cx="2498670" cy="1862048"/>
          </a:xfrm>
        </p:grpSpPr>
        <p:sp>
          <p:nvSpPr>
            <p:cNvPr id="12" name="TextBox 59"/>
            <p:cNvSpPr txBox="1">
              <a:spLocks noChangeArrowheads="1"/>
            </p:cNvSpPr>
            <p:nvPr/>
          </p:nvSpPr>
          <p:spPr bwMode="auto">
            <a:xfrm flipH="1">
              <a:off x="3115977" y="2361497"/>
              <a:ext cx="1782258" cy="186204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defTabSz="685800">
                <a:defRPr/>
              </a:pPr>
              <a:r>
                <a:rPr lang="en-US" altLang="zh-CN" sz="11500" kern="0" dirty="0">
                  <a:solidFill>
                    <a:schemeClr val="accent1"/>
                  </a:solidFill>
                  <a:latin typeface="Impact" panose="020B0806030902050204" pitchFamily="34" charset="0"/>
                  <a:ea typeface="微软雅黑" pitchFamily="34" charset="-122"/>
                </a:rPr>
                <a:t>06</a:t>
              </a:r>
              <a:endParaRPr lang="en-US" altLang="ko-KR" sz="8800" kern="0" dirty="0">
                <a:solidFill>
                  <a:schemeClr val="accent1"/>
                </a:solidFill>
                <a:latin typeface="Impact" panose="020B0806030902050204" pitchFamily="34" charset="0"/>
                <a:ea typeface="微软雅黑" pitchFamily="34" charset="-122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2787950" y="3646240"/>
              <a:ext cx="2468490" cy="327680"/>
            </a:xfrm>
            <a:prstGeom prst="ellipse">
              <a:avLst/>
            </a:prstGeom>
            <a:gradFill flip="none" rotWithShape="1">
              <a:gsLst>
                <a:gs pos="0">
                  <a:schemeClr val="tx1">
                    <a:alpha val="90000"/>
                  </a:schemeClr>
                </a:gs>
                <a:gs pos="100000">
                  <a:schemeClr val="tx1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2757770" y="3801706"/>
              <a:ext cx="2498670" cy="387863"/>
            </a:xfrm>
            <a:prstGeom prst="rect">
              <a:avLst/>
            </a:prstGeom>
            <a:solidFill>
              <a:srgbClr val="F9F9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7" name="任意多边形 16"/>
          <p:cNvSpPr/>
          <p:nvPr/>
        </p:nvSpPr>
        <p:spPr>
          <a:xfrm>
            <a:off x="5318387" y="1331543"/>
            <a:ext cx="1954610" cy="1113172"/>
          </a:xfrm>
          <a:custGeom>
            <a:avLst/>
            <a:gdLst>
              <a:gd name="connsiteX0" fmla="*/ 0 w 1845118"/>
              <a:gd name="connsiteY0" fmla="*/ 0 h 1113172"/>
              <a:gd name="connsiteX1" fmla="*/ 1845118 w 1845118"/>
              <a:gd name="connsiteY1" fmla="*/ 0 h 1113172"/>
              <a:gd name="connsiteX2" fmla="*/ 1845118 w 1845118"/>
              <a:gd name="connsiteY2" fmla="*/ 1113172 h 1113172"/>
              <a:gd name="connsiteX3" fmla="*/ 1054278 w 1845118"/>
              <a:gd name="connsiteY3" fmla="*/ 1113172 h 1113172"/>
              <a:gd name="connsiteX4" fmla="*/ 1054278 w 1845118"/>
              <a:gd name="connsiteY4" fmla="*/ 539460 h 1113172"/>
              <a:gd name="connsiteX5" fmla="*/ 0 w 1845118"/>
              <a:gd name="connsiteY5" fmla="*/ 539460 h 1113172"/>
              <a:gd name="connsiteX0" fmla="*/ 1054278 w 1845118"/>
              <a:gd name="connsiteY0" fmla="*/ 539460 h 1113172"/>
              <a:gd name="connsiteX1" fmla="*/ 0 w 1845118"/>
              <a:gd name="connsiteY1" fmla="*/ 539460 h 1113172"/>
              <a:gd name="connsiteX2" fmla="*/ 0 w 1845118"/>
              <a:gd name="connsiteY2" fmla="*/ 0 h 1113172"/>
              <a:gd name="connsiteX3" fmla="*/ 1845118 w 1845118"/>
              <a:gd name="connsiteY3" fmla="*/ 0 h 1113172"/>
              <a:gd name="connsiteX4" fmla="*/ 1845118 w 1845118"/>
              <a:gd name="connsiteY4" fmla="*/ 1113172 h 1113172"/>
              <a:gd name="connsiteX5" fmla="*/ 1054278 w 1845118"/>
              <a:gd name="connsiteY5" fmla="*/ 1113172 h 1113172"/>
              <a:gd name="connsiteX6" fmla="*/ 1145718 w 1845118"/>
              <a:gd name="connsiteY6" fmla="*/ 630900 h 1113172"/>
              <a:gd name="connsiteX0" fmla="*/ 1054278 w 1845118"/>
              <a:gd name="connsiteY0" fmla="*/ 539460 h 1113172"/>
              <a:gd name="connsiteX1" fmla="*/ 0 w 1845118"/>
              <a:gd name="connsiteY1" fmla="*/ 539460 h 1113172"/>
              <a:gd name="connsiteX2" fmla="*/ 0 w 1845118"/>
              <a:gd name="connsiteY2" fmla="*/ 0 h 1113172"/>
              <a:gd name="connsiteX3" fmla="*/ 1845118 w 1845118"/>
              <a:gd name="connsiteY3" fmla="*/ 0 h 1113172"/>
              <a:gd name="connsiteX4" fmla="*/ 1845118 w 1845118"/>
              <a:gd name="connsiteY4" fmla="*/ 1113172 h 1113172"/>
              <a:gd name="connsiteX5" fmla="*/ 1054278 w 1845118"/>
              <a:gd name="connsiteY5" fmla="*/ 1113172 h 1113172"/>
              <a:gd name="connsiteX0" fmla="*/ 0 w 1845118"/>
              <a:gd name="connsiteY0" fmla="*/ 539460 h 1113172"/>
              <a:gd name="connsiteX1" fmla="*/ 0 w 1845118"/>
              <a:gd name="connsiteY1" fmla="*/ 0 h 1113172"/>
              <a:gd name="connsiteX2" fmla="*/ 1845118 w 1845118"/>
              <a:gd name="connsiteY2" fmla="*/ 0 h 1113172"/>
              <a:gd name="connsiteX3" fmla="*/ 1845118 w 1845118"/>
              <a:gd name="connsiteY3" fmla="*/ 1113172 h 1113172"/>
              <a:gd name="connsiteX4" fmla="*/ 1054278 w 1845118"/>
              <a:gd name="connsiteY4" fmla="*/ 1113172 h 1113172"/>
              <a:gd name="connsiteX0" fmla="*/ 0 w 1845118"/>
              <a:gd name="connsiteY0" fmla="*/ 539460 h 1113172"/>
              <a:gd name="connsiteX1" fmla="*/ 0 w 1845118"/>
              <a:gd name="connsiteY1" fmla="*/ 0 h 1113172"/>
              <a:gd name="connsiteX2" fmla="*/ 1845118 w 1845118"/>
              <a:gd name="connsiteY2" fmla="*/ 0 h 1113172"/>
              <a:gd name="connsiteX3" fmla="*/ 1845118 w 1845118"/>
              <a:gd name="connsiteY3" fmla="*/ 1113172 h 1113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45118" h="1113172">
                <a:moveTo>
                  <a:pt x="0" y="539460"/>
                </a:moveTo>
                <a:lnTo>
                  <a:pt x="0" y="0"/>
                </a:lnTo>
                <a:lnTo>
                  <a:pt x="1845118" y="0"/>
                </a:lnTo>
                <a:lnTo>
                  <a:pt x="1845118" y="1113172"/>
                </a:lnTo>
              </a:path>
            </a:pathLst>
          </a:custGeom>
          <a:noFill/>
          <a:ln w="317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9" name="任意多边形 18"/>
          <p:cNvSpPr/>
          <p:nvPr/>
        </p:nvSpPr>
        <p:spPr>
          <a:xfrm>
            <a:off x="5023040" y="1639722"/>
            <a:ext cx="2498670" cy="1827878"/>
          </a:xfrm>
          <a:custGeom>
            <a:avLst/>
            <a:gdLst>
              <a:gd name="connsiteX0" fmla="*/ 0 w 2362498"/>
              <a:gd name="connsiteY0" fmla="*/ 0 h 1827878"/>
              <a:gd name="connsiteX1" fmla="*/ 618105 w 2362498"/>
              <a:gd name="connsiteY1" fmla="*/ 0 h 1827878"/>
              <a:gd name="connsiteX2" fmla="*/ 618105 w 2362498"/>
              <a:gd name="connsiteY2" fmla="*/ 1612423 h 1827878"/>
              <a:gd name="connsiteX3" fmla="*/ 2362498 w 2362498"/>
              <a:gd name="connsiteY3" fmla="*/ 1612423 h 1827878"/>
              <a:gd name="connsiteX4" fmla="*/ 2362498 w 2362498"/>
              <a:gd name="connsiteY4" fmla="*/ 1827878 h 1827878"/>
              <a:gd name="connsiteX5" fmla="*/ 839514 w 2362498"/>
              <a:gd name="connsiteY5" fmla="*/ 1827878 h 1827878"/>
              <a:gd name="connsiteX6" fmla="*/ 433218 w 2362498"/>
              <a:gd name="connsiteY6" fmla="*/ 1827878 h 1827878"/>
              <a:gd name="connsiteX7" fmla="*/ 433218 w 2362498"/>
              <a:gd name="connsiteY7" fmla="*/ 1826314 h 1827878"/>
              <a:gd name="connsiteX8" fmla="*/ 0 w 2362498"/>
              <a:gd name="connsiteY8" fmla="*/ 1826314 h 1827878"/>
              <a:gd name="connsiteX0" fmla="*/ 618105 w 2362498"/>
              <a:gd name="connsiteY0" fmla="*/ 1612423 h 1827878"/>
              <a:gd name="connsiteX1" fmla="*/ 2362498 w 2362498"/>
              <a:gd name="connsiteY1" fmla="*/ 1612423 h 1827878"/>
              <a:gd name="connsiteX2" fmla="*/ 2362498 w 2362498"/>
              <a:gd name="connsiteY2" fmla="*/ 1827878 h 1827878"/>
              <a:gd name="connsiteX3" fmla="*/ 839514 w 2362498"/>
              <a:gd name="connsiteY3" fmla="*/ 1827878 h 1827878"/>
              <a:gd name="connsiteX4" fmla="*/ 433218 w 2362498"/>
              <a:gd name="connsiteY4" fmla="*/ 1827878 h 1827878"/>
              <a:gd name="connsiteX5" fmla="*/ 433218 w 2362498"/>
              <a:gd name="connsiteY5" fmla="*/ 1826314 h 1827878"/>
              <a:gd name="connsiteX6" fmla="*/ 0 w 2362498"/>
              <a:gd name="connsiteY6" fmla="*/ 1826314 h 1827878"/>
              <a:gd name="connsiteX7" fmla="*/ 0 w 2362498"/>
              <a:gd name="connsiteY7" fmla="*/ 0 h 1827878"/>
              <a:gd name="connsiteX8" fmla="*/ 618105 w 2362498"/>
              <a:gd name="connsiteY8" fmla="*/ 0 h 1827878"/>
              <a:gd name="connsiteX9" fmla="*/ 709545 w 2362498"/>
              <a:gd name="connsiteY9" fmla="*/ 1703863 h 1827878"/>
              <a:gd name="connsiteX0" fmla="*/ 618105 w 2362498"/>
              <a:gd name="connsiteY0" fmla="*/ 1612423 h 1827878"/>
              <a:gd name="connsiteX1" fmla="*/ 2362498 w 2362498"/>
              <a:gd name="connsiteY1" fmla="*/ 1612423 h 1827878"/>
              <a:gd name="connsiteX2" fmla="*/ 2362498 w 2362498"/>
              <a:gd name="connsiteY2" fmla="*/ 1827878 h 1827878"/>
              <a:gd name="connsiteX3" fmla="*/ 839514 w 2362498"/>
              <a:gd name="connsiteY3" fmla="*/ 1827878 h 1827878"/>
              <a:gd name="connsiteX4" fmla="*/ 433218 w 2362498"/>
              <a:gd name="connsiteY4" fmla="*/ 1827878 h 1827878"/>
              <a:gd name="connsiteX5" fmla="*/ 433218 w 2362498"/>
              <a:gd name="connsiteY5" fmla="*/ 1826314 h 1827878"/>
              <a:gd name="connsiteX6" fmla="*/ 0 w 2362498"/>
              <a:gd name="connsiteY6" fmla="*/ 1826314 h 1827878"/>
              <a:gd name="connsiteX7" fmla="*/ 0 w 2362498"/>
              <a:gd name="connsiteY7" fmla="*/ 0 h 1827878"/>
              <a:gd name="connsiteX8" fmla="*/ 618105 w 2362498"/>
              <a:gd name="connsiteY8" fmla="*/ 0 h 1827878"/>
              <a:gd name="connsiteX0" fmla="*/ 2362498 w 2362498"/>
              <a:gd name="connsiteY0" fmla="*/ 1612423 h 1827878"/>
              <a:gd name="connsiteX1" fmla="*/ 2362498 w 2362498"/>
              <a:gd name="connsiteY1" fmla="*/ 1827878 h 1827878"/>
              <a:gd name="connsiteX2" fmla="*/ 839514 w 2362498"/>
              <a:gd name="connsiteY2" fmla="*/ 1827878 h 1827878"/>
              <a:gd name="connsiteX3" fmla="*/ 433218 w 2362498"/>
              <a:gd name="connsiteY3" fmla="*/ 1827878 h 1827878"/>
              <a:gd name="connsiteX4" fmla="*/ 433218 w 2362498"/>
              <a:gd name="connsiteY4" fmla="*/ 1826314 h 1827878"/>
              <a:gd name="connsiteX5" fmla="*/ 0 w 2362498"/>
              <a:gd name="connsiteY5" fmla="*/ 1826314 h 1827878"/>
              <a:gd name="connsiteX6" fmla="*/ 0 w 2362498"/>
              <a:gd name="connsiteY6" fmla="*/ 0 h 1827878"/>
              <a:gd name="connsiteX7" fmla="*/ 618105 w 2362498"/>
              <a:gd name="connsiteY7" fmla="*/ 0 h 1827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62498" h="1827878">
                <a:moveTo>
                  <a:pt x="2362498" y="1612423"/>
                </a:moveTo>
                <a:lnTo>
                  <a:pt x="2362498" y="1827878"/>
                </a:lnTo>
                <a:lnTo>
                  <a:pt x="839514" y="1827878"/>
                </a:lnTo>
                <a:lnTo>
                  <a:pt x="433218" y="1827878"/>
                </a:lnTo>
                <a:lnTo>
                  <a:pt x="433218" y="1826314"/>
                </a:lnTo>
                <a:lnTo>
                  <a:pt x="0" y="1826314"/>
                </a:lnTo>
                <a:lnTo>
                  <a:pt x="0" y="0"/>
                </a:lnTo>
                <a:lnTo>
                  <a:pt x="618105" y="0"/>
                </a:lnTo>
              </a:path>
            </a:pathLst>
          </a:custGeom>
          <a:noFill/>
          <a:ln w="317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6A0B6AA-A2B6-4565-B7EF-CD222C076F6F}"/>
              </a:ext>
            </a:extLst>
          </p:cNvPr>
          <p:cNvSpPr txBox="1"/>
          <p:nvPr/>
        </p:nvSpPr>
        <p:spPr>
          <a:xfrm>
            <a:off x="2859548" y="4421970"/>
            <a:ext cx="68722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b="1" dirty="0">
                <a:latin typeface="+mj-ea"/>
                <a:ea typeface="+mj-ea"/>
              </a:rPr>
              <a:t>결론</a:t>
            </a:r>
          </a:p>
        </p:txBody>
      </p:sp>
    </p:spTree>
    <p:extLst>
      <p:ext uri="{BB962C8B-B14F-4D97-AF65-F5344CB8AC3E}">
        <p14:creationId xmlns:p14="http://schemas.microsoft.com/office/powerpoint/2010/main" val="30882363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 flipH="1">
            <a:off x="513508" y="692232"/>
            <a:ext cx="1149620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 latinLnBrk="1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ko-KR" altLang="en-US" sz="1800" dirty="0">
                <a:latin typeface="+mn-ea"/>
              </a:rPr>
              <a:t>쇼핑몰은 소비자에게 우수한 </a:t>
            </a:r>
            <a:r>
              <a:rPr lang="ko-KR" altLang="en-US" sz="1800" b="1" dirty="0">
                <a:solidFill>
                  <a:srgbClr val="C00000"/>
                </a:solidFill>
                <a:latin typeface="+mn-ea"/>
              </a:rPr>
              <a:t>품질과  합리적 가격의 제품</a:t>
            </a:r>
            <a:r>
              <a:rPr lang="ko-KR" altLang="en-US" sz="1800" dirty="0">
                <a:latin typeface="+mn-ea"/>
              </a:rPr>
              <a:t>을</a:t>
            </a:r>
            <a:r>
              <a:rPr lang="ko-KR" altLang="en-US" sz="1800" b="1" dirty="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sz="1800" dirty="0">
                <a:latin typeface="+mn-ea"/>
              </a:rPr>
              <a:t>제공할 뿐만 아니라 </a:t>
            </a:r>
            <a:r>
              <a:rPr lang="ko-KR" altLang="en-US" sz="1800" kern="0" dirty="0">
                <a:solidFill>
                  <a:srgbClr val="000000"/>
                </a:solidFill>
                <a:latin typeface="+mn-ea"/>
              </a:rPr>
              <a:t>사용하기 용이한 </a:t>
            </a:r>
            <a:r>
              <a:rPr lang="ko-KR" altLang="en-US" sz="1800" b="1" kern="0" dirty="0">
                <a:solidFill>
                  <a:srgbClr val="C00000"/>
                </a:solidFill>
                <a:latin typeface="+mn-ea"/>
              </a:rPr>
              <a:t>검색시스템</a:t>
            </a:r>
            <a:r>
              <a:rPr lang="ko-KR" altLang="en-US" sz="1800" kern="0" dirty="0">
                <a:solidFill>
                  <a:srgbClr val="000000"/>
                </a:solidFill>
                <a:latin typeface="+mn-ea"/>
              </a:rPr>
              <a:t>을 제공하여 소비자가 원하는 제품을 빠른 시간 내에 찾을 수 있음</a:t>
            </a:r>
            <a:endParaRPr lang="en-US" altLang="ko-KR" sz="1800" kern="0" dirty="0">
              <a:solidFill>
                <a:srgbClr val="000000"/>
              </a:solidFill>
              <a:latin typeface="+mn-ea"/>
            </a:endParaRPr>
          </a:p>
          <a:p>
            <a:pPr marL="342900" indent="-342900" fontAlgn="base" latinLnBrk="1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ko-KR" altLang="en-US" sz="1800" dirty="0">
                <a:latin typeface="+mn-ea"/>
              </a:rPr>
              <a:t>쇼핑몰에서  다양한 언어로 제품에 대한 상세설명 지원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513508" y="3536271"/>
            <a:ext cx="11496204" cy="39149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 fontAlgn="base" latinLnBrk="1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ko-KR" altLang="en-US" sz="1800" dirty="0">
                <a:latin typeface="+mn-ea"/>
              </a:rPr>
              <a:t>정부가 지원하는 </a:t>
            </a:r>
            <a:r>
              <a:rPr lang="ko-KR" altLang="en-US" sz="1800" b="1" dirty="0">
                <a:solidFill>
                  <a:srgbClr val="C00000"/>
                </a:solidFill>
                <a:latin typeface="+mn-ea"/>
              </a:rPr>
              <a:t>수입정책</a:t>
            </a:r>
            <a:r>
              <a:rPr lang="ko-KR" altLang="en-US" sz="1800" dirty="0">
                <a:latin typeface="+mn-ea"/>
              </a:rPr>
              <a:t>이나 국가간</a:t>
            </a:r>
            <a:r>
              <a:rPr lang="ko-KR" altLang="en-US" sz="1800" b="1" dirty="0">
                <a:solidFill>
                  <a:srgbClr val="C00000"/>
                </a:solidFill>
                <a:latin typeface="+mn-ea"/>
              </a:rPr>
              <a:t> </a:t>
            </a:r>
            <a:r>
              <a:rPr lang="en-US" altLang="ko-KR" sz="1800" b="1" dirty="0">
                <a:solidFill>
                  <a:srgbClr val="C00000"/>
                </a:solidFill>
                <a:latin typeface="+mn-ea"/>
              </a:rPr>
              <a:t>FTA </a:t>
            </a:r>
            <a:r>
              <a:rPr lang="ko-KR" altLang="en-US" sz="1800" dirty="0">
                <a:latin typeface="+mn-ea"/>
              </a:rPr>
              <a:t>등 정책을</a:t>
            </a:r>
            <a:r>
              <a:rPr lang="en-US" altLang="ko-KR" sz="1800" dirty="0">
                <a:latin typeface="+mn-ea"/>
              </a:rPr>
              <a:t> </a:t>
            </a:r>
            <a:r>
              <a:rPr lang="ko-KR" altLang="en-US" sz="1800" dirty="0">
                <a:latin typeface="+mn-ea"/>
              </a:rPr>
              <a:t>적극적으로</a:t>
            </a:r>
            <a:r>
              <a:rPr lang="en-US" altLang="ko-KR" sz="1800" dirty="0">
                <a:latin typeface="+mn-ea"/>
              </a:rPr>
              <a:t> </a:t>
            </a:r>
            <a:r>
              <a:rPr lang="ko-KR" altLang="en-US" sz="1800" dirty="0">
                <a:latin typeface="+mn-ea"/>
              </a:rPr>
              <a:t>활용</a:t>
            </a:r>
            <a:endParaRPr lang="en-US" altLang="ko-KR" sz="1800" dirty="0">
              <a:latin typeface="+mn-ea"/>
            </a:endParaRPr>
          </a:p>
          <a:p>
            <a:pPr marL="342900" indent="-342900" algn="just" fontAlgn="base" latinLnBrk="1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ko-KR" altLang="en-US" sz="1800" dirty="0">
                <a:latin typeface="+mn-ea"/>
              </a:rPr>
              <a:t>쇼핑몰이 </a:t>
            </a:r>
            <a:r>
              <a:rPr lang="ko-KR" altLang="en-US" sz="1800" b="1" dirty="0">
                <a:solidFill>
                  <a:srgbClr val="C00000"/>
                </a:solidFill>
                <a:latin typeface="+mn-ea"/>
              </a:rPr>
              <a:t>효율적인 물류서비스</a:t>
            </a:r>
            <a:r>
              <a:rPr lang="ko-KR" altLang="en-US" sz="1800" dirty="0">
                <a:latin typeface="+mn-ea"/>
              </a:rPr>
              <a:t>를 지원하거나 주문한 제품의 </a:t>
            </a:r>
            <a:r>
              <a:rPr lang="ko-KR" altLang="en-US" sz="1800" b="1" dirty="0">
                <a:solidFill>
                  <a:srgbClr val="C00000"/>
                </a:solidFill>
                <a:latin typeface="+mn-ea"/>
              </a:rPr>
              <a:t>배송정보를 신속하게 업데이트</a:t>
            </a:r>
            <a:endParaRPr lang="en-US" altLang="ko-KR" sz="1800" b="1" dirty="0">
              <a:solidFill>
                <a:srgbClr val="C00000"/>
              </a:solidFill>
              <a:latin typeface="+mn-ea"/>
            </a:endParaRPr>
          </a:p>
          <a:p>
            <a:pPr marL="342900" indent="-342900" algn="just" fontAlgn="base" latinLnBrk="1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ko-KR" altLang="en-US" sz="1800" dirty="0">
                <a:latin typeface="+mn-ea"/>
              </a:rPr>
              <a:t>관세나 수수료 등을 납부할 때 </a:t>
            </a:r>
            <a:r>
              <a:rPr lang="ko-KR" altLang="en-US" sz="1800" b="1" dirty="0">
                <a:solidFill>
                  <a:srgbClr val="C00000"/>
                </a:solidFill>
                <a:latin typeface="+mn-ea"/>
              </a:rPr>
              <a:t>간편한 결제 시스템</a:t>
            </a:r>
            <a:r>
              <a:rPr lang="ko-KR" altLang="en-US" sz="1800" dirty="0">
                <a:latin typeface="+mn-ea"/>
              </a:rPr>
              <a:t>을 구축하면 통관 시간이 단축 </a:t>
            </a:r>
            <a:r>
              <a:rPr lang="en-US" altLang="ko-KR" sz="1800" dirty="0">
                <a:latin typeface="+mn-ea"/>
              </a:rPr>
              <a:t> </a:t>
            </a:r>
          </a:p>
          <a:p>
            <a:pPr marL="342900" indent="-342900" algn="just" fontAlgn="base" latinLnBrk="1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ko-KR" altLang="en-US" sz="1800" dirty="0">
                <a:latin typeface="+mn-ea"/>
              </a:rPr>
              <a:t>온라인 배송 물품을 보관할 </a:t>
            </a:r>
            <a:r>
              <a:rPr lang="ko-KR" altLang="en-US" sz="1800" b="1" dirty="0">
                <a:solidFill>
                  <a:srgbClr val="C00000"/>
                </a:solidFill>
                <a:latin typeface="+mn-ea"/>
              </a:rPr>
              <a:t>대규모 물류창고</a:t>
            </a:r>
            <a:r>
              <a:rPr lang="ko-KR" altLang="en-US" sz="1800" dirty="0">
                <a:latin typeface="+mn-ea"/>
              </a:rPr>
              <a:t>를 건설할 필요성이 있음</a:t>
            </a:r>
          </a:p>
          <a:p>
            <a:pPr marL="342900" indent="-342900" algn="just" fontAlgn="base" latinLnBrk="1">
              <a:lnSpc>
                <a:spcPct val="180000"/>
              </a:lnSpc>
              <a:buFont typeface="Wingdings" panose="05000000000000000000" pitchFamily="2" charset="2"/>
              <a:buChar char="l"/>
            </a:pPr>
            <a:endParaRPr lang="ko-KR" altLang="en-US" dirty="0"/>
          </a:p>
          <a:p>
            <a:pPr algn="just" fontAlgn="base" latinLnBrk="1">
              <a:lnSpc>
                <a:spcPct val="180000"/>
              </a:lnSpc>
            </a:pPr>
            <a:endParaRPr lang="ko-KR" altLang="en-US" dirty="0"/>
          </a:p>
          <a:p>
            <a:pPr indent="177800" algn="just" fontAlgn="base" latinLnBrk="1">
              <a:lnSpc>
                <a:spcPct val="180000"/>
              </a:lnSpc>
            </a:pPr>
            <a:endParaRPr lang="ko-KR" altLang="en-US" sz="2000" kern="0" spc="0" dirty="0">
              <a:solidFill>
                <a:srgbClr val="000000"/>
              </a:solidFill>
              <a:effectLst/>
              <a:latin typeface="한양신명조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77152" y="3308732"/>
            <a:ext cx="11632559" cy="2939481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377153" y="599605"/>
            <a:ext cx="11632559" cy="1963713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659165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任意多边形 18"/>
          <p:cNvSpPr/>
          <p:nvPr/>
        </p:nvSpPr>
        <p:spPr>
          <a:xfrm>
            <a:off x="4363233" y="2068863"/>
            <a:ext cx="3506539" cy="2069635"/>
          </a:xfrm>
          <a:custGeom>
            <a:avLst/>
            <a:gdLst>
              <a:gd name="connsiteX0" fmla="*/ 0 w 3171687"/>
              <a:gd name="connsiteY0" fmla="*/ 0 h 2069635"/>
              <a:gd name="connsiteX1" fmla="*/ 3171687 w 3171687"/>
              <a:gd name="connsiteY1" fmla="*/ 0 h 2069635"/>
              <a:gd name="connsiteX2" fmla="*/ 3171687 w 3171687"/>
              <a:gd name="connsiteY2" fmla="*/ 2069635 h 2069635"/>
              <a:gd name="connsiteX3" fmla="*/ 0 w 3171687"/>
              <a:gd name="connsiteY3" fmla="*/ 2069635 h 2069635"/>
              <a:gd name="connsiteX4" fmla="*/ 0 w 3171687"/>
              <a:gd name="connsiteY4" fmla="*/ 1810069 h 2069635"/>
              <a:gd name="connsiteX5" fmla="*/ 979903 w 3171687"/>
              <a:gd name="connsiteY5" fmla="*/ 1810069 h 2069635"/>
              <a:gd name="connsiteX6" fmla="*/ 979903 w 3171687"/>
              <a:gd name="connsiteY6" fmla="*/ 259565 h 2069635"/>
              <a:gd name="connsiteX7" fmla="*/ 0 w 3171687"/>
              <a:gd name="connsiteY7" fmla="*/ 259565 h 2069635"/>
              <a:gd name="connsiteX8" fmla="*/ 0 w 3171687"/>
              <a:gd name="connsiteY8" fmla="*/ 0 h 2069635"/>
              <a:gd name="connsiteX0" fmla="*/ 0 w 3171687"/>
              <a:gd name="connsiteY0" fmla="*/ 0 h 2069635"/>
              <a:gd name="connsiteX1" fmla="*/ 3171687 w 3171687"/>
              <a:gd name="connsiteY1" fmla="*/ 0 h 2069635"/>
              <a:gd name="connsiteX2" fmla="*/ 3171687 w 3171687"/>
              <a:gd name="connsiteY2" fmla="*/ 2069635 h 2069635"/>
              <a:gd name="connsiteX3" fmla="*/ 0 w 3171687"/>
              <a:gd name="connsiteY3" fmla="*/ 2069635 h 2069635"/>
              <a:gd name="connsiteX4" fmla="*/ 0 w 3171687"/>
              <a:gd name="connsiteY4" fmla="*/ 1810069 h 2069635"/>
              <a:gd name="connsiteX5" fmla="*/ 979903 w 3171687"/>
              <a:gd name="connsiteY5" fmla="*/ 1810069 h 2069635"/>
              <a:gd name="connsiteX6" fmla="*/ 979903 w 3171687"/>
              <a:gd name="connsiteY6" fmla="*/ 259565 h 2069635"/>
              <a:gd name="connsiteX7" fmla="*/ 0 w 3171687"/>
              <a:gd name="connsiteY7" fmla="*/ 259565 h 2069635"/>
              <a:gd name="connsiteX8" fmla="*/ 0 w 3171687"/>
              <a:gd name="connsiteY8" fmla="*/ 0 h 2069635"/>
              <a:gd name="connsiteX0" fmla="*/ 979903 w 3171687"/>
              <a:gd name="connsiteY0" fmla="*/ 1810069 h 2069635"/>
              <a:gd name="connsiteX1" fmla="*/ 979903 w 3171687"/>
              <a:gd name="connsiteY1" fmla="*/ 259565 h 2069635"/>
              <a:gd name="connsiteX2" fmla="*/ 0 w 3171687"/>
              <a:gd name="connsiteY2" fmla="*/ 259565 h 2069635"/>
              <a:gd name="connsiteX3" fmla="*/ 0 w 3171687"/>
              <a:gd name="connsiteY3" fmla="*/ 0 h 2069635"/>
              <a:gd name="connsiteX4" fmla="*/ 3171687 w 3171687"/>
              <a:gd name="connsiteY4" fmla="*/ 0 h 2069635"/>
              <a:gd name="connsiteX5" fmla="*/ 3171687 w 3171687"/>
              <a:gd name="connsiteY5" fmla="*/ 2069635 h 2069635"/>
              <a:gd name="connsiteX6" fmla="*/ 0 w 3171687"/>
              <a:gd name="connsiteY6" fmla="*/ 2069635 h 2069635"/>
              <a:gd name="connsiteX7" fmla="*/ 0 w 3171687"/>
              <a:gd name="connsiteY7" fmla="*/ 1810069 h 2069635"/>
              <a:gd name="connsiteX8" fmla="*/ 1071343 w 3171687"/>
              <a:gd name="connsiteY8" fmla="*/ 1901509 h 2069635"/>
              <a:gd name="connsiteX0" fmla="*/ 979903 w 3171687"/>
              <a:gd name="connsiteY0" fmla="*/ 1810069 h 2069635"/>
              <a:gd name="connsiteX1" fmla="*/ 979903 w 3171687"/>
              <a:gd name="connsiteY1" fmla="*/ 259565 h 2069635"/>
              <a:gd name="connsiteX2" fmla="*/ 0 w 3171687"/>
              <a:gd name="connsiteY2" fmla="*/ 259565 h 2069635"/>
              <a:gd name="connsiteX3" fmla="*/ 0 w 3171687"/>
              <a:gd name="connsiteY3" fmla="*/ 0 h 2069635"/>
              <a:gd name="connsiteX4" fmla="*/ 3171687 w 3171687"/>
              <a:gd name="connsiteY4" fmla="*/ 0 h 2069635"/>
              <a:gd name="connsiteX5" fmla="*/ 3171687 w 3171687"/>
              <a:gd name="connsiteY5" fmla="*/ 2069635 h 2069635"/>
              <a:gd name="connsiteX6" fmla="*/ 0 w 3171687"/>
              <a:gd name="connsiteY6" fmla="*/ 2069635 h 2069635"/>
              <a:gd name="connsiteX7" fmla="*/ 0 w 3171687"/>
              <a:gd name="connsiteY7" fmla="*/ 1810069 h 2069635"/>
              <a:gd name="connsiteX0" fmla="*/ 979903 w 3171687"/>
              <a:gd name="connsiteY0" fmla="*/ 259565 h 2069635"/>
              <a:gd name="connsiteX1" fmla="*/ 0 w 3171687"/>
              <a:gd name="connsiteY1" fmla="*/ 259565 h 2069635"/>
              <a:gd name="connsiteX2" fmla="*/ 0 w 3171687"/>
              <a:gd name="connsiteY2" fmla="*/ 0 h 2069635"/>
              <a:gd name="connsiteX3" fmla="*/ 3171687 w 3171687"/>
              <a:gd name="connsiteY3" fmla="*/ 0 h 2069635"/>
              <a:gd name="connsiteX4" fmla="*/ 3171687 w 3171687"/>
              <a:gd name="connsiteY4" fmla="*/ 2069635 h 2069635"/>
              <a:gd name="connsiteX5" fmla="*/ 0 w 3171687"/>
              <a:gd name="connsiteY5" fmla="*/ 2069635 h 2069635"/>
              <a:gd name="connsiteX6" fmla="*/ 0 w 3171687"/>
              <a:gd name="connsiteY6" fmla="*/ 1810069 h 2069635"/>
              <a:gd name="connsiteX0" fmla="*/ 0 w 3171687"/>
              <a:gd name="connsiteY0" fmla="*/ 259565 h 2069635"/>
              <a:gd name="connsiteX1" fmla="*/ 0 w 3171687"/>
              <a:gd name="connsiteY1" fmla="*/ 0 h 2069635"/>
              <a:gd name="connsiteX2" fmla="*/ 3171687 w 3171687"/>
              <a:gd name="connsiteY2" fmla="*/ 0 h 2069635"/>
              <a:gd name="connsiteX3" fmla="*/ 3171687 w 3171687"/>
              <a:gd name="connsiteY3" fmla="*/ 2069635 h 2069635"/>
              <a:gd name="connsiteX4" fmla="*/ 0 w 3171687"/>
              <a:gd name="connsiteY4" fmla="*/ 2069635 h 2069635"/>
              <a:gd name="connsiteX5" fmla="*/ 0 w 3171687"/>
              <a:gd name="connsiteY5" fmla="*/ 1810069 h 2069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71687" h="2069635">
                <a:moveTo>
                  <a:pt x="0" y="259565"/>
                </a:moveTo>
                <a:lnTo>
                  <a:pt x="0" y="0"/>
                </a:lnTo>
                <a:lnTo>
                  <a:pt x="3171687" y="0"/>
                </a:lnTo>
                <a:lnTo>
                  <a:pt x="3171687" y="2069635"/>
                </a:lnTo>
                <a:lnTo>
                  <a:pt x="0" y="2069635"/>
                </a:lnTo>
                <a:lnTo>
                  <a:pt x="0" y="1810069"/>
                </a:lnTo>
              </a:path>
            </a:pathLst>
          </a:custGeom>
          <a:noFill/>
          <a:ln w="317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任意多边形 22"/>
          <p:cNvSpPr/>
          <p:nvPr/>
        </p:nvSpPr>
        <p:spPr>
          <a:xfrm>
            <a:off x="6517213" y="1604209"/>
            <a:ext cx="2253807" cy="1403466"/>
          </a:xfrm>
          <a:custGeom>
            <a:avLst/>
            <a:gdLst>
              <a:gd name="connsiteX0" fmla="*/ 0 w 2253807"/>
              <a:gd name="connsiteY0" fmla="*/ 0 h 1262130"/>
              <a:gd name="connsiteX1" fmla="*/ 2253807 w 2253807"/>
              <a:gd name="connsiteY1" fmla="*/ 0 h 1262130"/>
              <a:gd name="connsiteX2" fmla="*/ 2253807 w 2253807"/>
              <a:gd name="connsiteY2" fmla="*/ 1262130 h 1262130"/>
              <a:gd name="connsiteX3" fmla="*/ 1013277 w 2253807"/>
              <a:gd name="connsiteY3" fmla="*/ 1262130 h 1262130"/>
              <a:gd name="connsiteX4" fmla="*/ 1013277 w 2253807"/>
              <a:gd name="connsiteY4" fmla="*/ 700070 h 1262130"/>
              <a:gd name="connsiteX5" fmla="*/ 0 w 2253807"/>
              <a:gd name="connsiteY5" fmla="*/ 700070 h 1262130"/>
              <a:gd name="connsiteX6" fmla="*/ 0 w 2253807"/>
              <a:gd name="connsiteY6" fmla="*/ 0 h 1262130"/>
              <a:gd name="connsiteX0" fmla="*/ 1013277 w 2253807"/>
              <a:gd name="connsiteY0" fmla="*/ 700070 h 1262130"/>
              <a:gd name="connsiteX1" fmla="*/ 0 w 2253807"/>
              <a:gd name="connsiteY1" fmla="*/ 700070 h 1262130"/>
              <a:gd name="connsiteX2" fmla="*/ 0 w 2253807"/>
              <a:gd name="connsiteY2" fmla="*/ 0 h 1262130"/>
              <a:gd name="connsiteX3" fmla="*/ 2253807 w 2253807"/>
              <a:gd name="connsiteY3" fmla="*/ 0 h 1262130"/>
              <a:gd name="connsiteX4" fmla="*/ 2253807 w 2253807"/>
              <a:gd name="connsiteY4" fmla="*/ 1262130 h 1262130"/>
              <a:gd name="connsiteX5" fmla="*/ 1013277 w 2253807"/>
              <a:gd name="connsiteY5" fmla="*/ 1262130 h 1262130"/>
              <a:gd name="connsiteX6" fmla="*/ 1104717 w 2253807"/>
              <a:gd name="connsiteY6" fmla="*/ 791510 h 1262130"/>
              <a:gd name="connsiteX0" fmla="*/ 1013277 w 2253807"/>
              <a:gd name="connsiteY0" fmla="*/ 700070 h 1262130"/>
              <a:gd name="connsiteX1" fmla="*/ 0 w 2253807"/>
              <a:gd name="connsiteY1" fmla="*/ 700070 h 1262130"/>
              <a:gd name="connsiteX2" fmla="*/ 0 w 2253807"/>
              <a:gd name="connsiteY2" fmla="*/ 0 h 1262130"/>
              <a:gd name="connsiteX3" fmla="*/ 2253807 w 2253807"/>
              <a:gd name="connsiteY3" fmla="*/ 0 h 1262130"/>
              <a:gd name="connsiteX4" fmla="*/ 2253807 w 2253807"/>
              <a:gd name="connsiteY4" fmla="*/ 1262130 h 1262130"/>
              <a:gd name="connsiteX5" fmla="*/ 1013277 w 2253807"/>
              <a:gd name="connsiteY5" fmla="*/ 1262130 h 1262130"/>
              <a:gd name="connsiteX0" fmla="*/ 0 w 2253807"/>
              <a:gd name="connsiteY0" fmla="*/ 700070 h 1262130"/>
              <a:gd name="connsiteX1" fmla="*/ 0 w 2253807"/>
              <a:gd name="connsiteY1" fmla="*/ 0 h 1262130"/>
              <a:gd name="connsiteX2" fmla="*/ 2253807 w 2253807"/>
              <a:gd name="connsiteY2" fmla="*/ 0 h 1262130"/>
              <a:gd name="connsiteX3" fmla="*/ 2253807 w 2253807"/>
              <a:gd name="connsiteY3" fmla="*/ 1262130 h 1262130"/>
              <a:gd name="connsiteX4" fmla="*/ 1013277 w 2253807"/>
              <a:gd name="connsiteY4" fmla="*/ 1262130 h 1262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53807" h="1262130">
                <a:moveTo>
                  <a:pt x="0" y="700070"/>
                </a:moveTo>
                <a:lnTo>
                  <a:pt x="0" y="0"/>
                </a:lnTo>
                <a:lnTo>
                  <a:pt x="2253807" y="0"/>
                </a:lnTo>
                <a:lnTo>
                  <a:pt x="2253807" y="1262130"/>
                </a:lnTo>
                <a:lnTo>
                  <a:pt x="1013277" y="1262130"/>
                </a:lnTo>
              </a:path>
            </a:pathLst>
          </a:custGeom>
          <a:noFill/>
          <a:ln w="317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TextBox 5"/>
          <p:cNvSpPr txBox="1"/>
          <p:nvPr/>
        </p:nvSpPr>
        <p:spPr>
          <a:xfrm>
            <a:off x="1730326" y="2441959"/>
            <a:ext cx="5929832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8000" b="1" dirty="0">
                <a:solidFill>
                  <a:schemeClr val="accent1"/>
                </a:solidFill>
                <a:latin typeface="+mj-ea"/>
                <a:ea typeface="+mj-ea"/>
                <a:cs typeface="Ebrima" panose="02000000000000000000" pitchFamily="2" charset="0"/>
              </a:rPr>
              <a:t>감사합니다</a:t>
            </a:r>
            <a:endParaRPr lang="zh-CN" altLang="en-US" sz="8000" b="1" dirty="0">
              <a:solidFill>
                <a:schemeClr val="accent1"/>
              </a:solidFill>
              <a:latin typeface="+mj-ea"/>
              <a:ea typeface="+mj-ea"/>
              <a:cs typeface="Ebrima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8737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/>
          <p:cNvSpPr txBox="1"/>
          <p:nvPr/>
        </p:nvSpPr>
        <p:spPr>
          <a:xfrm>
            <a:off x="4447952" y="3881081"/>
            <a:ext cx="3296095" cy="1057534"/>
          </a:xfrm>
          <a:prstGeom prst="rect">
            <a:avLst/>
          </a:prstGeom>
          <a:noFill/>
        </p:spPr>
        <p:txBody>
          <a:bodyPr vert="horz" wrap="none" rtlCol="0" anchor="ctr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ko-KR" altLang="en-US" sz="4800" b="1" dirty="0">
                <a:latin typeface="+mj-ea"/>
                <a:ea typeface="+mj-ea"/>
              </a:rPr>
              <a:t>연 구 배 경</a:t>
            </a:r>
            <a:endParaRPr lang="zh-CN" altLang="en-US" sz="4800" b="1" dirty="0">
              <a:latin typeface="+mj-ea"/>
              <a:ea typeface="+mj-ea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5023040" y="1569382"/>
            <a:ext cx="2498670" cy="1862048"/>
            <a:chOff x="2757770" y="2361497"/>
            <a:chExt cx="2498670" cy="1862048"/>
          </a:xfrm>
        </p:grpSpPr>
        <p:sp>
          <p:nvSpPr>
            <p:cNvPr id="11" name="TextBox 59"/>
            <p:cNvSpPr txBox="1">
              <a:spLocks noChangeArrowheads="1"/>
            </p:cNvSpPr>
            <p:nvPr/>
          </p:nvSpPr>
          <p:spPr bwMode="auto">
            <a:xfrm flipH="1">
              <a:off x="3115977" y="2361497"/>
              <a:ext cx="1782258" cy="186204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defTabSz="685800">
                <a:defRPr/>
              </a:pPr>
              <a:r>
                <a:rPr lang="en-US" altLang="zh-CN" sz="11500" kern="0" dirty="0">
                  <a:solidFill>
                    <a:schemeClr val="accent1"/>
                  </a:solidFill>
                  <a:latin typeface="Impact" panose="020B0806030902050204" pitchFamily="34" charset="0"/>
                  <a:ea typeface="微软雅黑" pitchFamily="34" charset="-122"/>
                </a:rPr>
                <a:t>01</a:t>
              </a:r>
              <a:endParaRPr lang="en-US" altLang="ko-KR" sz="8800" kern="0" dirty="0">
                <a:solidFill>
                  <a:schemeClr val="accent1"/>
                </a:solidFill>
                <a:latin typeface="Impact" panose="020B0806030902050204" pitchFamily="34" charset="0"/>
                <a:ea typeface="微软雅黑" pitchFamily="34" charset="-122"/>
              </a:endParaRPr>
            </a:p>
          </p:txBody>
        </p:sp>
        <p:sp>
          <p:nvSpPr>
            <p:cNvPr id="3" name="椭圆 2"/>
            <p:cNvSpPr/>
            <p:nvPr/>
          </p:nvSpPr>
          <p:spPr>
            <a:xfrm>
              <a:off x="2787950" y="3646240"/>
              <a:ext cx="2468490" cy="327680"/>
            </a:xfrm>
            <a:prstGeom prst="ellipse">
              <a:avLst/>
            </a:prstGeom>
            <a:gradFill flip="none" rotWithShape="1">
              <a:gsLst>
                <a:gs pos="0">
                  <a:schemeClr val="tx1">
                    <a:alpha val="90000"/>
                  </a:schemeClr>
                </a:gs>
                <a:gs pos="100000">
                  <a:schemeClr val="tx1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" name="矩形 1"/>
            <p:cNvSpPr/>
            <p:nvPr/>
          </p:nvSpPr>
          <p:spPr>
            <a:xfrm>
              <a:off x="2757770" y="3801706"/>
              <a:ext cx="2498670" cy="387863"/>
            </a:xfrm>
            <a:prstGeom prst="rect">
              <a:avLst/>
            </a:prstGeom>
            <a:solidFill>
              <a:srgbClr val="F9F9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9" name="任意多边形 38"/>
          <p:cNvSpPr/>
          <p:nvPr/>
        </p:nvSpPr>
        <p:spPr>
          <a:xfrm>
            <a:off x="5318387" y="1331543"/>
            <a:ext cx="1954610" cy="1113172"/>
          </a:xfrm>
          <a:custGeom>
            <a:avLst/>
            <a:gdLst>
              <a:gd name="connsiteX0" fmla="*/ 0 w 1845118"/>
              <a:gd name="connsiteY0" fmla="*/ 0 h 1113172"/>
              <a:gd name="connsiteX1" fmla="*/ 1845118 w 1845118"/>
              <a:gd name="connsiteY1" fmla="*/ 0 h 1113172"/>
              <a:gd name="connsiteX2" fmla="*/ 1845118 w 1845118"/>
              <a:gd name="connsiteY2" fmla="*/ 1113172 h 1113172"/>
              <a:gd name="connsiteX3" fmla="*/ 1054278 w 1845118"/>
              <a:gd name="connsiteY3" fmla="*/ 1113172 h 1113172"/>
              <a:gd name="connsiteX4" fmla="*/ 1054278 w 1845118"/>
              <a:gd name="connsiteY4" fmla="*/ 539460 h 1113172"/>
              <a:gd name="connsiteX5" fmla="*/ 0 w 1845118"/>
              <a:gd name="connsiteY5" fmla="*/ 539460 h 1113172"/>
              <a:gd name="connsiteX0" fmla="*/ 1054278 w 1845118"/>
              <a:gd name="connsiteY0" fmla="*/ 539460 h 1113172"/>
              <a:gd name="connsiteX1" fmla="*/ 0 w 1845118"/>
              <a:gd name="connsiteY1" fmla="*/ 539460 h 1113172"/>
              <a:gd name="connsiteX2" fmla="*/ 0 w 1845118"/>
              <a:gd name="connsiteY2" fmla="*/ 0 h 1113172"/>
              <a:gd name="connsiteX3" fmla="*/ 1845118 w 1845118"/>
              <a:gd name="connsiteY3" fmla="*/ 0 h 1113172"/>
              <a:gd name="connsiteX4" fmla="*/ 1845118 w 1845118"/>
              <a:gd name="connsiteY4" fmla="*/ 1113172 h 1113172"/>
              <a:gd name="connsiteX5" fmla="*/ 1054278 w 1845118"/>
              <a:gd name="connsiteY5" fmla="*/ 1113172 h 1113172"/>
              <a:gd name="connsiteX6" fmla="*/ 1145718 w 1845118"/>
              <a:gd name="connsiteY6" fmla="*/ 630900 h 1113172"/>
              <a:gd name="connsiteX0" fmla="*/ 1054278 w 1845118"/>
              <a:gd name="connsiteY0" fmla="*/ 539460 h 1113172"/>
              <a:gd name="connsiteX1" fmla="*/ 0 w 1845118"/>
              <a:gd name="connsiteY1" fmla="*/ 539460 h 1113172"/>
              <a:gd name="connsiteX2" fmla="*/ 0 w 1845118"/>
              <a:gd name="connsiteY2" fmla="*/ 0 h 1113172"/>
              <a:gd name="connsiteX3" fmla="*/ 1845118 w 1845118"/>
              <a:gd name="connsiteY3" fmla="*/ 0 h 1113172"/>
              <a:gd name="connsiteX4" fmla="*/ 1845118 w 1845118"/>
              <a:gd name="connsiteY4" fmla="*/ 1113172 h 1113172"/>
              <a:gd name="connsiteX5" fmla="*/ 1054278 w 1845118"/>
              <a:gd name="connsiteY5" fmla="*/ 1113172 h 1113172"/>
              <a:gd name="connsiteX0" fmla="*/ 0 w 1845118"/>
              <a:gd name="connsiteY0" fmla="*/ 539460 h 1113172"/>
              <a:gd name="connsiteX1" fmla="*/ 0 w 1845118"/>
              <a:gd name="connsiteY1" fmla="*/ 0 h 1113172"/>
              <a:gd name="connsiteX2" fmla="*/ 1845118 w 1845118"/>
              <a:gd name="connsiteY2" fmla="*/ 0 h 1113172"/>
              <a:gd name="connsiteX3" fmla="*/ 1845118 w 1845118"/>
              <a:gd name="connsiteY3" fmla="*/ 1113172 h 1113172"/>
              <a:gd name="connsiteX4" fmla="*/ 1054278 w 1845118"/>
              <a:gd name="connsiteY4" fmla="*/ 1113172 h 1113172"/>
              <a:gd name="connsiteX0" fmla="*/ 0 w 1845118"/>
              <a:gd name="connsiteY0" fmla="*/ 539460 h 1113172"/>
              <a:gd name="connsiteX1" fmla="*/ 0 w 1845118"/>
              <a:gd name="connsiteY1" fmla="*/ 0 h 1113172"/>
              <a:gd name="connsiteX2" fmla="*/ 1845118 w 1845118"/>
              <a:gd name="connsiteY2" fmla="*/ 0 h 1113172"/>
              <a:gd name="connsiteX3" fmla="*/ 1845118 w 1845118"/>
              <a:gd name="connsiteY3" fmla="*/ 1113172 h 1113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45118" h="1113172">
                <a:moveTo>
                  <a:pt x="0" y="539460"/>
                </a:moveTo>
                <a:lnTo>
                  <a:pt x="0" y="0"/>
                </a:lnTo>
                <a:lnTo>
                  <a:pt x="1845118" y="0"/>
                </a:lnTo>
                <a:lnTo>
                  <a:pt x="1845118" y="1113172"/>
                </a:lnTo>
              </a:path>
            </a:pathLst>
          </a:custGeom>
          <a:noFill/>
          <a:ln w="317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7" name="任意多边形 36"/>
          <p:cNvSpPr/>
          <p:nvPr/>
        </p:nvSpPr>
        <p:spPr>
          <a:xfrm>
            <a:off x="5023040" y="1639722"/>
            <a:ext cx="2498670" cy="1827878"/>
          </a:xfrm>
          <a:custGeom>
            <a:avLst/>
            <a:gdLst>
              <a:gd name="connsiteX0" fmla="*/ 0 w 2362498"/>
              <a:gd name="connsiteY0" fmla="*/ 0 h 1827878"/>
              <a:gd name="connsiteX1" fmla="*/ 618105 w 2362498"/>
              <a:gd name="connsiteY1" fmla="*/ 0 h 1827878"/>
              <a:gd name="connsiteX2" fmla="*/ 618105 w 2362498"/>
              <a:gd name="connsiteY2" fmla="*/ 1612423 h 1827878"/>
              <a:gd name="connsiteX3" fmla="*/ 2362498 w 2362498"/>
              <a:gd name="connsiteY3" fmla="*/ 1612423 h 1827878"/>
              <a:gd name="connsiteX4" fmla="*/ 2362498 w 2362498"/>
              <a:gd name="connsiteY4" fmla="*/ 1827878 h 1827878"/>
              <a:gd name="connsiteX5" fmla="*/ 839514 w 2362498"/>
              <a:gd name="connsiteY5" fmla="*/ 1827878 h 1827878"/>
              <a:gd name="connsiteX6" fmla="*/ 433218 w 2362498"/>
              <a:gd name="connsiteY6" fmla="*/ 1827878 h 1827878"/>
              <a:gd name="connsiteX7" fmla="*/ 433218 w 2362498"/>
              <a:gd name="connsiteY7" fmla="*/ 1826314 h 1827878"/>
              <a:gd name="connsiteX8" fmla="*/ 0 w 2362498"/>
              <a:gd name="connsiteY8" fmla="*/ 1826314 h 1827878"/>
              <a:gd name="connsiteX0" fmla="*/ 618105 w 2362498"/>
              <a:gd name="connsiteY0" fmla="*/ 1612423 h 1827878"/>
              <a:gd name="connsiteX1" fmla="*/ 2362498 w 2362498"/>
              <a:gd name="connsiteY1" fmla="*/ 1612423 h 1827878"/>
              <a:gd name="connsiteX2" fmla="*/ 2362498 w 2362498"/>
              <a:gd name="connsiteY2" fmla="*/ 1827878 h 1827878"/>
              <a:gd name="connsiteX3" fmla="*/ 839514 w 2362498"/>
              <a:gd name="connsiteY3" fmla="*/ 1827878 h 1827878"/>
              <a:gd name="connsiteX4" fmla="*/ 433218 w 2362498"/>
              <a:gd name="connsiteY4" fmla="*/ 1827878 h 1827878"/>
              <a:gd name="connsiteX5" fmla="*/ 433218 w 2362498"/>
              <a:gd name="connsiteY5" fmla="*/ 1826314 h 1827878"/>
              <a:gd name="connsiteX6" fmla="*/ 0 w 2362498"/>
              <a:gd name="connsiteY6" fmla="*/ 1826314 h 1827878"/>
              <a:gd name="connsiteX7" fmla="*/ 0 w 2362498"/>
              <a:gd name="connsiteY7" fmla="*/ 0 h 1827878"/>
              <a:gd name="connsiteX8" fmla="*/ 618105 w 2362498"/>
              <a:gd name="connsiteY8" fmla="*/ 0 h 1827878"/>
              <a:gd name="connsiteX9" fmla="*/ 709545 w 2362498"/>
              <a:gd name="connsiteY9" fmla="*/ 1703863 h 1827878"/>
              <a:gd name="connsiteX0" fmla="*/ 618105 w 2362498"/>
              <a:gd name="connsiteY0" fmla="*/ 1612423 h 1827878"/>
              <a:gd name="connsiteX1" fmla="*/ 2362498 w 2362498"/>
              <a:gd name="connsiteY1" fmla="*/ 1612423 h 1827878"/>
              <a:gd name="connsiteX2" fmla="*/ 2362498 w 2362498"/>
              <a:gd name="connsiteY2" fmla="*/ 1827878 h 1827878"/>
              <a:gd name="connsiteX3" fmla="*/ 839514 w 2362498"/>
              <a:gd name="connsiteY3" fmla="*/ 1827878 h 1827878"/>
              <a:gd name="connsiteX4" fmla="*/ 433218 w 2362498"/>
              <a:gd name="connsiteY4" fmla="*/ 1827878 h 1827878"/>
              <a:gd name="connsiteX5" fmla="*/ 433218 w 2362498"/>
              <a:gd name="connsiteY5" fmla="*/ 1826314 h 1827878"/>
              <a:gd name="connsiteX6" fmla="*/ 0 w 2362498"/>
              <a:gd name="connsiteY6" fmla="*/ 1826314 h 1827878"/>
              <a:gd name="connsiteX7" fmla="*/ 0 w 2362498"/>
              <a:gd name="connsiteY7" fmla="*/ 0 h 1827878"/>
              <a:gd name="connsiteX8" fmla="*/ 618105 w 2362498"/>
              <a:gd name="connsiteY8" fmla="*/ 0 h 1827878"/>
              <a:gd name="connsiteX0" fmla="*/ 2362498 w 2362498"/>
              <a:gd name="connsiteY0" fmla="*/ 1612423 h 1827878"/>
              <a:gd name="connsiteX1" fmla="*/ 2362498 w 2362498"/>
              <a:gd name="connsiteY1" fmla="*/ 1827878 h 1827878"/>
              <a:gd name="connsiteX2" fmla="*/ 839514 w 2362498"/>
              <a:gd name="connsiteY2" fmla="*/ 1827878 h 1827878"/>
              <a:gd name="connsiteX3" fmla="*/ 433218 w 2362498"/>
              <a:gd name="connsiteY3" fmla="*/ 1827878 h 1827878"/>
              <a:gd name="connsiteX4" fmla="*/ 433218 w 2362498"/>
              <a:gd name="connsiteY4" fmla="*/ 1826314 h 1827878"/>
              <a:gd name="connsiteX5" fmla="*/ 0 w 2362498"/>
              <a:gd name="connsiteY5" fmla="*/ 1826314 h 1827878"/>
              <a:gd name="connsiteX6" fmla="*/ 0 w 2362498"/>
              <a:gd name="connsiteY6" fmla="*/ 0 h 1827878"/>
              <a:gd name="connsiteX7" fmla="*/ 618105 w 2362498"/>
              <a:gd name="connsiteY7" fmla="*/ 0 h 1827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62498" h="1827878">
                <a:moveTo>
                  <a:pt x="2362498" y="1612423"/>
                </a:moveTo>
                <a:lnTo>
                  <a:pt x="2362498" y="1827878"/>
                </a:lnTo>
                <a:lnTo>
                  <a:pt x="839514" y="1827878"/>
                </a:lnTo>
                <a:lnTo>
                  <a:pt x="433218" y="1827878"/>
                </a:lnTo>
                <a:lnTo>
                  <a:pt x="433218" y="1826314"/>
                </a:lnTo>
                <a:lnTo>
                  <a:pt x="0" y="1826314"/>
                </a:lnTo>
                <a:lnTo>
                  <a:pt x="0" y="0"/>
                </a:lnTo>
                <a:lnTo>
                  <a:pt x="618105" y="0"/>
                </a:lnTo>
              </a:path>
            </a:pathLst>
          </a:custGeom>
          <a:noFill/>
          <a:ln w="317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2525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ounded Rectangle 33"/>
          <p:cNvSpPr/>
          <p:nvPr/>
        </p:nvSpPr>
        <p:spPr>
          <a:xfrm>
            <a:off x="152038" y="1606598"/>
            <a:ext cx="337060" cy="359316"/>
          </a:xfrm>
          <a:prstGeom prst="roundRect">
            <a:avLst/>
          </a:prstGeom>
          <a:solidFill>
            <a:schemeClr val="accent1"/>
          </a:solidFill>
          <a:ln w="381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3" dirty="0">
              <a:solidFill>
                <a:schemeClr val="bg1"/>
              </a:solidFill>
              <a:latin typeface="FontAwesome" pitchFamily="2" charset="0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9649800" y="2915059"/>
            <a:ext cx="2372737" cy="430879"/>
          </a:xfrm>
          <a:prstGeom prst="rect">
            <a:avLst/>
          </a:prstGeom>
        </p:spPr>
        <p:txBody>
          <a:bodyPr wrap="square" lIns="91431" tIns="45716" rIns="91431" bIns="45716">
            <a:spAutoFit/>
          </a:bodyPr>
          <a:lstStyle/>
          <a:p>
            <a:pPr algn="ctr"/>
            <a:r>
              <a:rPr lang="zh-CN" altLang="en-US" sz="2200" b="1" dirty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大势分析</a:t>
            </a:r>
            <a:endParaRPr lang="en-US" altLang="zh-CN" sz="2200" b="1" dirty="0">
              <a:solidFill>
                <a:schemeClr val="bg1">
                  <a:lumMod val="9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EE3A04-F07D-4D38-B968-ADFDDFB82CDC}"/>
              </a:ext>
            </a:extLst>
          </p:cNvPr>
          <p:cNvSpPr txBox="1"/>
          <p:nvPr/>
        </p:nvSpPr>
        <p:spPr>
          <a:xfrm>
            <a:off x="1181686" y="402205"/>
            <a:ext cx="22589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latin typeface="+mj-ea"/>
                <a:ea typeface="+mj-ea"/>
              </a:rPr>
              <a:t>연 구 배 경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AF3D8B3-4369-414B-A0EA-055E7F5A76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7436" y="76585"/>
            <a:ext cx="2608131" cy="218756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EB9F9D5-A9DA-41C0-B094-39DB6344D512}"/>
              </a:ext>
            </a:extLst>
          </p:cNvPr>
          <p:cNvSpPr txBox="1"/>
          <p:nvPr/>
        </p:nvSpPr>
        <p:spPr>
          <a:xfrm>
            <a:off x="572328" y="1355405"/>
            <a:ext cx="8421769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en-US" altLang="ko-KR" sz="1800" dirty="0">
                <a:solidFill>
                  <a:srgbClr val="000000"/>
                </a:solidFill>
                <a:latin typeface="+mj-ea"/>
                <a:ea typeface="+mj-ea"/>
              </a:rPr>
              <a:t>2020</a:t>
            </a:r>
            <a:r>
              <a:rPr lang="ko-KR" altLang="en-US" sz="1800" dirty="0">
                <a:solidFill>
                  <a:srgbClr val="000000"/>
                </a:solidFill>
                <a:latin typeface="+mj-ea"/>
                <a:ea typeface="+mj-ea"/>
              </a:rPr>
              <a:t>년부터 </a:t>
            </a:r>
            <a:r>
              <a:rPr lang="en-US" altLang="ko-KR" sz="1800" dirty="0">
                <a:solidFill>
                  <a:srgbClr val="000000"/>
                </a:solidFill>
                <a:latin typeface="+mj-ea"/>
                <a:ea typeface="+mj-ea"/>
              </a:rPr>
              <a:t>COVID-19</a:t>
            </a:r>
            <a:r>
              <a:rPr lang="ko-KR" altLang="en-US" sz="1800" dirty="0">
                <a:solidFill>
                  <a:srgbClr val="000000"/>
                </a:solidFill>
                <a:latin typeface="+mj-ea"/>
                <a:ea typeface="+mj-ea"/>
              </a:rPr>
              <a:t>가 중국 이외의 다른 나라로 확산되면서 세계보건기구</a:t>
            </a:r>
            <a:r>
              <a:rPr lang="en-US" altLang="ko-KR" sz="1800" dirty="0">
                <a:solidFill>
                  <a:srgbClr val="000000"/>
                </a:solidFill>
                <a:latin typeface="+mj-ea"/>
                <a:ea typeface="+mj-ea"/>
              </a:rPr>
              <a:t>(WTO)</a:t>
            </a:r>
            <a:r>
              <a:rPr lang="ko-KR" altLang="en-US" sz="1800" dirty="0">
                <a:solidFill>
                  <a:srgbClr val="000000"/>
                </a:solidFill>
                <a:latin typeface="+mj-ea"/>
                <a:ea typeface="+mj-ea"/>
              </a:rPr>
              <a:t>는 </a:t>
            </a:r>
            <a:r>
              <a:rPr lang="ko-KR" altLang="en-US" sz="1800" b="1" dirty="0">
                <a:solidFill>
                  <a:srgbClr val="C00000"/>
                </a:solidFill>
                <a:latin typeface="+mj-ea"/>
                <a:ea typeface="+mj-ea"/>
              </a:rPr>
              <a:t>펜데믹</a:t>
            </a:r>
            <a:r>
              <a:rPr lang="en-US" altLang="ko-KR" sz="1800" dirty="0">
                <a:solidFill>
                  <a:srgbClr val="000000"/>
                </a:solidFill>
                <a:latin typeface="+mj-ea"/>
                <a:ea typeface="+mj-ea"/>
              </a:rPr>
              <a:t>(Pandemic:</a:t>
            </a:r>
            <a:r>
              <a:rPr lang="ko-KR" altLang="en-US" sz="1800" dirty="0">
                <a:solidFill>
                  <a:srgbClr val="000000"/>
                </a:solidFill>
                <a:latin typeface="+mj-ea"/>
                <a:ea typeface="+mj-ea"/>
              </a:rPr>
              <a:t>감염병 최고 등급으로</a:t>
            </a:r>
            <a:r>
              <a:rPr lang="en-US" altLang="ko-KR" sz="1800" dirty="0">
                <a:solidFill>
                  <a:srgbClr val="000000"/>
                </a:solidFill>
                <a:latin typeface="+mj-ea"/>
                <a:ea typeface="+mj-ea"/>
              </a:rPr>
              <a:t>,</a:t>
            </a:r>
            <a:r>
              <a:rPr lang="ko-KR" altLang="en-US" sz="1800" dirty="0">
                <a:solidFill>
                  <a:srgbClr val="000000"/>
                </a:solidFill>
                <a:latin typeface="+mj-ea"/>
                <a:ea typeface="+mj-ea"/>
              </a:rPr>
              <a:t>  세계적으로 감염병이 대 유행하는 상태</a:t>
            </a:r>
            <a:r>
              <a:rPr lang="en-US" altLang="ko-KR" sz="1800" dirty="0">
                <a:solidFill>
                  <a:srgbClr val="000000"/>
                </a:solidFill>
                <a:latin typeface="+mj-ea"/>
                <a:ea typeface="+mj-ea"/>
              </a:rPr>
              <a:t>) </a:t>
            </a:r>
            <a:r>
              <a:rPr lang="ko-KR" altLang="en-US" sz="1800" dirty="0">
                <a:solidFill>
                  <a:srgbClr val="000000"/>
                </a:solidFill>
                <a:latin typeface="+mj-ea"/>
                <a:ea typeface="+mj-ea"/>
              </a:rPr>
              <a:t>으로 선포하였고 전세계 공중보건 비상상태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4A704C-4500-4C6A-917C-B346EC208C19}"/>
              </a:ext>
            </a:extLst>
          </p:cNvPr>
          <p:cNvSpPr txBox="1"/>
          <p:nvPr/>
        </p:nvSpPr>
        <p:spPr>
          <a:xfrm>
            <a:off x="584285" y="2951042"/>
            <a:ext cx="11351282" cy="14080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dirty="0"/>
              <a:t>2021</a:t>
            </a:r>
            <a:r>
              <a:rPr lang="ko-KR" altLang="en-US" sz="1800" dirty="0"/>
              <a:t>년 한국 무역통계진흥원 수출입통관통계에 의하면</a:t>
            </a:r>
            <a:r>
              <a:rPr lang="en-US" altLang="ko-KR" sz="1800" dirty="0"/>
              <a:t>,  2020</a:t>
            </a:r>
            <a:r>
              <a:rPr lang="ko-KR" altLang="en-US" sz="1800" dirty="0"/>
              <a:t>년에 우리 나라 수출액은  </a:t>
            </a:r>
            <a:r>
              <a:rPr lang="en-US" altLang="ko-KR" sz="1800" dirty="0"/>
              <a:t>5125</a:t>
            </a:r>
            <a:r>
              <a:rPr lang="ko-KR" altLang="en-US" sz="1800" dirty="0"/>
              <a:t>억 불이고 전년대비 </a:t>
            </a:r>
            <a:r>
              <a:rPr lang="en-US" altLang="ko-KR" sz="1800" b="1" dirty="0">
                <a:solidFill>
                  <a:srgbClr val="C00000"/>
                </a:solidFill>
              </a:rPr>
              <a:t>5.5%</a:t>
            </a:r>
            <a:r>
              <a:rPr lang="ko-KR" altLang="en-US" sz="1800" dirty="0"/>
              <a:t>가 </a:t>
            </a:r>
            <a:r>
              <a:rPr lang="ko-KR" altLang="en-US" sz="2000" b="1" dirty="0">
                <a:solidFill>
                  <a:srgbClr val="C00000"/>
                </a:solidFill>
              </a:rPr>
              <a:t>감소</a:t>
            </a:r>
            <a:r>
              <a:rPr lang="ko-KR" altLang="en-US" sz="1800" dirty="0"/>
              <a:t>하였음</a:t>
            </a:r>
            <a:endParaRPr lang="en-US" altLang="ko-KR" sz="1800" dirty="0"/>
          </a:p>
          <a:p>
            <a:pPr>
              <a:lnSpc>
                <a:spcPct val="150000"/>
              </a:lnSpc>
            </a:pP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56D122-FC7D-45CE-A836-3E2473FD691C}"/>
              </a:ext>
            </a:extLst>
          </p:cNvPr>
          <p:cNvSpPr txBox="1"/>
          <p:nvPr/>
        </p:nvSpPr>
        <p:spPr>
          <a:xfrm>
            <a:off x="519164" y="5392650"/>
            <a:ext cx="113512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800" dirty="0"/>
              <a:t>소비활동이 전자상거래로 이루어지며 거래량이 급증함에 따라 단순히 소비자 구매 행위의 변화 뿐만 아니라 코로나로 인한 </a:t>
            </a:r>
            <a:r>
              <a:rPr lang="ko-KR" altLang="en-US" sz="1800" b="1" dirty="0">
                <a:solidFill>
                  <a:srgbClr val="C00000"/>
                </a:solidFill>
              </a:rPr>
              <a:t>무역의</a:t>
            </a:r>
            <a:r>
              <a:rPr lang="ko-KR" altLang="en-US" sz="1800" dirty="0"/>
              <a:t> </a:t>
            </a:r>
            <a:r>
              <a:rPr lang="ko-KR" altLang="en-US" sz="1800" b="1" dirty="0">
                <a:solidFill>
                  <a:srgbClr val="C00000"/>
                </a:solidFill>
              </a:rPr>
              <a:t>새로운 소비 패턴 발생</a:t>
            </a:r>
            <a:r>
              <a:rPr lang="ko-KR" altLang="en-US" sz="1800" dirty="0"/>
              <a:t>으로 볼 수 있음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8DF3735-97EF-4269-9340-48581FF6872A}"/>
              </a:ext>
            </a:extLst>
          </p:cNvPr>
          <p:cNvSpPr txBox="1"/>
          <p:nvPr/>
        </p:nvSpPr>
        <p:spPr>
          <a:xfrm>
            <a:off x="561696" y="4146068"/>
            <a:ext cx="11460258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800" b="1" dirty="0">
                <a:solidFill>
                  <a:srgbClr val="C00000"/>
                </a:solidFill>
              </a:rPr>
              <a:t>하지만</a:t>
            </a:r>
            <a:r>
              <a:rPr lang="ko-KR" altLang="en-US" sz="1800" dirty="0"/>
              <a:t> </a:t>
            </a:r>
            <a:r>
              <a:rPr lang="en-US" altLang="ko-KR" sz="1800" dirty="0"/>
              <a:t>2021</a:t>
            </a:r>
            <a:r>
              <a:rPr lang="ko-KR" altLang="en-US" sz="1800" dirty="0"/>
              <a:t>년 한국 통계청이 발표한 ‘</a:t>
            </a:r>
            <a:r>
              <a:rPr lang="en-US" altLang="ko-KR" sz="1800" dirty="0"/>
              <a:t>2021</a:t>
            </a:r>
            <a:r>
              <a:rPr lang="ko-KR" altLang="en-US" sz="1800" dirty="0"/>
              <a:t>년 </a:t>
            </a:r>
            <a:r>
              <a:rPr lang="en-US" altLang="ko-KR" sz="1800" dirty="0"/>
              <a:t>6</a:t>
            </a:r>
            <a:r>
              <a:rPr lang="ko-KR" altLang="en-US" sz="1800" dirty="0"/>
              <a:t>월 온라인쇼핑 동향 및 </a:t>
            </a:r>
            <a:r>
              <a:rPr lang="en-US" altLang="ko-KR" sz="1800" dirty="0"/>
              <a:t>2/4</a:t>
            </a:r>
            <a:r>
              <a:rPr lang="ko-KR" altLang="en-US" sz="1800" dirty="0"/>
              <a:t>분기 온라인 해외 직접 판매 및 구매 동향’ 에 의하면</a:t>
            </a:r>
            <a:r>
              <a:rPr lang="en-US" altLang="ko-KR" sz="1800" dirty="0"/>
              <a:t>,  2020</a:t>
            </a:r>
            <a:r>
              <a:rPr lang="ko-KR" altLang="en-US" sz="1800" dirty="0"/>
              <a:t>년 한국 대</a:t>
            </a:r>
            <a:r>
              <a:rPr lang="en-US" altLang="ko-KR" sz="1800" dirty="0"/>
              <a:t>(</a:t>
            </a:r>
            <a:r>
              <a:rPr lang="ko-KR" altLang="en-US" sz="1800" dirty="0"/>
              <a:t>對</a:t>
            </a:r>
            <a:r>
              <a:rPr lang="en-US" altLang="ko-KR" sz="1800" dirty="0"/>
              <a:t>) </a:t>
            </a:r>
            <a:r>
              <a:rPr lang="ko-KR" altLang="en-US" sz="1800" dirty="0"/>
              <a:t>중국 온라인 해외직접 판매액은 전년대비 </a:t>
            </a:r>
            <a:r>
              <a:rPr lang="en-US" altLang="ko-KR" sz="2000" b="1" dirty="0">
                <a:solidFill>
                  <a:srgbClr val="C00000"/>
                </a:solidFill>
              </a:rPr>
              <a:t>0.3%</a:t>
            </a:r>
            <a:r>
              <a:rPr lang="ko-KR" altLang="en-US" sz="2000" dirty="0"/>
              <a:t>가 </a:t>
            </a:r>
            <a:r>
              <a:rPr lang="ko-KR" altLang="en-US" sz="2000" b="1" dirty="0">
                <a:solidFill>
                  <a:srgbClr val="C00000"/>
                </a:solidFill>
              </a:rPr>
              <a:t>증가</a:t>
            </a:r>
            <a:r>
              <a:rPr lang="ko-KR" altLang="en-US" sz="2000" dirty="0"/>
              <a:t>하였음</a:t>
            </a:r>
            <a:endParaRPr lang="ko-KR" altLang="en-US" sz="1800" dirty="0"/>
          </a:p>
        </p:txBody>
      </p:sp>
      <p:sp>
        <p:nvSpPr>
          <p:cNvPr id="15" name="Rounded Rectangle 33"/>
          <p:cNvSpPr/>
          <p:nvPr/>
        </p:nvSpPr>
        <p:spPr>
          <a:xfrm>
            <a:off x="134314" y="3206075"/>
            <a:ext cx="337060" cy="359316"/>
          </a:xfrm>
          <a:prstGeom prst="roundRect">
            <a:avLst/>
          </a:prstGeom>
          <a:solidFill>
            <a:schemeClr val="accent1"/>
          </a:solidFill>
          <a:ln w="381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3" dirty="0">
              <a:solidFill>
                <a:schemeClr val="bg1"/>
              </a:solidFill>
              <a:latin typeface="FontAwesome" pitchFamily="2" charset="0"/>
            </a:endParaRPr>
          </a:p>
        </p:txBody>
      </p:sp>
      <p:sp>
        <p:nvSpPr>
          <p:cNvPr id="16" name="Rounded Rectangle 33"/>
          <p:cNvSpPr/>
          <p:nvPr/>
        </p:nvSpPr>
        <p:spPr>
          <a:xfrm>
            <a:off x="134314" y="4306606"/>
            <a:ext cx="337060" cy="359316"/>
          </a:xfrm>
          <a:prstGeom prst="roundRect">
            <a:avLst/>
          </a:prstGeom>
          <a:solidFill>
            <a:schemeClr val="accent1"/>
          </a:solidFill>
          <a:ln w="381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3" dirty="0">
              <a:solidFill>
                <a:schemeClr val="bg1"/>
              </a:solidFill>
              <a:latin typeface="FontAwesome" pitchFamily="2" charset="0"/>
            </a:endParaRPr>
          </a:p>
        </p:txBody>
      </p:sp>
      <p:sp>
        <p:nvSpPr>
          <p:cNvPr id="17" name="Rounded Rectangle 33"/>
          <p:cNvSpPr/>
          <p:nvPr/>
        </p:nvSpPr>
        <p:spPr>
          <a:xfrm>
            <a:off x="144943" y="5533566"/>
            <a:ext cx="337060" cy="359316"/>
          </a:xfrm>
          <a:prstGeom prst="roundRect">
            <a:avLst/>
          </a:prstGeom>
          <a:solidFill>
            <a:schemeClr val="accent1"/>
          </a:solidFill>
          <a:ln w="381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3" dirty="0">
              <a:solidFill>
                <a:schemeClr val="bg1"/>
              </a:solidFill>
              <a:latin typeface="FontAwesom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79384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>
            <a:extLst>
              <a:ext uri="{FF2B5EF4-FFF2-40B4-BE49-F238E27FC236}">
                <a16:creationId xmlns:a16="http://schemas.microsoft.com/office/drawing/2014/main" id="{16A9ED46-8485-40EC-9CAA-A59A3D701766}"/>
              </a:ext>
            </a:extLst>
          </p:cNvPr>
          <p:cNvSpPr txBox="1"/>
          <p:nvPr/>
        </p:nvSpPr>
        <p:spPr>
          <a:xfrm>
            <a:off x="1174370" y="334827"/>
            <a:ext cx="22589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latin typeface="+mj-ea"/>
                <a:ea typeface="+mj-ea"/>
              </a:rPr>
              <a:t>연 구 배 경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737EA66-5518-46B8-AA07-8244BF84BF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729" y="1366396"/>
            <a:ext cx="4900670" cy="279620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C849AA5-5171-412C-8D9C-779186B0B974}"/>
              </a:ext>
            </a:extLst>
          </p:cNvPr>
          <p:cNvSpPr txBox="1"/>
          <p:nvPr/>
        </p:nvSpPr>
        <p:spPr>
          <a:xfrm>
            <a:off x="278127" y="4279953"/>
            <a:ext cx="1163574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kern="0" spc="0" dirty="0">
                <a:solidFill>
                  <a:srgbClr val="000000"/>
                </a:solidFill>
                <a:effectLst/>
                <a:latin typeface="+mn-ea"/>
              </a:rPr>
              <a:t>출처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+mn-ea"/>
              </a:rPr>
              <a:t>: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+mn-ea"/>
              </a:rPr>
              <a:t>통계청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+mn-ea"/>
              </a:rPr>
              <a:t>, “2021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+mn-ea"/>
              </a:rPr>
              <a:t>년 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+mn-ea"/>
              </a:rPr>
              <a:t>6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+mn-ea"/>
              </a:rPr>
              <a:t>월 온라인쇼핑 동향 및 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+mn-ea"/>
              </a:rPr>
              <a:t>2/4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+mn-ea"/>
              </a:rPr>
              <a:t>분기 온라인 해외직접 판매 및 구매 동향”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+mn-ea"/>
              </a:rPr>
              <a:t>, 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+mn-ea"/>
              </a:rPr>
              <a:t>보도자료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+mn-ea"/>
              </a:rPr>
              <a:t>, 21.08.04</a:t>
            </a:r>
            <a:endParaRPr lang="ko-KR" altLang="en-US" sz="1400" kern="0" spc="0" dirty="0">
              <a:solidFill>
                <a:srgbClr val="000000"/>
              </a:solidFill>
              <a:effectLst/>
              <a:latin typeface="+mn-ea"/>
            </a:endParaRPr>
          </a:p>
          <a:p>
            <a:endParaRPr lang="ko-KR" altLang="en-US" dirty="0"/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FD80E6E6-B454-483E-9908-25983DE96E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9153445"/>
              </p:ext>
            </p:extLst>
          </p:nvPr>
        </p:nvGraphicFramePr>
        <p:xfrm>
          <a:off x="5900541" y="1345689"/>
          <a:ext cx="5785939" cy="293979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809699">
                  <a:extLst>
                    <a:ext uri="{9D8B030D-6E8A-4147-A177-3AD203B41FA5}">
                      <a16:colId xmlns:a16="http://schemas.microsoft.com/office/drawing/2014/main" val="3014773247"/>
                    </a:ext>
                  </a:extLst>
                </a:gridCol>
                <a:gridCol w="958393">
                  <a:extLst>
                    <a:ext uri="{9D8B030D-6E8A-4147-A177-3AD203B41FA5}">
                      <a16:colId xmlns:a16="http://schemas.microsoft.com/office/drawing/2014/main" val="2849171860"/>
                    </a:ext>
                  </a:extLst>
                </a:gridCol>
                <a:gridCol w="835142">
                  <a:extLst>
                    <a:ext uri="{9D8B030D-6E8A-4147-A177-3AD203B41FA5}">
                      <a16:colId xmlns:a16="http://schemas.microsoft.com/office/drawing/2014/main" val="2731928390"/>
                    </a:ext>
                  </a:extLst>
                </a:gridCol>
                <a:gridCol w="999043">
                  <a:extLst>
                    <a:ext uri="{9D8B030D-6E8A-4147-A177-3AD203B41FA5}">
                      <a16:colId xmlns:a16="http://schemas.microsoft.com/office/drawing/2014/main" val="3029022626"/>
                    </a:ext>
                  </a:extLst>
                </a:gridCol>
                <a:gridCol w="1045035">
                  <a:extLst>
                    <a:ext uri="{9D8B030D-6E8A-4147-A177-3AD203B41FA5}">
                      <a16:colId xmlns:a16="http://schemas.microsoft.com/office/drawing/2014/main" val="2888938720"/>
                    </a:ext>
                  </a:extLst>
                </a:gridCol>
                <a:gridCol w="1138627">
                  <a:extLst>
                    <a:ext uri="{9D8B030D-6E8A-4147-A177-3AD203B41FA5}">
                      <a16:colId xmlns:a16="http://schemas.microsoft.com/office/drawing/2014/main" val="3107925051"/>
                    </a:ext>
                  </a:extLst>
                </a:gridCol>
              </a:tblGrid>
              <a:tr h="60610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baseline="3000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 err="1">
                          <a:effectLst/>
                        </a:rPr>
                        <a:t>음ㆍ식료품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7907" marR="17907" marT="17907" marB="1790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effectLst/>
                        </a:rPr>
                        <a:t>화장품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7907" marR="17907" marT="17907" marB="1790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-130" dirty="0" err="1">
                          <a:effectLst/>
                        </a:rPr>
                        <a:t>가전⋅전자</a:t>
                      </a:r>
                      <a:endParaRPr lang="en-US" altLang="ko-KR" sz="1400" kern="0" spc="-130" dirty="0"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-130" dirty="0">
                          <a:effectLst/>
                        </a:rPr>
                        <a:t>⋅통신기기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7907" marR="17907" marT="17907" marB="1790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-210" dirty="0">
                          <a:effectLst/>
                        </a:rPr>
                        <a:t>의류    및 </a:t>
                      </a:r>
                      <a:endParaRPr lang="ko-KR" altLang="en-US" sz="1400" kern="0" spc="0" dirty="0"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-210" dirty="0">
                          <a:effectLst/>
                        </a:rPr>
                        <a:t>패션 관련 상품 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7907" marR="17907" marT="17907" marB="1790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-210" dirty="0" err="1">
                          <a:effectLst/>
                        </a:rPr>
                        <a:t>음반⋅비디오</a:t>
                      </a:r>
                      <a:endParaRPr lang="en-US" altLang="ko-KR" sz="1400" kern="0" spc="-210" dirty="0"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-210" dirty="0">
                          <a:effectLst/>
                        </a:rPr>
                        <a:t>⋅악기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7907" marR="17907" marT="17907" marB="17907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0292827"/>
                  </a:ext>
                </a:extLst>
              </a:tr>
              <a:tr h="358878">
                <a:tc>
                  <a:txBody>
                    <a:bodyPr/>
                    <a:lstStyle/>
                    <a:p>
                      <a:pPr marL="0" marR="9398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effectLst/>
                        </a:rPr>
                        <a:t>2020.1/4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18034" marR="17907" marT="18034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2540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effectLst/>
                        </a:rPr>
                        <a:t>37.9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5941" marR="17907" marT="17907" marB="17907" anchor="ctr"/>
                </a:tc>
                <a:tc>
                  <a:txBody>
                    <a:bodyPr/>
                    <a:lstStyle/>
                    <a:p>
                      <a:pPr marL="0" marR="2540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effectLst/>
                        </a:rPr>
                        <a:t>27.0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5941" marR="17907" marT="17907" marB="17907" anchor="ctr"/>
                </a:tc>
                <a:tc>
                  <a:txBody>
                    <a:bodyPr/>
                    <a:lstStyle/>
                    <a:p>
                      <a:pPr marL="0" marR="2540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-40.0</a:t>
                      </a:r>
                      <a:endParaRPr lang="en-US" sz="1200" b="1" kern="0" spc="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한컴바탕"/>
                      </a:endParaRPr>
                    </a:p>
                  </a:txBody>
                  <a:tcPr marL="35941" marR="17907" marT="17907" marB="17907" anchor="ctr"/>
                </a:tc>
                <a:tc>
                  <a:txBody>
                    <a:bodyPr/>
                    <a:lstStyle/>
                    <a:p>
                      <a:pPr marL="0" marR="2540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-29.6</a:t>
                      </a:r>
                      <a:endParaRPr lang="en-US" sz="1200" b="1" kern="0" spc="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한컴바탕"/>
                      </a:endParaRPr>
                    </a:p>
                  </a:txBody>
                  <a:tcPr marL="35941" marR="17907" marT="17907" marB="17907" anchor="ctr"/>
                </a:tc>
                <a:tc>
                  <a:txBody>
                    <a:bodyPr/>
                    <a:lstStyle/>
                    <a:p>
                      <a:pPr marL="0" marR="2540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>
                          <a:solidFill>
                            <a:srgbClr val="FF0000"/>
                          </a:solidFill>
                          <a:effectLst/>
                        </a:rPr>
                        <a:t>118.6 </a:t>
                      </a:r>
                      <a:endParaRPr lang="en-US" sz="1800" b="1" kern="0" spc="0" dirty="0">
                        <a:solidFill>
                          <a:srgbClr val="FF0000"/>
                        </a:solidFill>
                        <a:effectLst/>
                        <a:latin typeface="한컴바탕"/>
                      </a:endParaRPr>
                    </a:p>
                  </a:txBody>
                  <a:tcPr marL="35941" marR="17907" marT="17907" marB="17907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907985449"/>
                  </a:ext>
                </a:extLst>
              </a:tr>
              <a:tr h="358878">
                <a:tc>
                  <a:txBody>
                    <a:bodyPr/>
                    <a:lstStyle/>
                    <a:p>
                      <a:pPr marL="0" marR="9398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effectLst/>
                        </a:rPr>
                        <a:t>2/4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18034" marR="17907" marT="18034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2540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-62.7</a:t>
                      </a:r>
                      <a:endParaRPr lang="en-US" sz="1200" b="1" kern="0" spc="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한컴바탕"/>
                      </a:endParaRPr>
                    </a:p>
                  </a:txBody>
                  <a:tcPr marL="35941" marR="17907" marT="17907" marB="17907" anchor="ctr"/>
                </a:tc>
                <a:tc>
                  <a:txBody>
                    <a:bodyPr/>
                    <a:lstStyle/>
                    <a:p>
                      <a:pPr marL="0" marR="2540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effectLst/>
                        </a:rPr>
                        <a:t>-1.9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5941" marR="17907" marT="17907" marB="17907" anchor="ctr"/>
                </a:tc>
                <a:tc>
                  <a:txBody>
                    <a:bodyPr/>
                    <a:lstStyle/>
                    <a:p>
                      <a:pPr marL="0" marR="2540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-38.4</a:t>
                      </a:r>
                      <a:endParaRPr lang="en-US" sz="1200" b="1" kern="0" spc="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한컴바탕"/>
                      </a:endParaRPr>
                    </a:p>
                  </a:txBody>
                  <a:tcPr marL="35941" marR="17907" marT="17907" marB="17907" anchor="ctr"/>
                </a:tc>
                <a:tc>
                  <a:txBody>
                    <a:bodyPr/>
                    <a:lstStyle/>
                    <a:p>
                      <a:pPr marL="0" marR="2540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-38.0</a:t>
                      </a:r>
                      <a:endParaRPr lang="en-US" sz="1200" b="1" kern="0" spc="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한컴바탕"/>
                      </a:endParaRPr>
                    </a:p>
                  </a:txBody>
                  <a:tcPr marL="35941" marR="17907" marT="17907" marB="17907" anchor="ctr"/>
                </a:tc>
                <a:tc>
                  <a:txBody>
                    <a:bodyPr/>
                    <a:lstStyle/>
                    <a:p>
                      <a:pPr marL="0" marR="2540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>
                          <a:solidFill>
                            <a:srgbClr val="FF0000"/>
                          </a:solidFill>
                          <a:effectLst/>
                        </a:rPr>
                        <a:t>94.4 </a:t>
                      </a:r>
                      <a:endParaRPr lang="en-US" sz="1800" b="1" kern="0" spc="0" dirty="0">
                        <a:solidFill>
                          <a:srgbClr val="FF0000"/>
                        </a:solidFill>
                        <a:effectLst/>
                        <a:latin typeface="한컴바탕"/>
                      </a:endParaRPr>
                    </a:p>
                  </a:txBody>
                  <a:tcPr marL="35941" marR="17907" marT="17907" marB="17907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638266782"/>
                  </a:ext>
                </a:extLst>
              </a:tr>
              <a:tr h="358878">
                <a:tc>
                  <a:txBody>
                    <a:bodyPr/>
                    <a:lstStyle/>
                    <a:p>
                      <a:pPr marL="0" marR="9398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effectLst/>
                        </a:rPr>
                        <a:t>3/4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18034" marR="17907" marT="18034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2540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-65.2</a:t>
                      </a:r>
                      <a:endParaRPr lang="en-US" sz="1200" b="1" kern="0" spc="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한컴바탕"/>
                      </a:endParaRPr>
                    </a:p>
                  </a:txBody>
                  <a:tcPr marL="35941" marR="17907" marT="17907" marB="17907" anchor="ctr"/>
                </a:tc>
                <a:tc>
                  <a:txBody>
                    <a:bodyPr/>
                    <a:lstStyle/>
                    <a:p>
                      <a:pPr marL="0" marR="2540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effectLst/>
                        </a:rPr>
                        <a:t>12.1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5941" marR="17907" marT="17907" marB="17907" anchor="ctr"/>
                </a:tc>
                <a:tc>
                  <a:txBody>
                    <a:bodyPr/>
                    <a:lstStyle/>
                    <a:p>
                      <a:pPr marL="0" marR="2540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-41.1</a:t>
                      </a:r>
                      <a:endParaRPr lang="en-US" sz="1200" b="1" kern="0" spc="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한컴바탕"/>
                      </a:endParaRPr>
                    </a:p>
                  </a:txBody>
                  <a:tcPr marL="35941" marR="17907" marT="17907" marB="17907" anchor="ctr"/>
                </a:tc>
                <a:tc>
                  <a:txBody>
                    <a:bodyPr/>
                    <a:lstStyle/>
                    <a:p>
                      <a:pPr marL="0" marR="2540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-38.3</a:t>
                      </a:r>
                      <a:endParaRPr lang="en-US" sz="1200" b="1" kern="0" spc="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한컴바탕"/>
                      </a:endParaRPr>
                    </a:p>
                  </a:txBody>
                  <a:tcPr marL="35941" marR="17907" marT="17907" marB="17907" anchor="ctr"/>
                </a:tc>
                <a:tc>
                  <a:txBody>
                    <a:bodyPr/>
                    <a:lstStyle/>
                    <a:p>
                      <a:pPr marL="0" marR="2540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>
                          <a:solidFill>
                            <a:srgbClr val="FF0000"/>
                          </a:solidFill>
                          <a:effectLst/>
                        </a:rPr>
                        <a:t>141.6 </a:t>
                      </a:r>
                      <a:endParaRPr lang="en-US" sz="1800" b="1" kern="0" spc="0" dirty="0">
                        <a:solidFill>
                          <a:srgbClr val="FF0000"/>
                        </a:solidFill>
                        <a:effectLst/>
                        <a:latin typeface="한컴바탕"/>
                      </a:endParaRPr>
                    </a:p>
                  </a:txBody>
                  <a:tcPr marL="35941" marR="17907" marT="17907" marB="17907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13118161"/>
                  </a:ext>
                </a:extLst>
              </a:tr>
              <a:tr h="358878">
                <a:tc>
                  <a:txBody>
                    <a:bodyPr/>
                    <a:lstStyle/>
                    <a:p>
                      <a:pPr marL="0" marR="9398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effectLst/>
                        </a:rPr>
                        <a:t>4/4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18034" marR="17907" marT="18034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2540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-66.4</a:t>
                      </a:r>
                      <a:endParaRPr lang="en-US" sz="1200" b="1" kern="0" spc="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한컴바탕"/>
                      </a:endParaRPr>
                    </a:p>
                  </a:txBody>
                  <a:tcPr marL="35941" marR="17907" marT="17907" marB="17907" anchor="ctr"/>
                </a:tc>
                <a:tc>
                  <a:txBody>
                    <a:bodyPr/>
                    <a:lstStyle/>
                    <a:p>
                      <a:pPr marL="0" marR="2540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effectLst/>
                        </a:rPr>
                        <a:t>-21.4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5941" marR="17907" marT="17907" marB="17907" anchor="ctr"/>
                </a:tc>
                <a:tc>
                  <a:txBody>
                    <a:bodyPr/>
                    <a:lstStyle/>
                    <a:p>
                      <a:pPr marL="0" marR="2540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-45.7</a:t>
                      </a:r>
                      <a:endParaRPr lang="en-US" sz="1200" b="1" kern="0" spc="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한컴바탕"/>
                      </a:endParaRPr>
                    </a:p>
                  </a:txBody>
                  <a:tcPr marL="35941" marR="17907" marT="17907" marB="17907" anchor="ctr"/>
                </a:tc>
                <a:tc>
                  <a:txBody>
                    <a:bodyPr/>
                    <a:lstStyle/>
                    <a:p>
                      <a:pPr marL="0" marR="2540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-34.3</a:t>
                      </a:r>
                      <a:endParaRPr lang="en-US" sz="1200" b="1" kern="0" spc="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한컴바탕"/>
                      </a:endParaRPr>
                    </a:p>
                  </a:txBody>
                  <a:tcPr marL="35941" marR="17907" marT="17907" marB="17907" anchor="ctr"/>
                </a:tc>
                <a:tc>
                  <a:txBody>
                    <a:bodyPr/>
                    <a:lstStyle/>
                    <a:p>
                      <a:pPr marL="0" marR="2540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>
                          <a:solidFill>
                            <a:srgbClr val="FF0000"/>
                          </a:solidFill>
                          <a:effectLst/>
                        </a:rPr>
                        <a:t>187.6 </a:t>
                      </a:r>
                      <a:endParaRPr lang="en-US" sz="1800" b="1" kern="0" spc="0" dirty="0">
                        <a:solidFill>
                          <a:srgbClr val="FF0000"/>
                        </a:solidFill>
                        <a:effectLst/>
                        <a:latin typeface="한컴바탕"/>
                      </a:endParaRPr>
                    </a:p>
                  </a:txBody>
                  <a:tcPr marL="35941" marR="17907" marT="17907" marB="17907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828236244"/>
                  </a:ext>
                </a:extLst>
              </a:tr>
              <a:tr h="358878">
                <a:tc>
                  <a:txBody>
                    <a:bodyPr/>
                    <a:lstStyle/>
                    <a:p>
                      <a:pPr marL="0" marR="9398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effectLst/>
                        </a:rPr>
                        <a:t>2021.1/4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18034" marR="17907" marT="18034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2540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-60.8</a:t>
                      </a:r>
                      <a:endParaRPr lang="en-US" sz="1200" b="1" kern="0" spc="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한컴바탕"/>
                      </a:endParaRPr>
                    </a:p>
                  </a:txBody>
                  <a:tcPr marL="35941" marR="17907" marT="17907" marB="17907" anchor="ctr"/>
                </a:tc>
                <a:tc>
                  <a:txBody>
                    <a:bodyPr/>
                    <a:lstStyle/>
                    <a:p>
                      <a:pPr marL="0" marR="2540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effectLst/>
                        </a:rPr>
                        <a:t>-24.9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5941" marR="17907" marT="17907" marB="17907" anchor="ctr"/>
                </a:tc>
                <a:tc>
                  <a:txBody>
                    <a:bodyPr/>
                    <a:lstStyle/>
                    <a:p>
                      <a:pPr marL="0" marR="2540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-16.4</a:t>
                      </a:r>
                      <a:endParaRPr lang="en-US" sz="1200" b="1" kern="0" spc="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한컴바탕"/>
                      </a:endParaRPr>
                    </a:p>
                  </a:txBody>
                  <a:tcPr marL="35941" marR="17907" marT="17907" marB="17907" anchor="ctr"/>
                </a:tc>
                <a:tc>
                  <a:txBody>
                    <a:bodyPr/>
                    <a:lstStyle/>
                    <a:p>
                      <a:pPr marL="0" marR="2540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-9.9</a:t>
                      </a:r>
                      <a:endParaRPr lang="en-US" sz="1200" b="1" kern="0" spc="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한컴바탕"/>
                      </a:endParaRPr>
                    </a:p>
                  </a:txBody>
                  <a:tcPr marL="35941" marR="17907" marT="17907" marB="17907" anchor="ctr"/>
                </a:tc>
                <a:tc>
                  <a:txBody>
                    <a:bodyPr/>
                    <a:lstStyle/>
                    <a:p>
                      <a:pPr marL="0" marR="2540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>
                          <a:solidFill>
                            <a:srgbClr val="FF0000"/>
                          </a:solidFill>
                          <a:effectLst/>
                        </a:rPr>
                        <a:t>37.6 </a:t>
                      </a:r>
                      <a:endParaRPr lang="en-US" sz="1800" b="1" kern="0" spc="0" dirty="0">
                        <a:solidFill>
                          <a:srgbClr val="FF0000"/>
                        </a:solidFill>
                        <a:effectLst/>
                        <a:latin typeface="한컴바탕"/>
                      </a:endParaRPr>
                    </a:p>
                  </a:txBody>
                  <a:tcPr marL="35941" marR="17907" marT="17907" marB="17907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5213888"/>
                  </a:ext>
                </a:extLst>
              </a:tr>
              <a:tr h="358878">
                <a:tc>
                  <a:txBody>
                    <a:bodyPr/>
                    <a:lstStyle/>
                    <a:p>
                      <a:pPr marL="0" marR="9398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effectLst/>
                        </a:rPr>
                        <a:t>2/4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18034" marR="17907" marT="18034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2540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effectLst/>
                        </a:rPr>
                        <a:t>75.7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5941" marR="17907" marT="17907" marB="17907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2540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effectLst/>
                        </a:rPr>
                        <a:t>-8.5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5941" marR="17907" marT="17907" marB="17907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2540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effectLst/>
                        </a:rPr>
                        <a:t>21.8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5941" marR="17907" marT="17907" marB="17907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2540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-0.7</a:t>
                      </a:r>
                      <a:endParaRPr lang="en-US" sz="1200" b="1" kern="0" spc="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한컴바탕"/>
                      </a:endParaRPr>
                    </a:p>
                  </a:txBody>
                  <a:tcPr marL="35941" marR="17907" marT="17907" marB="17907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2540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>
                          <a:solidFill>
                            <a:srgbClr val="FF0000"/>
                          </a:solidFill>
                          <a:effectLst/>
                        </a:rPr>
                        <a:t>3.3</a:t>
                      </a:r>
                      <a:endParaRPr lang="en-US" sz="1200" b="1" kern="0" spc="0" dirty="0">
                        <a:solidFill>
                          <a:srgbClr val="FF0000"/>
                        </a:solidFill>
                        <a:effectLst/>
                        <a:latin typeface="한컴바탕"/>
                      </a:endParaRPr>
                    </a:p>
                  </a:txBody>
                  <a:tcPr marL="35941" marR="17907" marT="17907" marB="17907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0845168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C3E64288-254E-4BC4-AE5F-74BCC960E3A7}"/>
              </a:ext>
            </a:extLst>
          </p:cNvPr>
          <p:cNvSpPr txBox="1"/>
          <p:nvPr/>
        </p:nvSpPr>
        <p:spPr>
          <a:xfrm>
            <a:off x="5900541" y="719709"/>
            <a:ext cx="60997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latin typeface="+mn-ea"/>
              </a:rPr>
              <a:t>&lt;</a:t>
            </a:r>
            <a:r>
              <a:rPr lang="ko-KR" altLang="en-US" sz="1800" dirty="0">
                <a:latin typeface="+mn-ea"/>
              </a:rPr>
              <a:t>표</a:t>
            </a:r>
            <a:r>
              <a:rPr lang="en-US" altLang="ko-KR" sz="1800" dirty="0">
                <a:latin typeface="+mn-ea"/>
              </a:rPr>
              <a:t>&gt;</a:t>
            </a:r>
            <a:r>
              <a:rPr lang="ko-KR" altLang="en-US" sz="1800" dirty="0">
                <a:latin typeface="+mn-ea"/>
              </a:rPr>
              <a:t>상품 군별 온라인 해외직접 판매액 </a:t>
            </a:r>
            <a:r>
              <a:rPr lang="en-US" altLang="ko-KR" sz="1800" dirty="0">
                <a:latin typeface="+mn-ea"/>
              </a:rPr>
              <a:t>(</a:t>
            </a:r>
            <a:r>
              <a:rPr lang="ko-KR" altLang="en-US" sz="1800" dirty="0">
                <a:latin typeface="+mn-ea"/>
              </a:rPr>
              <a:t>전년동기비</a:t>
            </a:r>
            <a:r>
              <a:rPr lang="en-US" altLang="ko-KR" sz="1800" dirty="0">
                <a:latin typeface="+mn-ea"/>
              </a:rPr>
              <a:t>)</a:t>
            </a:r>
            <a:endParaRPr lang="ko-KR" altLang="en-US" sz="1800" dirty="0">
              <a:latin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7D4547-C39A-43B6-8B43-45E430DFCB0C}"/>
              </a:ext>
            </a:extLst>
          </p:cNvPr>
          <p:cNvSpPr txBox="1"/>
          <p:nvPr/>
        </p:nvSpPr>
        <p:spPr>
          <a:xfrm>
            <a:off x="10530548" y="1005856"/>
            <a:ext cx="1383323" cy="3474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0" indent="152400" algn="r" fontAlgn="base" latinLnBrk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+mn-ea"/>
              </a:rPr>
              <a:t>(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+mn-ea"/>
              </a:rPr>
              <a:t>단위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+mn-ea"/>
              </a:rPr>
              <a:t>: %)</a:t>
            </a:r>
            <a:endParaRPr lang="ko-KR" altLang="en-US" sz="1200" kern="0" spc="0" dirty="0">
              <a:solidFill>
                <a:srgbClr val="000000"/>
              </a:solidFill>
              <a:effectLst/>
              <a:latin typeface="+mn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90382CF-9D7C-4C34-9719-A10A20929CD5}"/>
              </a:ext>
            </a:extLst>
          </p:cNvPr>
          <p:cNvSpPr txBox="1"/>
          <p:nvPr/>
        </p:nvSpPr>
        <p:spPr>
          <a:xfrm>
            <a:off x="867645" y="6119670"/>
            <a:ext cx="112297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>
                <a:latin typeface="+mn-ea"/>
              </a:rPr>
              <a:t>해외 직구에 관한 소비자의 </a:t>
            </a:r>
            <a:r>
              <a:rPr lang="ko-KR" altLang="en-US" sz="1800" b="1" dirty="0">
                <a:solidFill>
                  <a:srgbClr val="C00000"/>
                </a:solidFill>
                <a:latin typeface="+mn-ea"/>
              </a:rPr>
              <a:t>불만</a:t>
            </a:r>
            <a:r>
              <a:rPr lang="en-US" altLang="ko-KR" sz="1800" dirty="0">
                <a:latin typeface="+mn-ea"/>
              </a:rPr>
              <a:t>: </a:t>
            </a:r>
            <a:r>
              <a:rPr lang="ko-KR" altLang="en-US" sz="1800" dirty="0">
                <a:latin typeface="+mn-ea"/>
              </a:rPr>
              <a:t>반품수수료 부당청구</a:t>
            </a:r>
            <a:r>
              <a:rPr lang="en-US" altLang="ko-KR" sz="1800" dirty="0">
                <a:latin typeface="+mn-ea"/>
              </a:rPr>
              <a:t>, </a:t>
            </a:r>
            <a:r>
              <a:rPr lang="ko-KR" altLang="en-US" sz="1800" dirty="0">
                <a:latin typeface="+mn-ea"/>
              </a:rPr>
              <a:t>취소 및 환불 지연과 거부</a:t>
            </a:r>
            <a:r>
              <a:rPr lang="en-US" altLang="ko-KR" sz="1800" dirty="0">
                <a:latin typeface="+mn-ea"/>
              </a:rPr>
              <a:t>, </a:t>
            </a:r>
            <a:r>
              <a:rPr lang="ko-KR" altLang="en-US" sz="1800" dirty="0">
                <a:latin typeface="+mn-ea"/>
              </a:rPr>
              <a:t>배송 분실</a:t>
            </a:r>
            <a:r>
              <a:rPr lang="en-US" altLang="ko-KR" sz="1800" dirty="0">
                <a:latin typeface="+mn-ea"/>
              </a:rPr>
              <a:t>, </a:t>
            </a:r>
            <a:r>
              <a:rPr lang="ko-KR" altLang="en-US" sz="1800" dirty="0">
                <a:latin typeface="+mn-ea"/>
              </a:rPr>
              <a:t>제품불량 및 </a:t>
            </a:r>
            <a:r>
              <a:rPr lang="en-US" altLang="ko-KR" sz="1800" dirty="0">
                <a:latin typeface="+mn-ea"/>
              </a:rPr>
              <a:t>A/S </a:t>
            </a:r>
            <a:r>
              <a:rPr lang="ko-KR" altLang="en-US" sz="1800" dirty="0">
                <a:latin typeface="+mn-ea"/>
              </a:rPr>
              <a:t>불가 등의 문제들이 존재함</a:t>
            </a:r>
          </a:p>
        </p:txBody>
      </p:sp>
      <p:sp>
        <p:nvSpPr>
          <p:cNvPr id="20" name="Rounded Rectangle 33">
            <a:extLst>
              <a:ext uri="{FF2B5EF4-FFF2-40B4-BE49-F238E27FC236}">
                <a16:creationId xmlns:a16="http://schemas.microsoft.com/office/drawing/2014/main" id="{AC4C1724-E546-46CF-8A69-C64BDD805BF8}"/>
              </a:ext>
            </a:extLst>
          </p:cNvPr>
          <p:cNvSpPr/>
          <p:nvPr/>
        </p:nvSpPr>
        <p:spPr>
          <a:xfrm>
            <a:off x="356989" y="6211669"/>
            <a:ext cx="417860" cy="359316"/>
          </a:xfrm>
          <a:prstGeom prst="roundRect">
            <a:avLst/>
          </a:prstGeom>
          <a:solidFill>
            <a:schemeClr val="accent1"/>
          </a:solidFill>
          <a:ln w="381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3" dirty="0">
              <a:solidFill>
                <a:schemeClr val="bg1"/>
              </a:solidFill>
              <a:latin typeface="FontAwesome" pitchFamily="2" charset="0"/>
            </a:endParaRPr>
          </a:p>
        </p:txBody>
      </p:sp>
      <p:sp>
        <p:nvSpPr>
          <p:cNvPr id="13" name="Rounded Rectangle 33">
            <a:extLst>
              <a:ext uri="{FF2B5EF4-FFF2-40B4-BE49-F238E27FC236}">
                <a16:creationId xmlns:a16="http://schemas.microsoft.com/office/drawing/2014/main" id="{4D54C758-0A06-4F40-909C-B91F67BF9894}"/>
              </a:ext>
            </a:extLst>
          </p:cNvPr>
          <p:cNvSpPr/>
          <p:nvPr/>
        </p:nvSpPr>
        <p:spPr>
          <a:xfrm>
            <a:off x="371473" y="4835013"/>
            <a:ext cx="417860" cy="359316"/>
          </a:xfrm>
          <a:prstGeom prst="roundRect">
            <a:avLst/>
          </a:prstGeom>
          <a:solidFill>
            <a:schemeClr val="accent1"/>
          </a:solidFill>
          <a:ln w="381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3" dirty="0">
              <a:solidFill>
                <a:schemeClr val="bg1"/>
              </a:solidFill>
              <a:latin typeface="FontAwesome" pitchFamily="2" charset="0"/>
            </a:endParaRPr>
          </a:p>
        </p:txBody>
      </p:sp>
      <p:sp>
        <p:nvSpPr>
          <p:cNvPr id="14" name="Rounded Rectangle 33">
            <a:extLst>
              <a:ext uri="{FF2B5EF4-FFF2-40B4-BE49-F238E27FC236}">
                <a16:creationId xmlns:a16="http://schemas.microsoft.com/office/drawing/2014/main" id="{7866003D-27BC-4606-99D5-7DB7D17D0B7F}"/>
              </a:ext>
            </a:extLst>
          </p:cNvPr>
          <p:cNvSpPr/>
          <p:nvPr/>
        </p:nvSpPr>
        <p:spPr>
          <a:xfrm>
            <a:off x="352636" y="5523341"/>
            <a:ext cx="417860" cy="359316"/>
          </a:xfrm>
          <a:prstGeom prst="roundRect">
            <a:avLst/>
          </a:prstGeom>
          <a:solidFill>
            <a:schemeClr val="accent1"/>
          </a:solidFill>
          <a:ln w="381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3" dirty="0">
              <a:solidFill>
                <a:schemeClr val="bg1"/>
              </a:solidFill>
              <a:latin typeface="FontAwesome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8B0043-34C7-4F44-A0EC-C9F91081C3ED}"/>
              </a:ext>
            </a:extLst>
          </p:cNvPr>
          <p:cNvSpPr txBox="1"/>
          <p:nvPr/>
        </p:nvSpPr>
        <p:spPr>
          <a:xfrm>
            <a:off x="867645" y="4807890"/>
            <a:ext cx="11206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 dirty="0"/>
              <a:t>국가별로는 중국 시장이 가장 큰 점유율을 차지하고 있으며 심지어 미국보다 해외직접 판매액이 </a:t>
            </a:r>
            <a:r>
              <a:rPr lang="en-US" altLang="ko-KR" sz="1800" dirty="0"/>
              <a:t>2</a:t>
            </a:r>
            <a:r>
              <a:rPr lang="ko-KR" altLang="en-US" sz="1800" dirty="0"/>
              <a:t>배가 넘었음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B3A632E-8A83-4FDD-80C8-778282B4F66D}"/>
              </a:ext>
            </a:extLst>
          </p:cNvPr>
          <p:cNvSpPr txBox="1"/>
          <p:nvPr/>
        </p:nvSpPr>
        <p:spPr>
          <a:xfrm>
            <a:off x="867645" y="5371280"/>
            <a:ext cx="119300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/>
              <a:t>코로나 발생 이후 화장품</a:t>
            </a:r>
            <a:r>
              <a:rPr lang="en-US" altLang="ko-KR" sz="1800" dirty="0"/>
              <a:t>, </a:t>
            </a:r>
            <a:r>
              <a:rPr lang="ko-KR" altLang="en-US" sz="1800" dirty="0"/>
              <a:t>의류 및 패션관련 상품 등 직접판매액은 크게 </a:t>
            </a:r>
            <a:r>
              <a:rPr lang="ko-KR" altLang="en-US" sz="1800" dirty="0">
                <a:solidFill>
                  <a:srgbClr val="000000"/>
                </a:solidFill>
              </a:rPr>
              <a:t>떨어졌으며</a:t>
            </a:r>
            <a:r>
              <a:rPr lang="ko-KR" altLang="en-US" sz="1800" b="1" dirty="0">
                <a:solidFill>
                  <a:srgbClr val="C00000"/>
                </a:solidFill>
              </a:rPr>
              <a:t> 음반⋅비디오⋅악기의 판매액은 증가</a:t>
            </a:r>
            <a:r>
              <a:rPr lang="ko-KR" altLang="en-US" sz="1800" dirty="0"/>
              <a:t>하는 것으로 나타났음</a:t>
            </a:r>
          </a:p>
        </p:txBody>
      </p:sp>
    </p:spTree>
    <p:extLst>
      <p:ext uri="{BB962C8B-B14F-4D97-AF65-F5344CB8AC3E}">
        <p14:creationId xmlns:p14="http://schemas.microsoft.com/office/powerpoint/2010/main" val="7221903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5023040" y="1569382"/>
            <a:ext cx="2498670" cy="1862048"/>
            <a:chOff x="2757770" y="2361497"/>
            <a:chExt cx="2498670" cy="1862048"/>
          </a:xfrm>
        </p:grpSpPr>
        <p:sp>
          <p:nvSpPr>
            <p:cNvPr id="12" name="TextBox 59"/>
            <p:cNvSpPr txBox="1">
              <a:spLocks noChangeArrowheads="1"/>
            </p:cNvSpPr>
            <p:nvPr/>
          </p:nvSpPr>
          <p:spPr bwMode="auto">
            <a:xfrm flipH="1">
              <a:off x="3115977" y="2361497"/>
              <a:ext cx="1782258" cy="186204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defTabSz="685800">
                <a:defRPr/>
              </a:pPr>
              <a:r>
                <a:rPr lang="en-US" altLang="zh-CN" sz="11500" kern="0" dirty="0">
                  <a:solidFill>
                    <a:schemeClr val="accent1"/>
                  </a:solidFill>
                  <a:latin typeface="Impact" panose="020B0806030902050204" pitchFamily="34" charset="0"/>
                  <a:ea typeface="微软雅黑" pitchFamily="34" charset="-122"/>
                </a:rPr>
                <a:t>02</a:t>
              </a:r>
              <a:endParaRPr lang="en-US" altLang="ko-KR" sz="8800" kern="0" dirty="0">
                <a:solidFill>
                  <a:schemeClr val="accent1"/>
                </a:solidFill>
                <a:latin typeface="Impact" panose="020B0806030902050204" pitchFamily="34" charset="0"/>
                <a:ea typeface="微软雅黑" pitchFamily="34" charset="-122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2787950" y="3646240"/>
              <a:ext cx="2468490" cy="327680"/>
            </a:xfrm>
            <a:prstGeom prst="ellipse">
              <a:avLst/>
            </a:prstGeom>
            <a:gradFill flip="none" rotWithShape="1">
              <a:gsLst>
                <a:gs pos="0">
                  <a:schemeClr val="tx1">
                    <a:alpha val="90000"/>
                  </a:schemeClr>
                </a:gs>
                <a:gs pos="100000">
                  <a:schemeClr val="tx1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2757770" y="3801706"/>
              <a:ext cx="2498670" cy="387863"/>
            </a:xfrm>
            <a:prstGeom prst="rect">
              <a:avLst/>
            </a:prstGeom>
            <a:solidFill>
              <a:srgbClr val="F9F9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7" name="任意多边形 16"/>
          <p:cNvSpPr/>
          <p:nvPr/>
        </p:nvSpPr>
        <p:spPr>
          <a:xfrm>
            <a:off x="5318387" y="1331543"/>
            <a:ext cx="1954610" cy="1113172"/>
          </a:xfrm>
          <a:custGeom>
            <a:avLst/>
            <a:gdLst>
              <a:gd name="connsiteX0" fmla="*/ 0 w 1845118"/>
              <a:gd name="connsiteY0" fmla="*/ 0 h 1113172"/>
              <a:gd name="connsiteX1" fmla="*/ 1845118 w 1845118"/>
              <a:gd name="connsiteY1" fmla="*/ 0 h 1113172"/>
              <a:gd name="connsiteX2" fmla="*/ 1845118 w 1845118"/>
              <a:gd name="connsiteY2" fmla="*/ 1113172 h 1113172"/>
              <a:gd name="connsiteX3" fmla="*/ 1054278 w 1845118"/>
              <a:gd name="connsiteY3" fmla="*/ 1113172 h 1113172"/>
              <a:gd name="connsiteX4" fmla="*/ 1054278 w 1845118"/>
              <a:gd name="connsiteY4" fmla="*/ 539460 h 1113172"/>
              <a:gd name="connsiteX5" fmla="*/ 0 w 1845118"/>
              <a:gd name="connsiteY5" fmla="*/ 539460 h 1113172"/>
              <a:gd name="connsiteX0" fmla="*/ 1054278 w 1845118"/>
              <a:gd name="connsiteY0" fmla="*/ 539460 h 1113172"/>
              <a:gd name="connsiteX1" fmla="*/ 0 w 1845118"/>
              <a:gd name="connsiteY1" fmla="*/ 539460 h 1113172"/>
              <a:gd name="connsiteX2" fmla="*/ 0 w 1845118"/>
              <a:gd name="connsiteY2" fmla="*/ 0 h 1113172"/>
              <a:gd name="connsiteX3" fmla="*/ 1845118 w 1845118"/>
              <a:gd name="connsiteY3" fmla="*/ 0 h 1113172"/>
              <a:gd name="connsiteX4" fmla="*/ 1845118 w 1845118"/>
              <a:gd name="connsiteY4" fmla="*/ 1113172 h 1113172"/>
              <a:gd name="connsiteX5" fmla="*/ 1054278 w 1845118"/>
              <a:gd name="connsiteY5" fmla="*/ 1113172 h 1113172"/>
              <a:gd name="connsiteX6" fmla="*/ 1145718 w 1845118"/>
              <a:gd name="connsiteY6" fmla="*/ 630900 h 1113172"/>
              <a:gd name="connsiteX0" fmla="*/ 1054278 w 1845118"/>
              <a:gd name="connsiteY0" fmla="*/ 539460 h 1113172"/>
              <a:gd name="connsiteX1" fmla="*/ 0 w 1845118"/>
              <a:gd name="connsiteY1" fmla="*/ 539460 h 1113172"/>
              <a:gd name="connsiteX2" fmla="*/ 0 w 1845118"/>
              <a:gd name="connsiteY2" fmla="*/ 0 h 1113172"/>
              <a:gd name="connsiteX3" fmla="*/ 1845118 w 1845118"/>
              <a:gd name="connsiteY3" fmla="*/ 0 h 1113172"/>
              <a:gd name="connsiteX4" fmla="*/ 1845118 w 1845118"/>
              <a:gd name="connsiteY4" fmla="*/ 1113172 h 1113172"/>
              <a:gd name="connsiteX5" fmla="*/ 1054278 w 1845118"/>
              <a:gd name="connsiteY5" fmla="*/ 1113172 h 1113172"/>
              <a:gd name="connsiteX0" fmla="*/ 0 w 1845118"/>
              <a:gd name="connsiteY0" fmla="*/ 539460 h 1113172"/>
              <a:gd name="connsiteX1" fmla="*/ 0 w 1845118"/>
              <a:gd name="connsiteY1" fmla="*/ 0 h 1113172"/>
              <a:gd name="connsiteX2" fmla="*/ 1845118 w 1845118"/>
              <a:gd name="connsiteY2" fmla="*/ 0 h 1113172"/>
              <a:gd name="connsiteX3" fmla="*/ 1845118 w 1845118"/>
              <a:gd name="connsiteY3" fmla="*/ 1113172 h 1113172"/>
              <a:gd name="connsiteX4" fmla="*/ 1054278 w 1845118"/>
              <a:gd name="connsiteY4" fmla="*/ 1113172 h 1113172"/>
              <a:gd name="connsiteX0" fmla="*/ 0 w 1845118"/>
              <a:gd name="connsiteY0" fmla="*/ 539460 h 1113172"/>
              <a:gd name="connsiteX1" fmla="*/ 0 w 1845118"/>
              <a:gd name="connsiteY1" fmla="*/ 0 h 1113172"/>
              <a:gd name="connsiteX2" fmla="*/ 1845118 w 1845118"/>
              <a:gd name="connsiteY2" fmla="*/ 0 h 1113172"/>
              <a:gd name="connsiteX3" fmla="*/ 1845118 w 1845118"/>
              <a:gd name="connsiteY3" fmla="*/ 1113172 h 1113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45118" h="1113172">
                <a:moveTo>
                  <a:pt x="0" y="539460"/>
                </a:moveTo>
                <a:lnTo>
                  <a:pt x="0" y="0"/>
                </a:lnTo>
                <a:lnTo>
                  <a:pt x="1845118" y="0"/>
                </a:lnTo>
                <a:lnTo>
                  <a:pt x="1845118" y="1113172"/>
                </a:lnTo>
              </a:path>
            </a:pathLst>
          </a:custGeom>
          <a:noFill/>
          <a:ln w="317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9" name="任意多边形 18"/>
          <p:cNvSpPr/>
          <p:nvPr/>
        </p:nvSpPr>
        <p:spPr>
          <a:xfrm>
            <a:off x="5023040" y="1639722"/>
            <a:ext cx="2498670" cy="1827878"/>
          </a:xfrm>
          <a:custGeom>
            <a:avLst/>
            <a:gdLst>
              <a:gd name="connsiteX0" fmla="*/ 0 w 2362498"/>
              <a:gd name="connsiteY0" fmla="*/ 0 h 1827878"/>
              <a:gd name="connsiteX1" fmla="*/ 618105 w 2362498"/>
              <a:gd name="connsiteY1" fmla="*/ 0 h 1827878"/>
              <a:gd name="connsiteX2" fmla="*/ 618105 w 2362498"/>
              <a:gd name="connsiteY2" fmla="*/ 1612423 h 1827878"/>
              <a:gd name="connsiteX3" fmla="*/ 2362498 w 2362498"/>
              <a:gd name="connsiteY3" fmla="*/ 1612423 h 1827878"/>
              <a:gd name="connsiteX4" fmla="*/ 2362498 w 2362498"/>
              <a:gd name="connsiteY4" fmla="*/ 1827878 h 1827878"/>
              <a:gd name="connsiteX5" fmla="*/ 839514 w 2362498"/>
              <a:gd name="connsiteY5" fmla="*/ 1827878 h 1827878"/>
              <a:gd name="connsiteX6" fmla="*/ 433218 w 2362498"/>
              <a:gd name="connsiteY6" fmla="*/ 1827878 h 1827878"/>
              <a:gd name="connsiteX7" fmla="*/ 433218 w 2362498"/>
              <a:gd name="connsiteY7" fmla="*/ 1826314 h 1827878"/>
              <a:gd name="connsiteX8" fmla="*/ 0 w 2362498"/>
              <a:gd name="connsiteY8" fmla="*/ 1826314 h 1827878"/>
              <a:gd name="connsiteX0" fmla="*/ 618105 w 2362498"/>
              <a:gd name="connsiteY0" fmla="*/ 1612423 h 1827878"/>
              <a:gd name="connsiteX1" fmla="*/ 2362498 w 2362498"/>
              <a:gd name="connsiteY1" fmla="*/ 1612423 h 1827878"/>
              <a:gd name="connsiteX2" fmla="*/ 2362498 w 2362498"/>
              <a:gd name="connsiteY2" fmla="*/ 1827878 h 1827878"/>
              <a:gd name="connsiteX3" fmla="*/ 839514 w 2362498"/>
              <a:gd name="connsiteY3" fmla="*/ 1827878 h 1827878"/>
              <a:gd name="connsiteX4" fmla="*/ 433218 w 2362498"/>
              <a:gd name="connsiteY4" fmla="*/ 1827878 h 1827878"/>
              <a:gd name="connsiteX5" fmla="*/ 433218 w 2362498"/>
              <a:gd name="connsiteY5" fmla="*/ 1826314 h 1827878"/>
              <a:gd name="connsiteX6" fmla="*/ 0 w 2362498"/>
              <a:gd name="connsiteY6" fmla="*/ 1826314 h 1827878"/>
              <a:gd name="connsiteX7" fmla="*/ 0 w 2362498"/>
              <a:gd name="connsiteY7" fmla="*/ 0 h 1827878"/>
              <a:gd name="connsiteX8" fmla="*/ 618105 w 2362498"/>
              <a:gd name="connsiteY8" fmla="*/ 0 h 1827878"/>
              <a:gd name="connsiteX9" fmla="*/ 709545 w 2362498"/>
              <a:gd name="connsiteY9" fmla="*/ 1703863 h 1827878"/>
              <a:gd name="connsiteX0" fmla="*/ 618105 w 2362498"/>
              <a:gd name="connsiteY0" fmla="*/ 1612423 h 1827878"/>
              <a:gd name="connsiteX1" fmla="*/ 2362498 w 2362498"/>
              <a:gd name="connsiteY1" fmla="*/ 1612423 h 1827878"/>
              <a:gd name="connsiteX2" fmla="*/ 2362498 w 2362498"/>
              <a:gd name="connsiteY2" fmla="*/ 1827878 h 1827878"/>
              <a:gd name="connsiteX3" fmla="*/ 839514 w 2362498"/>
              <a:gd name="connsiteY3" fmla="*/ 1827878 h 1827878"/>
              <a:gd name="connsiteX4" fmla="*/ 433218 w 2362498"/>
              <a:gd name="connsiteY4" fmla="*/ 1827878 h 1827878"/>
              <a:gd name="connsiteX5" fmla="*/ 433218 w 2362498"/>
              <a:gd name="connsiteY5" fmla="*/ 1826314 h 1827878"/>
              <a:gd name="connsiteX6" fmla="*/ 0 w 2362498"/>
              <a:gd name="connsiteY6" fmla="*/ 1826314 h 1827878"/>
              <a:gd name="connsiteX7" fmla="*/ 0 w 2362498"/>
              <a:gd name="connsiteY7" fmla="*/ 0 h 1827878"/>
              <a:gd name="connsiteX8" fmla="*/ 618105 w 2362498"/>
              <a:gd name="connsiteY8" fmla="*/ 0 h 1827878"/>
              <a:gd name="connsiteX0" fmla="*/ 2362498 w 2362498"/>
              <a:gd name="connsiteY0" fmla="*/ 1612423 h 1827878"/>
              <a:gd name="connsiteX1" fmla="*/ 2362498 w 2362498"/>
              <a:gd name="connsiteY1" fmla="*/ 1827878 h 1827878"/>
              <a:gd name="connsiteX2" fmla="*/ 839514 w 2362498"/>
              <a:gd name="connsiteY2" fmla="*/ 1827878 h 1827878"/>
              <a:gd name="connsiteX3" fmla="*/ 433218 w 2362498"/>
              <a:gd name="connsiteY3" fmla="*/ 1827878 h 1827878"/>
              <a:gd name="connsiteX4" fmla="*/ 433218 w 2362498"/>
              <a:gd name="connsiteY4" fmla="*/ 1826314 h 1827878"/>
              <a:gd name="connsiteX5" fmla="*/ 0 w 2362498"/>
              <a:gd name="connsiteY5" fmla="*/ 1826314 h 1827878"/>
              <a:gd name="connsiteX6" fmla="*/ 0 w 2362498"/>
              <a:gd name="connsiteY6" fmla="*/ 0 h 1827878"/>
              <a:gd name="connsiteX7" fmla="*/ 618105 w 2362498"/>
              <a:gd name="connsiteY7" fmla="*/ 0 h 1827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62498" h="1827878">
                <a:moveTo>
                  <a:pt x="2362498" y="1612423"/>
                </a:moveTo>
                <a:lnTo>
                  <a:pt x="2362498" y="1827878"/>
                </a:lnTo>
                <a:lnTo>
                  <a:pt x="839514" y="1827878"/>
                </a:lnTo>
                <a:lnTo>
                  <a:pt x="433218" y="1827878"/>
                </a:lnTo>
                <a:lnTo>
                  <a:pt x="433218" y="1826314"/>
                </a:lnTo>
                <a:lnTo>
                  <a:pt x="0" y="1826314"/>
                </a:lnTo>
                <a:lnTo>
                  <a:pt x="0" y="0"/>
                </a:lnTo>
                <a:lnTo>
                  <a:pt x="618105" y="0"/>
                </a:lnTo>
              </a:path>
            </a:pathLst>
          </a:custGeom>
          <a:noFill/>
          <a:ln w="317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DCC66C8-3890-4D4E-8651-E5675FC4BFA1}"/>
              </a:ext>
            </a:extLst>
          </p:cNvPr>
          <p:cNvSpPr txBox="1"/>
          <p:nvPr/>
        </p:nvSpPr>
        <p:spPr>
          <a:xfrm>
            <a:off x="2601293" y="4136175"/>
            <a:ext cx="69894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b="1" dirty="0">
                <a:latin typeface="+mj-ea"/>
                <a:ea typeface="+mj-ea"/>
              </a:rPr>
              <a:t>연구 차별성 및 연구목적</a:t>
            </a:r>
          </a:p>
        </p:txBody>
      </p:sp>
    </p:spTree>
    <p:extLst>
      <p:ext uri="{BB962C8B-B14F-4D97-AF65-F5344CB8AC3E}">
        <p14:creationId xmlns:p14="http://schemas.microsoft.com/office/powerpoint/2010/main" val="35601548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1BFEA290-003D-455A-9070-F3E0FF43B114}"/>
              </a:ext>
            </a:extLst>
          </p:cNvPr>
          <p:cNvSpPr/>
          <p:nvPr/>
        </p:nvSpPr>
        <p:spPr>
          <a:xfrm>
            <a:off x="180534" y="1068522"/>
            <a:ext cx="11794591" cy="5382154"/>
          </a:xfrm>
          <a:prstGeom prst="round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592ADA0-9513-4301-ABE9-75E4432E0377}"/>
              </a:ext>
            </a:extLst>
          </p:cNvPr>
          <p:cNvSpPr txBox="1"/>
          <p:nvPr/>
        </p:nvSpPr>
        <p:spPr>
          <a:xfrm>
            <a:off x="654939" y="1241926"/>
            <a:ext cx="15151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latin typeface="+mj-ea"/>
                <a:ea typeface="+mj-ea"/>
              </a:rPr>
              <a:t>차 별 성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E207E21-75E6-461F-A52F-83DEEDF0CD77}"/>
              </a:ext>
            </a:extLst>
          </p:cNvPr>
          <p:cNvSpPr txBox="1"/>
          <p:nvPr/>
        </p:nvSpPr>
        <p:spPr>
          <a:xfrm>
            <a:off x="470572" y="1791769"/>
            <a:ext cx="11594200" cy="16439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ko-KR" altLang="en-US" sz="1800" dirty="0">
                <a:latin typeface="+mn-ea"/>
              </a:rPr>
              <a:t>해외직구에 관한  기존 연구를 살펴보면 대부분  온라인 쇼핑몰의 경우 </a:t>
            </a:r>
            <a:r>
              <a:rPr lang="ko-KR" altLang="en-US" sz="1800" b="1" dirty="0">
                <a:solidFill>
                  <a:srgbClr val="C00000"/>
                </a:solidFill>
                <a:latin typeface="+mn-ea"/>
              </a:rPr>
              <a:t>국내소비자</a:t>
            </a:r>
            <a:r>
              <a:rPr lang="ko-KR" altLang="en-US" sz="1800" dirty="0">
                <a:latin typeface="+mn-ea"/>
              </a:rPr>
              <a:t>중심으로 진행되었음</a:t>
            </a:r>
            <a:endParaRPr lang="en-US" altLang="ko-KR" sz="1800" dirty="0">
              <a:latin typeface="+mn-ea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ko-KR" altLang="en-US" sz="1800" dirty="0" err="1">
                <a:latin typeface="+mn-ea"/>
              </a:rPr>
              <a:t>해외직구에</a:t>
            </a:r>
            <a:r>
              <a:rPr lang="ko-KR" altLang="en-US" sz="1800" dirty="0">
                <a:latin typeface="+mn-ea"/>
              </a:rPr>
              <a:t> 관련한 </a:t>
            </a:r>
            <a:r>
              <a:rPr lang="ko-KR" altLang="en-US" sz="1800" b="1" dirty="0">
                <a:solidFill>
                  <a:srgbClr val="C00000"/>
                </a:solidFill>
                <a:latin typeface="+mn-ea"/>
              </a:rPr>
              <a:t>국제배송 서비스 품질 </a:t>
            </a:r>
            <a:r>
              <a:rPr lang="ko-KR" altLang="en-US" sz="1800" dirty="0">
                <a:latin typeface="+mn-ea"/>
              </a:rPr>
              <a:t>측면에서 살펴본 연구가 </a:t>
            </a:r>
            <a:r>
              <a:rPr lang="ko-KR" altLang="en-US" sz="1800" b="1" dirty="0">
                <a:solidFill>
                  <a:srgbClr val="C00000"/>
                </a:solidFill>
                <a:latin typeface="+mn-ea"/>
              </a:rPr>
              <a:t>부족한 실정</a:t>
            </a:r>
            <a:endParaRPr lang="en-US" altLang="ko-KR" sz="1800" b="1" dirty="0">
              <a:solidFill>
                <a:srgbClr val="C00000"/>
              </a:solidFill>
              <a:latin typeface="+mn-ea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u"/>
            </a:pPr>
            <a:endParaRPr lang="en-US" altLang="ko-KR" dirty="0">
              <a:latin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7343416-D5EE-4ADF-B750-ACD78CD4106A}"/>
              </a:ext>
            </a:extLst>
          </p:cNvPr>
          <p:cNvSpPr txBox="1"/>
          <p:nvPr/>
        </p:nvSpPr>
        <p:spPr>
          <a:xfrm>
            <a:off x="470572" y="3125962"/>
            <a:ext cx="11683847" cy="4585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ko-KR" altLang="en-US" sz="1800" dirty="0">
                <a:latin typeface="+mn-ea"/>
              </a:rPr>
              <a:t>본 연구는 중국 소비자의 해외직구 시장의 규모가 지속적으로 성장하고 있는 현황을 바탕으로 코로나 상황</a:t>
            </a:r>
            <a:endParaRPr lang="en-US" altLang="ko-KR" sz="1800" dirty="0">
              <a:latin typeface="+mn-ea"/>
            </a:endParaRPr>
          </a:p>
          <a:p>
            <a:pPr>
              <a:lnSpc>
                <a:spcPct val="200000"/>
              </a:lnSpc>
            </a:pPr>
            <a:r>
              <a:rPr lang="en-US" altLang="ko-KR" sz="1800" dirty="0">
                <a:latin typeface="+mn-ea"/>
              </a:rPr>
              <a:t>  </a:t>
            </a:r>
            <a:r>
              <a:rPr lang="ko-KR" altLang="en-US" sz="1800" dirty="0">
                <a:latin typeface="+mn-ea"/>
              </a:rPr>
              <a:t>에서  중국소비자를 대상으로  </a:t>
            </a:r>
            <a:r>
              <a:rPr lang="ko-KR" altLang="en-US" sz="1800" dirty="0" err="1">
                <a:latin typeface="+mn-ea"/>
              </a:rPr>
              <a:t>해외직구</a:t>
            </a:r>
            <a:r>
              <a:rPr lang="ko-KR" altLang="en-US" sz="1800" dirty="0">
                <a:latin typeface="+mn-ea"/>
              </a:rPr>
              <a:t> 사이트 특성과  국제배송 서비스 품질에 대한  만족도 및 재구매의도에      </a:t>
            </a:r>
            <a:endParaRPr lang="en-US" altLang="ko-KR" sz="1800" dirty="0">
              <a:latin typeface="+mn-ea"/>
            </a:endParaRPr>
          </a:p>
          <a:p>
            <a:pPr>
              <a:lnSpc>
                <a:spcPct val="200000"/>
              </a:lnSpc>
            </a:pPr>
            <a:r>
              <a:rPr lang="en-US" altLang="ko-KR" sz="1800" dirty="0">
                <a:latin typeface="+mn-ea"/>
              </a:rPr>
              <a:t>  </a:t>
            </a:r>
            <a:r>
              <a:rPr lang="ko-KR" altLang="en-US" sz="1800" dirty="0">
                <a:latin typeface="+mn-ea"/>
              </a:rPr>
              <a:t>미치는 영향을 살펴봄</a:t>
            </a:r>
            <a:endParaRPr lang="en-US" altLang="ko-KR" sz="1800" dirty="0">
              <a:latin typeface="+mn-ea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ko-KR" altLang="en-US" dirty="0"/>
              <a:t>기존 </a:t>
            </a:r>
            <a:r>
              <a:rPr lang="ko-KR" altLang="en-US" dirty="0" err="1"/>
              <a:t>연구들과의</a:t>
            </a:r>
            <a:r>
              <a:rPr lang="ko-KR" altLang="en-US" dirty="0"/>
              <a:t> 차별성을 설명하자면 </a:t>
            </a:r>
            <a:r>
              <a:rPr lang="en-US" altLang="ko-KR" dirty="0"/>
              <a:t>2020</a:t>
            </a:r>
            <a:r>
              <a:rPr lang="ko-KR" altLang="en-US" dirty="0"/>
              <a:t>년을 기준으로 </a:t>
            </a:r>
            <a:r>
              <a:rPr lang="ko-KR" altLang="en-US" dirty="0" err="1"/>
              <a:t>해외직구를</a:t>
            </a:r>
            <a:r>
              <a:rPr lang="ko-KR" altLang="en-US" dirty="0"/>
              <a:t> 이용한 소비자를 두 집단으로 나눠서 집단 간의 고객만족도의 차이를 밝히고 그것에 영향을 미치는 요인을 도출하고 시사점을 제시</a:t>
            </a:r>
          </a:p>
          <a:p>
            <a:pPr>
              <a:lnSpc>
                <a:spcPct val="200000"/>
              </a:lnSpc>
            </a:pPr>
            <a:r>
              <a:rPr lang="ko-KR" altLang="en-US" sz="1800" dirty="0">
                <a:latin typeface="+mn-ea"/>
              </a:rPr>
              <a:t> </a:t>
            </a:r>
            <a:endParaRPr lang="en-US" altLang="ko-KR" sz="1800" dirty="0">
              <a:latin typeface="+mn-ea"/>
            </a:endParaRPr>
          </a:p>
          <a:p>
            <a:pPr>
              <a:lnSpc>
                <a:spcPct val="200000"/>
              </a:lnSpc>
            </a:pPr>
            <a:endParaRPr lang="en-US" altLang="ko-KR" sz="1800" dirty="0">
              <a:latin typeface="+mn-ea"/>
            </a:endParaRPr>
          </a:p>
          <a:p>
            <a:pPr>
              <a:lnSpc>
                <a:spcPct val="200000"/>
              </a:lnSpc>
            </a:pPr>
            <a:r>
              <a:rPr lang="ko-KR" altLang="en-US" sz="1800" dirty="0">
                <a:latin typeface="+mn-ea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66279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>
            <a:extLst>
              <a:ext uri="{FF2B5EF4-FFF2-40B4-BE49-F238E27FC236}">
                <a16:creationId xmlns:a16="http://schemas.microsoft.com/office/drawing/2014/main" id="{16A9ED46-8485-40EC-9CAA-A59A3D701766}"/>
              </a:ext>
            </a:extLst>
          </p:cNvPr>
          <p:cNvSpPr txBox="1"/>
          <p:nvPr/>
        </p:nvSpPr>
        <p:spPr>
          <a:xfrm>
            <a:off x="548637" y="221353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latin typeface="+mj-ea"/>
                <a:ea typeface="+mj-ea"/>
              </a:rPr>
              <a:t>연구목적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7B478E4-8A2C-4980-8041-7357EC27A632}"/>
              </a:ext>
            </a:extLst>
          </p:cNvPr>
          <p:cNvSpPr txBox="1"/>
          <p:nvPr/>
        </p:nvSpPr>
        <p:spPr>
          <a:xfrm>
            <a:off x="464816" y="764596"/>
            <a:ext cx="11643363" cy="13083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dirty="0">
                <a:latin typeface="+mn-ea"/>
              </a:rPr>
              <a:t>본 연구는 </a:t>
            </a:r>
            <a:r>
              <a:rPr lang="en-US" altLang="ko-KR" dirty="0">
                <a:latin typeface="+mn-ea"/>
              </a:rPr>
              <a:t>COVID-19 </a:t>
            </a:r>
            <a:r>
              <a:rPr lang="ko-KR" altLang="en-US" dirty="0">
                <a:latin typeface="+mn-ea"/>
              </a:rPr>
              <a:t>대유행 기간 동안 </a:t>
            </a:r>
            <a:r>
              <a:rPr lang="ko-KR" altLang="en-US" b="1" dirty="0">
                <a:solidFill>
                  <a:srgbClr val="C00000"/>
                </a:solidFill>
                <a:latin typeface="+mn-ea"/>
              </a:rPr>
              <a:t>중국 소비자가 </a:t>
            </a:r>
            <a:r>
              <a:rPr lang="ko-KR" altLang="en-US" dirty="0" err="1">
                <a:latin typeface="+mn-ea"/>
              </a:rPr>
              <a:t>해외직구를</a:t>
            </a:r>
            <a:r>
              <a:rPr lang="ko-KR" altLang="en-US" dirty="0">
                <a:latin typeface="+mn-ea"/>
              </a:rPr>
              <a:t> 이용하는 현황을 알아보고</a:t>
            </a:r>
            <a:r>
              <a:rPr lang="ko-KR" altLang="en-US" sz="1800" dirty="0">
                <a:latin typeface="+mn-ea"/>
              </a:rPr>
              <a:t> 해외직구 </a:t>
            </a:r>
            <a:r>
              <a:rPr lang="ko-KR" altLang="en-US" sz="1800" b="1" dirty="0">
                <a:solidFill>
                  <a:srgbClr val="C00000"/>
                </a:solidFill>
                <a:latin typeface="+mn-ea"/>
              </a:rPr>
              <a:t>사이트 특성과 국제 배송서비스 요인이 </a:t>
            </a:r>
            <a:r>
              <a:rPr lang="ko-KR" altLang="en-US" sz="1800" dirty="0">
                <a:latin typeface="+mn-ea"/>
              </a:rPr>
              <a:t>무엇이고 그 요인들이 </a:t>
            </a:r>
            <a:r>
              <a:rPr lang="ko-KR" altLang="en-US" sz="1800" b="1" dirty="0">
                <a:solidFill>
                  <a:srgbClr val="C00000"/>
                </a:solidFill>
                <a:latin typeface="+mn-ea"/>
              </a:rPr>
              <a:t>고객만족도과와 재구매의도</a:t>
            </a:r>
            <a:r>
              <a:rPr lang="ko-KR" altLang="en-US" sz="1800" dirty="0">
                <a:latin typeface="+mn-ea"/>
              </a:rPr>
              <a:t>에 대한 어떻게 영향을 미치는지 연구하고자 함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1FEDBD4-7C19-4353-8CD9-B080E2FD51D1}"/>
              </a:ext>
            </a:extLst>
          </p:cNvPr>
          <p:cNvSpPr txBox="1"/>
          <p:nvPr/>
        </p:nvSpPr>
        <p:spPr>
          <a:xfrm>
            <a:off x="439360" y="2038807"/>
            <a:ext cx="1174183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1800" dirty="0">
                <a:latin typeface="+mn-ea"/>
              </a:rPr>
              <a:t>해외직구의 </a:t>
            </a:r>
            <a:r>
              <a:rPr lang="ko-KR" altLang="en-US" sz="1800" b="1" dirty="0">
                <a:solidFill>
                  <a:srgbClr val="C00000"/>
                </a:solidFill>
                <a:latin typeface="+mn-ea"/>
              </a:rPr>
              <a:t>활성화 전략 및 시사점</a:t>
            </a:r>
            <a:r>
              <a:rPr lang="ko-KR" altLang="en-US" sz="1800" dirty="0">
                <a:latin typeface="+mn-ea"/>
              </a:rPr>
              <a:t>을 수립할 뿐만 아니라 나아가 향후 </a:t>
            </a:r>
            <a:r>
              <a:rPr lang="ko-KR" altLang="en-US" sz="1800" b="1" dirty="0">
                <a:solidFill>
                  <a:srgbClr val="C00000"/>
                </a:solidFill>
                <a:latin typeface="+mn-ea"/>
              </a:rPr>
              <a:t>포스트 코로나</a:t>
            </a:r>
            <a:r>
              <a:rPr lang="ko-KR" altLang="en-US" sz="1800" dirty="0">
                <a:latin typeface="+mn-ea"/>
              </a:rPr>
              <a:t> 시대에 해외직구의 발전 전략을 제시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7D296417-179F-4C72-8768-C1DC9A838DB3}"/>
              </a:ext>
            </a:extLst>
          </p:cNvPr>
          <p:cNvSpPr txBox="1"/>
          <p:nvPr/>
        </p:nvSpPr>
        <p:spPr>
          <a:xfrm>
            <a:off x="452331" y="2911675"/>
            <a:ext cx="11900754" cy="969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1800" dirty="0">
                <a:latin typeface="+mn-ea"/>
              </a:rPr>
              <a:t>또한 본 연구는 </a:t>
            </a:r>
            <a:r>
              <a:rPr lang="en-US" altLang="ko-KR" sz="1800" dirty="0">
                <a:latin typeface="+mn-ea"/>
              </a:rPr>
              <a:t>COVID-19 </a:t>
            </a:r>
            <a:r>
              <a:rPr lang="ko-KR" altLang="en-US" sz="1800" dirty="0">
                <a:latin typeface="+mn-ea"/>
              </a:rPr>
              <a:t>상황에서 해외직구에 미치는 요인을 밝힘으로써  관련된 </a:t>
            </a:r>
            <a:r>
              <a:rPr lang="ko-KR" altLang="en-US" sz="1800" b="1" dirty="0">
                <a:solidFill>
                  <a:srgbClr val="C00000"/>
                </a:solidFill>
                <a:latin typeface="+mn-ea"/>
              </a:rPr>
              <a:t>기업에게</a:t>
            </a:r>
            <a:r>
              <a:rPr lang="ko-KR" altLang="en-US" sz="2000" b="1" dirty="0">
                <a:solidFill>
                  <a:srgbClr val="C00000"/>
                </a:solidFill>
                <a:latin typeface="+mn-ea"/>
              </a:rPr>
              <a:t> </a:t>
            </a:r>
            <a:r>
              <a:rPr lang="ko-KR" altLang="en-US" sz="1800" dirty="0">
                <a:latin typeface="+mn-ea"/>
              </a:rPr>
              <a:t>참고할 수 있는 기초자료를 제공하기도 함</a:t>
            </a:r>
            <a:r>
              <a:rPr lang="en-US" altLang="ko-KR" sz="1800" dirty="0">
                <a:latin typeface="+mn-ea"/>
              </a:rPr>
              <a:t> </a:t>
            </a:r>
            <a:endParaRPr lang="ko-KR" altLang="en-US" sz="1800" dirty="0">
              <a:latin typeface="+mn-ea"/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1BFEA290-003D-455A-9070-F3E0FF43B114}"/>
              </a:ext>
            </a:extLst>
          </p:cNvPr>
          <p:cNvSpPr/>
          <p:nvPr/>
        </p:nvSpPr>
        <p:spPr>
          <a:xfrm>
            <a:off x="104918" y="129635"/>
            <a:ext cx="11794591" cy="3818344"/>
          </a:xfrm>
          <a:prstGeom prst="round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A8BE71B5-1C0B-4EC8-B1A4-E03F909096E6}"/>
              </a:ext>
            </a:extLst>
          </p:cNvPr>
          <p:cNvSpPr txBox="1"/>
          <p:nvPr/>
        </p:nvSpPr>
        <p:spPr>
          <a:xfrm>
            <a:off x="380924" y="4482597"/>
            <a:ext cx="18769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+mj-ea"/>
                <a:ea typeface="+mj-ea"/>
              </a:rPr>
              <a:t>연구방법</a:t>
            </a:r>
          </a:p>
        </p:txBody>
      </p:sp>
      <p:sp>
        <p:nvSpPr>
          <p:cNvPr id="103" name="사각형: 둥근 모서리 102">
            <a:extLst>
              <a:ext uri="{FF2B5EF4-FFF2-40B4-BE49-F238E27FC236}">
                <a16:creationId xmlns:a16="http://schemas.microsoft.com/office/drawing/2014/main" id="{4F83AD97-E176-4100-8615-E6D9B4E5F9F9}"/>
              </a:ext>
            </a:extLst>
          </p:cNvPr>
          <p:cNvSpPr/>
          <p:nvPr/>
        </p:nvSpPr>
        <p:spPr>
          <a:xfrm>
            <a:off x="195523" y="4406410"/>
            <a:ext cx="11718976" cy="2083885"/>
          </a:xfrm>
          <a:prstGeom prst="round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E7610A34-A4B1-4658-9883-4B2FFAC7FEE4}"/>
              </a:ext>
            </a:extLst>
          </p:cNvPr>
          <p:cNvSpPr txBox="1"/>
          <p:nvPr/>
        </p:nvSpPr>
        <p:spPr>
          <a:xfrm>
            <a:off x="356381" y="4977856"/>
            <a:ext cx="11112898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2000" dirty="0">
                <a:latin typeface="+mn-ea"/>
              </a:rPr>
              <a:t>선행연구에 근거하여 </a:t>
            </a:r>
            <a:r>
              <a:rPr lang="ko-KR" altLang="en-US" sz="2000" dirty="0" err="1">
                <a:latin typeface="+mn-ea"/>
              </a:rPr>
              <a:t>해외직구에</a:t>
            </a:r>
            <a:r>
              <a:rPr lang="ko-KR" altLang="en-US" sz="2000" dirty="0">
                <a:latin typeface="+mn-ea"/>
              </a:rPr>
              <a:t> 대한 만족도와 재구매의도에 미치는 요인들을 도출함</a:t>
            </a:r>
            <a:endParaRPr lang="en-US" altLang="ko-KR" sz="2000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2000" dirty="0">
                <a:latin typeface="+mn-ea"/>
              </a:rPr>
              <a:t>실증적 연구방법으로 연구모형을 구축하여 실증분석 실시</a:t>
            </a:r>
            <a:r>
              <a:rPr lang="en-US" altLang="ko-KR" sz="2000" dirty="0">
                <a:latin typeface="+mn-ea"/>
              </a:rPr>
              <a:t>(SPSS, AMOS)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2000" dirty="0">
                <a:latin typeface="+mn-ea"/>
              </a:rPr>
              <a:t>분석결과에 따라 시사점 제시 및 향후 연구과제 설정</a:t>
            </a:r>
            <a:endParaRPr lang="en-US" altLang="ko-KR" sz="2000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endParaRPr lang="en-US" altLang="ko-KR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052670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5023040" y="1569382"/>
            <a:ext cx="2498670" cy="1862048"/>
            <a:chOff x="2757770" y="2361497"/>
            <a:chExt cx="2498670" cy="1862048"/>
          </a:xfrm>
        </p:grpSpPr>
        <p:sp>
          <p:nvSpPr>
            <p:cNvPr id="12" name="TextBox 59"/>
            <p:cNvSpPr txBox="1">
              <a:spLocks noChangeArrowheads="1"/>
            </p:cNvSpPr>
            <p:nvPr/>
          </p:nvSpPr>
          <p:spPr bwMode="auto">
            <a:xfrm flipH="1">
              <a:off x="3115977" y="2361497"/>
              <a:ext cx="1782258" cy="186204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defTabSz="685800">
                <a:defRPr/>
              </a:pPr>
              <a:r>
                <a:rPr lang="en-US" altLang="zh-CN" sz="11500" kern="0" dirty="0">
                  <a:solidFill>
                    <a:schemeClr val="accent1"/>
                  </a:solidFill>
                  <a:latin typeface="Impact" panose="020B0806030902050204" pitchFamily="34" charset="0"/>
                  <a:ea typeface="微软雅黑" pitchFamily="34" charset="-122"/>
                </a:rPr>
                <a:t>03</a:t>
              </a:r>
              <a:endParaRPr lang="en-US" altLang="ko-KR" sz="8800" kern="0" dirty="0">
                <a:solidFill>
                  <a:schemeClr val="accent1"/>
                </a:solidFill>
                <a:latin typeface="Impact" panose="020B0806030902050204" pitchFamily="34" charset="0"/>
                <a:ea typeface="微软雅黑" pitchFamily="34" charset="-122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2787950" y="3646240"/>
              <a:ext cx="2468490" cy="327680"/>
            </a:xfrm>
            <a:prstGeom prst="ellipse">
              <a:avLst/>
            </a:prstGeom>
            <a:gradFill flip="none" rotWithShape="1">
              <a:gsLst>
                <a:gs pos="0">
                  <a:schemeClr val="tx1">
                    <a:alpha val="90000"/>
                  </a:schemeClr>
                </a:gs>
                <a:gs pos="100000">
                  <a:schemeClr val="tx1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2757770" y="3801706"/>
              <a:ext cx="2498670" cy="387863"/>
            </a:xfrm>
            <a:prstGeom prst="rect">
              <a:avLst/>
            </a:prstGeom>
            <a:solidFill>
              <a:srgbClr val="F9F9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7" name="任意多边形 16"/>
          <p:cNvSpPr/>
          <p:nvPr/>
        </p:nvSpPr>
        <p:spPr>
          <a:xfrm>
            <a:off x="5318387" y="1331543"/>
            <a:ext cx="1954610" cy="1113172"/>
          </a:xfrm>
          <a:custGeom>
            <a:avLst/>
            <a:gdLst>
              <a:gd name="connsiteX0" fmla="*/ 0 w 1845118"/>
              <a:gd name="connsiteY0" fmla="*/ 0 h 1113172"/>
              <a:gd name="connsiteX1" fmla="*/ 1845118 w 1845118"/>
              <a:gd name="connsiteY1" fmla="*/ 0 h 1113172"/>
              <a:gd name="connsiteX2" fmla="*/ 1845118 w 1845118"/>
              <a:gd name="connsiteY2" fmla="*/ 1113172 h 1113172"/>
              <a:gd name="connsiteX3" fmla="*/ 1054278 w 1845118"/>
              <a:gd name="connsiteY3" fmla="*/ 1113172 h 1113172"/>
              <a:gd name="connsiteX4" fmla="*/ 1054278 w 1845118"/>
              <a:gd name="connsiteY4" fmla="*/ 539460 h 1113172"/>
              <a:gd name="connsiteX5" fmla="*/ 0 w 1845118"/>
              <a:gd name="connsiteY5" fmla="*/ 539460 h 1113172"/>
              <a:gd name="connsiteX0" fmla="*/ 1054278 w 1845118"/>
              <a:gd name="connsiteY0" fmla="*/ 539460 h 1113172"/>
              <a:gd name="connsiteX1" fmla="*/ 0 w 1845118"/>
              <a:gd name="connsiteY1" fmla="*/ 539460 h 1113172"/>
              <a:gd name="connsiteX2" fmla="*/ 0 w 1845118"/>
              <a:gd name="connsiteY2" fmla="*/ 0 h 1113172"/>
              <a:gd name="connsiteX3" fmla="*/ 1845118 w 1845118"/>
              <a:gd name="connsiteY3" fmla="*/ 0 h 1113172"/>
              <a:gd name="connsiteX4" fmla="*/ 1845118 w 1845118"/>
              <a:gd name="connsiteY4" fmla="*/ 1113172 h 1113172"/>
              <a:gd name="connsiteX5" fmla="*/ 1054278 w 1845118"/>
              <a:gd name="connsiteY5" fmla="*/ 1113172 h 1113172"/>
              <a:gd name="connsiteX6" fmla="*/ 1145718 w 1845118"/>
              <a:gd name="connsiteY6" fmla="*/ 630900 h 1113172"/>
              <a:gd name="connsiteX0" fmla="*/ 1054278 w 1845118"/>
              <a:gd name="connsiteY0" fmla="*/ 539460 h 1113172"/>
              <a:gd name="connsiteX1" fmla="*/ 0 w 1845118"/>
              <a:gd name="connsiteY1" fmla="*/ 539460 h 1113172"/>
              <a:gd name="connsiteX2" fmla="*/ 0 w 1845118"/>
              <a:gd name="connsiteY2" fmla="*/ 0 h 1113172"/>
              <a:gd name="connsiteX3" fmla="*/ 1845118 w 1845118"/>
              <a:gd name="connsiteY3" fmla="*/ 0 h 1113172"/>
              <a:gd name="connsiteX4" fmla="*/ 1845118 w 1845118"/>
              <a:gd name="connsiteY4" fmla="*/ 1113172 h 1113172"/>
              <a:gd name="connsiteX5" fmla="*/ 1054278 w 1845118"/>
              <a:gd name="connsiteY5" fmla="*/ 1113172 h 1113172"/>
              <a:gd name="connsiteX0" fmla="*/ 0 w 1845118"/>
              <a:gd name="connsiteY0" fmla="*/ 539460 h 1113172"/>
              <a:gd name="connsiteX1" fmla="*/ 0 w 1845118"/>
              <a:gd name="connsiteY1" fmla="*/ 0 h 1113172"/>
              <a:gd name="connsiteX2" fmla="*/ 1845118 w 1845118"/>
              <a:gd name="connsiteY2" fmla="*/ 0 h 1113172"/>
              <a:gd name="connsiteX3" fmla="*/ 1845118 w 1845118"/>
              <a:gd name="connsiteY3" fmla="*/ 1113172 h 1113172"/>
              <a:gd name="connsiteX4" fmla="*/ 1054278 w 1845118"/>
              <a:gd name="connsiteY4" fmla="*/ 1113172 h 1113172"/>
              <a:gd name="connsiteX0" fmla="*/ 0 w 1845118"/>
              <a:gd name="connsiteY0" fmla="*/ 539460 h 1113172"/>
              <a:gd name="connsiteX1" fmla="*/ 0 w 1845118"/>
              <a:gd name="connsiteY1" fmla="*/ 0 h 1113172"/>
              <a:gd name="connsiteX2" fmla="*/ 1845118 w 1845118"/>
              <a:gd name="connsiteY2" fmla="*/ 0 h 1113172"/>
              <a:gd name="connsiteX3" fmla="*/ 1845118 w 1845118"/>
              <a:gd name="connsiteY3" fmla="*/ 1113172 h 1113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45118" h="1113172">
                <a:moveTo>
                  <a:pt x="0" y="539460"/>
                </a:moveTo>
                <a:lnTo>
                  <a:pt x="0" y="0"/>
                </a:lnTo>
                <a:lnTo>
                  <a:pt x="1845118" y="0"/>
                </a:lnTo>
                <a:lnTo>
                  <a:pt x="1845118" y="1113172"/>
                </a:lnTo>
              </a:path>
            </a:pathLst>
          </a:custGeom>
          <a:noFill/>
          <a:ln w="317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9" name="任意多边形 18"/>
          <p:cNvSpPr/>
          <p:nvPr/>
        </p:nvSpPr>
        <p:spPr>
          <a:xfrm>
            <a:off x="5023040" y="1639722"/>
            <a:ext cx="2498670" cy="1827878"/>
          </a:xfrm>
          <a:custGeom>
            <a:avLst/>
            <a:gdLst>
              <a:gd name="connsiteX0" fmla="*/ 0 w 2362498"/>
              <a:gd name="connsiteY0" fmla="*/ 0 h 1827878"/>
              <a:gd name="connsiteX1" fmla="*/ 618105 w 2362498"/>
              <a:gd name="connsiteY1" fmla="*/ 0 h 1827878"/>
              <a:gd name="connsiteX2" fmla="*/ 618105 w 2362498"/>
              <a:gd name="connsiteY2" fmla="*/ 1612423 h 1827878"/>
              <a:gd name="connsiteX3" fmla="*/ 2362498 w 2362498"/>
              <a:gd name="connsiteY3" fmla="*/ 1612423 h 1827878"/>
              <a:gd name="connsiteX4" fmla="*/ 2362498 w 2362498"/>
              <a:gd name="connsiteY4" fmla="*/ 1827878 h 1827878"/>
              <a:gd name="connsiteX5" fmla="*/ 839514 w 2362498"/>
              <a:gd name="connsiteY5" fmla="*/ 1827878 h 1827878"/>
              <a:gd name="connsiteX6" fmla="*/ 433218 w 2362498"/>
              <a:gd name="connsiteY6" fmla="*/ 1827878 h 1827878"/>
              <a:gd name="connsiteX7" fmla="*/ 433218 w 2362498"/>
              <a:gd name="connsiteY7" fmla="*/ 1826314 h 1827878"/>
              <a:gd name="connsiteX8" fmla="*/ 0 w 2362498"/>
              <a:gd name="connsiteY8" fmla="*/ 1826314 h 1827878"/>
              <a:gd name="connsiteX0" fmla="*/ 618105 w 2362498"/>
              <a:gd name="connsiteY0" fmla="*/ 1612423 h 1827878"/>
              <a:gd name="connsiteX1" fmla="*/ 2362498 w 2362498"/>
              <a:gd name="connsiteY1" fmla="*/ 1612423 h 1827878"/>
              <a:gd name="connsiteX2" fmla="*/ 2362498 w 2362498"/>
              <a:gd name="connsiteY2" fmla="*/ 1827878 h 1827878"/>
              <a:gd name="connsiteX3" fmla="*/ 839514 w 2362498"/>
              <a:gd name="connsiteY3" fmla="*/ 1827878 h 1827878"/>
              <a:gd name="connsiteX4" fmla="*/ 433218 w 2362498"/>
              <a:gd name="connsiteY4" fmla="*/ 1827878 h 1827878"/>
              <a:gd name="connsiteX5" fmla="*/ 433218 w 2362498"/>
              <a:gd name="connsiteY5" fmla="*/ 1826314 h 1827878"/>
              <a:gd name="connsiteX6" fmla="*/ 0 w 2362498"/>
              <a:gd name="connsiteY6" fmla="*/ 1826314 h 1827878"/>
              <a:gd name="connsiteX7" fmla="*/ 0 w 2362498"/>
              <a:gd name="connsiteY7" fmla="*/ 0 h 1827878"/>
              <a:gd name="connsiteX8" fmla="*/ 618105 w 2362498"/>
              <a:gd name="connsiteY8" fmla="*/ 0 h 1827878"/>
              <a:gd name="connsiteX9" fmla="*/ 709545 w 2362498"/>
              <a:gd name="connsiteY9" fmla="*/ 1703863 h 1827878"/>
              <a:gd name="connsiteX0" fmla="*/ 618105 w 2362498"/>
              <a:gd name="connsiteY0" fmla="*/ 1612423 h 1827878"/>
              <a:gd name="connsiteX1" fmla="*/ 2362498 w 2362498"/>
              <a:gd name="connsiteY1" fmla="*/ 1612423 h 1827878"/>
              <a:gd name="connsiteX2" fmla="*/ 2362498 w 2362498"/>
              <a:gd name="connsiteY2" fmla="*/ 1827878 h 1827878"/>
              <a:gd name="connsiteX3" fmla="*/ 839514 w 2362498"/>
              <a:gd name="connsiteY3" fmla="*/ 1827878 h 1827878"/>
              <a:gd name="connsiteX4" fmla="*/ 433218 w 2362498"/>
              <a:gd name="connsiteY4" fmla="*/ 1827878 h 1827878"/>
              <a:gd name="connsiteX5" fmla="*/ 433218 w 2362498"/>
              <a:gd name="connsiteY5" fmla="*/ 1826314 h 1827878"/>
              <a:gd name="connsiteX6" fmla="*/ 0 w 2362498"/>
              <a:gd name="connsiteY6" fmla="*/ 1826314 h 1827878"/>
              <a:gd name="connsiteX7" fmla="*/ 0 w 2362498"/>
              <a:gd name="connsiteY7" fmla="*/ 0 h 1827878"/>
              <a:gd name="connsiteX8" fmla="*/ 618105 w 2362498"/>
              <a:gd name="connsiteY8" fmla="*/ 0 h 1827878"/>
              <a:gd name="connsiteX0" fmla="*/ 2362498 w 2362498"/>
              <a:gd name="connsiteY0" fmla="*/ 1612423 h 1827878"/>
              <a:gd name="connsiteX1" fmla="*/ 2362498 w 2362498"/>
              <a:gd name="connsiteY1" fmla="*/ 1827878 h 1827878"/>
              <a:gd name="connsiteX2" fmla="*/ 839514 w 2362498"/>
              <a:gd name="connsiteY2" fmla="*/ 1827878 h 1827878"/>
              <a:gd name="connsiteX3" fmla="*/ 433218 w 2362498"/>
              <a:gd name="connsiteY3" fmla="*/ 1827878 h 1827878"/>
              <a:gd name="connsiteX4" fmla="*/ 433218 w 2362498"/>
              <a:gd name="connsiteY4" fmla="*/ 1826314 h 1827878"/>
              <a:gd name="connsiteX5" fmla="*/ 0 w 2362498"/>
              <a:gd name="connsiteY5" fmla="*/ 1826314 h 1827878"/>
              <a:gd name="connsiteX6" fmla="*/ 0 w 2362498"/>
              <a:gd name="connsiteY6" fmla="*/ 0 h 1827878"/>
              <a:gd name="connsiteX7" fmla="*/ 618105 w 2362498"/>
              <a:gd name="connsiteY7" fmla="*/ 0 h 1827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62498" h="1827878">
                <a:moveTo>
                  <a:pt x="2362498" y="1612423"/>
                </a:moveTo>
                <a:lnTo>
                  <a:pt x="2362498" y="1827878"/>
                </a:lnTo>
                <a:lnTo>
                  <a:pt x="839514" y="1827878"/>
                </a:lnTo>
                <a:lnTo>
                  <a:pt x="433218" y="1827878"/>
                </a:lnTo>
                <a:lnTo>
                  <a:pt x="433218" y="1826314"/>
                </a:lnTo>
                <a:lnTo>
                  <a:pt x="0" y="1826314"/>
                </a:lnTo>
                <a:lnTo>
                  <a:pt x="0" y="0"/>
                </a:lnTo>
                <a:lnTo>
                  <a:pt x="618105" y="0"/>
                </a:lnTo>
              </a:path>
            </a:pathLst>
          </a:custGeom>
          <a:noFill/>
          <a:ln w="317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BEFE1C2-10CF-41AB-A6A9-A1D4E8390A62}"/>
              </a:ext>
            </a:extLst>
          </p:cNvPr>
          <p:cNvSpPr txBox="1"/>
          <p:nvPr/>
        </p:nvSpPr>
        <p:spPr>
          <a:xfrm>
            <a:off x="3941112" y="4259286"/>
            <a:ext cx="470916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200" b="1" dirty="0">
                <a:solidFill>
                  <a:srgbClr val="000000"/>
                </a:solidFill>
                <a:latin typeface="+mj-ea"/>
                <a:ea typeface="+mj-ea"/>
                <a:cs typeface="맑은 고딕 Semilight" panose="020B0502040204020203" pitchFamily="34" charset="-128"/>
              </a:rPr>
              <a:t>이론적 배경 및</a:t>
            </a:r>
            <a:r>
              <a:rPr lang="en-US" altLang="ko-KR" sz="3200" b="1" dirty="0">
                <a:solidFill>
                  <a:srgbClr val="000000"/>
                </a:solidFill>
                <a:latin typeface="+mj-ea"/>
                <a:ea typeface="+mj-ea"/>
                <a:cs typeface="맑은 고딕 Semilight" panose="020B0502040204020203" pitchFamily="34" charset="-128"/>
              </a:rPr>
              <a:t> </a:t>
            </a:r>
            <a:r>
              <a:rPr lang="ko-KR" altLang="en-US" sz="3200" b="1" dirty="0">
                <a:solidFill>
                  <a:srgbClr val="000000"/>
                </a:solidFill>
                <a:latin typeface="+mj-ea"/>
                <a:ea typeface="+mj-ea"/>
                <a:cs typeface="맑은 고딕 Semilight" panose="020B0502040204020203" pitchFamily="34" charset="-128"/>
              </a:rPr>
              <a:t>선행연구</a:t>
            </a:r>
            <a:r>
              <a:rPr lang="en-US" altLang="zh-CN" sz="3200" b="1" dirty="0">
                <a:solidFill>
                  <a:srgbClr val="000000"/>
                </a:solidFill>
                <a:latin typeface="+mj-ea"/>
                <a:ea typeface="+mj-ea"/>
                <a:cs typeface="맑은 고딕 Semilight" panose="020B0502040204020203" pitchFamily="34" charset="-128"/>
              </a:rPr>
              <a:t> </a:t>
            </a:r>
            <a:endParaRPr lang="ko-KR" altLang="en-US" sz="32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15038556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1cfe325ac88af4cb1e315171a86c19382325f4f"/>
</p:tagLst>
</file>

<file path=ppt/theme/theme1.xml><?xml version="1.0" encoding="utf-8"?>
<a:theme xmlns:a="http://schemas.openxmlformats.org/drawingml/2006/main" name="爱给ppt www.aigei.com">
  <a:themeElements>
    <a:clrScheme name="따뜻한 파란색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사용자 지정 1">
      <a:majorFont>
        <a:latin typeface="Times New Roman"/>
        <a:ea typeface="맑은 고딕"/>
        <a:cs typeface=""/>
      </a:majorFont>
      <a:minorFont>
        <a:latin typeface="Times New Roman"/>
        <a:ea typeface="맑은 고딕 Semi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18006</TotalTime>
  <Words>2247</Words>
  <Application>Microsoft Office PowerPoint</Application>
  <PresentationFormat>와이드스크린</PresentationFormat>
  <Paragraphs>869</Paragraphs>
  <Slides>23</Slides>
  <Notes>23</Notes>
  <HiddenSlides>0</HiddenSlides>
  <MMClips>0</MMClips>
  <ScaleCrop>false</ScaleCrop>
  <HeadingPairs>
    <vt:vector size="6" baseType="variant">
      <vt:variant>
        <vt:lpstr>사용한 글꼴</vt:lpstr>
      </vt:variant>
      <vt:variant>
        <vt:i4>20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44" baseType="lpstr">
      <vt:lpstr>Arial Unicode MS</vt:lpstr>
      <vt:lpstr>FontAwesome</vt:lpstr>
      <vt:lpstr>HCR Dotum</vt:lpstr>
      <vt:lpstr>Malgun Gothic (正文)</vt:lpstr>
      <vt:lpstr>Malgun Malgun Gothic (正文)(正文)</vt:lpstr>
      <vt:lpstr>微软雅黑</vt:lpstr>
      <vt:lpstr>宋体</vt:lpstr>
      <vt:lpstr>맑은 고딕</vt:lpstr>
      <vt:lpstr>맑은 고딕 Semilight</vt:lpstr>
      <vt:lpstr>바탕</vt:lpstr>
      <vt:lpstr>한양신명조</vt:lpstr>
      <vt:lpstr>한컴바탕</vt:lpstr>
      <vt:lpstr>함초롬바탕</vt:lpstr>
      <vt:lpstr>Arial</vt:lpstr>
      <vt:lpstr>Calibri</vt:lpstr>
      <vt:lpstr>Cambria Math</vt:lpstr>
      <vt:lpstr>Ebrima</vt:lpstr>
      <vt:lpstr>Impact</vt:lpstr>
      <vt:lpstr>Times New Roman</vt:lpstr>
      <vt:lpstr>Wingdings</vt:lpstr>
      <vt:lpstr>爱给ppt www.aigei.com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丫丫精饰</dc:title>
  <dc:subject>丫丫精饰</dc:subject>
  <dc:creator>丫丫精饰</dc:creator>
  <cp:keywords>https:/cyppt.taobao.com</cp:keywords>
  <dc:description>https://cyppt.taobao.com/</dc:description>
  <cp:lastModifiedBy>user</cp:lastModifiedBy>
  <cp:revision>2572</cp:revision>
  <dcterms:created xsi:type="dcterms:W3CDTF">2014-10-29T09:18:14Z</dcterms:created>
  <dcterms:modified xsi:type="dcterms:W3CDTF">2022-04-25T11:26:39Z</dcterms:modified>
  <cp:category>https://cyppt.taobao.com/</cp:category>
</cp:coreProperties>
</file>