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75" r:id="rId5"/>
    <p:sldId id="262" r:id="rId6"/>
    <p:sldId id="285" r:id="rId7"/>
    <p:sldId id="288" r:id="rId8"/>
    <p:sldId id="292" r:id="rId9"/>
    <p:sldId id="290" r:id="rId10"/>
    <p:sldId id="277" r:id="rId11"/>
    <p:sldId id="293" r:id="rId12"/>
    <p:sldId id="266" r:id="rId13"/>
    <p:sldId id="278" r:id="rId14"/>
    <p:sldId id="268" r:id="rId15"/>
    <p:sldId id="269" r:id="rId16"/>
    <p:sldId id="289" r:id="rId17"/>
    <p:sldId id="283" r:id="rId18"/>
    <p:sldId id="271" r:id="rId19"/>
    <p:sldId id="272" r:id="rId20"/>
    <p:sldId id="273" r:id="rId21"/>
  </p:sldIdLst>
  <p:sldSz cx="9144000" cy="6858000" type="screen4x3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E974BF7-3E40-45FB-9C8E-05A627E30534}" type="datetime1">
              <a:rPr lang="ko-KR" altLang="en-US"/>
              <a:pPr lvl="0">
                <a:defRPr/>
              </a:pPr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88AC74F-DEF0-4CE1-9317-0E9DE6B40CD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DD5593E-0A0F-42E2-9E76-9A16E89B2BEB}" type="datetime1">
              <a:rPr lang="ko-KR" altLang="en-US"/>
              <a:pPr lvl="0">
                <a:defRPr/>
              </a:pPr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F8DDD91-4F6C-45B8-9113-BAC67277E0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여기에 슬라이드 노트의 내용을 입력하십시오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64DEE-0E6A-4636-B86F-03CDBA29F4E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64DEE-0E6A-4636-B86F-03CDBA29F4E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F078-FD02-49A2-8918-157CA0E606DB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5A48-6D95-405E-A0F3-7B580BE07A32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DD0D-0A70-418C-8A8A-30D12E3F7689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075A-F6C3-4DF9-8FBE-25479070FD52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A1084B7-30E3-4A07-96FE-680D0188F680}" type="datetime1">
              <a:rPr lang="ko-KR" altLang="en-US" smtClean="0"/>
              <a:t>2022-04-28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482D-9568-401B-8291-D6BD0624F697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1A4D-0A94-4D59-988D-3BDDEAFE95BA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B034-6DEB-4A39-A838-56B6E2845703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BF7D-72A5-4BC6-BFEE-1436CAAC5D56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160F-26E4-466C-8DF5-F6CF525BF019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990E-23AF-4275-B4B2-B27BFFC79BDE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83408CE-5A2E-4B75-8CDE-C188524C2952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C3FF91E-3120-4380-A0B1-C6B17CCFFF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>
          <a:xfrm>
            <a:off x="683568" y="1196752"/>
            <a:ext cx="8003232" cy="1418456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2000" b="1" dirty="0" smtClean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글로벌 공급사슬관리를 위한 국제운송주선인의 시장지향성이 </a:t>
            </a:r>
            <a:endParaRPr lang="en-US" altLang="ko-KR" sz="2000" b="1" dirty="0" smtClean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2000" b="1" dirty="0" smtClean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고객서비스에 미치는 영향</a:t>
            </a:r>
            <a:endParaRPr lang="ko-KR" altLang="en-US" sz="2000" b="1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" name="AutoShape 43"/>
          <p:cNvSpPr>
            <a:spLocks noChangeArrowheads="1"/>
          </p:cNvSpPr>
          <p:nvPr/>
        </p:nvSpPr>
        <p:spPr>
          <a:xfrm>
            <a:off x="2308920" y="4221088"/>
            <a:ext cx="4752528" cy="129614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lvl="0" indent="-34290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  <a:cs typeface="Times New Roman"/>
              </a:rPr>
              <a:t>배희성</a:t>
            </a:r>
          </a:p>
          <a:p>
            <a:pPr marL="342900" lvl="0" indent="-342900"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  <a:cs typeface="Times New Roman"/>
              </a:rPr>
              <a:t>경기대학교</a:t>
            </a:r>
            <a:endParaRPr lang="en-US" altLang="ko-KR">
              <a:solidFill>
                <a:srgbClr val="000000"/>
              </a:solidFill>
              <a:latin typeface="+mn-ea"/>
              <a:cs typeface="Times New Roman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mtClean="0"/>
              <a:t>시장지향성과 고객서비스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332656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ko-KR" altLang="en-US" sz="1800" b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연구방법론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51520" y="1772816"/>
            <a:ext cx="8208912" cy="453650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시장지향성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기업이 지속적으로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경쟁우위와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월등한 수익성을 누리기 위하여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시장요구에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경쟁자들보다 더 잘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대응해야 하며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시장요구의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변화를 예측하는데 따른 기업의 노력을 나타낸다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정보창출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시장지향성의 출발점으로 시장정보가 고객들의 욕구와 선호에 영향을 미치는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외생요인의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분석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5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문항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조직 내 전 부서의 실질적인 참여를 통하여 시장의 요구에 효과적으로 반응하는 것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(5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문항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반응성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표적시장을 선정하고 현재의 요구와 잠재적인 요구에 따라 준비된 서비스를 제공하며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고객의 우호적인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반응을 이끌어 낼 수 있도록 서비스를 생산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유통 및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촉진하는 것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(5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문항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고객서비스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고객을 유인하기 위한 차별화를 구축하는 능력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문항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1213125"/>
            <a:ext cx="4680520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변수의 정의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graphicFrame>
        <p:nvGraphicFramePr>
          <p:cNvPr id="3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32982"/>
              </p:ext>
            </p:extLst>
          </p:nvPr>
        </p:nvGraphicFramePr>
        <p:xfrm>
          <a:off x="419100" y="836712"/>
          <a:ext cx="8305800" cy="510118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2751457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96909354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3930341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2270533"/>
                    </a:ext>
                  </a:extLst>
                </a:gridCol>
              </a:tblGrid>
              <a:tr h="36038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   수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측정항목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참고문헌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36020"/>
                  </a:ext>
                </a:extLst>
              </a:tr>
              <a:tr h="1047886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시장지향성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정보창출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고객의 요구파악을 위한 고객접촉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고객요구를 파악하기 위한 사내회의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고객요구파악을 위한 타사 직원들과의 비공식적 접촉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고객요구파악을 위한 유관기관과의 접촉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사업환경의 변화에 대한 정기적 조사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이용기 등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(1996),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Gray 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(1998),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Jaworski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kohli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(1993)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58379"/>
                  </a:ext>
                </a:extLst>
              </a:tr>
              <a:tr h="1047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정보확산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환경변화에 대응하기 위한 회의 개최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실무자들의 고객요구와 선호에 대한 토의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고객정보를 파악할 수 있는 정기간행물 구독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고객의 불만에 대한 전직원의 인지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고객정보에 대한 전 직원의 공유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86816"/>
                  </a:ext>
                </a:extLst>
              </a:tr>
              <a:tr h="1047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정보반응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고객의 특별요청에 대한 수용여부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고객서비스에 대한 고객과의 공동관리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핵심고객에 대한 차별적인 서비스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고객요청에 부응하는 서비스제공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고객의 불만에 대한 즉각적인 해결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796326"/>
                  </a:ext>
                </a:extLst>
              </a:tr>
              <a:tr h="124848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고객서비스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경쟁사와 차별적인 물류서비스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고객의 요구를 충적하기 위한 프로그램의 존재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고객의 요구를 고객세분화에 사용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고객에게 부가가치서비스의 제공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Parasuraman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(1994),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Stank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(2001/2002)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7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46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6802" y="2132856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모집단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3"/>
          <p:cNvSpPr>
            <a:spLocks noChangeArrowheads="1"/>
          </p:cNvSpPr>
          <p:nvPr/>
        </p:nvSpPr>
        <p:spPr bwMode="auto">
          <a:xfrm>
            <a:off x="2334994" y="2121349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국제운송주선인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08363" y="3501008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표본추출방법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08363" y="4221088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조사방법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08363" y="4941168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설문조사기간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8363" y="5661248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자료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43"/>
          <p:cNvSpPr>
            <a:spLocks noChangeArrowheads="1"/>
          </p:cNvSpPr>
          <p:nvPr/>
        </p:nvSpPr>
        <p:spPr bwMode="auto">
          <a:xfrm>
            <a:off x="2336555" y="3501008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단순무작위추출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" name="AutoShape 43"/>
          <p:cNvSpPr>
            <a:spLocks noChangeArrowheads="1"/>
          </p:cNvSpPr>
          <p:nvPr/>
        </p:nvSpPr>
        <p:spPr bwMode="auto">
          <a:xfrm>
            <a:off x="2336555" y="4227163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설문조사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(URL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사용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</p:txBody>
      </p:sp>
      <p:sp>
        <p:nvSpPr>
          <p:cNvPr id="23" name="AutoShape 43"/>
          <p:cNvSpPr>
            <a:spLocks noChangeArrowheads="1"/>
          </p:cNvSpPr>
          <p:nvPr/>
        </p:nvSpPr>
        <p:spPr bwMode="auto">
          <a:xfrm>
            <a:off x="2341313" y="4941168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2021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6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월부터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2021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월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4" name="AutoShape 43"/>
          <p:cNvSpPr>
            <a:spLocks noChangeArrowheads="1"/>
          </p:cNvSpPr>
          <p:nvPr/>
        </p:nvSpPr>
        <p:spPr bwMode="auto">
          <a:xfrm>
            <a:off x="2341313" y="5661248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110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기업 응답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무응답 및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부실응답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부 제외한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106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시장지향성과 고객서비스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51520" y="1213125"/>
            <a:ext cx="4680520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표본추출방법과 자료수집방법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6802" y="2807350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표본프레임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43"/>
          <p:cNvSpPr>
            <a:spLocks noChangeArrowheads="1"/>
          </p:cNvSpPr>
          <p:nvPr/>
        </p:nvSpPr>
        <p:spPr bwMode="auto">
          <a:xfrm>
            <a:off x="2334994" y="2795843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한국국제물류협회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회원사 명부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1213125"/>
            <a:ext cx="4680520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분석방법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6802" y="2132856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신뢰성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43"/>
          <p:cNvSpPr>
            <a:spLocks noChangeArrowheads="1"/>
          </p:cNvSpPr>
          <p:nvPr/>
        </p:nvSpPr>
        <p:spPr bwMode="auto">
          <a:xfrm>
            <a:off x="2334994" y="2121349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Cronbach’s alpha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계수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(&gt; 0.6)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6802" y="2852936"/>
            <a:ext cx="1728192" cy="62506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타당성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2044" y="3769650"/>
            <a:ext cx="1728192" cy="7085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변수들 간의 관계</a:t>
            </a:r>
            <a:endParaRPr lang="ko-KR" altLang="en-US" sz="16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97286" y="4721561"/>
            <a:ext cx="1728192" cy="4463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가설검증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43"/>
          <p:cNvSpPr>
            <a:spLocks noChangeArrowheads="1"/>
          </p:cNvSpPr>
          <p:nvPr/>
        </p:nvSpPr>
        <p:spPr bwMode="auto">
          <a:xfrm>
            <a:off x="2334994" y="2852935"/>
            <a:ext cx="6264696" cy="62506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요인분석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(&gt; 0.7)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" name="AutoShape 43"/>
          <p:cNvSpPr>
            <a:spLocks noChangeArrowheads="1"/>
          </p:cNvSpPr>
          <p:nvPr/>
        </p:nvSpPr>
        <p:spPr bwMode="auto">
          <a:xfrm>
            <a:off x="2330236" y="3775725"/>
            <a:ext cx="6264696" cy="70249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상관분석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" name="AutoShape 43"/>
          <p:cNvSpPr>
            <a:spLocks noChangeArrowheads="1"/>
          </p:cNvSpPr>
          <p:nvPr/>
        </p:nvSpPr>
        <p:spPr bwMode="auto">
          <a:xfrm>
            <a:off x="2330236" y="4721561"/>
            <a:ext cx="6264696" cy="4463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중재회귀분석</a:t>
            </a:r>
            <a:endParaRPr lang="en-US" altLang="ko-KR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7603" y="2120734"/>
            <a:ext cx="3168352" cy="57606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매출액</a:t>
            </a: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억원</a:t>
            </a: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43"/>
          <p:cNvSpPr>
            <a:spLocks noChangeArrowheads="1"/>
          </p:cNvSpPr>
          <p:nvPr/>
        </p:nvSpPr>
        <p:spPr bwMode="auto">
          <a:xfrm>
            <a:off x="3575955" y="2120734"/>
            <a:ext cx="1656184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빈도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(%)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407603" y="2714827"/>
            <a:ext cx="3168352" cy="352839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이하</a:t>
            </a:r>
            <a:endParaRPr lang="en-US" altLang="ko-KR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2-5</a:t>
            </a:r>
          </a:p>
          <a:p>
            <a:pPr algn="ctr">
              <a:spcBef>
                <a:spcPct val="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5-10</a:t>
            </a:r>
          </a:p>
          <a:p>
            <a:pPr algn="ctr">
              <a:spcBef>
                <a:spcPct val="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10-15</a:t>
            </a:r>
          </a:p>
          <a:p>
            <a:pPr algn="ctr">
              <a:spcBef>
                <a:spcPct val="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15-20</a:t>
            </a:r>
          </a:p>
          <a:p>
            <a:pPr algn="ctr"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초과</a:t>
            </a:r>
            <a:endParaRPr lang="en-US" altLang="ko-KR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무응답</a:t>
            </a:r>
            <a:endParaRPr lang="en-US" altLang="ko-KR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18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합계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utoShape 43"/>
          <p:cNvSpPr>
            <a:spLocks noChangeArrowheads="1"/>
          </p:cNvSpPr>
          <p:nvPr/>
        </p:nvSpPr>
        <p:spPr bwMode="auto">
          <a:xfrm>
            <a:off x="3557926" y="2708920"/>
            <a:ext cx="1656184" cy="352839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12(11.3)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11(10.4)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15(14.2)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9(8.5)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10(9.4)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6(5.7)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43(40.5)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106(100.0)</a:t>
            </a:r>
            <a:endParaRPr lang="en-US" altLang="ko-KR" dirty="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5232139" y="2120734"/>
            <a:ext cx="1872208" cy="57606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설립년도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43"/>
          <p:cNvSpPr>
            <a:spLocks noChangeArrowheads="1"/>
          </p:cNvSpPr>
          <p:nvPr/>
        </p:nvSpPr>
        <p:spPr bwMode="auto">
          <a:xfrm>
            <a:off x="7128284" y="2120734"/>
            <a:ext cx="1656184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빈도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(%)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232139" y="2721041"/>
            <a:ext cx="1872208" cy="153552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2000 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이전</a:t>
            </a:r>
            <a:endParaRPr lang="en-US" altLang="ko-KR" sz="1400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2001-2010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2011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-2015</a:t>
            </a:r>
            <a:endParaRPr lang="en-US" altLang="ko-KR" sz="1400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 </a:t>
            </a:r>
            <a:r>
              <a:rPr lang="ko-KR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이후</a:t>
            </a:r>
            <a:endParaRPr lang="en-US" altLang="ko-KR" sz="1400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무응답</a:t>
            </a:r>
            <a:endParaRPr lang="ko-KR" altLang="en-US" sz="14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222794" y="4255745"/>
            <a:ext cx="1872208" cy="57606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직원 수</a:t>
            </a: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명</a:t>
            </a:r>
            <a:r>
              <a:rPr lang="en-US" altLang="ko-K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8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222794" y="4852281"/>
            <a:ext cx="1872208" cy="136815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미만</a:t>
            </a:r>
            <a:endParaRPr lang="en-US" altLang="ko-KR" sz="1400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10-30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30-50</a:t>
            </a:r>
          </a:p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50-100</a:t>
            </a:r>
          </a:p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이상</a:t>
            </a:r>
            <a:endParaRPr lang="en-US" altLang="ko-KR" sz="1400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무응답</a:t>
            </a:r>
            <a:endParaRPr lang="ko-KR" altLang="en-US" sz="140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AutoShape 43"/>
          <p:cNvSpPr>
            <a:spLocks noChangeArrowheads="1"/>
          </p:cNvSpPr>
          <p:nvPr/>
        </p:nvSpPr>
        <p:spPr bwMode="auto">
          <a:xfrm>
            <a:off x="7128284" y="2696798"/>
            <a:ext cx="1656184" cy="15597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52(49.0)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22(20.7)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19(17.9)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9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(8.5)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4(3.8)</a:t>
            </a:r>
          </a:p>
        </p:txBody>
      </p:sp>
      <p:sp>
        <p:nvSpPr>
          <p:cNvPr id="33" name="AutoShape 43"/>
          <p:cNvSpPr>
            <a:spLocks noChangeArrowheads="1"/>
          </p:cNvSpPr>
          <p:nvPr/>
        </p:nvSpPr>
        <p:spPr bwMode="auto">
          <a:xfrm>
            <a:off x="7128284" y="4256562"/>
            <a:ext cx="1656184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빈도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(%)</a:t>
            </a:r>
          </a:p>
        </p:txBody>
      </p:sp>
      <p:sp>
        <p:nvSpPr>
          <p:cNvPr id="34" name="AutoShape 43"/>
          <p:cNvSpPr>
            <a:spLocks noChangeArrowheads="1"/>
          </p:cNvSpPr>
          <p:nvPr/>
        </p:nvSpPr>
        <p:spPr bwMode="auto">
          <a:xfrm>
            <a:off x="7128284" y="4869160"/>
            <a:ext cx="1656184" cy="136815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33(31.1)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45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(42.5)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12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(11.3)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6(5.6)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(2.8)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7(6.7)</a:t>
            </a:r>
            <a:endParaRPr lang="en-US" altLang="ko-KR" sz="1400" dirty="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시장지향성과 고객서비스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AutoShape 43"/>
          <p:cNvSpPr>
            <a:spLocks noChangeArrowheads="1"/>
          </p:cNvSpPr>
          <p:nvPr/>
        </p:nvSpPr>
        <p:spPr bwMode="auto">
          <a:xfrm>
            <a:off x="1187624" y="512677"/>
            <a:ext cx="6768752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IV. </a:t>
            </a:r>
            <a:r>
              <a:rPr lang="ko-KR" altLang="en-US" sz="2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실증분석의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결과</a:t>
            </a:r>
            <a:endParaRPr lang="ko-KR" altLang="en-US" sz="2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539552" y="1376773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1.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응답기업의 일반적 특성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8500" y="1409849"/>
            <a:ext cx="901598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측정요인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25" name="AutoShape 43"/>
          <p:cNvSpPr>
            <a:spLocks noChangeArrowheads="1"/>
          </p:cNvSpPr>
          <p:nvPr/>
        </p:nvSpPr>
        <p:spPr bwMode="auto">
          <a:xfrm>
            <a:off x="1730098" y="1409849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요인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828500" y="1841897"/>
            <a:ext cx="901598" cy="63972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시장 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1</a:t>
            </a:r>
          </a:p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시장 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2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92" name="AutoShape 43"/>
          <p:cNvSpPr>
            <a:spLocks noChangeArrowheads="1"/>
          </p:cNvSpPr>
          <p:nvPr/>
        </p:nvSpPr>
        <p:spPr bwMode="auto">
          <a:xfrm>
            <a:off x="1730098" y="1841897"/>
            <a:ext cx="1081917" cy="63972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0.230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0.296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시장지향성과 고객서비스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AutoShape 43"/>
          <p:cNvSpPr>
            <a:spLocks noChangeArrowheads="1"/>
          </p:cNvSpPr>
          <p:nvPr/>
        </p:nvSpPr>
        <p:spPr bwMode="auto">
          <a:xfrm>
            <a:off x="2836022" y="1409849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요인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6" name="AutoShape 43"/>
          <p:cNvSpPr>
            <a:spLocks noChangeArrowheads="1"/>
          </p:cNvSpPr>
          <p:nvPr/>
        </p:nvSpPr>
        <p:spPr bwMode="auto">
          <a:xfrm>
            <a:off x="3945541" y="1409849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요인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0" name="AutoShape 43"/>
          <p:cNvSpPr>
            <a:spLocks noChangeArrowheads="1"/>
          </p:cNvSpPr>
          <p:nvPr/>
        </p:nvSpPr>
        <p:spPr bwMode="auto">
          <a:xfrm>
            <a:off x="5034486" y="1412776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요인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1188856" y="712213"/>
            <a:ext cx="6414286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2.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신뢰성 및 타당성 분석결과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55" name="AutoShape 43"/>
          <p:cNvSpPr>
            <a:spLocks noChangeArrowheads="1"/>
          </p:cNvSpPr>
          <p:nvPr/>
        </p:nvSpPr>
        <p:spPr bwMode="auto">
          <a:xfrm>
            <a:off x="2832676" y="1841897"/>
            <a:ext cx="1081917" cy="63972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0.291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0.044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6" name="AutoShape 43"/>
          <p:cNvSpPr>
            <a:spLocks noChangeArrowheads="1"/>
          </p:cNvSpPr>
          <p:nvPr/>
        </p:nvSpPr>
        <p:spPr bwMode="auto">
          <a:xfrm>
            <a:off x="3935254" y="1841897"/>
            <a:ext cx="1081917" cy="63972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-0.014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0.046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8" name="AutoShape 43"/>
          <p:cNvSpPr>
            <a:spLocks noChangeArrowheads="1"/>
          </p:cNvSpPr>
          <p:nvPr/>
        </p:nvSpPr>
        <p:spPr bwMode="auto">
          <a:xfrm>
            <a:off x="5034486" y="1839003"/>
            <a:ext cx="1081917" cy="63679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0.646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0.768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812848" y="2475797"/>
            <a:ext cx="901598" cy="737179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시장 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6</a:t>
            </a:r>
          </a:p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7</a:t>
            </a:r>
          </a:p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시장 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10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60" name="AutoShape 43"/>
          <p:cNvSpPr>
            <a:spLocks noChangeArrowheads="1"/>
          </p:cNvSpPr>
          <p:nvPr/>
        </p:nvSpPr>
        <p:spPr bwMode="auto">
          <a:xfrm>
            <a:off x="1736028" y="2498388"/>
            <a:ext cx="1081917" cy="7145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0.151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0.329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0.403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1" name="AutoShape 43"/>
          <p:cNvSpPr>
            <a:spLocks noChangeArrowheads="1"/>
          </p:cNvSpPr>
          <p:nvPr/>
        </p:nvSpPr>
        <p:spPr bwMode="auto">
          <a:xfrm>
            <a:off x="2838606" y="2498388"/>
            <a:ext cx="1081917" cy="7145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0.637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0.619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0.712</a:t>
            </a:r>
          </a:p>
        </p:txBody>
      </p:sp>
      <p:sp>
        <p:nvSpPr>
          <p:cNvPr id="62" name="AutoShape 43"/>
          <p:cNvSpPr>
            <a:spLocks noChangeArrowheads="1"/>
          </p:cNvSpPr>
          <p:nvPr/>
        </p:nvSpPr>
        <p:spPr bwMode="auto">
          <a:xfrm>
            <a:off x="3941184" y="2498388"/>
            <a:ext cx="1081917" cy="7145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0.358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0.360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0.140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4" name="AutoShape 43"/>
          <p:cNvSpPr>
            <a:spLocks noChangeArrowheads="1"/>
          </p:cNvSpPr>
          <p:nvPr/>
        </p:nvSpPr>
        <p:spPr bwMode="auto">
          <a:xfrm>
            <a:off x="5040416" y="2495494"/>
            <a:ext cx="1081917" cy="71748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0.348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0.288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0.014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0" name="AutoShape 43"/>
          <p:cNvSpPr>
            <a:spLocks noChangeArrowheads="1"/>
          </p:cNvSpPr>
          <p:nvPr/>
        </p:nvSpPr>
        <p:spPr bwMode="auto">
          <a:xfrm>
            <a:off x="6147351" y="1409849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변화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5" name="AutoShape 43"/>
          <p:cNvSpPr>
            <a:spLocks noChangeArrowheads="1"/>
          </p:cNvSpPr>
          <p:nvPr/>
        </p:nvSpPr>
        <p:spPr bwMode="auto">
          <a:xfrm>
            <a:off x="7236296" y="1412776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크론바흐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7" name="AutoShape 43"/>
          <p:cNvSpPr>
            <a:spLocks noChangeArrowheads="1"/>
          </p:cNvSpPr>
          <p:nvPr/>
        </p:nvSpPr>
        <p:spPr bwMode="auto">
          <a:xfrm>
            <a:off x="6137064" y="1841897"/>
            <a:ext cx="1081917" cy="633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5→2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8" name="AutoShape 43"/>
          <p:cNvSpPr>
            <a:spLocks noChangeArrowheads="1"/>
          </p:cNvSpPr>
          <p:nvPr/>
        </p:nvSpPr>
        <p:spPr bwMode="auto">
          <a:xfrm>
            <a:off x="7236296" y="1839003"/>
            <a:ext cx="1081917" cy="63679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0.578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9" name="AutoShape 43"/>
          <p:cNvSpPr>
            <a:spLocks noChangeArrowheads="1"/>
          </p:cNvSpPr>
          <p:nvPr/>
        </p:nvSpPr>
        <p:spPr bwMode="auto">
          <a:xfrm>
            <a:off x="6142994" y="2498388"/>
            <a:ext cx="1081917" cy="7145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→3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1" name="AutoShape 43"/>
          <p:cNvSpPr>
            <a:spLocks noChangeArrowheads="1"/>
          </p:cNvSpPr>
          <p:nvPr/>
        </p:nvSpPr>
        <p:spPr bwMode="auto">
          <a:xfrm>
            <a:off x="7242226" y="2495494"/>
            <a:ext cx="1081917" cy="71748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0.852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811185" y="3233877"/>
            <a:ext cx="901598" cy="115212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11</a:t>
            </a:r>
          </a:p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시장 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13</a:t>
            </a:r>
          </a:p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14</a:t>
            </a:r>
            <a:b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15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28" name="AutoShape 43"/>
          <p:cNvSpPr>
            <a:spLocks noChangeArrowheads="1"/>
          </p:cNvSpPr>
          <p:nvPr/>
        </p:nvSpPr>
        <p:spPr bwMode="auto">
          <a:xfrm>
            <a:off x="1712783" y="3233877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0.688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0.818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0.766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0.734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9" name="AutoShape 43"/>
          <p:cNvSpPr>
            <a:spLocks noChangeArrowheads="1"/>
          </p:cNvSpPr>
          <p:nvPr/>
        </p:nvSpPr>
        <p:spPr bwMode="auto">
          <a:xfrm>
            <a:off x="2815361" y="3233877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0.256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0.131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0.161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0.056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0" name="AutoShape 43"/>
          <p:cNvSpPr>
            <a:spLocks noChangeArrowheads="1"/>
          </p:cNvSpPr>
          <p:nvPr/>
        </p:nvSpPr>
        <p:spPr bwMode="auto">
          <a:xfrm>
            <a:off x="3917939" y="3233877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0.154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0.301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0.316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0.169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1" name="AutoShape 43"/>
          <p:cNvSpPr>
            <a:spLocks noChangeArrowheads="1"/>
          </p:cNvSpPr>
          <p:nvPr/>
        </p:nvSpPr>
        <p:spPr bwMode="auto">
          <a:xfrm>
            <a:off x="5017171" y="3230983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0.353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0.064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0.330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0.465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2" name="AutoShape 43"/>
          <p:cNvSpPr>
            <a:spLocks noChangeArrowheads="1"/>
          </p:cNvSpPr>
          <p:nvPr/>
        </p:nvSpPr>
        <p:spPr bwMode="auto">
          <a:xfrm>
            <a:off x="6119749" y="3233877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5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→4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3" name="AutoShape 43"/>
          <p:cNvSpPr>
            <a:spLocks noChangeArrowheads="1"/>
          </p:cNvSpPr>
          <p:nvPr/>
        </p:nvSpPr>
        <p:spPr bwMode="auto">
          <a:xfrm>
            <a:off x="7218981" y="3230983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0.898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828500" y="4392425"/>
            <a:ext cx="901598" cy="115212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</a:p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고객 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2</a:t>
            </a:r>
          </a:p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</a:p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고객 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4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35" name="AutoShape 43"/>
          <p:cNvSpPr>
            <a:spLocks noChangeArrowheads="1"/>
          </p:cNvSpPr>
          <p:nvPr/>
        </p:nvSpPr>
        <p:spPr bwMode="auto">
          <a:xfrm>
            <a:off x="1730098" y="4392425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0.261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0.114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0.114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0.452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6" name="AutoShape 43"/>
          <p:cNvSpPr>
            <a:spLocks noChangeArrowheads="1"/>
          </p:cNvSpPr>
          <p:nvPr/>
        </p:nvSpPr>
        <p:spPr bwMode="auto">
          <a:xfrm>
            <a:off x="2832676" y="4392425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0.010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0.435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0.292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0.135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7" name="AutoShape 43"/>
          <p:cNvSpPr>
            <a:spLocks noChangeArrowheads="1"/>
          </p:cNvSpPr>
          <p:nvPr/>
        </p:nvSpPr>
        <p:spPr bwMode="auto">
          <a:xfrm>
            <a:off x="3935254" y="4392425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0.786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0.770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0.865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0.657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auto">
          <a:xfrm>
            <a:off x="5034486" y="4389531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0.086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0.032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0.035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0.165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1" name="AutoShape 43"/>
          <p:cNvSpPr>
            <a:spLocks noChangeArrowheads="1"/>
          </p:cNvSpPr>
          <p:nvPr/>
        </p:nvSpPr>
        <p:spPr bwMode="auto">
          <a:xfrm>
            <a:off x="6137064" y="4392425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 →4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7236296" y="4389531"/>
            <a:ext cx="1081917" cy="115212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0.873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821472" y="5564850"/>
            <a:ext cx="901598" cy="63972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아이겐값</a:t>
            </a:r>
            <a:endParaRPr lang="en-US" altLang="ko-KR" sz="1400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분산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53" name="AutoShape 43"/>
          <p:cNvSpPr>
            <a:spLocks noChangeArrowheads="1"/>
          </p:cNvSpPr>
          <p:nvPr/>
        </p:nvSpPr>
        <p:spPr bwMode="auto">
          <a:xfrm>
            <a:off x="1723070" y="5564850"/>
            <a:ext cx="1081917" cy="63972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4.072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21.430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7" name="AutoShape 43"/>
          <p:cNvSpPr>
            <a:spLocks noChangeArrowheads="1"/>
          </p:cNvSpPr>
          <p:nvPr/>
        </p:nvSpPr>
        <p:spPr bwMode="auto">
          <a:xfrm>
            <a:off x="2825648" y="5564850"/>
            <a:ext cx="1081917" cy="63972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3.889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20.467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3" name="AutoShape 43"/>
          <p:cNvSpPr>
            <a:spLocks noChangeArrowheads="1"/>
          </p:cNvSpPr>
          <p:nvPr/>
        </p:nvSpPr>
        <p:spPr bwMode="auto">
          <a:xfrm>
            <a:off x="3928226" y="5564850"/>
            <a:ext cx="1081917" cy="63972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3.263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17.175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5" name="AutoShape 43"/>
          <p:cNvSpPr>
            <a:spLocks noChangeArrowheads="1"/>
          </p:cNvSpPr>
          <p:nvPr/>
        </p:nvSpPr>
        <p:spPr bwMode="auto">
          <a:xfrm>
            <a:off x="5027458" y="5561956"/>
            <a:ext cx="1081917" cy="63679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2.420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12.736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6" name="AutoShape 43"/>
          <p:cNvSpPr>
            <a:spLocks noChangeArrowheads="1"/>
          </p:cNvSpPr>
          <p:nvPr/>
        </p:nvSpPr>
        <p:spPr bwMode="auto">
          <a:xfrm>
            <a:off x="6130036" y="5564850"/>
            <a:ext cx="1081917" cy="6339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7" name="AutoShape 43"/>
          <p:cNvSpPr>
            <a:spLocks noChangeArrowheads="1"/>
          </p:cNvSpPr>
          <p:nvPr/>
        </p:nvSpPr>
        <p:spPr bwMode="auto">
          <a:xfrm>
            <a:off x="7229268" y="5561956"/>
            <a:ext cx="1081917" cy="63679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8" name="AutoShape 43"/>
          <p:cNvSpPr>
            <a:spLocks noChangeArrowheads="1"/>
          </p:cNvSpPr>
          <p:nvPr/>
        </p:nvSpPr>
        <p:spPr bwMode="auto">
          <a:xfrm>
            <a:off x="832487" y="6219047"/>
            <a:ext cx="7478698" cy="53854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KMO =0.905, Bartlett test: Chi-square = 1441.702,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= 171, P=0.000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6" name="AutoShape 43"/>
          <p:cNvSpPr>
            <a:spLocks noChangeArrowheads="1"/>
          </p:cNvSpPr>
          <p:nvPr/>
        </p:nvSpPr>
        <p:spPr bwMode="auto">
          <a:xfrm>
            <a:off x="851794" y="2012256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변수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9" name="AutoShape 43"/>
          <p:cNvSpPr>
            <a:spLocks noChangeArrowheads="1"/>
          </p:cNvSpPr>
          <p:nvPr/>
        </p:nvSpPr>
        <p:spPr bwMode="auto">
          <a:xfrm>
            <a:off x="1957718" y="2012256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평균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" name="AutoShape 43"/>
          <p:cNvSpPr>
            <a:spLocks noChangeArrowheads="1"/>
          </p:cNvSpPr>
          <p:nvPr/>
        </p:nvSpPr>
        <p:spPr bwMode="auto">
          <a:xfrm>
            <a:off x="3067237" y="2012256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표준편차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1" name="AutoShape 43"/>
          <p:cNvSpPr>
            <a:spLocks noChangeArrowheads="1"/>
          </p:cNvSpPr>
          <p:nvPr/>
        </p:nvSpPr>
        <p:spPr bwMode="auto">
          <a:xfrm>
            <a:off x="4156182" y="2015183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정보창출</a:t>
            </a:r>
            <a:endParaRPr lang="en-US" altLang="ko-KR" sz="14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1" name="AutoShape 43"/>
          <p:cNvSpPr>
            <a:spLocks noChangeArrowheads="1"/>
          </p:cNvSpPr>
          <p:nvPr/>
        </p:nvSpPr>
        <p:spPr bwMode="auto">
          <a:xfrm>
            <a:off x="5269047" y="2012256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2" name="AutoShape 43"/>
          <p:cNvSpPr>
            <a:spLocks noChangeArrowheads="1"/>
          </p:cNvSpPr>
          <p:nvPr/>
        </p:nvSpPr>
        <p:spPr bwMode="auto">
          <a:xfrm>
            <a:off x="6357992" y="2015183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반응성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188856" y="712213"/>
            <a:ext cx="6414286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8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상관분석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결과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29" name="AutoShape 43"/>
          <p:cNvSpPr>
            <a:spLocks noChangeArrowheads="1"/>
          </p:cNvSpPr>
          <p:nvPr/>
        </p:nvSpPr>
        <p:spPr bwMode="auto">
          <a:xfrm>
            <a:off x="851794" y="2441377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정보창출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0" name="AutoShape 43"/>
          <p:cNvSpPr>
            <a:spLocks noChangeArrowheads="1"/>
          </p:cNvSpPr>
          <p:nvPr/>
        </p:nvSpPr>
        <p:spPr bwMode="auto">
          <a:xfrm>
            <a:off x="1957718" y="2441377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5.179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1" name="AutoShape 43"/>
          <p:cNvSpPr>
            <a:spLocks noChangeArrowheads="1"/>
          </p:cNvSpPr>
          <p:nvPr/>
        </p:nvSpPr>
        <p:spPr bwMode="auto">
          <a:xfrm>
            <a:off x="3067237" y="2441377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1.042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2" name="AutoShape 43"/>
          <p:cNvSpPr>
            <a:spLocks noChangeArrowheads="1"/>
          </p:cNvSpPr>
          <p:nvPr/>
        </p:nvSpPr>
        <p:spPr bwMode="auto">
          <a:xfrm>
            <a:off x="4156182" y="2444304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1.000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3" name="AutoShape 43"/>
          <p:cNvSpPr>
            <a:spLocks noChangeArrowheads="1"/>
          </p:cNvSpPr>
          <p:nvPr/>
        </p:nvSpPr>
        <p:spPr bwMode="auto">
          <a:xfrm>
            <a:off x="5269047" y="2441377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4" name="AutoShape 43"/>
          <p:cNvSpPr>
            <a:spLocks noChangeArrowheads="1"/>
          </p:cNvSpPr>
          <p:nvPr/>
        </p:nvSpPr>
        <p:spPr bwMode="auto">
          <a:xfrm>
            <a:off x="6357992" y="2444304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5" name="AutoShape 43"/>
          <p:cNvSpPr>
            <a:spLocks noChangeArrowheads="1"/>
          </p:cNvSpPr>
          <p:nvPr/>
        </p:nvSpPr>
        <p:spPr bwMode="auto">
          <a:xfrm>
            <a:off x="851794" y="2870498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6" name="AutoShape 43"/>
          <p:cNvSpPr>
            <a:spLocks noChangeArrowheads="1"/>
          </p:cNvSpPr>
          <p:nvPr/>
        </p:nvSpPr>
        <p:spPr bwMode="auto">
          <a:xfrm>
            <a:off x="1957718" y="2870498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4.670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7" name="AutoShape 43"/>
          <p:cNvSpPr>
            <a:spLocks noChangeArrowheads="1"/>
          </p:cNvSpPr>
          <p:nvPr/>
        </p:nvSpPr>
        <p:spPr bwMode="auto">
          <a:xfrm>
            <a:off x="3067237" y="2870498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1.415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auto">
          <a:xfrm>
            <a:off x="4156182" y="2873425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0.470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39" name="AutoShape 43"/>
          <p:cNvSpPr>
            <a:spLocks noChangeArrowheads="1"/>
          </p:cNvSpPr>
          <p:nvPr/>
        </p:nvSpPr>
        <p:spPr bwMode="auto">
          <a:xfrm>
            <a:off x="5269047" y="2870498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1.000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0" name="AutoShape 43"/>
          <p:cNvSpPr>
            <a:spLocks noChangeArrowheads="1"/>
          </p:cNvSpPr>
          <p:nvPr/>
        </p:nvSpPr>
        <p:spPr bwMode="auto">
          <a:xfrm>
            <a:off x="6357992" y="2873425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1" name="AutoShape 43"/>
          <p:cNvSpPr>
            <a:spLocks noChangeArrowheads="1"/>
          </p:cNvSpPr>
          <p:nvPr/>
        </p:nvSpPr>
        <p:spPr bwMode="auto">
          <a:xfrm>
            <a:off x="851794" y="3296692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반응성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1957718" y="3296692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5.248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3" name="AutoShape 43"/>
          <p:cNvSpPr>
            <a:spLocks noChangeArrowheads="1"/>
          </p:cNvSpPr>
          <p:nvPr/>
        </p:nvSpPr>
        <p:spPr bwMode="auto">
          <a:xfrm>
            <a:off x="3067237" y="3296692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1.259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4" name="AutoShape 43"/>
          <p:cNvSpPr>
            <a:spLocks noChangeArrowheads="1"/>
          </p:cNvSpPr>
          <p:nvPr/>
        </p:nvSpPr>
        <p:spPr bwMode="auto">
          <a:xfrm>
            <a:off x="4156182" y="3299619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0.561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5" name="AutoShape 43"/>
          <p:cNvSpPr>
            <a:spLocks noChangeArrowheads="1"/>
          </p:cNvSpPr>
          <p:nvPr/>
        </p:nvSpPr>
        <p:spPr bwMode="auto">
          <a:xfrm>
            <a:off x="5269047" y="3296692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0.604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6" name="AutoShape 43"/>
          <p:cNvSpPr>
            <a:spLocks noChangeArrowheads="1"/>
          </p:cNvSpPr>
          <p:nvPr/>
        </p:nvSpPr>
        <p:spPr bwMode="auto">
          <a:xfrm>
            <a:off x="6357992" y="3299619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1.000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7" name="AutoShape 43"/>
          <p:cNvSpPr>
            <a:spLocks noChangeArrowheads="1"/>
          </p:cNvSpPr>
          <p:nvPr/>
        </p:nvSpPr>
        <p:spPr bwMode="auto">
          <a:xfrm>
            <a:off x="851794" y="3722886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고객서비스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8" name="AutoShape 43"/>
          <p:cNvSpPr>
            <a:spLocks noChangeArrowheads="1"/>
          </p:cNvSpPr>
          <p:nvPr/>
        </p:nvSpPr>
        <p:spPr bwMode="auto">
          <a:xfrm>
            <a:off x="1957718" y="3722886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4.774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9" name="AutoShape 43"/>
          <p:cNvSpPr>
            <a:spLocks noChangeArrowheads="1"/>
          </p:cNvSpPr>
          <p:nvPr/>
        </p:nvSpPr>
        <p:spPr bwMode="auto">
          <a:xfrm>
            <a:off x="3067237" y="3722886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1.213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0" name="AutoShape 43"/>
          <p:cNvSpPr>
            <a:spLocks noChangeArrowheads="1"/>
          </p:cNvSpPr>
          <p:nvPr/>
        </p:nvSpPr>
        <p:spPr bwMode="auto">
          <a:xfrm>
            <a:off x="4156182" y="3725813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0.276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1" name="AutoShape 43"/>
          <p:cNvSpPr>
            <a:spLocks noChangeArrowheads="1"/>
          </p:cNvSpPr>
          <p:nvPr/>
        </p:nvSpPr>
        <p:spPr bwMode="auto">
          <a:xfrm>
            <a:off x="5269047" y="3722886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0.619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2" name="AutoShape 43"/>
          <p:cNvSpPr>
            <a:spLocks noChangeArrowheads="1"/>
          </p:cNvSpPr>
          <p:nvPr/>
        </p:nvSpPr>
        <p:spPr bwMode="auto">
          <a:xfrm>
            <a:off x="6357992" y="3725813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0.542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3" name="AutoShape 43"/>
          <p:cNvSpPr>
            <a:spLocks noChangeArrowheads="1"/>
          </p:cNvSpPr>
          <p:nvPr/>
        </p:nvSpPr>
        <p:spPr bwMode="auto">
          <a:xfrm>
            <a:off x="7452320" y="2006402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고객서비스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4" name="AutoShape 43"/>
          <p:cNvSpPr>
            <a:spLocks noChangeArrowheads="1"/>
          </p:cNvSpPr>
          <p:nvPr/>
        </p:nvSpPr>
        <p:spPr bwMode="auto">
          <a:xfrm>
            <a:off x="7452320" y="2435523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5" name="AutoShape 43"/>
          <p:cNvSpPr>
            <a:spLocks noChangeArrowheads="1"/>
          </p:cNvSpPr>
          <p:nvPr/>
        </p:nvSpPr>
        <p:spPr bwMode="auto">
          <a:xfrm>
            <a:off x="7452320" y="2864644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6" name="AutoShape 43"/>
          <p:cNvSpPr>
            <a:spLocks noChangeArrowheads="1"/>
          </p:cNvSpPr>
          <p:nvPr/>
        </p:nvSpPr>
        <p:spPr bwMode="auto">
          <a:xfrm>
            <a:off x="7452320" y="3290838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57" name="AutoShape 43"/>
          <p:cNvSpPr>
            <a:spLocks noChangeArrowheads="1"/>
          </p:cNvSpPr>
          <p:nvPr/>
        </p:nvSpPr>
        <p:spPr bwMode="auto">
          <a:xfrm>
            <a:off x="7452320" y="3717032"/>
            <a:ext cx="1081917" cy="43204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1.000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8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964008" y="481804"/>
            <a:ext cx="7278457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4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가설검증 결과</a:t>
            </a:r>
            <a:endParaRPr lang="ko-KR" altLang="en-US" sz="18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73" name="Rectangle 2"/>
          <p:cNvSpPr>
            <a:spLocks noChangeArrowheads="1"/>
          </p:cNvSpPr>
          <p:nvPr/>
        </p:nvSpPr>
        <p:spPr bwMode="auto">
          <a:xfrm>
            <a:off x="964008" y="1268760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변수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2699792" y="1268760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모형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4435576" y="1268760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모형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II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6171360" y="1268760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모형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III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947259" y="2141351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정보창출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(A)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61" name="Rectangle 2"/>
          <p:cNvSpPr>
            <a:spLocks noChangeArrowheads="1"/>
          </p:cNvSpPr>
          <p:nvPr/>
        </p:nvSpPr>
        <p:spPr bwMode="auto">
          <a:xfrm>
            <a:off x="947259" y="2573399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(B)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947259" y="3005447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반응성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(C)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63" name="Rectangle 2"/>
          <p:cNvSpPr>
            <a:spLocks noChangeArrowheads="1"/>
          </p:cNvSpPr>
          <p:nvPr/>
        </p:nvSpPr>
        <p:spPr bwMode="auto">
          <a:xfrm>
            <a:off x="947259" y="3451546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A*B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947259" y="3897645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B*C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947259" y="4329693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A*B*C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947259" y="4761741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F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947259" y="5193789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R2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947259" y="5625837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a</a:t>
            </a:r>
            <a:r>
              <a:rPr lang="en-US" altLang="ko-KR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dj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R2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2689921" y="1693783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5.365</a:t>
            </a:r>
            <a:r>
              <a:rPr lang="en-US" altLang="ko-KR" sz="14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***</a:t>
            </a:r>
            <a:endParaRPr lang="ko-KR" altLang="en-US" sz="1400" baseline="300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03" name="Rectangle 2"/>
          <p:cNvSpPr>
            <a:spLocks noChangeArrowheads="1"/>
          </p:cNvSpPr>
          <p:nvPr/>
        </p:nvSpPr>
        <p:spPr bwMode="auto">
          <a:xfrm>
            <a:off x="2699792" y="2132856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2.931</a:t>
            </a:r>
            <a:r>
              <a:rPr lang="en-US" altLang="ko-KR" sz="14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***</a:t>
            </a:r>
            <a:endParaRPr lang="ko-KR" altLang="en-US" sz="14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4" name="Rectangle 2"/>
          <p:cNvSpPr>
            <a:spLocks noChangeArrowheads="1"/>
          </p:cNvSpPr>
          <p:nvPr/>
        </p:nvSpPr>
        <p:spPr bwMode="auto">
          <a:xfrm>
            <a:off x="4435576" y="1686757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4.150</a:t>
            </a:r>
            <a:r>
              <a:rPr lang="en-US" altLang="ko-KR" sz="14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***</a:t>
            </a:r>
            <a:endParaRPr lang="ko-KR" altLang="en-US" sz="14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5" name="Rectangle 2"/>
          <p:cNvSpPr>
            <a:spLocks noChangeArrowheads="1"/>
          </p:cNvSpPr>
          <p:nvPr/>
        </p:nvSpPr>
        <p:spPr bwMode="auto">
          <a:xfrm>
            <a:off x="4435576" y="2129658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-1.466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4425705" y="2571930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5.120</a:t>
            </a:r>
            <a:r>
              <a:rPr lang="en-US" altLang="ko-KR" sz="14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***</a:t>
            </a:r>
            <a:endParaRPr lang="ko-KR" altLang="en-US" sz="14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7" name="Rectangle 2"/>
          <p:cNvSpPr>
            <a:spLocks noChangeArrowheads="1"/>
          </p:cNvSpPr>
          <p:nvPr/>
        </p:nvSpPr>
        <p:spPr bwMode="auto">
          <a:xfrm>
            <a:off x="4425705" y="3011003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3.200</a:t>
            </a:r>
            <a:r>
              <a:rPr lang="en-US" altLang="ko-KR" sz="14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***</a:t>
            </a:r>
            <a:endParaRPr lang="ko-KR" altLang="en-US" sz="14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6173334" y="1693783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1.721</a:t>
            </a:r>
            <a:r>
              <a:rPr lang="en-US" altLang="ko-KR" sz="14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*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09" name="Rectangle 2"/>
          <p:cNvSpPr>
            <a:spLocks noChangeArrowheads="1"/>
          </p:cNvSpPr>
          <p:nvPr/>
        </p:nvSpPr>
        <p:spPr bwMode="auto">
          <a:xfrm>
            <a:off x="6178238" y="2141351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-0.923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0" name="Rectangle 2"/>
          <p:cNvSpPr>
            <a:spLocks noChangeArrowheads="1"/>
          </p:cNvSpPr>
          <p:nvPr/>
        </p:nvSpPr>
        <p:spPr bwMode="auto">
          <a:xfrm>
            <a:off x="6177232" y="2577102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1.154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1" name="Rectangle 2"/>
          <p:cNvSpPr>
            <a:spLocks noChangeArrowheads="1"/>
          </p:cNvSpPr>
          <p:nvPr/>
        </p:nvSpPr>
        <p:spPr bwMode="auto">
          <a:xfrm>
            <a:off x="6168411" y="3011003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1.098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2" name="Rectangle 2"/>
          <p:cNvSpPr>
            <a:spLocks noChangeArrowheads="1"/>
          </p:cNvSpPr>
          <p:nvPr/>
        </p:nvSpPr>
        <p:spPr bwMode="auto">
          <a:xfrm>
            <a:off x="6177232" y="3443051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1.566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3" name="Rectangle 2"/>
          <p:cNvSpPr>
            <a:spLocks noChangeArrowheads="1"/>
          </p:cNvSpPr>
          <p:nvPr/>
        </p:nvSpPr>
        <p:spPr bwMode="auto">
          <a:xfrm>
            <a:off x="6185103" y="3883594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2.002</a:t>
            </a:r>
            <a:r>
              <a:rPr lang="en-US" altLang="ko-KR" sz="14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**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4" name="Rectangle 2"/>
          <p:cNvSpPr>
            <a:spLocks noChangeArrowheads="1"/>
          </p:cNvSpPr>
          <p:nvPr/>
        </p:nvSpPr>
        <p:spPr bwMode="auto">
          <a:xfrm>
            <a:off x="6185103" y="4315642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2.063</a:t>
            </a:r>
            <a:r>
              <a:rPr lang="en-US" altLang="ko-KR" sz="14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4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**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5" name="Rectangle 2"/>
          <p:cNvSpPr>
            <a:spLocks noChangeArrowheads="1"/>
          </p:cNvSpPr>
          <p:nvPr/>
        </p:nvSpPr>
        <p:spPr bwMode="auto">
          <a:xfrm>
            <a:off x="945763" y="1697233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상수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6" name="Rectangle 2"/>
          <p:cNvSpPr>
            <a:spLocks noChangeArrowheads="1"/>
          </p:cNvSpPr>
          <p:nvPr/>
        </p:nvSpPr>
        <p:spPr bwMode="auto">
          <a:xfrm>
            <a:off x="2681547" y="4761741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8.588</a:t>
            </a:r>
            <a:r>
              <a:rPr lang="en-US" altLang="ko-KR" sz="14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***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7" name="Rectangle 2"/>
          <p:cNvSpPr>
            <a:spLocks noChangeArrowheads="1"/>
          </p:cNvSpPr>
          <p:nvPr/>
        </p:nvSpPr>
        <p:spPr bwMode="auto">
          <a:xfrm>
            <a:off x="4425705" y="4758420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26.640</a:t>
            </a:r>
            <a:r>
              <a:rPr lang="en-US" altLang="ko-KR" sz="14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***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6168367" y="4758420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14.358</a:t>
            </a:r>
            <a:r>
              <a:rPr lang="en-US" altLang="ko-KR" sz="14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***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2688425" y="5202448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0.076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4428597" y="5203050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0.439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6177232" y="5207717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0.465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2688206" y="5621508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0.067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4425705" y="5629322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0.423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6177232" y="5629322"/>
            <a:ext cx="1735784" cy="43204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0.433</a:t>
            </a:r>
            <a:endParaRPr lang="ko-KR" altLang="en-US" sz="1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/>
        </p:nvSpPr>
        <p:spPr bwMode="auto">
          <a:xfrm>
            <a:off x="251520" y="1340768"/>
            <a:ext cx="8640960" cy="523150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기업은 지속적 경쟁우위를 확보하기 위해 시장에서 정보를 탐색하는 능력이 뛰어나야 하고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지속적인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시장조사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정보의 획득 등의 과정을 거쳐 정보가 창출될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기업은 시장에서 창출된 정보에 대해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정보공유과정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확산과정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활용과정을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거쳐 기업 내부에서 정보를 처리하게 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기업의 내부에서 처리된 정보는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전략수립시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동 정보를 활용하여 조직 내에 정보를 확산시키게 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이러한 정보의 확산을 통해 기업은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시장정보에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유연하게 대응할 수 있도록 내부프로세스를 조정하게 되고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이러한 정보처리를 통해 기업은 고객서비스를 극대화할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분석결과는 정보창출만으로는 고객서비스를 높일 수 없는 것으로 확인되었다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특히 외부에서 창출된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정보를 기업내부의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확산과정을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통해 이에 반응해야지만 고객서비스를 높일 수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또한 고객서비스에 대한 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정보창출과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정보확산의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상호작용효과는 확인되지 않았다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그러나 고객서비스에 대한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정보확산과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반응성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상호작용효과와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정보창출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및 반응성의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상호작용효과는 확인되었다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이는 국제운송주선인이 시장에서 단순히 정보를 창출하는 것만으로는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고객서비스를 개선할 수 없고 창출된 정보를 내부에 확산시키고 이에 반응함으로서 고객서비스를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극대화할 수 있다는 것을 의미한다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따라서 국제운송주선인은 시장지향성은 정보프로세스이론에서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나타나는 외부정보를 통해 기업의 내부프로세스를 개선하고 이에 따른 높은 수준의 고객서비스를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달성하게 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시장지향성과 고객서비스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0213" y="452263"/>
            <a:ext cx="7278457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논의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 dirty="0"/>
          </a:p>
        </p:txBody>
      </p:sp>
      <p:sp>
        <p:nvSpPr>
          <p:cNvPr id="7" name="AutoShape 43"/>
          <p:cNvSpPr>
            <a:spLocks noChangeArrowheads="1"/>
          </p:cNvSpPr>
          <p:nvPr/>
        </p:nvSpPr>
        <p:spPr bwMode="auto">
          <a:xfrm>
            <a:off x="1187624" y="512677"/>
            <a:ext cx="6768752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V. 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결론</a:t>
            </a:r>
            <a:endParaRPr lang="ko-KR" altLang="en-US" sz="2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8" name="AutoShape 43"/>
          <p:cNvSpPr>
            <a:spLocks noChangeArrowheads="1"/>
          </p:cNvSpPr>
          <p:nvPr/>
        </p:nvSpPr>
        <p:spPr bwMode="auto">
          <a:xfrm>
            <a:off x="325113" y="1268760"/>
            <a:ext cx="8640960" cy="64807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 연구의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목적은 글로벌 공급사슬관리를 위한 국제운송주선인의 시장지향성이 고객서비스에 미치는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영향을 분석하는 것이다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9" name="AutoShape 43"/>
          <p:cNvSpPr>
            <a:spLocks noChangeArrowheads="1"/>
          </p:cNvSpPr>
          <p:nvPr/>
        </p:nvSpPr>
        <p:spPr bwMode="auto">
          <a:xfrm>
            <a:off x="325113" y="2348880"/>
            <a:ext cx="8640960" cy="374441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분석결과의 경영적 함의는 다음과 같다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국제운송주선인의 관리자들은 외부환경의 변화를 파악하기 위해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시장정보에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대한 지속적인 분석이 필요하다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이러한 시장정보를 획득하고 이를 기업 내부의 전 직원들이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공유하여 기업의 내부프로세스를 획득된 정보에 일치하도록 변화시켜야 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시장은 실시간 변화하고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있고 이러한 변화를 지속적으로 파악하고 이에 반응하지 않는 기업은 시장에서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태될 수 밖에 없다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따라서 시장에서 획득된 정보를 통해 기업은 내부프로세스를 고객의 요구에 일치하도록 변화시키고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이를 통해 양질의 고객서비스를 구축함으로서 시장에서 지속적 경쟁우위를 누릴 수 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시장지향성과 고객서비스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/>
        </p:nvSpPr>
        <p:spPr bwMode="auto">
          <a:xfrm>
            <a:off x="2195736" y="476672"/>
            <a:ext cx="4752528" cy="86409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목차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8" name="AutoShape 43"/>
          <p:cNvSpPr>
            <a:spLocks noChangeArrowheads="1"/>
          </p:cNvSpPr>
          <p:nvPr/>
        </p:nvSpPr>
        <p:spPr bwMode="auto">
          <a:xfrm>
            <a:off x="611560" y="1772816"/>
            <a:ext cx="7920880" cy="720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서론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9" name="AutoShape 43"/>
          <p:cNvSpPr>
            <a:spLocks noChangeArrowheads="1"/>
          </p:cNvSpPr>
          <p:nvPr/>
        </p:nvSpPr>
        <p:spPr bwMode="auto">
          <a:xfrm>
            <a:off x="633373" y="2660376"/>
            <a:ext cx="7920880" cy="720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II.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선행연구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0" name="AutoShape 43"/>
          <p:cNvSpPr>
            <a:spLocks noChangeArrowheads="1"/>
          </p:cNvSpPr>
          <p:nvPr/>
        </p:nvSpPr>
        <p:spPr bwMode="auto">
          <a:xfrm>
            <a:off x="637157" y="3552609"/>
            <a:ext cx="7920880" cy="720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III.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연구모형과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연구방법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1" name="AutoShape 43"/>
          <p:cNvSpPr>
            <a:spLocks noChangeArrowheads="1"/>
          </p:cNvSpPr>
          <p:nvPr/>
        </p:nvSpPr>
        <p:spPr bwMode="auto">
          <a:xfrm>
            <a:off x="633373" y="4444842"/>
            <a:ext cx="7920880" cy="720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IV.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실증분석 결과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2" name="AutoShape 43"/>
          <p:cNvSpPr>
            <a:spLocks noChangeArrowheads="1"/>
          </p:cNvSpPr>
          <p:nvPr/>
        </p:nvSpPr>
        <p:spPr bwMode="auto">
          <a:xfrm>
            <a:off x="632928" y="5337075"/>
            <a:ext cx="7920880" cy="720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>
              <a:spcBef>
                <a:spcPct val="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V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결론</a:t>
            </a:r>
            <a:endParaRPr lang="ko-KR" altLang="en-US" sz="18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3"/>
          <p:cNvSpPr>
            <a:spLocks noChangeArrowheads="1"/>
          </p:cNvSpPr>
          <p:nvPr/>
        </p:nvSpPr>
        <p:spPr bwMode="auto">
          <a:xfrm>
            <a:off x="899592" y="2204864"/>
            <a:ext cx="7272808" cy="20162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40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감사합니다</a:t>
            </a:r>
            <a:r>
              <a:rPr lang="en-US" altLang="ko-KR" sz="40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3"/>
          <p:cNvSpPr>
            <a:spLocks noChangeArrowheads="1"/>
          </p:cNvSpPr>
          <p:nvPr/>
        </p:nvSpPr>
        <p:spPr bwMode="auto">
          <a:xfrm>
            <a:off x="1187624" y="512677"/>
            <a:ext cx="6768752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I. 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서론</a:t>
            </a:r>
            <a:endParaRPr lang="ko-KR" altLang="en-US" sz="2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시장지향성과 고객서비스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67544" y="1484784"/>
            <a:ext cx="8424936" cy="496855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글로벌 공급사슬에서 국제운송주선인은 물품이 국가 간 이동하는 데 편의를 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제공하는 다양한 기능을 수행하는 국제물류의 전문가이다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이들은 화물의 혼재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통관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보세</a:t>
            </a:r>
            <a:r>
              <a:rPr lang="ko-KR" altLang="en-US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운송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포장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보관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국제복합운송 등 국제물류에서 추가적인 서비스를 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제공하고 있다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국제운송주선인의 다양한 역할에도 불구하고 이들은 대부분 영세한 중소기업으로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자본의 영세성과 난립은 국제물류프로세스에서 양질의 물류서비스를 제공하는데 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제약요인이 되고 있다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또한 이들 간의 치열한 가격 경쟁은 국가경쟁력을 약화시키는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요인이  되고 있다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따라서 이들의 치열한 가격경쟁과 이에 따른 열악한 서비스를 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개선하기 위한 국제운송주선인에 대한 연구는 국가경쟁력의 관점에서 접근해야 한다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982166"/>
            <a:ext cx="8208912" cy="35989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선행연구의 한계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시장지향성에 </a:t>
            </a:r>
            <a:r>
              <a:rPr lang="ko-KR" altLang="en-US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대한 연구는 대부분 </a:t>
            </a:r>
            <a:r>
              <a:rPr lang="ko-KR" altLang="en-US" sz="1800" b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제조기업을</a:t>
            </a:r>
            <a:r>
              <a:rPr lang="ko-KR" altLang="en-US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대상으로 함</a:t>
            </a:r>
            <a:endParaRPr lang="en-US" altLang="ko-KR" sz="1800" b="1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☞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국제운송주선인의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관점에서 연구가 필요</a:t>
            </a:r>
            <a:endParaRPr lang="en-US" altLang="ko-KR" sz="18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국제운송주선인의 고객서비스에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대한 연구가 필요함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☞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높은 </a:t>
            </a:r>
            <a:r>
              <a:rPr lang="ko-KR" altLang="en-US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비대면성과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화주의 낮은 관여도</a:t>
            </a:r>
            <a:endParaRPr lang="en-US" altLang="ko-KR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3.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국제운송주선인이 시장에서 고객들로부터 정보를 처리하는 과정에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</a:t>
            </a:r>
            <a:endParaRPr lang="en-US" altLang="ko-KR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연구가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endParaRPr lang="en-US" altLang="ko-KR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☞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이는 국제운송주선인이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시장에서 지속적 경쟁우위를 달성하는 근거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0" y="4725144"/>
            <a:ext cx="8208912" cy="151216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연구목적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본 연구는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국제운송주선인의 시장지향성이 고객서비스에 미치는 영향을 확인하는 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것을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목적으로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한다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시장지향성과 고객서비스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/>
        </p:nvSpPr>
        <p:spPr bwMode="auto">
          <a:xfrm>
            <a:off x="1187624" y="512677"/>
            <a:ext cx="6768752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II. 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선행연구</a:t>
            </a:r>
            <a:endParaRPr lang="ko-KR" altLang="en-US" sz="2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552" y="1376773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글로벌 공급사슬관리와 국제운송주선인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39552" y="2132856"/>
            <a:ext cx="8352928" cy="396044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국제운송주선인은 국제물류프로세스에서 제조기업의 </a:t>
            </a: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국제물류를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이행하는 물류기업을 의미한다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이들은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제조기업의 물류나 운송의 특정 부분을 넘겨받아 폭넓고 전문적인 물류서비스를 제공하는 기업이다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(Bayles, 2001).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국제운송주선인은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정보화를 통한 고객서비스를 극대화하고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컨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설팅을 통한 화주의 업무프로세스 합리화에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기여해야 한다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나아가 해운물류기업의 틀을 넘어 고객의 글로벌 경영에 대한 종합물류관리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,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공급사슬관리에 대한 직접적인 지원 및 </a:t>
            </a: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종합물류솔류션을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제공하는 국제물류프로세스에서 서비스의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제공자로서 역량을 강화해야 한다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이러한 서비스의 제공자가 되기 위해 국제운송주선인은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현재 시장환경의 분석과 이에 따른 </a:t>
            </a: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정보창출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정보확산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및 </a:t>
            </a: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반응성을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통해 고객에 대한 시장지향성을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강화해야 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</a:t>
            </a:r>
            <a:endParaRPr lang="ko-KR" altLang="en-US" sz="14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시장지향성과 고객서비스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552" y="1376773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시장지향성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39552" y="2132856"/>
            <a:ext cx="8352928" cy="396044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선행연구는 시장지향성을 세 가지로 분류하고 있다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첫째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행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동적 관점은 기업의 시장지향성에 영향을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미치는 행동과 활동에 초점을 맞추고 있다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둘째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문화적 관점은 조직문화의 행태로 시장지향성을 다루고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있다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셋째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시스템에 기초한 관점은 경쟁자와 고객을 포함한 조직시스템의 더 나은 설계로 시장지향성을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설명하고 있다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 연구는 기업 간 관점에서 국제운송주선인의 시장지향성을 확인하고자 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따라서 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그들의 행동에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초첨을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맞춘 행동적 관점으로 시장지향성에 대해 설명하고자 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시장지향성은 기업이 지속적인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경쟁우위와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월등한 수익성을 누리기 위해 시장의 요구에 경쟁자들보다 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더 잘 대응해야 하며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시장요구의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변화를 예측하는데 따른 노력으로 정의할 수 있다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이는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정보창출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및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반응성으로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개념화되고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이러한 개념들은 상호 인과관계를 형성하여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정보창출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및 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반응성의 단계를 거쳐 영향을 미치는 것으로 나타나고 있다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이를 통해 기업은 전반적인 고객지향적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프로세스를 구축하게 되고 이를 통해 최적의 고객서비스를 구축하게 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endParaRPr lang="ko-KR" altLang="en-US" sz="14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1376773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시장지향성과 고객서비스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2132856"/>
            <a:ext cx="8352928" cy="396044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고객지향적 또는 시장지향적인 노력이 강한 조직은 고객들을 더 만족시키기 위하여 서비스를 시장에서의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필수적인 </a:t>
            </a: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교환요소로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지각할 것이다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이러한 조직은 경쟁자들보다 고객의 요구에 </a:t>
            </a: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감응적일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것이며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,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그 결과 전반적인 고객서비스가 고객들에 의해 높게 인식될 것이다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고객들에게 우수한 서비스를 제공하는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기업은 높은 시장점유율을 달성할 수 있으며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시장점유율의 증대와 가격의 프리미엄을 통해 높은 수익을 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달성할 수 있다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따라서 시장지향성이 높은 기업은 높은 수준의 고객서비스를 달성할 수 있다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4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시장지향성과 고객서비스</a:t>
            </a: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1376773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연구가설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2132856"/>
            <a:ext cx="8352928" cy="396044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가설 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1. </a:t>
            </a:r>
            <a:r>
              <a:rPr lang="ko-KR" altLang="en-US" sz="1400" b="1" dirty="0" err="1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정보창출은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고객서비스에 긍정적인 영향을 미친다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가설 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2.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정보확산은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고객서비스에 긍정적인 영향을 미친다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가설 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3.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반응성은 고객서비스에 긍정적인 영향을 미친다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가설 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4.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정보창출과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정보확산의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상호작용은 고객서비스에 긍정적인 영향을 미친다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가설 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5.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정보확산과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반응성의 상호작용은 고객서비스에 긍정적인 영향을 미친다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400" b="1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가설 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6.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정보창출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정보확산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및 반응성의 상호작용은 고객서비스에 긍정적인 영향을 미친다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400" b="1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8575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</a:rPr>
              <a:t>시장지향성과 고객서비스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AutoShape 43"/>
          <p:cNvSpPr>
            <a:spLocks noChangeArrowheads="1"/>
          </p:cNvSpPr>
          <p:nvPr/>
        </p:nvSpPr>
        <p:spPr bwMode="auto">
          <a:xfrm>
            <a:off x="1187624" y="512677"/>
            <a:ext cx="6768752" cy="57606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99FF"/>
              </a:gs>
              <a:gs pos="50000">
                <a:srgbClr val="CC99FF">
                  <a:gamma/>
                  <a:tint val="0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marL="342900" indent="-342900" algn="ctr">
              <a:spcBef>
                <a:spcPct val="0"/>
              </a:spcBef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III. </a:t>
            </a:r>
            <a:r>
              <a:rPr lang="ko-KR" altLang="en-US" sz="2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연구모형과</a:t>
            </a:r>
            <a:r>
              <a:rPr lang="ko-KR" altLang="en-US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방법론</a:t>
            </a:r>
            <a:endParaRPr lang="ko-KR" altLang="en-US" sz="2400" dirty="0">
              <a:solidFill>
                <a:srgbClr val="000000"/>
              </a:solidFill>
              <a:effectLst/>
              <a:latin typeface="+mn-ea"/>
              <a:cs typeface="Times New Roman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9552" y="1376773"/>
            <a:ext cx="5976664" cy="60047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sz="1800" b="1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연구모형</a:t>
            </a:r>
            <a:endParaRPr lang="ko-KR" altLang="en-US" sz="1800" b="1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2595736" y="2497832"/>
            <a:ext cx="15240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err="1"/>
              <a:t>정보창출</a:t>
            </a:r>
            <a:endParaRPr lang="ko-KR" altLang="en-US" sz="2000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2595736" y="3717032"/>
            <a:ext cx="15240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/>
              <a:t>정보확산</a:t>
            </a: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2595736" y="4936232"/>
            <a:ext cx="15240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err="1" smtClean="0"/>
              <a:t>반응성</a:t>
            </a:r>
            <a:endParaRPr lang="ko-KR" altLang="en-US" sz="2000" dirty="0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5868144" y="3717032"/>
            <a:ext cx="15240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/>
              <a:t>고객서비스</a:t>
            </a:r>
            <a:endParaRPr lang="ko-KR" altLang="en-US" sz="2000" dirty="0"/>
          </a:p>
        </p:txBody>
      </p:sp>
      <p:cxnSp>
        <p:nvCxnSpPr>
          <p:cNvPr id="4" name="직선 화살표 연결선 3"/>
          <p:cNvCxnSpPr>
            <a:stCxn id="23" idx="6"/>
            <a:endCxn id="27" idx="2"/>
          </p:cNvCxnSpPr>
          <p:nvPr/>
        </p:nvCxnSpPr>
        <p:spPr>
          <a:xfrm>
            <a:off x="4119736" y="4021832"/>
            <a:ext cx="1748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2" idx="6"/>
            <a:endCxn id="27" idx="2"/>
          </p:cNvCxnSpPr>
          <p:nvPr/>
        </p:nvCxnSpPr>
        <p:spPr>
          <a:xfrm>
            <a:off x="4119736" y="2802632"/>
            <a:ext cx="1748408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6" idx="6"/>
            <a:endCxn id="27" idx="2"/>
          </p:cNvCxnSpPr>
          <p:nvPr/>
        </p:nvCxnSpPr>
        <p:spPr>
          <a:xfrm flipV="1">
            <a:off x="4119736" y="4021832"/>
            <a:ext cx="1748408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359441" y="2900841"/>
            <a:ext cx="105450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32636" y="3834167"/>
            <a:ext cx="105450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405810" y="4784881"/>
            <a:ext cx="105450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직선 연결선 43"/>
          <p:cNvCxnSpPr>
            <a:stCxn id="22" idx="4"/>
            <a:endCxn id="23" idx="0"/>
          </p:cNvCxnSpPr>
          <p:nvPr/>
        </p:nvCxnSpPr>
        <p:spPr>
          <a:xfrm>
            <a:off x="3357736" y="3107432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3" idx="4"/>
            <a:endCxn id="26" idx="0"/>
          </p:cNvCxnSpPr>
          <p:nvPr/>
        </p:nvCxnSpPr>
        <p:spPr>
          <a:xfrm>
            <a:off x="3357736" y="4326632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27" idx="2"/>
          </p:cNvCxnSpPr>
          <p:nvPr/>
        </p:nvCxnSpPr>
        <p:spPr>
          <a:xfrm>
            <a:off x="3357736" y="3429000"/>
            <a:ext cx="2510408" cy="592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27" idx="2"/>
          </p:cNvCxnSpPr>
          <p:nvPr/>
        </p:nvCxnSpPr>
        <p:spPr>
          <a:xfrm flipV="1">
            <a:off x="3357736" y="4021832"/>
            <a:ext cx="2510408" cy="631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3558432" y="4304928"/>
            <a:ext cx="105450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357735" y="3230114"/>
            <a:ext cx="1164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357735" y="4814102"/>
            <a:ext cx="1164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522020" y="3230114"/>
            <a:ext cx="0" cy="1591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endCxn id="27" idx="0"/>
          </p:cNvCxnSpPr>
          <p:nvPr/>
        </p:nvCxnSpPr>
        <p:spPr>
          <a:xfrm>
            <a:off x="4519888" y="3374685"/>
            <a:ext cx="2110256" cy="3423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5868144" y="3088014"/>
            <a:ext cx="105450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527884" y="3363115"/>
            <a:ext cx="1054508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MS PGothic"/>
        <a:font script="Hang" typeface="HY견명조"/>
        <a:font script="Hans" typeface="SimSun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MS PGothic"/>
        <a:font script="Hang" typeface="HY견명조"/>
        <a:font script="Hans" typeface="SimSun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90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1510</Words>
  <Application>Microsoft Office PowerPoint</Application>
  <PresentationFormat>화면 슬라이드 쇼(4:3)</PresentationFormat>
  <Paragraphs>396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HY견명조</vt:lpstr>
      <vt:lpstr>굴림</vt:lpstr>
      <vt:lpstr>맑은 고딕</vt:lpstr>
      <vt:lpstr>Arial</vt:lpstr>
      <vt:lpstr>Georgia</vt:lpstr>
      <vt:lpstr>Times New Roman</vt:lpstr>
      <vt:lpstr>Wingdings</vt:lpstr>
      <vt:lpstr>고구려 벽화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Mediating Effect of Supply chain collaboration on the Relationship between Environmental Uncertainty and Operations Performance</dc:title>
  <dc:creator>배희성</dc:creator>
  <cp:lastModifiedBy>KGU</cp:lastModifiedBy>
  <cp:revision>183</cp:revision>
  <dcterms:created xsi:type="dcterms:W3CDTF">2013-04-08T06:23:25Z</dcterms:created>
  <dcterms:modified xsi:type="dcterms:W3CDTF">2022-04-28T08:21:23Z</dcterms:modified>
  <cp:version/>
</cp:coreProperties>
</file>