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7" r:id="rId3"/>
    <p:sldId id="331" r:id="rId4"/>
    <p:sldId id="334" r:id="rId5"/>
    <p:sldId id="335" r:id="rId6"/>
    <p:sldId id="341" r:id="rId7"/>
    <p:sldId id="336" r:id="rId8"/>
    <p:sldId id="340" r:id="rId9"/>
    <p:sldId id="338" r:id="rId10"/>
    <p:sldId id="342" r:id="rId11"/>
    <p:sldId id="302" r:id="rId12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F5"/>
    <a:srgbClr val="FCE8E0"/>
    <a:srgbClr val="CC3300"/>
    <a:srgbClr val="FF3300"/>
    <a:srgbClr val="000066"/>
    <a:srgbClr val="00FF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5103" autoAdjust="0"/>
  </p:normalViewPr>
  <p:slideViewPr>
    <p:cSldViewPr>
      <p:cViewPr varScale="1">
        <p:scale>
          <a:sx n="88" d="100"/>
          <a:sy n="88" d="100"/>
        </p:scale>
        <p:origin x="9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35DD2E1-0EC9-ACD7-3225-CC589610FB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F9E2B80-107E-ABCD-EC68-E9D99A7B8C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E3E7D41-D781-B9B6-A0FF-9AD1469521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B9A0874-55EE-B4E1-CA92-5CECF1FC9C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fld id="{E6C03866-5EF1-44D8-ADA9-03946C6485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E1766D-F13F-2A51-80B3-97D4782AB0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0E6D5D3-CEC3-9FE9-D480-31C9D666AC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6FC616D-1EE6-CA38-5D86-F49BCCAF20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9A5743A-8FA4-179A-6187-641811B109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C4C1790-3F1A-9966-2E14-43B96CCCA5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B134AD0-6F7C-82AB-DBE9-89BE03AFD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fld id="{283C7655-59DE-42FA-A70A-F8FE15475D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BB89B6D-EFE9-4831-BD1F-1905A3DF2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196D770-F82A-46B3-8472-2AB1DC35F595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6767875-9757-14E2-4A00-55A05A2F1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18E9D34-C25D-14EC-A2C5-8EC7ED57D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BB89B6D-EFE9-4831-BD1F-1905A3DF2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196D770-F82A-46B3-8472-2AB1DC35F595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6767875-9757-14E2-4A00-55A05A2F1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18E9D34-C25D-14EC-A2C5-8EC7ED57D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65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209F7F-E9EA-2651-42A2-93F058CB8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C4943-5071-4D66-9970-E720D9803B8E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50C83A-6E0B-65B8-F9A1-0684CC2CB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598510-E20C-1E87-FF6D-AB9997EBD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97085-2B8F-46C4-AAA2-0028159386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02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0C8B6-FEC6-5377-1F84-60C109297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9211F-BCFB-4C51-851A-A64A9A6ED476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7CB11-1581-3B7A-9AA7-855CD82B7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BAE511-ED67-C9FE-7384-88EBB4B93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1342-871A-4D5D-91FE-1658D35E62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6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047578-8B62-3DE8-84DE-DA6375622B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131C-8FCC-4F3E-ACCF-A134ADD35566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1FC1FB-4CCE-A621-C553-E2806466D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2B83EA-E503-07A3-B6C9-454BCB7A0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0D1E-51E1-46BE-9EB8-675C55BE20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10D6A6-8D8F-A466-E84F-635F74CFA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ED788-45F8-40E0-BC8D-75BE07CBE854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902903-66EB-1B5F-9C9F-1007F97C1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1888C7-287D-46C3-E35A-793811EC53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9690-CF26-4815-AC44-59B3B2415E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6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BB59A-BBA5-7A34-0628-896FA6161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FE79-1111-45A7-9767-B79C93C0A9C8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4BF0DE-9385-D2F5-4CC3-3A63B391C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9F0BC-2903-3F98-623D-6A72DC0B5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C466-F348-4BF8-9BD6-7EBAA76284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5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45056-5239-00F2-608D-1A940D900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FE67D-9CDC-4199-9AFB-CBEB846E6D19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4EC23-74A6-801E-8F72-04F2DE40F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FB121-0E89-BCA7-56D2-ECFFC962F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260F0-081E-450A-AEAB-F6C893E698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3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B79E6E-3304-44A5-D426-054C1494A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2AAA9-1DBD-4911-80F1-A0F893FC59A7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87ABD1-CCE1-8FCA-AEDB-95D06F568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577CE22-C37A-12F4-02B7-7C62FA712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92933-D56C-458C-9AA9-557578F344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1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A914E6-8478-8C0F-508E-0E6EE39C5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65290-70DA-4F55-979A-FE8D7AF0B611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09530F-6F52-5709-0AB6-EE0C76972C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52ECDA-A511-6BCC-C9BA-118892C5D6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958D-B83F-4AE2-B4BA-DE92B1B7FF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3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8DCFB2-EEFE-1E1F-8B20-FCADD5C70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6B05E-EF85-43C0-9FCA-D331859692B3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E059C6-3244-BD10-024E-932C9F59B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BA3AD3-501F-A365-E20C-2C948B73B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B5A0D-49DF-4327-9E88-0DE4CB716D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187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D9780-9E86-DA5D-7CF8-95F25ABD89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84832-602E-4ED5-B0F7-AE9BD7EDDED4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A2CD-B6AF-FDD3-A28B-9BCC2BBAD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935AF-CDED-9F05-3D4F-D5BCAC232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26661-D016-4F25-8355-BEB52CFA41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43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35A7F-5027-FB5D-61D6-B079FC051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3C39-A48C-4E4F-9925-2ECD137CEA7F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1D863-EA63-656E-2886-57E01830E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924E0-9202-B04C-0CF2-42930C92A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9F046-EE5D-49AF-A930-7E40FE8ABE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4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9F2E09-BD7D-0272-12F6-504373DCE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F5BB35-F4D2-6742-019E-E5C39A258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F53FE4-D772-4E16-5066-BD4652A5AB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fld id="{5E93E171-6AE9-4660-9EF2-7E6E2D23FFCE}" type="datetime1">
              <a:rPr lang="ko-KR" altLang="en-US"/>
              <a:pPr>
                <a:defRPr/>
              </a:pPr>
              <a:t>2022-05-14</a:t>
            </a:fld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C2366F-7746-BDCD-15F3-98E65B5522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6C30AF8-90C3-68C7-445B-DF2A778D06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 smtClean="0"/>
            </a:lvl1pPr>
          </a:lstStyle>
          <a:p>
            <a:pPr>
              <a:defRPr/>
            </a:pPr>
            <a:fld id="{5C9AA297-E10A-4531-A229-91F5F4CB43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C51419-C6BD-E56D-5036-E08D9A40D1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7175" y="1484313"/>
            <a:ext cx="8569325" cy="1684337"/>
          </a:xfrm>
        </p:spPr>
        <p:txBody>
          <a:bodyPr/>
          <a:lstStyle/>
          <a:p>
            <a:pPr eaLnBrk="1" hangingPunct="1"/>
            <a:r>
              <a:rPr lang="ko-KR" altLang="en-US" sz="40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광양항</a:t>
            </a:r>
            <a:r>
              <a:rPr lang="ko-KR" altLang="en-US" sz="40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컨테이너터미널 운영시스템 통합운영 방안</a:t>
            </a:r>
            <a:endParaRPr lang="en-US" altLang="ko-KR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4C5C810-2147-ECA3-C0BE-B47BA3D4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93" y="4508599"/>
            <a:ext cx="43926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윤동하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(KIT)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FCF289B-CDFE-5B6F-E7B7-73A085A4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E931-B99F-46DB-AB97-86CCB00F47C0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grpSp>
        <p:nvGrpSpPr>
          <p:cNvPr id="10243" name="Group 4">
            <a:extLst>
              <a:ext uri="{FF2B5EF4-FFF2-40B4-BE49-F238E27FC236}">
                <a16:creationId xmlns:a16="http://schemas.microsoft.com/office/drawing/2014/main" id="{15B343A4-C82B-FD00-50BC-CEA64797151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10246" name="Rectangle 5">
              <a:extLst>
                <a:ext uri="{FF2B5EF4-FFF2-40B4-BE49-F238E27FC236}">
                  <a16:creationId xmlns:a16="http://schemas.microsoft.com/office/drawing/2014/main" id="{8EEB0575-9802-B090-5644-78D87CAD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BDA3261E-93E4-7B2D-7870-583B9E9B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IV. </a:t>
              </a:r>
              <a:r>
                <a:rPr lang="ko-KR" altLang="en-US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결론</a:t>
              </a:r>
              <a:endPara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2" name="Text Box 9">
            <a:extLst>
              <a:ext uri="{FF2B5EF4-FFF2-40B4-BE49-F238E27FC236}">
                <a16:creationId xmlns:a16="http://schemas.microsoft.com/office/drawing/2014/main" id="{1F28E90A-3F49-24E5-524E-AD8D4F4B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6752"/>
            <a:ext cx="7632700" cy="5164491"/>
          </a:xfrm>
          <a:prstGeom prst="rect">
            <a:avLst/>
          </a:prstGeom>
          <a:gradFill rotWithShape="1">
            <a:gsLst>
              <a:gs pos="0">
                <a:srgbClr val="FCE8E0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rgbClr val="FCE8E0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b="1" dirty="0" err="1">
                <a:latin typeface="굴림체" pitchFamily="49" charset="-127"/>
                <a:ea typeface="굴림체" pitchFamily="49" charset="-127"/>
              </a:rPr>
              <a:t>광양항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 컨테이너터미널은 연간 최대 물동량 처리실적인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2018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년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2,408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천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TEU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이후로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2020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년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 2,158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천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TEU, 2021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년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2,124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천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TEU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로 하역능력 대비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55 ~ 63%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정도의 처리물량 </a:t>
            </a:r>
            <a:r>
              <a:rPr lang="ko-KR" altLang="en-US" sz="1600" b="1" dirty="0" err="1">
                <a:latin typeface="굴림체" pitchFamily="49" charset="-127"/>
                <a:ea typeface="굴림체" pitchFamily="49" charset="-127"/>
              </a:rPr>
              <a:t>비율를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 가지고 있으며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2-1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단계를 자동차 부두로 전환과 </a:t>
            </a:r>
            <a:r>
              <a:rPr lang="ko-KR" altLang="en-US" sz="1600" b="1" dirty="0" err="1">
                <a:latin typeface="굴림체" pitchFamily="49" charset="-127"/>
                <a:ea typeface="굴림체" pitchFamily="49" charset="-127"/>
              </a:rPr>
              <a:t>운영사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 통합 등 변화가 이루어지고 있음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해운 및 항만산업의 환경변화로 터미널 운영사는 선사에 대한 협상력 약화와 터미널 자동화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스마트화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친환경 기술채택 등 많은 변화에 직면하고 하고 있음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특히 </a:t>
            </a:r>
            <a:r>
              <a:rPr lang="ko-KR" altLang="en-US" sz="1600" b="1" dirty="0" err="1">
                <a:latin typeface="굴림체" pitchFamily="49" charset="-127"/>
                <a:ea typeface="굴림체" pitchFamily="49" charset="-127"/>
              </a:rPr>
              <a:t>광양항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 컨테이너부두는 국내 터미널 중 매출단가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원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/TEU) 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하락으로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TEU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당 이익이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-8,398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원으로 운영사가 심각한 어려움에 처해 있는 상황임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물동량 증대 및 터미널 운영 정상화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, 2026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년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3-2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단계 자동화터미널 구축 등과 관련하여 기존터미널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(2-2, 3-1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의 통합운영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, 3-2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단계를 포함한 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1600" b="1" dirty="0">
                <a:latin typeface="굴림체" pitchFamily="49" charset="-127"/>
                <a:ea typeface="굴림체" pitchFamily="49" charset="-127"/>
              </a:rPr>
              <a:t>사 체제 운영 시나리오가 필요한 시점으로 본 연구에서는 연구설계와 통합운영 방안을 제시함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향후 연구 결과를 바탕으로 터미널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운영사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통합운영 방안을 시행할 수 있는 여건과 협의가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YGPA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를 중심으로 필요할 것으로 판단됨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95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AutoShape 3">
            <a:extLst>
              <a:ext uri="{FF2B5EF4-FFF2-40B4-BE49-F238E27FC236}">
                <a16:creationId xmlns:a16="http://schemas.microsoft.com/office/drawing/2014/main" id="{FB0FEED9-7F24-7DC2-BF51-D936756857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3429000"/>
            <a:ext cx="4572000" cy="34290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1267" name="WordArt 2">
            <a:extLst>
              <a:ext uri="{FF2B5EF4-FFF2-40B4-BE49-F238E27FC236}">
                <a16:creationId xmlns:a16="http://schemas.microsoft.com/office/drawing/2014/main" id="{E647F2E0-C5C5-2D51-BA2B-A90EF7ECF1F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79613" y="3141663"/>
            <a:ext cx="5632450" cy="800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effectLst>
                  <a:outerShdw dist="17961" dir="2700000" algn="ctr" rotWithShape="0">
                    <a:schemeClr val="tx1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D909387-C55F-DCEC-D8CC-54088D6A2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1140260"/>
            <a:ext cx="3744416" cy="584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 순서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816F43D-A011-4BB9-AB95-F78E25CB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664" y="2164643"/>
            <a:ext cx="3528665" cy="461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C93A8E4-FED7-4D3A-071F-80B23447A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664" y="2945857"/>
            <a:ext cx="3528665" cy="461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II.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광양항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현황 및 문제점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FF9FE38-FE79-AFF9-1F85-9BA9A3307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664" y="3808568"/>
            <a:ext cx="3528665" cy="4619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III.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연구설계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38B7FC3-B272-723F-6565-4E3247C6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663" y="4671577"/>
            <a:ext cx="3528665" cy="4619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IV.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9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89596F58-9021-7A2C-54B2-E4219806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7C1A8-E462-46F4-935F-4CF946ED59A9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/>
          </a:p>
        </p:txBody>
      </p:sp>
      <p:grpSp>
        <p:nvGrpSpPr>
          <p:cNvPr id="7171" name="Group 4">
            <a:extLst>
              <a:ext uri="{FF2B5EF4-FFF2-40B4-BE49-F238E27FC236}">
                <a16:creationId xmlns:a16="http://schemas.microsoft.com/office/drawing/2014/main" id="{2448A75F-A281-9018-3B8C-B825C4AAB75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7174" name="Rectangle 5">
              <a:extLst>
                <a:ext uri="{FF2B5EF4-FFF2-40B4-BE49-F238E27FC236}">
                  <a16:creationId xmlns:a16="http://schemas.microsoft.com/office/drawing/2014/main" id="{4C2CA8E5-55DE-EB90-213E-5E63B011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7175" name="Text Box 6">
              <a:extLst>
                <a:ext uri="{FF2B5EF4-FFF2-40B4-BE49-F238E27FC236}">
                  <a16:creationId xmlns:a16="http://schemas.microsoft.com/office/drawing/2014/main" id="{A31A04DD-49BB-1653-0392-1642FF644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I. 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서론</a:t>
              </a:r>
            </a:p>
          </p:txBody>
        </p:sp>
      </p:grpSp>
      <p:sp>
        <p:nvSpPr>
          <p:cNvPr id="7173" name="Text Box 15">
            <a:extLst>
              <a:ext uri="{FF2B5EF4-FFF2-40B4-BE49-F238E27FC236}">
                <a16:creationId xmlns:a16="http://schemas.microsoft.com/office/drawing/2014/main" id="{5984FDC3-AC86-989C-7F60-D0ACAC600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41375"/>
            <a:ext cx="1600200" cy="339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A3AB45E-BDFE-0F40-E14E-3AE70791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39809"/>
            <a:ext cx="7632700" cy="4672048"/>
          </a:xfrm>
          <a:prstGeom prst="rect">
            <a:avLst/>
          </a:prstGeom>
          <a:gradFill rotWithShape="1">
            <a:gsLst>
              <a:gs pos="0">
                <a:srgbClr val="E7F4F5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rgbClr val="E7F4F5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본 연구는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2026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년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광양항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3-2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단계 자동화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컨부두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구축과 관련하여 기존 컨테이너터미널과의 시스템 격차 극복 및 공존 운영을 위한 통합적 운영방안을 제시하는 것이 목적임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광양항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컨테이너터미널 운영사는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2020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년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SMGT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와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GWCT 2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개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운영사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통합 완료 후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KIT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와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GWCT 2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개의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운영사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체제로 개편됨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현재 단일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운영사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체제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(2-2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단계와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3-1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단계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전환 등 향후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3-2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단계 자동화 터미널 운영과 관련한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운영사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통합에 대한 시나리오가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YGPA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를 중심으로 논의되고 있는 상황임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이와 관련하여 수반되는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광양항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컨부두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임대료에 대한 산정체계도 개편 방안이 진행되고 있음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marL="378900" indent="-342900" algn="just" eaLnBrk="1" latin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해운산업 및 항만산업 환경의 </a:t>
            </a:r>
            <a:r>
              <a:rPr lang="ko-KR" altLang="en-US" sz="1600" dirty="0" err="1">
                <a:latin typeface="+mn-lt"/>
                <a:ea typeface="굴림체" panose="020B0609000101010101" pitchFamily="49" charset="-127"/>
              </a:rPr>
              <a:t>대내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1600" dirty="0" err="1">
                <a:latin typeface="+mn-lt"/>
                <a:ea typeface="굴림체" panose="020B0609000101010101" pitchFamily="49" charset="-127"/>
              </a:rPr>
              <a:t>외적인</a:t>
            </a:r>
            <a:r>
              <a:rPr lang="ko-KR" altLang="en-US" sz="1600" dirty="0">
                <a:latin typeface="+mn-lt"/>
                <a:ea typeface="굴림체" panose="020B0609000101010101" pitchFamily="49" charset="-127"/>
              </a:rPr>
              <a:t> 변화에 대응하고 지속가능하고 경쟁력을 확보할 수 있는 </a:t>
            </a:r>
            <a:r>
              <a:rPr lang="ko-KR" altLang="en-US" sz="1600" dirty="0" err="1">
                <a:latin typeface="+mn-lt"/>
                <a:ea typeface="굴림체" panose="020B0609000101010101" pitchFamily="49" charset="-127"/>
              </a:rPr>
              <a:t>광양항</a:t>
            </a:r>
            <a:r>
              <a:rPr lang="ko-KR" altLang="en-US" sz="1600" dirty="0">
                <a:latin typeface="+mn-lt"/>
                <a:ea typeface="굴림체" panose="020B0609000101010101" pitchFamily="49" charset="-127"/>
              </a:rPr>
              <a:t> 컨테이너터미널 운영을 위한 방안이 필요한 시점임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>
            <a:extLst>
              <a:ext uri="{FF2B5EF4-FFF2-40B4-BE49-F238E27FC236}">
                <a16:creationId xmlns:a16="http://schemas.microsoft.com/office/drawing/2014/main" id="{026539F2-C535-B88B-68DC-2D1530CD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B4A50-9E9C-4F3A-8C41-4BA1E138535A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dirty="0"/>
          </a:p>
        </p:txBody>
      </p:sp>
      <p:grpSp>
        <p:nvGrpSpPr>
          <p:cNvPr id="8195" name="Group 4">
            <a:extLst>
              <a:ext uri="{FF2B5EF4-FFF2-40B4-BE49-F238E27FC236}">
                <a16:creationId xmlns:a16="http://schemas.microsoft.com/office/drawing/2014/main" id="{BB639C7B-BB60-C079-9E7A-60190568539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60192FD3-5D65-95B5-3614-6B250706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8199" name="Text Box 6">
              <a:extLst>
                <a:ext uri="{FF2B5EF4-FFF2-40B4-BE49-F238E27FC236}">
                  <a16:creationId xmlns:a16="http://schemas.microsoft.com/office/drawing/2014/main" id="{539FE996-B931-B653-1EE1-F11B35EBF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II. </a:t>
              </a:r>
              <a:r>
                <a:rPr lang="ko-KR" altLang="en-US" sz="28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광양항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현황 및 문제점</a:t>
              </a:r>
            </a:p>
          </p:txBody>
        </p:sp>
      </p:grpSp>
      <p:sp>
        <p:nvSpPr>
          <p:cNvPr id="8197" name="Text Box 15">
            <a:extLst>
              <a:ext uri="{FF2B5EF4-FFF2-40B4-BE49-F238E27FC236}">
                <a16:creationId xmlns:a16="http://schemas.microsoft.com/office/drawing/2014/main" id="{C1985AC7-E828-2957-FC1D-D4B11D4C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41375"/>
            <a:ext cx="2160588" cy="338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해운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항만산업 동향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3CF99C-12A1-05C7-D71B-154DD386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17279"/>
              </p:ext>
            </p:extLst>
          </p:nvPr>
        </p:nvGraphicFramePr>
        <p:xfrm>
          <a:off x="323528" y="1412776"/>
          <a:ext cx="8496944" cy="4539624"/>
        </p:xfrm>
        <a:graphic>
          <a:graphicData uri="http://schemas.openxmlformats.org/drawingml/2006/table">
            <a:tbl>
              <a:tblPr/>
              <a:tblGrid>
                <a:gridCol w="1202398">
                  <a:extLst>
                    <a:ext uri="{9D8B030D-6E8A-4147-A177-3AD203B41FA5}">
                      <a16:colId xmlns:a16="http://schemas.microsoft.com/office/drawing/2014/main" val="4035247484"/>
                    </a:ext>
                  </a:extLst>
                </a:gridCol>
                <a:gridCol w="2758042">
                  <a:extLst>
                    <a:ext uri="{9D8B030D-6E8A-4147-A177-3AD203B41FA5}">
                      <a16:colId xmlns:a16="http://schemas.microsoft.com/office/drawing/2014/main" val="29099574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869708924"/>
                    </a:ext>
                  </a:extLst>
                </a:gridCol>
              </a:tblGrid>
              <a:tr h="7212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해운산업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산업 동향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광양항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관련사항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17052"/>
                  </a:ext>
                </a:extLst>
              </a:tr>
              <a:tr h="62098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해운시장 변동성 심화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선사 물량 변동성 심화로 인하여 항만 처리물동량 변화의 폭이 커지고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부두운영사의 수익 및 시장 위험 관리 방안 강구 필요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41585"/>
                  </a:ext>
                </a:extLst>
              </a:tr>
              <a:tr h="596518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해운기업의 종합물류기업화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선사의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컨부두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투자 참여로 새로운 경쟁자 출현 및 수익성 악화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527143"/>
                  </a:ext>
                </a:extLst>
              </a:tr>
              <a:tr h="417835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컨선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대형화 및 얼라이언스 시장지배력 강화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선사의 협상력 강화되고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하역요율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인하 압박 등 운영사의 어려움 지속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668092"/>
                  </a:ext>
                </a:extLst>
              </a:tr>
              <a:tr h="41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IMO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환경규제 강화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저탄소 및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무탄소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연로 사용 선박 확보 또는 신조선 발주 확대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52694"/>
                  </a:ext>
                </a:extLst>
              </a:tr>
              <a:tr h="5477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항만산업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스마트화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자동화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컨부두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개발 확대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스마트 및 자동화를 통한 부두운영 효율성과 경쟁력 제고 저하 시 선사의 기항지 선택 배제 우려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612102"/>
                  </a:ext>
                </a:extLst>
              </a:tr>
              <a:tr h="62098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친환경 기술 채택 및 차세대 선박 에너지 공급서비스 필요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터미널 장비 관련 친환경 기술 도입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저탄소 관련 대안 연료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벙커링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시설 미확보 시 기항지 선택에서 제외될 수 있음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167670"/>
                  </a:ext>
                </a:extLst>
              </a:tr>
              <a:tr h="596518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GTO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 글로벌 항만 주도권 장악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터미널 대형화 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GTO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와의 협력 강화로 물량 창출 전략 추진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307501"/>
                  </a:ext>
                </a:extLst>
              </a:tr>
            </a:tbl>
          </a:graphicData>
        </a:graphic>
      </p:graphicFrame>
      <p:sp>
        <p:nvSpPr>
          <p:cNvPr id="12" name="Text Box 15">
            <a:extLst>
              <a:ext uri="{FF2B5EF4-FFF2-40B4-BE49-F238E27FC236}">
                <a16:creationId xmlns:a16="http://schemas.microsoft.com/office/drawing/2014/main" id="{5C3C1708-7E6B-13EF-2AF9-DAFA2D7F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816" y="6032321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자료 </a:t>
            </a:r>
            <a:r>
              <a:rPr lang="en-US" altLang="ko-KR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여수광양항만공사</a:t>
            </a:r>
            <a:endParaRPr lang="ko-KR" altLang="en-US" sz="12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>
            <a:extLst>
              <a:ext uri="{FF2B5EF4-FFF2-40B4-BE49-F238E27FC236}">
                <a16:creationId xmlns:a16="http://schemas.microsoft.com/office/drawing/2014/main" id="{3E64D7B1-B6CB-D111-24C5-19F7707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D5FE8-5195-4A3E-B199-6E0ABAB231D9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/>
          </a:p>
        </p:txBody>
      </p:sp>
      <p:grpSp>
        <p:nvGrpSpPr>
          <p:cNvPr id="9219" name="Group 4">
            <a:extLst>
              <a:ext uri="{FF2B5EF4-FFF2-40B4-BE49-F238E27FC236}">
                <a16:creationId xmlns:a16="http://schemas.microsoft.com/office/drawing/2014/main" id="{854C9A31-0791-7C25-60D3-12CCB272EA7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7EA429E8-FFF1-1B34-A8E9-2DC007731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EFF63C50-B02D-FBEF-0D45-6D966CE1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II. </a:t>
              </a:r>
              <a:r>
                <a:rPr lang="ko-KR" altLang="en-US" sz="28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광양항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현황 및 문제점</a:t>
              </a:r>
            </a:p>
          </p:txBody>
        </p:sp>
      </p:grpSp>
      <p:sp>
        <p:nvSpPr>
          <p:cNvPr id="11" name="Text Box 15">
            <a:extLst>
              <a:ext uri="{FF2B5EF4-FFF2-40B4-BE49-F238E27FC236}">
                <a16:creationId xmlns:a16="http://schemas.microsoft.com/office/drawing/2014/main" id="{3C32878F-C537-F210-12F1-3D8BB58C2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99" y="764704"/>
            <a:ext cx="3726221" cy="339725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하역능력 대비 컨테이너 처리물량 비율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7619E97F-9499-9D1B-4FC4-D9EEB82E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99" y="3068960"/>
            <a:ext cx="2214053" cy="339725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매출단가 및 원가구조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3D41E2A9-AD0E-2893-0CF2-C6444877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52" y="524023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자료 </a:t>
            </a:r>
            <a:r>
              <a:rPr lang="en-US" altLang="ko-KR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여수광양항만공사</a:t>
            </a:r>
            <a:endParaRPr lang="ko-KR" altLang="en-US" sz="12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C34E1D9-C164-CA03-A854-4DE88F10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52" y="5592142"/>
            <a:ext cx="7200800" cy="107721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 eaLnBrk="1" latinLnBrk="1" hangingPunct="1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하역능력 대비 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광양항은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56% 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정도 물량을 처리하고 있으나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부산북항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부산신항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인천신항은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100%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이상 실적을 가지고 있음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또한 매출단가 및 원가구조에서도 광양항만이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TEU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당 이익이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-8,398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원을 보이고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있어 터미널 운영과 관련한 심각한 수준에 있음을 확인할 수 있음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800" dirty="0">
              <a:solidFill>
                <a:srgbClr val="00006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45BBC73-49C2-E774-46D5-11069A73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12" y="836712"/>
            <a:ext cx="874440" cy="276999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%</a:t>
            </a:r>
            <a:endParaRPr lang="ko-KR" altLang="en-US" sz="12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323A433-0D04-8245-9F85-20825726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65266"/>
              </p:ext>
            </p:extLst>
          </p:nvPr>
        </p:nvGraphicFramePr>
        <p:xfrm>
          <a:off x="1367645" y="1113711"/>
          <a:ext cx="6408710" cy="1885356"/>
        </p:xfrm>
        <a:graphic>
          <a:graphicData uri="http://schemas.openxmlformats.org/drawingml/2006/table">
            <a:tbl>
              <a:tblPr/>
              <a:tblGrid>
                <a:gridCol w="1281742">
                  <a:extLst>
                    <a:ext uri="{9D8B030D-6E8A-4147-A177-3AD203B41FA5}">
                      <a16:colId xmlns:a16="http://schemas.microsoft.com/office/drawing/2014/main" val="22897338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149336057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1622359815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1268982729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3219837206"/>
                    </a:ext>
                  </a:extLst>
                </a:gridCol>
              </a:tblGrid>
              <a:tr h="31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부산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북항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부산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인천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광양항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27455"/>
                  </a:ext>
                </a:extLst>
              </a:tr>
              <a:tr h="31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2016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59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8227"/>
                  </a:ext>
                </a:extLst>
              </a:tr>
              <a:tr h="31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2017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107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58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67344"/>
                  </a:ext>
                </a:extLst>
              </a:tr>
              <a:tr h="31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2018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107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63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1067"/>
                  </a:ext>
                </a:extLst>
              </a:tr>
              <a:tr h="31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2019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62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41199"/>
                  </a:ext>
                </a:extLst>
              </a:tr>
              <a:tr h="31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130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118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112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56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1755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63E1132-7074-9578-22EA-CBEDF32F3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17898"/>
              </p:ext>
            </p:extLst>
          </p:nvPr>
        </p:nvGraphicFramePr>
        <p:xfrm>
          <a:off x="1367645" y="3462775"/>
          <a:ext cx="6408710" cy="1766425"/>
        </p:xfrm>
        <a:graphic>
          <a:graphicData uri="http://schemas.openxmlformats.org/drawingml/2006/table">
            <a:tbl>
              <a:tblPr/>
              <a:tblGrid>
                <a:gridCol w="1068118">
                  <a:extLst>
                    <a:ext uri="{9D8B030D-6E8A-4147-A177-3AD203B41FA5}">
                      <a16:colId xmlns:a16="http://schemas.microsoft.com/office/drawing/2014/main" val="272655992"/>
                    </a:ext>
                  </a:extLst>
                </a:gridCol>
                <a:gridCol w="1174932">
                  <a:extLst>
                    <a:ext uri="{9D8B030D-6E8A-4147-A177-3AD203B41FA5}">
                      <a16:colId xmlns:a16="http://schemas.microsoft.com/office/drawing/2014/main" val="4055167498"/>
                    </a:ext>
                  </a:extLst>
                </a:gridCol>
                <a:gridCol w="1153568">
                  <a:extLst>
                    <a:ext uri="{9D8B030D-6E8A-4147-A177-3AD203B41FA5}">
                      <a16:colId xmlns:a16="http://schemas.microsoft.com/office/drawing/2014/main" val="2963907595"/>
                    </a:ext>
                  </a:extLst>
                </a:gridCol>
                <a:gridCol w="1025394">
                  <a:extLst>
                    <a:ext uri="{9D8B030D-6E8A-4147-A177-3AD203B41FA5}">
                      <a16:colId xmlns:a16="http://schemas.microsoft.com/office/drawing/2014/main" val="2619402770"/>
                    </a:ext>
                  </a:extLst>
                </a:gridCol>
                <a:gridCol w="918580">
                  <a:extLst>
                    <a:ext uri="{9D8B030D-6E8A-4147-A177-3AD203B41FA5}">
                      <a16:colId xmlns:a16="http://schemas.microsoft.com/office/drawing/2014/main" val="2497709791"/>
                    </a:ext>
                  </a:extLst>
                </a:gridCol>
                <a:gridCol w="1068118">
                  <a:extLst>
                    <a:ext uri="{9D8B030D-6E8A-4147-A177-3AD203B41FA5}">
                      <a16:colId xmlns:a16="http://schemas.microsoft.com/office/drawing/2014/main" val="887209598"/>
                    </a:ext>
                  </a:extLst>
                </a:gridCol>
              </a:tblGrid>
              <a:tr h="4262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항별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임대료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총원가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인건비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총원가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매출단가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/TEU)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매출원가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/TEU)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당 이익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/TEU)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570057"/>
                  </a:ext>
                </a:extLst>
              </a:tr>
              <a:tr h="3325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부산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북항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25.50%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39.40%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49,782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47,756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2,026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96495"/>
                  </a:ext>
                </a:extLst>
              </a:tr>
              <a:tr h="3325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부산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27.10%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23.30%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51,513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41,286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10,227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931359"/>
                  </a:ext>
                </a:extLst>
              </a:tr>
              <a:tr h="3325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인천항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19.50%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30.30%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56,371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48,523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7,848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21434"/>
                  </a:ext>
                </a:extLst>
              </a:tr>
              <a:tr h="33254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광양항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25.60%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30.40%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36,984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45,382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-8,398</a:t>
                      </a:r>
                      <a:endParaRPr lang="ko-KR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05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>
            <a:extLst>
              <a:ext uri="{FF2B5EF4-FFF2-40B4-BE49-F238E27FC236}">
                <a16:creationId xmlns:a16="http://schemas.microsoft.com/office/drawing/2014/main" id="{3E64D7B1-B6CB-D111-24C5-19F7707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D5FE8-5195-4A3E-B199-6E0ABAB231D9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dirty="0"/>
          </a:p>
        </p:txBody>
      </p:sp>
      <p:grpSp>
        <p:nvGrpSpPr>
          <p:cNvPr id="9219" name="Group 4">
            <a:extLst>
              <a:ext uri="{FF2B5EF4-FFF2-40B4-BE49-F238E27FC236}">
                <a16:creationId xmlns:a16="http://schemas.microsoft.com/office/drawing/2014/main" id="{854C9A31-0791-7C25-60D3-12CCB272EA7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7EA429E8-FFF1-1B34-A8E9-2DC007731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EFF63C50-B02D-FBEF-0D45-6D966CE1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II. </a:t>
              </a:r>
              <a:r>
                <a:rPr lang="ko-KR" altLang="en-US" sz="28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광양항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현황</a:t>
              </a:r>
            </a:p>
          </p:txBody>
        </p:sp>
      </p:grpSp>
      <p:sp>
        <p:nvSpPr>
          <p:cNvPr id="13" name="Text Box 15">
            <a:extLst>
              <a:ext uri="{FF2B5EF4-FFF2-40B4-BE49-F238E27FC236}">
                <a16:creationId xmlns:a16="http://schemas.microsoft.com/office/drawing/2014/main" id="{3D41E2A9-AD0E-2893-0CF2-C6444877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792" y="4808185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자료 </a:t>
            </a:r>
            <a:r>
              <a:rPr lang="en-US" altLang="ko-KR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여수광양항만공사</a:t>
            </a:r>
            <a:endParaRPr lang="ko-KR" altLang="en-US" sz="12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C34E1D9-C164-CA03-A854-4DE88F10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68272"/>
            <a:ext cx="7200800" cy="13234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 eaLnBrk="1" latinLnBrk="1" hangingPunct="1">
              <a:spcBef>
                <a:spcPct val="20000"/>
              </a:spcBef>
              <a:defRPr/>
            </a:pP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광양항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2-2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3-1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컨테이너터미널 운영사는 부산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북항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부산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신항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인천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신항과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안벽길이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CY 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면적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안벽크레인대당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비교한 처리물량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천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TEU)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살펴보면 매우 낮은 수치를 나타내고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있음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광양항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컨부두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물동량 증대를 위해서는 </a:t>
            </a:r>
            <a:r>
              <a:rPr lang="ko-KR" altLang="en-US" sz="16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운영사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통합 등 다양한 방안이 도출 </a:t>
            </a:r>
            <a:r>
              <a:rPr lang="ko-KR" altLang="en-US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되어야 할 것으로 판단됨</a:t>
            </a:r>
            <a:r>
              <a:rPr lang="en-US" altLang="ko-KR" sz="1600" dirty="0">
                <a:solidFill>
                  <a:srgbClr val="00006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800" dirty="0">
              <a:solidFill>
                <a:srgbClr val="00006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C32878F-C537-F210-12F1-3D8BB58C2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99" y="897226"/>
            <a:ext cx="5670437" cy="338554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터미널운영사별 처리물량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안벽길이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면적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안벽크레인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, 1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인당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BD7A6E9-12BC-D4D5-117B-0404E3D99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88800"/>
              </p:ext>
            </p:extLst>
          </p:nvPr>
        </p:nvGraphicFramePr>
        <p:xfrm>
          <a:off x="1049420" y="1315721"/>
          <a:ext cx="7055820" cy="3481431"/>
        </p:xfrm>
        <a:graphic>
          <a:graphicData uri="http://schemas.openxmlformats.org/drawingml/2006/table">
            <a:tbl>
              <a:tblPr/>
              <a:tblGrid>
                <a:gridCol w="1175970">
                  <a:extLst>
                    <a:ext uri="{9D8B030D-6E8A-4147-A177-3AD203B41FA5}">
                      <a16:colId xmlns:a16="http://schemas.microsoft.com/office/drawing/2014/main" val="4098597843"/>
                    </a:ext>
                  </a:extLst>
                </a:gridCol>
                <a:gridCol w="1175970">
                  <a:extLst>
                    <a:ext uri="{9D8B030D-6E8A-4147-A177-3AD203B41FA5}">
                      <a16:colId xmlns:a16="http://schemas.microsoft.com/office/drawing/2014/main" val="1296083026"/>
                    </a:ext>
                  </a:extLst>
                </a:gridCol>
                <a:gridCol w="1175970">
                  <a:extLst>
                    <a:ext uri="{9D8B030D-6E8A-4147-A177-3AD203B41FA5}">
                      <a16:colId xmlns:a16="http://schemas.microsoft.com/office/drawing/2014/main" val="1617770888"/>
                    </a:ext>
                  </a:extLst>
                </a:gridCol>
                <a:gridCol w="1175970">
                  <a:extLst>
                    <a:ext uri="{9D8B030D-6E8A-4147-A177-3AD203B41FA5}">
                      <a16:colId xmlns:a16="http://schemas.microsoft.com/office/drawing/2014/main" val="1408576977"/>
                    </a:ext>
                  </a:extLst>
                </a:gridCol>
                <a:gridCol w="1175970">
                  <a:extLst>
                    <a:ext uri="{9D8B030D-6E8A-4147-A177-3AD203B41FA5}">
                      <a16:colId xmlns:a16="http://schemas.microsoft.com/office/drawing/2014/main" val="3406449316"/>
                    </a:ext>
                  </a:extLst>
                </a:gridCol>
                <a:gridCol w="1175970">
                  <a:extLst>
                    <a:ext uri="{9D8B030D-6E8A-4147-A177-3AD203B41FA5}">
                      <a16:colId xmlns:a16="http://schemas.microsoft.com/office/drawing/2014/main" val="1356306968"/>
                    </a:ext>
                  </a:extLst>
                </a:gridCol>
              </a:tblGrid>
              <a:tr h="2750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항별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터미널별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안벽길이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면적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안벽크레인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인원당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처리물량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63252"/>
                  </a:ext>
                </a:extLst>
              </a:tr>
              <a:tr h="45549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안벽길이당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부지면적당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(TEU)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안벽크레인당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인당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91598"/>
                  </a:ext>
                </a:extLst>
              </a:tr>
              <a:tr h="27508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부산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북항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신선대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1,503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174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214228"/>
                  </a:ext>
                </a:extLst>
              </a:tr>
              <a:tr h="2750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자성대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1,296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84295"/>
                  </a:ext>
                </a:extLst>
              </a:tr>
              <a:tr h="2750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신감만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1,236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146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3.7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74826"/>
                  </a:ext>
                </a:extLst>
              </a:tr>
              <a:tr h="27508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부산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PNIT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2,100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210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546801"/>
                  </a:ext>
                </a:extLst>
              </a:tr>
              <a:tr h="2750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HJNC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2,608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239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43074"/>
                  </a:ext>
                </a:extLst>
              </a:tr>
              <a:tr h="2750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HPNT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1,860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178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20412"/>
                  </a:ext>
                </a:extLst>
              </a:tr>
              <a:tr h="2750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인천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1,236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141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260436"/>
                  </a:ext>
                </a:extLst>
              </a:tr>
              <a:tr h="2750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한진해운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1,316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3.7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17867"/>
                  </a:ext>
                </a:extLst>
              </a:tr>
              <a:tr h="2750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광양항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KIT(2-2)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675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1.5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97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3.1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5518"/>
                  </a:ext>
                </a:extLst>
              </a:tr>
              <a:tr h="2750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GWCT(3-1)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666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1.1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104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2.6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7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FCF289B-CDFE-5B6F-E7B7-73A085A4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E931-B99F-46DB-AB97-86CCB00F47C0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grpSp>
        <p:nvGrpSpPr>
          <p:cNvPr id="10243" name="Group 4">
            <a:extLst>
              <a:ext uri="{FF2B5EF4-FFF2-40B4-BE49-F238E27FC236}">
                <a16:creationId xmlns:a16="http://schemas.microsoft.com/office/drawing/2014/main" id="{15B343A4-C82B-FD00-50BC-CEA64797151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10246" name="Rectangle 5">
              <a:extLst>
                <a:ext uri="{FF2B5EF4-FFF2-40B4-BE49-F238E27FC236}">
                  <a16:creationId xmlns:a16="http://schemas.microsoft.com/office/drawing/2014/main" id="{8EEB0575-9802-B090-5644-78D87CAD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BDA3261E-93E4-7B2D-7870-583B9E9B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II. </a:t>
              </a:r>
              <a:r>
                <a:rPr lang="ko-KR" altLang="en-US" sz="28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광양항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현황 및 문제점</a:t>
              </a:r>
            </a:p>
          </p:txBody>
        </p:sp>
      </p:grpSp>
      <p:sp>
        <p:nvSpPr>
          <p:cNvPr id="10245" name="Text Box 15">
            <a:extLst>
              <a:ext uri="{FF2B5EF4-FFF2-40B4-BE49-F238E27FC236}">
                <a16:creationId xmlns:a16="http://schemas.microsoft.com/office/drawing/2014/main" id="{B35FB798-DD4E-814D-A043-1CF0E0EF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41375"/>
            <a:ext cx="3632200" cy="338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광양항 컨부두 개발계획 및 하역능력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A0E518AC-502A-6290-D3CA-14A55576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976" y="1124744"/>
            <a:ext cx="1270484" cy="276999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TEU</a:t>
            </a:r>
            <a:endParaRPr lang="ko-KR" altLang="en-US" sz="12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1FE1B1B5-ACFE-C554-C7C1-A9DD05017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994012"/>
            <a:ext cx="8075240" cy="338554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endParaRPr lang="ko-KR" altLang="en-US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C67B1C48-AA58-3065-709F-15F2D8B5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043" y="450912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2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자료 </a:t>
            </a:r>
            <a:r>
              <a:rPr lang="en-US" altLang="ko-KR" sz="1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여수광양항만공사</a:t>
            </a:r>
            <a:endParaRPr lang="ko-KR" altLang="en-US" sz="12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FFA4CC0D-45A2-EA56-C5AD-EBCB79F44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913873"/>
            <a:ext cx="8075240" cy="13234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3-2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단계 자동화 부두개발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(1,360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천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TEU)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관련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광양항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컨부두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물동량 전망수치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수요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와 하역능력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공급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을 비교하면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◆ 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2-2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단계와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3-1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부두 운영 시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2027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년 수급 균형 달성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(2,789/2,720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천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TEU)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◆ 3-2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선석 추가시에는 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2037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년에 수급 균형 달성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(4,080/4,080</a:t>
            </a:r>
            <a:r>
              <a:rPr lang="ko-KR" altLang="en-US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천</a:t>
            </a:r>
            <a:r>
              <a:rPr lang="en-US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TEU)</a:t>
            </a:r>
            <a:endParaRPr lang="ko-KR" altLang="en-US" sz="1600" b="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910F89B-6EFD-73D7-3D44-9639AA87D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2275"/>
              </p:ext>
            </p:extLst>
          </p:nvPr>
        </p:nvGraphicFramePr>
        <p:xfrm>
          <a:off x="431539" y="1476222"/>
          <a:ext cx="8280921" cy="3006336"/>
        </p:xfrm>
        <a:graphic>
          <a:graphicData uri="http://schemas.openxmlformats.org/drawingml/2006/table">
            <a:tbl>
              <a:tblPr/>
              <a:tblGrid>
                <a:gridCol w="517558">
                  <a:extLst>
                    <a:ext uri="{9D8B030D-6E8A-4147-A177-3AD203B41FA5}">
                      <a16:colId xmlns:a16="http://schemas.microsoft.com/office/drawing/2014/main" val="3541179023"/>
                    </a:ext>
                  </a:extLst>
                </a:gridCol>
                <a:gridCol w="517558">
                  <a:extLst>
                    <a:ext uri="{9D8B030D-6E8A-4147-A177-3AD203B41FA5}">
                      <a16:colId xmlns:a16="http://schemas.microsoft.com/office/drawing/2014/main" val="3188808842"/>
                    </a:ext>
                  </a:extLst>
                </a:gridCol>
                <a:gridCol w="837092">
                  <a:extLst>
                    <a:ext uri="{9D8B030D-6E8A-4147-A177-3AD203B41FA5}">
                      <a16:colId xmlns:a16="http://schemas.microsoft.com/office/drawing/2014/main" val="53730922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55300912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9246018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745138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150271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2951962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305606218"/>
                    </a:ext>
                  </a:extLst>
                </a:gridCol>
              </a:tblGrid>
              <a:tr h="46095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부두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접안능력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(DWT)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2019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2030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2035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2040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390802"/>
                  </a:ext>
                </a:extLst>
              </a:tr>
              <a:tr h="282820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물동량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2,378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3,195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3,805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4,531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254897"/>
                  </a:ext>
                </a:extLst>
              </a:tr>
              <a:tr h="282820">
                <a:tc row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하역능력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2-1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×2, 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×2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1,120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컨테이너→자동차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57801"/>
                  </a:ext>
                </a:extLst>
              </a:tr>
              <a:tr h="2828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2-2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×2, 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×2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1,120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1,120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1,120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1,120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849788"/>
                  </a:ext>
                </a:extLst>
              </a:tr>
              <a:tr h="2828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3-1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×4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1,600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1,600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1,600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1,600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691595"/>
                  </a:ext>
                </a:extLst>
              </a:tr>
              <a:tr h="2828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소계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3,840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2,720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2,720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2,720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28816"/>
                  </a:ext>
                </a:extLst>
              </a:tr>
              <a:tr h="2828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3-2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×3, 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TEU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+mn-cs"/>
                        </a:rPr>
                        <a:t>×1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1,360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1,360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1,360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자동차→컨테이너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03828"/>
                  </a:ext>
                </a:extLst>
              </a:tr>
              <a:tr h="2828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소계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1,360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1,360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1,360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40517"/>
                  </a:ext>
                </a:extLst>
              </a:tr>
              <a:tr h="2828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3,840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4,080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4,080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4,080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38713"/>
                  </a:ext>
                </a:extLst>
              </a:tr>
              <a:tr h="282820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과부족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1,462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885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275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-451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543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FCF289B-CDFE-5B6F-E7B7-73A085A4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accent3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3"/>
              </a:gs>
            </a:gsLst>
            <a:lin ang="0" scaled="1"/>
          </a:gradFill>
          <a:ln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E931-B99F-46DB-AB97-86CCB00F47C0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grpSp>
        <p:nvGrpSpPr>
          <p:cNvPr id="10243" name="Group 4">
            <a:extLst>
              <a:ext uri="{FF2B5EF4-FFF2-40B4-BE49-F238E27FC236}">
                <a16:creationId xmlns:a16="http://schemas.microsoft.com/office/drawing/2014/main" id="{15B343A4-C82B-FD00-50BC-CEA64797151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10246" name="Rectangle 5">
              <a:extLst>
                <a:ext uri="{FF2B5EF4-FFF2-40B4-BE49-F238E27FC236}">
                  <a16:creationId xmlns:a16="http://schemas.microsoft.com/office/drawing/2014/main" id="{8EEB0575-9802-B090-5644-78D87CAD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BDA3261E-93E4-7B2D-7870-583B9E9B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III. 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연구설계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62598"/>
              </p:ext>
            </p:extLst>
          </p:nvPr>
        </p:nvGraphicFramePr>
        <p:xfrm>
          <a:off x="683569" y="2708920"/>
          <a:ext cx="7776863" cy="3584789"/>
        </p:xfrm>
        <a:graphic>
          <a:graphicData uri="http://schemas.openxmlformats.org/drawingml/2006/table">
            <a:tbl>
              <a:tblPr/>
              <a:tblGrid>
                <a:gridCol w="2664295">
                  <a:extLst>
                    <a:ext uri="{9D8B030D-6E8A-4147-A177-3AD203B41FA5}">
                      <a16:colId xmlns:a16="http://schemas.microsoft.com/office/drawing/2014/main" val="320374564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7291213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420840383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측정영역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측정요인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31970326"/>
                  </a:ext>
                </a:extLst>
              </a:tr>
              <a:tr h="3840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2-2,</a:t>
                      </a:r>
                      <a:r>
                        <a:rPr lang="en-US" altLang="ko-K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3-1</a:t>
                      </a:r>
                      <a:r>
                        <a:rPr lang="ko-KR" alt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 </a:t>
                      </a:r>
                      <a:r>
                        <a:rPr lang="ko-KR" altLang="en-US" sz="16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컨부두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부두시설 재배치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운영건물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정비고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장비기사 대기실 등 터미널 운영 관련 시설 조정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76618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선석통합 운영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탄력적인 선석 사용으로 선박의 대기 시간 단축 및 처리 물동량 증대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99741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하역장비 및 인력재배치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효율적인 장비대수 및 인력 배차로 생산성 향상과 비용 감소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72733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전산통합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동일한 전산시스템 사용으로 유지보수 비용 감소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94657"/>
                  </a:ext>
                </a:extLst>
              </a:tr>
              <a:tr h="3840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2-2,</a:t>
                      </a:r>
                      <a:r>
                        <a:rPr lang="en-US" altLang="ko-K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3-1, 3-2</a:t>
                      </a:r>
                      <a:r>
                        <a:rPr lang="ko-KR" alt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단계 </a:t>
                      </a:r>
                      <a:r>
                        <a:rPr lang="ko-KR" altLang="en-US" sz="16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컨부두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7F4F5"/>
                        </a:gs>
                        <a:gs pos="5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rgbClr val="E7F4F5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운영시스템 통일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장비배차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인력배치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전산시스템 관련한 소프트 및 하드웨어 공동 운영 실시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167282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선석조정 운영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하역능력 대비 처리물동량 상황을 고려하여 선석 조정 필요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47630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운영사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+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자동화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자동화터미널 운영사와 기존 터미널 운영사를 구분한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 체제로 협력적 방안 검토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29292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　운영사 통합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 체제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기존 터미널을 포함한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운영사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체제로 처리물량 및 매출 증가를 위한 다양한 통합 모델 제시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130841"/>
                  </a:ext>
                </a:extLst>
              </a:tr>
            </a:tbl>
          </a:graphicData>
        </a:graphic>
      </p:graphicFrame>
      <p:sp>
        <p:nvSpPr>
          <p:cNvPr id="8" name="Text Box 9">
            <a:extLst>
              <a:ext uri="{FF2B5EF4-FFF2-40B4-BE49-F238E27FC236}">
                <a16:creationId xmlns:a16="http://schemas.microsoft.com/office/drawing/2014/main" id="{949844C2-34A2-F885-D0E8-E2C258A4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68760"/>
            <a:ext cx="7920880" cy="13234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본 연구는 광양항 컨테이너터미널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통합운영 방안을 선정하기 위해 항만공사</a:t>
            </a:r>
            <a:r>
              <a:rPr lang="en-US" altLang="ko-KR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지역대학</a:t>
            </a:r>
            <a:r>
              <a:rPr lang="en-US" altLang="ko-KR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선사</a:t>
            </a:r>
            <a:r>
              <a:rPr lang="en-US" altLang="ko-KR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터미널운영사의 전문가들을 대상으로 인터뷰와 연구내용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를 바탕으로 측정 영역 및 세부항목인 측정 요인을 선정함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측정영역은 현재 운영중인 터미널인 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2-2, 3-1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단계 컨부두와 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2-2, 3-1, 3-2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단계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자동화 터미널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 컨부두를 대상으로 구분함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측정영역 당 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가지 측정요인을 아래와 같이 배치함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6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B35FB798-DD4E-814D-A043-1CF0E0EF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41375"/>
            <a:ext cx="2520975" cy="3381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 계층구조 설계</a:t>
            </a:r>
          </a:p>
        </p:txBody>
      </p:sp>
    </p:spTree>
    <p:extLst>
      <p:ext uri="{BB962C8B-B14F-4D97-AF65-F5344CB8AC3E}">
        <p14:creationId xmlns:p14="http://schemas.microsoft.com/office/powerpoint/2010/main" val="17687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>
            <a:extLst>
              <a:ext uri="{FF2B5EF4-FFF2-40B4-BE49-F238E27FC236}">
                <a16:creationId xmlns:a16="http://schemas.microsoft.com/office/drawing/2014/main" id="{CFCF289B-CDFE-5B6F-E7B7-73A085A4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E931-B99F-46DB-AB97-86CCB00F47C0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grpSp>
        <p:nvGrpSpPr>
          <p:cNvPr id="10243" name="Group 4">
            <a:extLst>
              <a:ext uri="{FF2B5EF4-FFF2-40B4-BE49-F238E27FC236}">
                <a16:creationId xmlns:a16="http://schemas.microsoft.com/office/drawing/2014/main" id="{15B343A4-C82B-FD00-50BC-CEA64797151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2150"/>
            <a:chOff x="0" y="0"/>
            <a:chExt cx="5760" cy="436"/>
          </a:xfrm>
        </p:grpSpPr>
        <p:sp>
          <p:nvSpPr>
            <p:cNvPr id="10246" name="Rectangle 5">
              <a:extLst>
                <a:ext uri="{FF2B5EF4-FFF2-40B4-BE49-F238E27FC236}">
                  <a16:creationId xmlns:a16="http://schemas.microsoft.com/office/drawing/2014/main" id="{8EEB0575-9802-B090-5644-78D87CAD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en-US" sz="900"/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BDA3261E-93E4-7B2D-7870-583B9E9B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III. </a:t>
              </a:r>
              <a:r>
                <a:rPr lang="ko-KR" altLang="en-US" sz="28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연구설계</a:t>
              </a:r>
            </a:p>
          </p:txBody>
        </p:sp>
      </p:grpSp>
      <p:sp>
        <p:nvSpPr>
          <p:cNvPr id="10245" name="Text Box 15">
            <a:extLst>
              <a:ext uri="{FF2B5EF4-FFF2-40B4-BE49-F238E27FC236}">
                <a16:creationId xmlns:a16="http://schemas.microsoft.com/office/drawing/2014/main" id="{B35FB798-DD4E-814D-A043-1CF0E0EF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836712"/>
            <a:ext cx="3632200" cy="584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광양항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컨테이너터미널 운영시스템 통합운영방안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43F73CAF-5821-D2BE-8B24-3CCFAA60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859" y="2020330"/>
            <a:ext cx="2214053" cy="339725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2-2, 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3-1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컨부두</a:t>
            </a:r>
            <a:endParaRPr lang="ko-KR" altLang="en-US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1B5BC9D-47D3-6B4D-48B8-E5F07CC0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010361"/>
            <a:ext cx="2574093" cy="338554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2-2, 3-1, </a:t>
            </a:r>
            <a:r>
              <a:rPr lang="en-US" altLang="ko-KR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3-2</a:t>
            </a:r>
            <a:r>
              <a:rPr lang="ko-KR" altLang="en-US" sz="16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컨부두</a:t>
            </a:r>
            <a:endParaRPr lang="ko-KR" altLang="en-US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8D666449-07CA-0A1D-8FBA-479EC0014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91" y="2887246"/>
            <a:ext cx="2358069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부두시설 재배치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230CA72-7438-202B-F988-641EB5A6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91" y="3380676"/>
            <a:ext cx="2358069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선석통합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운영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86D21706-D346-683E-173B-48B2DD68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90" y="3882625"/>
            <a:ext cx="2358070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하역장비 및 인력재배치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E6901534-F71E-A775-3AB8-C23C6EB4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90" y="4384574"/>
            <a:ext cx="2358070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전산 통합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34DD36F2-4F39-0C7B-A9A1-943A3987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91" y="2887246"/>
            <a:ext cx="2430077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운영시스템 통일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A35B841E-B9BF-A56B-C326-F91D619F8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91" y="3380676"/>
            <a:ext cx="2430077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선석조정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운영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F3C7CDA3-BFC4-5D21-7E56-EE99E8C9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90" y="3882625"/>
            <a:ext cx="2430078" cy="338554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운영사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</a:t>
            </a: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529F5E2B-8B4F-2362-D95D-69158068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90" y="4384574"/>
            <a:ext cx="2430078" cy="339725"/>
          </a:xfrm>
          <a:prstGeom prst="rect">
            <a:avLst/>
          </a:prstGeom>
          <a:solidFill>
            <a:srgbClr val="FCE8E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600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운영사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통합</a:t>
            </a: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</a:t>
            </a:r>
            <a:r>
              <a:rPr lang="ko-KR" altLang="en-US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 체제</a:t>
            </a:r>
            <a:r>
              <a:rPr lang="en-US" altLang="ko-KR" sz="16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12C75BC-9E45-253F-BC6E-2D057C91FB9D}"/>
              </a:ext>
            </a:extLst>
          </p:cNvPr>
          <p:cNvCxnSpPr>
            <a:stCxn id="10245" idx="2"/>
          </p:cNvCxnSpPr>
          <p:nvPr/>
        </p:nvCxnSpPr>
        <p:spPr bwMode="auto">
          <a:xfrm>
            <a:off x="4572000" y="1414889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ADCA353-4EA8-8BEA-1A0D-7E64CE04F07F}"/>
              </a:ext>
            </a:extLst>
          </p:cNvPr>
          <p:cNvCxnSpPr>
            <a:stCxn id="10245" idx="2"/>
          </p:cNvCxnSpPr>
          <p:nvPr/>
        </p:nvCxnSpPr>
        <p:spPr bwMode="auto">
          <a:xfrm>
            <a:off x="4572000" y="1421487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EB7C652-AD73-2B0F-890A-8C0C6A238D6C}"/>
              </a:ext>
            </a:extLst>
          </p:cNvPr>
          <p:cNvCxnSpPr>
            <a:cxnSpLocks/>
            <a:stCxn id="10245" idx="2"/>
          </p:cNvCxnSpPr>
          <p:nvPr/>
        </p:nvCxnSpPr>
        <p:spPr bwMode="auto">
          <a:xfrm>
            <a:off x="4572000" y="1421487"/>
            <a:ext cx="0" cy="206468"/>
          </a:xfrm>
          <a:prstGeom prst="line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B846E47-4E0A-C294-BD49-BCC17904A463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rot="5400000" flipH="1" flipV="1">
            <a:off x="3426257" y="874585"/>
            <a:ext cx="392375" cy="1899116"/>
          </a:xfrm>
          <a:prstGeom prst="bentConnector2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9B07CFC-4EA2-7BDD-04A5-B86E29251212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rot="16200000" flipV="1">
            <a:off x="5159239" y="878505"/>
            <a:ext cx="382406" cy="1881306"/>
          </a:xfrm>
          <a:prstGeom prst="bentConnector2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2313C5E-9206-95FC-2544-BE08A6FFB1F4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09692" y="2293516"/>
            <a:ext cx="708194" cy="818995"/>
          </a:xfrm>
          <a:prstGeom prst="bentConnector4">
            <a:avLst>
              <a:gd name="adj1" fmla="val 38007"/>
              <a:gd name="adj2" fmla="val 128842"/>
            </a:avLst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A5D3527-B2D9-7B7C-0CCF-E13DCE01C5B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909290" y="2293514"/>
            <a:ext cx="708194" cy="818995"/>
          </a:xfrm>
          <a:prstGeom prst="bentConnector4">
            <a:avLst>
              <a:gd name="adj1" fmla="val 38007"/>
              <a:gd name="adj2" fmla="val 128377"/>
            </a:avLst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9F10F5D-4EEA-729D-4F4E-00E493BABC7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57202" y="3708422"/>
            <a:ext cx="1563889" cy="234217"/>
          </a:xfrm>
          <a:prstGeom prst="bentConnector3">
            <a:avLst>
              <a:gd name="adj1" fmla="val 100522"/>
            </a:avLst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73C539D-FF1E-A1AB-9CF1-CB40F7350E01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220073" y="3043586"/>
            <a:ext cx="234218" cy="1510851"/>
          </a:xfrm>
          <a:prstGeom prst="bentConnector2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0" name="직선 연결선 10239">
            <a:extLst>
              <a:ext uri="{FF2B5EF4-FFF2-40B4-BE49-F238E27FC236}">
                <a16:creationId xmlns:a16="http://schemas.microsoft.com/office/drawing/2014/main" id="{C0CF1DFA-9169-51BD-95E8-3E6E9D6E441A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 flipV="1">
            <a:off x="1622038" y="3550538"/>
            <a:ext cx="231853" cy="1"/>
          </a:xfrm>
          <a:prstGeom prst="line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55929F3-EFE7-6C28-670A-459B48B1573D}"/>
              </a:ext>
            </a:extLst>
          </p:cNvPr>
          <p:cNvCxnSpPr/>
          <p:nvPr/>
        </p:nvCxnSpPr>
        <p:spPr bwMode="auto">
          <a:xfrm flipH="1" flipV="1">
            <a:off x="1622038" y="4042807"/>
            <a:ext cx="231853" cy="1"/>
          </a:xfrm>
          <a:prstGeom prst="line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CEE0EB2-E86B-71AE-E785-FE900E8E7410}"/>
              </a:ext>
            </a:extLst>
          </p:cNvPr>
          <p:cNvCxnSpPr/>
          <p:nvPr/>
        </p:nvCxnSpPr>
        <p:spPr bwMode="auto">
          <a:xfrm flipH="1" flipV="1">
            <a:off x="5222436" y="3550538"/>
            <a:ext cx="231853" cy="1"/>
          </a:xfrm>
          <a:prstGeom prst="line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6E6278F-CF61-3180-6FC6-2CF35E6F76FD}"/>
              </a:ext>
            </a:extLst>
          </p:cNvPr>
          <p:cNvCxnSpPr/>
          <p:nvPr/>
        </p:nvCxnSpPr>
        <p:spPr bwMode="auto">
          <a:xfrm flipH="1" flipV="1">
            <a:off x="5222436" y="4042807"/>
            <a:ext cx="231853" cy="1"/>
          </a:xfrm>
          <a:prstGeom prst="line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 Box 9">
            <a:extLst>
              <a:ext uri="{FF2B5EF4-FFF2-40B4-BE49-F238E27FC236}">
                <a16:creationId xmlns:a16="http://schemas.microsoft.com/office/drawing/2014/main" id="{949844C2-34A2-F885-D0E8-E2C258A4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941168"/>
            <a:ext cx="8075240" cy="13234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광양항 컨테이너터미널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통합운영방안 선정을 위해 </a:t>
            </a:r>
            <a:r>
              <a:rPr lang="en-US" altLang="ko-KR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Fuzzy-AHP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방법론을 적용함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계층 분석적 의사결정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(Analytic Hierarchy Process, AHP) 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기법은 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T. L. Saaty(1997)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가 창안한 것으로 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Saaty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AHP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를 의사결정자의 판단을 기반으로 하여 의사결정 문제를 표현하고 </a:t>
            </a:r>
            <a:r>
              <a:rPr lang="ko-KR" altLang="en-US" sz="16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대안에 대한 선호도를 개발하기 위해서 계층 혹은 네트워크 구조를 사용하는 다기준 의사결정모델이라고 정의</a:t>
            </a:r>
            <a:r>
              <a:rPr lang="ko-KR" altLang="en-US" sz="1600">
                <a:latin typeface="굴림체" panose="020B0609000101010101" pitchFamily="49" charset="-127"/>
                <a:ea typeface="굴림체" panose="020B0609000101010101" pitchFamily="49" charset="-127"/>
              </a:rPr>
              <a:t>함</a:t>
            </a:r>
            <a:r>
              <a:rPr lang="en-US" altLang="ko-KR" sz="160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6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542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1294</Words>
  <Application>Microsoft Office PowerPoint</Application>
  <PresentationFormat>화면 슬라이드 쇼(4:3)</PresentationFormat>
  <Paragraphs>309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굴림</vt:lpstr>
      <vt:lpstr>굴림체</vt:lpstr>
      <vt:lpstr>맑은 고딕</vt:lpstr>
      <vt:lpstr>기본 디자인</vt:lpstr>
      <vt:lpstr>광양항 컨테이너터미널 운영시스템 통합운영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Planner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광양항 컨테이너터미널 운영시스템 통합운영방안</dc:title>
  <dc:creator>DH Yun</dc:creator>
  <cp:lastModifiedBy>DH Yeun (KIT, OP)</cp:lastModifiedBy>
  <cp:revision>895</cp:revision>
  <dcterms:created xsi:type="dcterms:W3CDTF">2011-01-10T09:58:15Z</dcterms:created>
  <dcterms:modified xsi:type="dcterms:W3CDTF">2022-05-14T09:48:02Z</dcterms:modified>
</cp:coreProperties>
</file>