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5" r:id="rId18"/>
    <p:sldId id="277" r:id="rId19"/>
    <p:sldId id="278" r:id="rId20"/>
    <p:sldId id="279" r:id="rId21"/>
    <p:sldId id="282" r:id="rId22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Relationship Id="rId4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Relationship Id="rId4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Relationship Id="rId4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Relationship Id="rId4" Type="http://schemas.openxmlformats.org/officeDocument/2006/relationships/package" Target="../embeddings/Microsoft_Excel_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Relationship Id="rId4" Type="http://schemas.openxmlformats.org/officeDocument/2006/relationships/package" Target="../embeddings/Microsoft_Excel_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Relationship Id="rId4" Type="http://schemas.openxmlformats.org/officeDocument/2006/relationships/package" Target="../embeddings/Microsoft_Excel_____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58002100000000001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지역 1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0F3-4729-9AD2-767E69074F26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10F3-4729-9AD2-767E69074F26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10F3-4729-9AD2-767E69074F26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10F3-4729-9AD2-767E69074F26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0F3-4729-9AD2-767E69074F26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10F3-4729-9AD2-767E69074F26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782" b="0" i="0" u="none" strike="noStrike">
                    <a:solidFill>
                      <a:srgbClr val="FFFFFF"/>
                    </a:solidFill>
                    <a:effectLst>
                      <a:outerShdw blurRad="127000" dist="50800" dir="5400000" algn="tl">
                        <a:srgbClr val="000000">
                          <a:alpha val="60000"/>
                        </a:srgbClr>
                      </a:outerShdw>
                    </a:effectLst>
                    <a:latin typeface="Apple SD 산돌고딕 Neo 옅은체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Sheet1!$B$1:$D$1</c:f>
              <c:strCache>
                <c:ptCount val="3"/>
                <c:pt idx="0">
                  <c:v>재직자</c:v>
                </c:pt>
                <c:pt idx="1">
                  <c:v>경영자</c:v>
                </c:pt>
                <c:pt idx="2">
                  <c:v>전문가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14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F3-4729-9AD2-767E69074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594912"/>
          <c:y val="0.34176000000000001"/>
          <c:w val="0.405088"/>
          <c:h val="0.4889609999999999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619" b="0" i="0" u="none" strike="noStrike">
              <a:solidFill>
                <a:srgbClr val="000000"/>
              </a:solidFill>
              <a:latin typeface="Apple SD 산돌고딕 Neo 옅은체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58002100000000001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지역 1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0C40-4324-9CB1-44F94328D27A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0C40-4324-9CB1-44F94328D27A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0C40-4324-9CB1-44F94328D27A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0C40-4324-9CB1-44F94328D27A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0C40-4324-9CB1-44F94328D27A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0C40-4324-9CB1-44F94328D27A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782" b="0" i="0" u="none" strike="noStrike">
                    <a:solidFill>
                      <a:srgbClr val="FFFFFF"/>
                    </a:solidFill>
                    <a:effectLst>
                      <a:outerShdw blurRad="127000" dist="50800" dir="5400000" algn="tl">
                        <a:srgbClr val="000000">
                          <a:alpha val="60000"/>
                        </a:srgbClr>
                      </a:outerShdw>
                    </a:effectLst>
                    <a:latin typeface="Apple SD 산돌고딕 Neo 옅은체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Sheet1!$B$1:$D$1</c:f>
              <c:strCache>
                <c:ptCount val="3"/>
                <c:pt idx="0">
                  <c:v>10년이상</c:v>
                </c:pt>
                <c:pt idx="1">
                  <c:v>3~5년</c:v>
                </c:pt>
                <c:pt idx="2">
                  <c:v>1~5년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19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40-4324-9CB1-44F94328D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594912"/>
          <c:y val="0.34176000000000001"/>
          <c:w val="0.405088"/>
          <c:h val="0.4889609999999999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619" b="0" i="0" u="none" strike="noStrike">
              <a:solidFill>
                <a:srgbClr val="000000"/>
              </a:solidFill>
              <a:latin typeface="Apple SD 산돌고딕 Neo 옅은체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87823974749107236"/>
          <c:h val="0.987500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지역 1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Pt>
            <c:idx val="1"/>
            <c:invertIfNegative val="0"/>
            <c:bubble3D val="0"/>
            <c:spPr>
              <a:blipFill rotWithShape="1">
                <a:blip xmlns:r="http://schemas.openxmlformats.org/officeDocument/2006/relationships"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78BC-41FD-8CE9-4C473DBB78DB}"/>
              </c:ext>
            </c:extLst>
          </c:dPt>
          <c:dPt>
            <c:idx val="2"/>
            <c:invertIfNegative val="0"/>
            <c:bubble3D val="0"/>
            <c:spPr>
              <a:blipFill rotWithShape="1">
                <a:blip xmlns:r="http://schemas.openxmlformats.org/officeDocument/2006/relationships"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78BC-41FD-8CE9-4C473DBB78DB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8BC-41FD-8CE9-4C473DBB78D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8BC-41FD-8CE9-4C473DBB78D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8BC-41FD-8CE9-4C473DBB78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782" b="0" i="0" u="none" strike="noStrike">
                    <a:solidFill>
                      <a:srgbClr val="FFFFFF"/>
                    </a:solidFill>
                    <a:effectLst>
                      <a:outerShdw blurRad="127000" dist="50800" dir="5400000" algn="tl">
                        <a:srgbClr val="000000">
                          <a:alpha val="60000"/>
                        </a:srgbClr>
                      </a:outerShdw>
                    </a:effectLst>
                    <a:latin typeface="Apple SD 산돌고딕 Neo 옅은체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0.38</c:v>
                </c:pt>
                <c:pt idx="1">
                  <c:v>0.24</c:v>
                </c:pt>
                <c:pt idx="2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BC-41FD-8CE9-4C473DBB7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57614136"/>
        <c:axId val="657617088"/>
      </c:barChart>
      <c:catAx>
        <c:axId val="657614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657617088"/>
        <c:crosses val="autoZero"/>
        <c:auto val="1"/>
        <c:lblAlgn val="ctr"/>
        <c:lblOffset val="100"/>
        <c:noMultiLvlLbl val="0"/>
      </c:catAx>
      <c:valAx>
        <c:axId val="65761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7614136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87823974749107236"/>
          <c:h val="0.987500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지역 1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Pt>
            <c:idx val="1"/>
            <c:invertIfNegative val="0"/>
            <c:bubble3D val="0"/>
            <c:spPr>
              <a:blipFill rotWithShape="1">
                <a:blip xmlns:r="http://schemas.openxmlformats.org/officeDocument/2006/relationships"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78BC-41FD-8CE9-4C473DBB78DB}"/>
              </c:ext>
            </c:extLst>
          </c:dPt>
          <c:dPt>
            <c:idx val="2"/>
            <c:invertIfNegative val="0"/>
            <c:bubble3D val="0"/>
            <c:spPr>
              <a:blipFill rotWithShape="1">
                <a:blip xmlns:r="http://schemas.openxmlformats.org/officeDocument/2006/relationships"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78BC-41FD-8CE9-4C473DBB78DB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8BC-41FD-8CE9-4C473DBB78D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8BC-41FD-8CE9-4C473DBB78D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8BC-41FD-8CE9-4C473DBB78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782" b="0" i="0" u="none" strike="noStrike">
                    <a:solidFill>
                      <a:srgbClr val="FFFFFF"/>
                    </a:solidFill>
                    <a:effectLst>
                      <a:outerShdw blurRad="127000" dist="50800" dir="5400000" algn="tl">
                        <a:srgbClr val="000000">
                          <a:alpha val="60000"/>
                        </a:srgbClr>
                      </a:outerShdw>
                    </a:effectLst>
                    <a:latin typeface="Apple SD 산돌고딕 Neo 옅은체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설립주체</c:v>
                </c:pt>
                <c:pt idx="1">
                  <c:v>설립형태</c:v>
                </c:pt>
                <c:pt idx="2">
                  <c:v>설립위치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0.28000000000000003</c:v>
                </c:pt>
                <c:pt idx="1">
                  <c:v>0.17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BC-41FD-8CE9-4C473DBB7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57614136"/>
        <c:axId val="657617088"/>
      </c:barChart>
      <c:catAx>
        <c:axId val="657614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657617088"/>
        <c:crosses val="autoZero"/>
        <c:auto val="1"/>
        <c:lblAlgn val="ctr"/>
        <c:lblOffset val="100"/>
        <c:noMultiLvlLbl val="0"/>
      </c:catAx>
      <c:valAx>
        <c:axId val="65761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7614136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7068312909954"/>
          <c:y val="2.0347825949976094E-2"/>
          <c:w val="0.87823974749107236"/>
          <c:h val="0.987500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지역 1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Pt>
            <c:idx val="1"/>
            <c:invertIfNegative val="0"/>
            <c:bubble3D val="0"/>
            <c:spPr>
              <a:blipFill rotWithShape="1">
                <a:blip xmlns:r="http://schemas.openxmlformats.org/officeDocument/2006/relationships"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DF-47CF-8E71-23395AB8B38A}"/>
              </c:ext>
            </c:extLst>
          </c:dPt>
          <c:dPt>
            <c:idx val="2"/>
            <c:invertIfNegative val="0"/>
            <c:bubble3D val="0"/>
            <c:spPr>
              <a:blipFill rotWithShape="1">
                <a:blip xmlns:r="http://schemas.openxmlformats.org/officeDocument/2006/relationships"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DF-47CF-8E71-23395AB8B38A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3DF-47CF-8E71-23395AB8B38A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3DF-47CF-8E71-23395AB8B38A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3DF-47CF-8E71-23395AB8B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782" b="0" i="0" u="none" strike="noStrike">
                    <a:solidFill>
                      <a:srgbClr val="FFFFFF"/>
                    </a:solidFill>
                    <a:effectLst>
                      <a:outerShdw blurRad="127000" dist="50800" dir="5400000" algn="tl">
                        <a:srgbClr val="000000">
                          <a:alpha val="60000"/>
                        </a:srgbClr>
                      </a:outerShdw>
                    </a:effectLst>
                    <a:latin typeface="Apple SD 산돌고딕 Neo 옅은체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시설규모</c:v>
                </c:pt>
                <c:pt idx="1">
                  <c:v>재정수요</c:v>
                </c:pt>
                <c:pt idx="2">
                  <c:v>기반조성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0.43</c:v>
                </c:pt>
                <c:pt idx="1">
                  <c:v>0.3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DF-47CF-8E71-23395AB8B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57614136"/>
        <c:axId val="657617088"/>
      </c:barChart>
      <c:catAx>
        <c:axId val="657614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657617088"/>
        <c:crosses val="autoZero"/>
        <c:auto val="1"/>
        <c:lblAlgn val="ctr"/>
        <c:lblOffset val="100"/>
        <c:noMultiLvlLbl val="0"/>
      </c:catAx>
      <c:valAx>
        <c:axId val="65761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7614136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87823974749107236"/>
          <c:h val="0.987500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지역 1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Pt>
            <c:idx val="1"/>
            <c:invertIfNegative val="0"/>
            <c:bubble3D val="0"/>
            <c:spPr>
              <a:blipFill rotWithShape="1">
                <a:blip xmlns:r="http://schemas.openxmlformats.org/officeDocument/2006/relationships"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36-4AD6-B7E4-701F824EE594}"/>
              </c:ext>
            </c:extLst>
          </c:dPt>
          <c:dPt>
            <c:idx val="2"/>
            <c:invertIfNegative val="0"/>
            <c:bubble3D val="0"/>
            <c:spPr>
              <a:blipFill rotWithShape="1">
                <a:blip xmlns:r="http://schemas.openxmlformats.org/officeDocument/2006/relationships"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36-4AD6-B7E4-701F824EE594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436-4AD6-B7E4-701F824EE59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436-4AD6-B7E4-701F824EE59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782" b="0" i="0" u="none" strike="noStrike">
                      <a:solidFill>
                        <a:srgbClr val="FFFFFF"/>
                      </a:solidFill>
                      <a:effectLst>
                        <a:outerShdw blurRad="127000" dist="50800" dir="5400000" algn="tl">
                          <a:srgbClr val="000000">
                            <a:alpha val="60000"/>
                          </a:srgbClr>
                        </a:outerShdw>
                      </a:effectLst>
                      <a:latin typeface="Apple SD 산돌고딕 Neo 옅은체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436-4AD6-B7E4-701F824EE5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782" b="0" i="0" u="none" strike="noStrike">
                    <a:solidFill>
                      <a:srgbClr val="FFFFFF"/>
                    </a:solidFill>
                    <a:effectLst>
                      <a:outerShdw blurRad="127000" dist="50800" dir="5400000" algn="tl">
                        <a:srgbClr val="000000">
                          <a:alpha val="60000"/>
                        </a:srgbClr>
                      </a:outerShdw>
                    </a:effectLst>
                    <a:latin typeface="Apple SD 산돌고딕 Neo 옅은체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교육대상</c:v>
                </c:pt>
                <c:pt idx="1">
                  <c:v>교육과정</c:v>
                </c:pt>
                <c:pt idx="2">
                  <c:v>연구분야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0.47</c:v>
                </c:pt>
                <c:pt idx="1">
                  <c:v>0.22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36-4AD6-B7E4-701F824EE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57614136"/>
        <c:axId val="657617088"/>
      </c:barChart>
      <c:catAx>
        <c:axId val="657614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657617088"/>
        <c:crosses val="autoZero"/>
        <c:auto val="1"/>
        <c:lblAlgn val="ctr"/>
        <c:lblOffset val="100"/>
        <c:noMultiLvlLbl val="0"/>
      </c:catAx>
      <c:valAx>
        <c:axId val="65761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7614136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</c:v>
                </c:pt>
                <c:pt idx="1">
                  <c:v>0.38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F-4F97-B45E-DBBB8B7977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0.25</c:v>
                </c:pt>
                <c:pt idx="1">
                  <c:v>0.62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1F-4F97-B45E-DBBB8B7977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0.45</c:v>
                </c:pt>
                <c:pt idx="1">
                  <c:v>0.46</c:v>
                </c:pt>
                <c:pt idx="2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1F-4F97-B45E-DBBB8B7977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0.26</c:v>
                </c:pt>
                <c:pt idx="1">
                  <c:v>0.19</c:v>
                </c:pt>
                <c:pt idx="2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1F-4F97-B45E-DBBB8B7977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0.27</c:v>
                </c:pt>
                <c:pt idx="1">
                  <c:v>0.36</c:v>
                </c:pt>
                <c:pt idx="2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1F-4F97-B45E-DBBB8B7977B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계열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0.47</c:v>
                </c:pt>
                <c:pt idx="1">
                  <c:v>0.55000000000000004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A1F-4F97-B45E-DBBB8B7977B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계열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0.41</c:v>
                </c:pt>
                <c:pt idx="1">
                  <c:v>0.45</c:v>
                </c:pt>
                <c:pt idx="2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1F-4F97-B45E-DBBB8B7977B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계열 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A1F-4F97-B45E-DBBB8B7977B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계열 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1F-4F97-B45E-DBBB8B7977B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계열 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설립요소</c:v>
                </c:pt>
                <c:pt idx="1">
                  <c:v>인적요소</c:v>
                </c:pt>
                <c:pt idx="2">
                  <c:v>물적요소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3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A1F-4F97-B45E-DBBB8B797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7610200"/>
        <c:axId val="657604624"/>
      </c:barChart>
      <c:catAx>
        <c:axId val="6576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7604624"/>
        <c:crosses val="autoZero"/>
        <c:auto val="1"/>
        <c:lblAlgn val="ctr"/>
        <c:lblOffset val="100"/>
        <c:noMultiLvlLbl val="0"/>
      </c:catAx>
      <c:valAx>
        <c:axId val="65760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7610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2649636" y="578776"/>
            <a:ext cx="8913152" cy="53941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342885" y="6123450"/>
            <a:ext cx="9538230" cy="1296459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2342885" y="7466210"/>
            <a:ext cx="9538230" cy="103022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953585" y="8426979"/>
            <a:ext cx="305254" cy="3339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42885" y="2940182"/>
            <a:ext cx="9538230" cy="3009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308784" y="578776"/>
            <a:ext cx="4861719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53497" y="578776"/>
            <a:ext cx="4861720" cy="363471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53497" y="4340820"/>
            <a:ext cx="4861720" cy="37388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53585" y="8432766"/>
            <a:ext cx="305254" cy="333905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029CD-A26F-437E-8B16-0EEA81AAB8CD}"/>
              </a:ext>
            </a:extLst>
          </p:cNvPr>
          <p:cNvSpPr txBox="1"/>
          <p:nvPr/>
        </p:nvSpPr>
        <p:spPr>
          <a:xfrm>
            <a:off x="3547241" y="6295038"/>
            <a:ext cx="7121046" cy="232884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2021. </a:t>
            </a:r>
            <a:r>
              <a:rPr lang="en-US" altLang="ko-KR" sz="1800" b="1" kern="100" spc="0" dirty="0" smtClean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12. 10</a:t>
            </a:r>
            <a:endParaRPr lang="en-US" altLang="ko-KR" sz="1800" b="1" kern="10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2400" b="1" kern="10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순천대학교 </a:t>
            </a:r>
            <a:r>
              <a:rPr lang="ko-KR" altLang="en-US" sz="2400" b="1" kern="100" spc="0" dirty="0" err="1" smtClean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물류학과</a:t>
            </a:r>
            <a:endParaRPr lang="ko-KR" altLang="en-US" sz="1200" kern="10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2400" kern="100" spc="0" dirty="0" smtClean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ko-KR" altLang="en-US" sz="2400" kern="10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주 </a:t>
            </a:r>
            <a:r>
              <a:rPr lang="ko-KR" altLang="en-US" sz="2400" kern="100" spc="0" dirty="0" err="1" smtClean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완</a:t>
            </a:r>
            <a:r>
              <a:rPr lang="en-US" altLang="ko-KR" sz="2400" kern="100" spc="0" dirty="0" smtClean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kern="100" spc="0" dirty="0" smtClean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최용석</a:t>
            </a:r>
            <a:endParaRPr lang="ko-KR" altLang="en-US" sz="1100" kern="10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1BE63-D9CF-4021-9138-06E29C089589}"/>
              </a:ext>
            </a:extLst>
          </p:cNvPr>
          <p:cNvSpPr txBox="1"/>
          <p:nvPr/>
        </p:nvSpPr>
        <p:spPr>
          <a:xfrm>
            <a:off x="-8467" y="1983296"/>
            <a:ext cx="14232467" cy="245144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ko-KR" altLang="en-US" sz="11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ct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3600" b="1" kern="100" spc="0" dirty="0">
                <a:solidFill>
                  <a:srgbClr val="00206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항만물류 서비스산업의 국제경쟁력 강화방안에 관한 연구</a:t>
            </a:r>
            <a:endParaRPr lang="ko-KR" altLang="en-US" sz="1800" b="1" kern="100" spc="0" dirty="0">
              <a:solidFill>
                <a:srgbClr val="00206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ct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2800" kern="100" spc="0" dirty="0">
                <a:solidFill>
                  <a:srgbClr val="C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kern="100" spc="0" dirty="0">
                <a:solidFill>
                  <a:srgbClr val="C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전문교육연구기관 설립을 중심으로</a:t>
            </a:r>
            <a:endParaRPr lang="ko-KR" altLang="en-US" sz="1600" kern="100" spc="0" dirty="0">
              <a:solidFill>
                <a:srgbClr val="C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458" y="530670"/>
            <a:ext cx="8426370" cy="5243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2021</a:t>
            </a:r>
            <a:r>
              <a:rPr kumimoji="0" lang="ko-KR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년도 </a:t>
            </a:r>
            <a:r>
              <a:rPr kumimoji="0" lang="en-US" altLang="ko-KR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(</a:t>
            </a:r>
            <a:r>
              <a:rPr kumimoji="0" lang="ko-KR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사</a:t>
            </a:r>
            <a:r>
              <a:rPr kumimoji="0" lang="en-US" altLang="ko-KR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)</a:t>
            </a:r>
            <a:r>
              <a:rPr kumimoji="0" lang="ko-KR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한국해운물류학회 추계 정기 학술대회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176866" y="1894065"/>
            <a:ext cx="11474121" cy="4936299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650584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 전문교육연구기관 현황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99" name="Shape 199"/>
          <p:cNvSpPr/>
          <p:nvPr/>
        </p:nvSpPr>
        <p:spPr>
          <a:xfrm>
            <a:off x="1164166" y="1763692"/>
            <a:ext cx="11480471" cy="469570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00" dirty="0"/>
              <a:t>국제 및 국외  항만물류 관련  교육기관 현황</a:t>
            </a:r>
            <a:endParaRPr sz="1600" spc="-160" dirty="0"/>
          </a:p>
        </p:txBody>
      </p:sp>
      <p:sp>
        <p:nvSpPr>
          <p:cNvPr id="201" name="Shape 201"/>
          <p:cNvSpPr/>
          <p:nvPr/>
        </p:nvSpPr>
        <p:spPr>
          <a:xfrm>
            <a:off x="1702344" y="2364266"/>
            <a:ext cx="4873820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국제 해양관련 교육훈련기관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560002" y="2363887"/>
            <a:ext cx="2906779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국외 항만물류 관련 교육기관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176866" y="7288262"/>
            <a:ext cx="11882968" cy="101683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해상운송 등 현장 항만하역종사자들에 대한 교육을 통한 항만 경쟁력 강화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위험물취급 또는 항만장비 운영 등을 중점 교육과정에 포함하여 교육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정부 및 주요기관에서 실시하는 항만물류 관련 서비스산업에 대한 교육과정은 확인되지 않음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59">
            <a:extLst>
              <a:ext uri="{FF2B5EF4-FFF2-40B4-BE49-F238E27FC236}">
                <a16:creationId xmlns:a16="http://schemas.microsoft.com/office/drawing/2014/main" id="{615AE166-D859-4785-A241-C1E6D3F3414E}"/>
              </a:ext>
            </a:extLst>
          </p:cNvPr>
          <p:cNvSpPr/>
          <p:nvPr/>
        </p:nvSpPr>
        <p:spPr>
          <a:xfrm flipV="1">
            <a:off x="14211299" y="7085866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5" name="Shape 159">
            <a:extLst>
              <a:ext uri="{FF2B5EF4-FFF2-40B4-BE49-F238E27FC236}">
                <a16:creationId xmlns:a16="http://schemas.microsoft.com/office/drawing/2014/main" id="{E4890BDB-4396-4B72-8CA7-D67F335125D8}"/>
              </a:ext>
            </a:extLst>
          </p:cNvPr>
          <p:cNvSpPr/>
          <p:nvPr/>
        </p:nvSpPr>
        <p:spPr>
          <a:xfrm flipV="1">
            <a:off x="7111999" y="4045799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0" name="Shape 204">
            <a:extLst>
              <a:ext uri="{FF2B5EF4-FFF2-40B4-BE49-F238E27FC236}">
                <a16:creationId xmlns:a16="http://schemas.microsoft.com/office/drawing/2014/main" id="{EACA737E-4CDF-425C-A3E3-F47A92746C83}"/>
              </a:ext>
            </a:extLst>
          </p:cNvPr>
          <p:cNvSpPr/>
          <p:nvPr/>
        </p:nvSpPr>
        <p:spPr>
          <a:xfrm>
            <a:off x="1591277" y="4165897"/>
            <a:ext cx="5240683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UNU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인류의 생존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복지 등에 관한 공동연구를 목적으로 설립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Shape 204">
            <a:extLst>
              <a:ext uri="{FF2B5EF4-FFF2-40B4-BE49-F238E27FC236}">
                <a16:creationId xmlns:a16="http://schemas.microsoft.com/office/drawing/2014/main" id="{B0FEA966-5B92-4409-B828-7BB42D900027}"/>
              </a:ext>
            </a:extLst>
          </p:cNvPr>
          <p:cNvSpPr/>
          <p:nvPr/>
        </p:nvSpPr>
        <p:spPr>
          <a:xfrm>
            <a:off x="9778217" y="2832251"/>
            <a:ext cx="2728871" cy="878339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미국의 국가화물검사원으로  주요항만에서 화물 취급과 관련 교육 실시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Shape 204">
            <a:extLst>
              <a:ext uri="{FF2B5EF4-FFF2-40B4-BE49-F238E27FC236}">
                <a16:creationId xmlns:a16="http://schemas.microsoft.com/office/drawing/2014/main" id="{35544836-85E6-4C51-83E2-8A660AD7CC6B}"/>
              </a:ext>
            </a:extLst>
          </p:cNvPr>
          <p:cNvSpPr/>
          <p:nvPr/>
        </p:nvSpPr>
        <p:spPr>
          <a:xfrm>
            <a:off x="9752249" y="3953212"/>
            <a:ext cx="2911438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네덜란드 해사대학으로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PTC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항만과 안전교육을 실시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E8AD1-8EFB-41B8-97D2-86D96E43D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44" y="5001550"/>
            <a:ext cx="3261719" cy="7146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AC1CB3-4E6B-48DA-8BDA-DE48580CE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9" y="2894422"/>
            <a:ext cx="2918710" cy="1044045"/>
          </a:xfrm>
          <a:prstGeom prst="rect">
            <a:avLst/>
          </a:prstGeom>
        </p:spPr>
      </p:pic>
      <p:sp>
        <p:nvSpPr>
          <p:cNvPr id="32" name="Shape 204">
            <a:extLst>
              <a:ext uri="{FF2B5EF4-FFF2-40B4-BE49-F238E27FC236}">
                <a16:creationId xmlns:a16="http://schemas.microsoft.com/office/drawing/2014/main" id="{6A7E5D44-345E-47C3-A864-76005B2FC482}"/>
              </a:ext>
            </a:extLst>
          </p:cNvPr>
          <p:cNvSpPr/>
          <p:nvPr/>
        </p:nvSpPr>
        <p:spPr>
          <a:xfrm>
            <a:off x="1663718" y="5903076"/>
            <a:ext cx="5240683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산하 국제해사기구가 해사 전문인력을 양성하기 위해 스웨덴에 설립한 해사전문교육기관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948721-55AF-43C2-8077-9A182B4A8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51" y="2880156"/>
            <a:ext cx="1907794" cy="8330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6EE1CC-7F12-40B5-9735-E55204761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39" y="3938467"/>
            <a:ext cx="1907794" cy="7439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90A59F-5ECB-4FDE-ADDC-89B2282997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69" y="4935864"/>
            <a:ext cx="1854676" cy="428002"/>
          </a:xfrm>
          <a:prstGeom prst="rect">
            <a:avLst/>
          </a:prstGeom>
        </p:spPr>
      </p:pic>
      <p:sp>
        <p:nvSpPr>
          <p:cNvPr id="39" name="Shape 204">
            <a:extLst>
              <a:ext uri="{FF2B5EF4-FFF2-40B4-BE49-F238E27FC236}">
                <a16:creationId xmlns:a16="http://schemas.microsoft.com/office/drawing/2014/main" id="{0380C63C-A1AE-4DCB-9876-CD091BC60CD4}"/>
              </a:ext>
            </a:extLst>
          </p:cNvPr>
          <p:cNvSpPr/>
          <p:nvPr/>
        </p:nvSpPr>
        <p:spPr>
          <a:xfrm>
            <a:off x="9676142" y="4938019"/>
            <a:ext cx="2974845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싱가포르 항만당국이 운영하는 항만하역종사자 교육훈련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72FD47-6600-48FB-87E7-E83D8AA3A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63" y="5948937"/>
            <a:ext cx="2209879" cy="570867"/>
          </a:xfrm>
          <a:prstGeom prst="rect">
            <a:avLst/>
          </a:prstGeom>
        </p:spPr>
      </p:pic>
      <p:sp>
        <p:nvSpPr>
          <p:cNvPr id="42" name="Shape 204">
            <a:extLst>
              <a:ext uri="{FF2B5EF4-FFF2-40B4-BE49-F238E27FC236}">
                <a16:creationId xmlns:a16="http://schemas.microsoft.com/office/drawing/2014/main" id="{1F49BC9C-3416-49CD-8767-B9875E3A007E}"/>
              </a:ext>
            </a:extLst>
          </p:cNvPr>
          <p:cNvSpPr/>
          <p:nvPr/>
        </p:nvSpPr>
        <p:spPr>
          <a:xfrm>
            <a:off x="9778217" y="5928189"/>
            <a:ext cx="2974845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영국민간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항공국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산하에서 모든 운송 수단과 관련된 교육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95739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059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59">
            <a:extLst>
              <a:ext uri="{FF2B5EF4-FFF2-40B4-BE49-F238E27FC236}">
                <a16:creationId xmlns:a16="http://schemas.microsoft.com/office/drawing/2014/main" id="{615AE166-D859-4785-A241-C1E6D3F3414E}"/>
              </a:ext>
            </a:extLst>
          </p:cNvPr>
          <p:cNvSpPr/>
          <p:nvPr/>
        </p:nvSpPr>
        <p:spPr>
          <a:xfrm flipV="1">
            <a:off x="13892642" y="7501506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8" name="Shape 236">
            <a:extLst>
              <a:ext uri="{FF2B5EF4-FFF2-40B4-BE49-F238E27FC236}">
                <a16:creationId xmlns:a16="http://schemas.microsoft.com/office/drawing/2014/main" id="{54F81E2C-3ABD-4D3A-A0AB-44B4A9AE3713}"/>
              </a:ext>
            </a:extLst>
          </p:cNvPr>
          <p:cNvSpPr/>
          <p:nvPr/>
        </p:nvSpPr>
        <p:spPr>
          <a:xfrm>
            <a:off x="1135720" y="2254654"/>
            <a:ext cx="468246" cy="6006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300" spc="-330">
                <a:solidFill>
                  <a:srgbClr val="F3BE3C"/>
                </a:solidFill>
                <a:latin typeface="Dinmed"/>
                <a:ea typeface="Dinmed"/>
                <a:cs typeface="Dinmed"/>
                <a:sym typeface="Dinmed"/>
              </a:defRPr>
            </a:lvl1pPr>
          </a:lstStyle>
          <a:p>
            <a:r>
              <a:t>01</a:t>
            </a:r>
          </a:p>
        </p:txBody>
      </p:sp>
      <p:sp>
        <p:nvSpPr>
          <p:cNvPr id="29" name="Shape 237">
            <a:extLst>
              <a:ext uri="{FF2B5EF4-FFF2-40B4-BE49-F238E27FC236}">
                <a16:creationId xmlns:a16="http://schemas.microsoft.com/office/drawing/2014/main" id="{916E7859-4329-4A95-AD7E-00ACE2CBD55D}"/>
              </a:ext>
            </a:extLst>
          </p:cNvPr>
          <p:cNvSpPr/>
          <p:nvPr/>
        </p:nvSpPr>
        <p:spPr>
          <a:xfrm>
            <a:off x="1597046" y="2383176"/>
            <a:ext cx="1743319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조사대상 및 기간</a:t>
            </a:r>
          </a:p>
        </p:txBody>
      </p:sp>
      <p:sp>
        <p:nvSpPr>
          <p:cNvPr id="31" name="Shape 238">
            <a:extLst>
              <a:ext uri="{FF2B5EF4-FFF2-40B4-BE49-F238E27FC236}">
                <a16:creationId xmlns:a16="http://schemas.microsoft.com/office/drawing/2014/main" id="{3DEB6721-5A1A-4088-8FF9-49C7FC5FAA8E}"/>
              </a:ext>
            </a:extLst>
          </p:cNvPr>
          <p:cNvSpPr/>
          <p:nvPr/>
        </p:nvSpPr>
        <p:spPr>
          <a:xfrm>
            <a:off x="753327" y="2816599"/>
            <a:ext cx="2967925" cy="1"/>
          </a:xfrm>
          <a:prstGeom prst="line">
            <a:avLst/>
          </a:prstGeom>
          <a:ln w="12700">
            <a:solidFill>
              <a:srgbClr val="D3CCB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3475820-5DC7-40A1-B8BA-27A7405432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1576" y="4343387"/>
            <a:ext cx="3031425" cy="63501"/>
          </a:xfrm>
          <a:prstGeom prst="rect">
            <a:avLst/>
          </a:prstGeom>
        </p:spPr>
      </p:pic>
      <p:sp>
        <p:nvSpPr>
          <p:cNvPr id="34" name="Shape 241">
            <a:extLst>
              <a:ext uri="{FF2B5EF4-FFF2-40B4-BE49-F238E27FC236}">
                <a16:creationId xmlns:a16="http://schemas.microsoft.com/office/drawing/2014/main" id="{A05266FB-B747-4491-85AC-0C7F50540A5C}"/>
              </a:ext>
            </a:extLst>
          </p:cNvPr>
          <p:cNvSpPr/>
          <p:nvPr/>
        </p:nvSpPr>
        <p:spPr>
          <a:xfrm>
            <a:off x="753327" y="2321299"/>
            <a:ext cx="2967925" cy="1"/>
          </a:xfrm>
          <a:prstGeom prst="line">
            <a:avLst/>
          </a:prstGeom>
          <a:ln w="12700">
            <a:solidFill>
              <a:srgbClr val="D3CCB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5" name="Shape 242">
            <a:extLst>
              <a:ext uri="{FF2B5EF4-FFF2-40B4-BE49-F238E27FC236}">
                <a16:creationId xmlns:a16="http://schemas.microsoft.com/office/drawing/2014/main" id="{B041C3E9-46A1-4595-B448-FB717BB617D8}"/>
              </a:ext>
            </a:extLst>
          </p:cNvPr>
          <p:cNvSpPr/>
          <p:nvPr/>
        </p:nvSpPr>
        <p:spPr>
          <a:xfrm>
            <a:off x="565774" y="3032509"/>
            <a:ext cx="3538682" cy="10876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07004" indent="-307004" algn="just" defTabSz="457200">
              <a:lnSpc>
                <a:spcPct val="110000"/>
              </a:lnSpc>
              <a:buSzPct val="75000"/>
              <a:buChar char="-"/>
              <a:defRPr sz="1500" spc="-15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항만물류산업에 이해관계가 있는 전문가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7004" indent="-307004" algn="just" defTabSz="457200">
              <a:lnSpc>
                <a:spcPct val="110000"/>
              </a:lnSpc>
              <a:buSzPct val="75000"/>
              <a:buChar char="-"/>
              <a:defRPr sz="1500" spc="-15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광양만권 항만물류산업 종사자 대상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7004" indent="-307004" algn="just" defTabSz="457200">
              <a:lnSpc>
                <a:spcPct val="110000"/>
              </a:lnSpc>
              <a:buSzPct val="75000"/>
              <a:buChar char="-"/>
              <a:defRPr sz="1500" spc="-15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10. </a:t>
            </a: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~ </a:t>
            </a: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(4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간 </a:t>
            </a:r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조사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07004" indent="-307004" algn="just" defTabSz="457200">
              <a:lnSpc>
                <a:spcPct val="110000"/>
              </a:lnSpc>
              <a:buSzPct val="75000"/>
              <a:buChar char="-"/>
              <a:defRPr sz="1500" spc="-150">
                <a:solidFill>
                  <a:srgbClr val="40404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설문지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0부 </a:t>
            </a:r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% </a:t>
            </a:r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Shape 243">
            <a:extLst>
              <a:ext uri="{FF2B5EF4-FFF2-40B4-BE49-F238E27FC236}">
                <a16:creationId xmlns:a16="http://schemas.microsoft.com/office/drawing/2014/main" id="{75E7A082-779C-415C-8265-3E0C89F0C641}"/>
              </a:ext>
            </a:extLst>
          </p:cNvPr>
          <p:cNvSpPr/>
          <p:nvPr/>
        </p:nvSpPr>
        <p:spPr>
          <a:xfrm>
            <a:off x="5590583" y="2246870"/>
            <a:ext cx="438475" cy="6013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300" spc="-330">
                <a:solidFill>
                  <a:srgbClr val="F3BE3C"/>
                </a:solidFill>
                <a:latin typeface="Dinmed"/>
                <a:ea typeface="Dinmed"/>
                <a:cs typeface="Dinmed"/>
                <a:sym typeface="Dinmed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0" name="Shape 244">
            <a:extLst>
              <a:ext uri="{FF2B5EF4-FFF2-40B4-BE49-F238E27FC236}">
                <a16:creationId xmlns:a16="http://schemas.microsoft.com/office/drawing/2014/main" id="{B9999708-82E8-49B8-B6B0-D39636ACBFEA}"/>
              </a:ext>
            </a:extLst>
          </p:cNvPr>
          <p:cNvSpPr/>
          <p:nvPr/>
        </p:nvSpPr>
        <p:spPr>
          <a:xfrm>
            <a:off x="6051909" y="2375759"/>
            <a:ext cx="3186663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설문의뢰 응답현황 및 특성 조사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Shape 245">
            <a:extLst>
              <a:ext uri="{FF2B5EF4-FFF2-40B4-BE49-F238E27FC236}">
                <a16:creationId xmlns:a16="http://schemas.microsoft.com/office/drawing/2014/main" id="{A72A5D23-CF29-45E7-89BA-6F39406FE887}"/>
              </a:ext>
            </a:extLst>
          </p:cNvPr>
          <p:cNvSpPr/>
          <p:nvPr/>
        </p:nvSpPr>
        <p:spPr>
          <a:xfrm>
            <a:off x="5208189" y="2809182"/>
            <a:ext cx="6691279" cy="36060"/>
          </a:xfrm>
          <a:prstGeom prst="line">
            <a:avLst/>
          </a:prstGeom>
          <a:ln w="12700">
            <a:solidFill>
              <a:srgbClr val="D3CCB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4" name="Shape 248">
            <a:extLst>
              <a:ext uri="{FF2B5EF4-FFF2-40B4-BE49-F238E27FC236}">
                <a16:creationId xmlns:a16="http://schemas.microsoft.com/office/drawing/2014/main" id="{577CE95B-7781-4B04-A4AC-ADA4D4EB50FE}"/>
              </a:ext>
            </a:extLst>
          </p:cNvPr>
          <p:cNvSpPr/>
          <p:nvPr/>
        </p:nvSpPr>
        <p:spPr>
          <a:xfrm>
            <a:off x="5208189" y="2313882"/>
            <a:ext cx="6678753" cy="10478"/>
          </a:xfrm>
          <a:prstGeom prst="line">
            <a:avLst/>
          </a:prstGeom>
          <a:ln w="12700">
            <a:solidFill>
              <a:srgbClr val="D3CCB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51" name="Shape 261">
            <a:extLst>
              <a:ext uri="{FF2B5EF4-FFF2-40B4-BE49-F238E27FC236}">
                <a16:creationId xmlns:a16="http://schemas.microsoft.com/office/drawing/2014/main" id="{6868A7A5-F35B-4C72-BD51-A869BFEAB066}"/>
              </a:ext>
            </a:extLst>
          </p:cNvPr>
          <p:cNvSpPr/>
          <p:nvPr/>
        </p:nvSpPr>
        <p:spPr>
          <a:xfrm>
            <a:off x="232833" y="1454150"/>
            <a:ext cx="5207407" cy="384705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표본의 특성 및 설문조사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ED6B1D-E467-4272-AE2E-D85A6962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55888"/>
              </p:ext>
            </p:extLst>
          </p:nvPr>
        </p:nvGraphicFramePr>
        <p:xfrm>
          <a:off x="5263607" y="3304361"/>
          <a:ext cx="4781804" cy="2516886"/>
        </p:xfrm>
        <a:graphic>
          <a:graphicData uri="http://schemas.openxmlformats.org/drawingml/2006/table">
            <a:tbl>
              <a:tblPr/>
              <a:tblGrid>
                <a:gridCol w="1527556">
                  <a:extLst>
                    <a:ext uri="{9D8B030D-6E8A-4147-A177-3AD203B41FA5}">
                      <a16:colId xmlns:a16="http://schemas.microsoft.com/office/drawing/2014/main" val="3615718097"/>
                    </a:ext>
                  </a:extLst>
                </a:gridCol>
                <a:gridCol w="915416">
                  <a:extLst>
                    <a:ext uri="{9D8B030D-6E8A-4147-A177-3AD203B41FA5}">
                      <a16:colId xmlns:a16="http://schemas.microsoft.com/office/drawing/2014/main" val="773221159"/>
                    </a:ext>
                  </a:extLst>
                </a:gridCol>
                <a:gridCol w="823214">
                  <a:extLst>
                    <a:ext uri="{9D8B030D-6E8A-4147-A177-3AD203B41FA5}">
                      <a16:colId xmlns:a16="http://schemas.microsoft.com/office/drawing/2014/main" val="1505794917"/>
                    </a:ext>
                  </a:extLst>
                </a:gridCol>
                <a:gridCol w="757809">
                  <a:extLst>
                    <a:ext uri="{9D8B030D-6E8A-4147-A177-3AD203B41FA5}">
                      <a16:colId xmlns:a16="http://schemas.microsoft.com/office/drawing/2014/main" val="3143207407"/>
                    </a:ext>
                  </a:extLst>
                </a:gridCol>
                <a:gridCol w="757809">
                  <a:extLst>
                    <a:ext uri="{9D8B030D-6E8A-4147-A177-3AD203B41FA5}">
                      <a16:colId xmlns:a16="http://schemas.microsoft.com/office/drawing/2014/main" val="426332631"/>
                    </a:ext>
                  </a:extLst>
                </a:gridCol>
              </a:tblGrid>
              <a:tr h="20332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설문조사대상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설문의뢰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설문응답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응답비율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4274"/>
                  </a:ext>
                </a:extLst>
              </a:tr>
              <a:tr h="20332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항만물류 관련 재직자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서비스업 포함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선박회사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334405"/>
                  </a:ext>
                </a:extLst>
              </a:tr>
              <a:tr h="2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항만운영사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127189"/>
                  </a:ext>
                </a:extLst>
              </a:tr>
              <a:tr h="2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항만용역사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67826"/>
                  </a:ext>
                </a:extLst>
              </a:tr>
              <a:tr h="2033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항만물류 관련 경영자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항만용역사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723203"/>
                  </a:ext>
                </a:extLst>
              </a:tr>
              <a:tr h="20332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항만물류 관련 전문가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관공서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547390"/>
                  </a:ext>
                </a:extLst>
              </a:tr>
              <a:tr h="2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교육기관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0658"/>
                  </a:ext>
                </a:extLst>
              </a:tr>
              <a:tr h="2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899706"/>
                  </a:ext>
                </a:extLst>
              </a:tr>
              <a:tr h="20218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9167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8C40BF-E916-4AA4-A815-7161271AB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09201"/>
              </p:ext>
            </p:extLst>
          </p:nvPr>
        </p:nvGraphicFramePr>
        <p:xfrm>
          <a:off x="5263607" y="6365903"/>
          <a:ext cx="4781804" cy="1957578"/>
        </p:xfrm>
        <a:graphic>
          <a:graphicData uri="http://schemas.openxmlformats.org/drawingml/2006/table">
            <a:tbl>
              <a:tblPr/>
              <a:tblGrid>
                <a:gridCol w="1539384">
                  <a:extLst>
                    <a:ext uri="{9D8B030D-6E8A-4147-A177-3AD203B41FA5}">
                      <a16:colId xmlns:a16="http://schemas.microsoft.com/office/drawing/2014/main" val="2058437072"/>
                    </a:ext>
                  </a:extLst>
                </a:gridCol>
                <a:gridCol w="923091">
                  <a:extLst>
                    <a:ext uri="{9D8B030D-6E8A-4147-A177-3AD203B41FA5}">
                      <a16:colId xmlns:a16="http://schemas.microsoft.com/office/drawing/2014/main" val="2827197983"/>
                    </a:ext>
                  </a:extLst>
                </a:gridCol>
                <a:gridCol w="1430102">
                  <a:extLst>
                    <a:ext uri="{9D8B030D-6E8A-4147-A177-3AD203B41FA5}">
                      <a16:colId xmlns:a16="http://schemas.microsoft.com/office/drawing/2014/main" val="3555670037"/>
                    </a:ext>
                  </a:extLst>
                </a:gridCol>
                <a:gridCol w="889227">
                  <a:extLst>
                    <a:ext uri="{9D8B030D-6E8A-4147-A177-3AD203B41FA5}">
                      <a16:colId xmlns:a16="http://schemas.microsoft.com/office/drawing/2014/main" val="3810328224"/>
                    </a:ext>
                  </a:extLst>
                </a:gridCol>
              </a:tblGrid>
              <a:tr h="2193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응답자 연령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응답자 근무연수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03543"/>
                  </a:ext>
                </a:extLst>
              </a:tr>
              <a:tr h="2193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이상</a:t>
                      </a: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16390"/>
                  </a:ext>
                </a:extLst>
              </a:tr>
              <a:tr h="2193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50~60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26851"/>
                  </a:ext>
                </a:extLst>
              </a:tr>
              <a:tr h="2193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40~50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68037"/>
                  </a:ext>
                </a:extLst>
              </a:tr>
              <a:tr h="2193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30~40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3~5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661394"/>
                  </a:ext>
                </a:extLst>
              </a:tr>
              <a:tr h="2193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8419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20643"/>
                  </a:ext>
                </a:extLst>
              </a:tr>
            </a:tbl>
          </a:graphicData>
        </a:graphic>
      </p:graphicFrame>
      <p:sp>
        <p:nvSpPr>
          <p:cNvPr id="52" name="Shape 236">
            <a:extLst>
              <a:ext uri="{FF2B5EF4-FFF2-40B4-BE49-F238E27FC236}">
                <a16:creationId xmlns:a16="http://schemas.microsoft.com/office/drawing/2014/main" id="{07D5F306-DB58-4DBD-AF11-380F958B30CB}"/>
              </a:ext>
            </a:extLst>
          </p:cNvPr>
          <p:cNvSpPr/>
          <p:nvPr/>
        </p:nvSpPr>
        <p:spPr>
          <a:xfrm>
            <a:off x="1161794" y="4870513"/>
            <a:ext cx="438475" cy="6013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300" spc="-330">
                <a:solidFill>
                  <a:srgbClr val="F3BE3C"/>
                </a:solidFill>
                <a:latin typeface="Dinmed"/>
                <a:ea typeface="Dinmed"/>
                <a:cs typeface="Dinmed"/>
                <a:sym typeface="Dinmed"/>
              </a:defRPr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3" name="Shape 237">
            <a:extLst>
              <a:ext uri="{FF2B5EF4-FFF2-40B4-BE49-F238E27FC236}">
                <a16:creationId xmlns:a16="http://schemas.microsoft.com/office/drawing/2014/main" id="{5DE808FA-15E8-441F-8DE6-EA821F1F5370}"/>
              </a:ext>
            </a:extLst>
          </p:cNvPr>
          <p:cNvSpPr/>
          <p:nvPr/>
        </p:nvSpPr>
        <p:spPr>
          <a:xfrm>
            <a:off x="1623120" y="4999402"/>
            <a:ext cx="2188313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조사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내용 및 분석방법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Shape 238">
            <a:extLst>
              <a:ext uri="{FF2B5EF4-FFF2-40B4-BE49-F238E27FC236}">
                <a16:creationId xmlns:a16="http://schemas.microsoft.com/office/drawing/2014/main" id="{DA3D07DB-3A99-48F3-80DB-5A69DEB4ABF4}"/>
              </a:ext>
            </a:extLst>
          </p:cNvPr>
          <p:cNvSpPr/>
          <p:nvPr/>
        </p:nvSpPr>
        <p:spPr>
          <a:xfrm>
            <a:off x="779401" y="5432825"/>
            <a:ext cx="2967925" cy="1"/>
          </a:xfrm>
          <a:prstGeom prst="line">
            <a:avLst/>
          </a:prstGeom>
          <a:ln w="12700">
            <a:solidFill>
              <a:srgbClr val="D3CCB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37874AF-8F65-4450-ADE1-631B07CBB7C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7185081"/>
            <a:ext cx="3031425" cy="63501"/>
          </a:xfrm>
          <a:prstGeom prst="rect">
            <a:avLst/>
          </a:prstGeom>
        </p:spPr>
      </p:pic>
      <p:sp>
        <p:nvSpPr>
          <p:cNvPr id="56" name="Shape 241">
            <a:extLst>
              <a:ext uri="{FF2B5EF4-FFF2-40B4-BE49-F238E27FC236}">
                <a16:creationId xmlns:a16="http://schemas.microsoft.com/office/drawing/2014/main" id="{4311B84D-50CF-4C98-9F71-2072629D589F}"/>
              </a:ext>
            </a:extLst>
          </p:cNvPr>
          <p:cNvSpPr/>
          <p:nvPr/>
        </p:nvSpPr>
        <p:spPr>
          <a:xfrm>
            <a:off x="779401" y="4937525"/>
            <a:ext cx="2967925" cy="1"/>
          </a:xfrm>
          <a:prstGeom prst="line">
            <a:avLst/>
          </a:prstGeom>
          <a:ln w="12700">
            <a:solidFill>
              <a:srgbClr val="D3CCB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58" name="Shape 249">
            <a:extLst>
              <a:ext uri="{FF2B5EF4-FFF2-40B4-BE49-F238E27FC236}">
                <a16:creationId xmlns:a16="http://schemas.microsoft.com/office/drawing/2014/main" id="{8EFFDDEE-8949-4968-8EE0-D596866F72D1}"/>
              </a:ext>
            </a:extLst>
          </p:cNvPr>
          <p:cNvSpPr/>
          <p:nvPr/>
        </p:nvSpPr>
        <p:spPr>
          <a:xfrm>
            <a:off x="639821" y="5685248"/>
            <a:ext cx="3644079" cy="10876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307004" indent="-307004" algn="just" defTabSz="457200">
              <a:lnSpc>
                <a:spcPct val="110000"/>
              </a:lnSpc>
              <a:buSzPct val="75000"/>
              <a:buChar char="-"/>
              <a:defRPr sz="1500" spc="-150">
                <a:solidFill>
                  <a:srgbClr val="40404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전문교육연구기관 설립의 중요도 및 우선 순위를 결정하기 위한 내용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7004" indent="-307004" algn="just" defTabSz="457200">
              <a:lnSpc>
                <a:spcPct val="110000"/>
              </a:lnSpc>
              <a:buSzPct val="75000"/>
              <a:buChar char="-"/>
              <a:defRPr sz="1500" spc="-150">
                <a:solidFill>
                  <a:srgbClr val="40404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기법에서 분석 </a:t>
            </a:r>
            <a:r>
              <a:rPr lang="ko-KR" altLang="en-US"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요소들간의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상대적 중요성을 평가하는 </a:t>
            </a:r>
            <a:r>
              <a:rPr lang="ko-KR" altLang="en-US"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쌍체비교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방법의 설문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asted-image.pdf">
            <a:extLst>
              <a:ext uri="{FF2B5EF4-FFF2-40B4-BE49-F238E27FC236}">
                <a16:creationId xmlns:a16="http://schemas.microsoft.com/office/drawing/2014/main" id="{2F22E250-F547-45E3-929F-233D39197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4197" y="7536975"/>
            <a:ext cx="1053399" cy="1161794"/>
          </a:xfrm>
          <a:prstGeom prst="rect">
            <a:avLst/>
          </a:prstGeom>
          <a:ln w="3175">
            <a:miter lim="400000"/>
          </a:ln>
        </p:spPr>
      </p:pic>
      <p:sp>
        <p:nvSpPr>
          <p:cNvPr id="60" name="Shape 262">
            <a:extLst>
              <a:ext uri="{FF2B5EF4-FFF2-40B4-BE49-F238E27FC236}">
                <a16:creationId xmlns:a16="http://schemas.microsoft.com/office/drawing/2014/main" id="{B33BC8C7-16C7-4FB7-BDDB-7F88D2D7E185}"/>
              </a:ext>
            </a:extLst>
          </p:cNvPr>
          <p:cNvSpPr/>
          <p:nvPr/>
        </p:nvSpPr>
        <p:spPr>
          <a:xfrm>
            <a:off x="10276739" y="3281207"/>
            <a:ext cx="3615904" cy="2346036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269">
            <a:extLst>
              <a:ext uri="{FF2B5EF4-FFF2-40B4-BE49-F238E27FC236}">
                <a16:creationId xmlns:a16="http://schemas.microsoft.com/office/drawing/2014/main" id="{8D5383B3-188B-4C6D-81C6-315FAC05987D}"/>
              </a:ext>
            </a:extLst>
          </p:cNvPr>
          <p:cNvSpPr/>
          <p:nvPr/>
        </p:nvSpPr>
        <p:spPr>
          <a:xfrm>
            <a:off x="10428581" y="3035817"/>
            <a:ext cx="1129689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 그래프</a:t>
            </a:r>
          </a:p>
        </p:txBody>
      </p:sp>
      <p:graphicFrame>
        <p:nvGraphicFramePr>
          <p:cNvPr id="63" name="Chart 276">
            <a:extLst>
              <a:ext uri="{FF2B5EF4-FFF2-40B4-BE49-F238E27FC236}">
                <a16:creationId xmlns:a16="http://schemas.microsoft.com/office/drawing/2014/main" id="{B79B7A54-B580-41C0-92DF-94A89B258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027596"/>
              </p:ext>
            </p:extLst>
          </p:nvPr>
        </p:nvGraphicFramePr>
        <p:xfrm>
          <a:off x="10564158" y="3647881"/>
          <a:ext cx="3041066" cy="176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" name="Shape 262">
            <a:extLst>
              <a:ext uri="{FF2B5EF4-FFF2-40B4-BE49-F238E27FC236}">
                <a16:creationId xmlns:a16="http://schemas.microsoft.com/office/drawing/2014/main" id="{FA775E2B-3C02-40EA-9C29-A77673F7694A}"/>
              </a:ext>
            </a:extLst>
          </p:cNvPr>
          <p:cNvSpPr/>
          <p:nvPr/>
        </p:nvSpPr>
        <p:spPr>
          <a:xfrm>
            <a:off x="10276739" y="6373690"/>
            <a:ext cx="3615904" cy="2346036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Shape 269">
            <a:extLst>
              <a:ext uri="{FF2B5EF4-FFF2-40B4-BE49-F238E27FC236}">
                <a16:creationId xmlns:a16="http://schemas.microsoft.com/office/drawing/2014/main" id="{60BFFA84-6210-4349-9D85-4A60A4FF885E}"/>
              </a:ext>
            </a:extLst>
          </p:cNvPr>
          <p:cNvSpPr/>
          <p:nvPr/>
        </p:nvSpPr>
        <p:spPr>
          <a:xfrm>
            <a:off x="10428581" y="6239138"/>
            <a:ext cx="1129689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 그래프</a:t>
            </a:r>
          </a:p>
        </p:txBody>
      </p:sp>
      <p:graphicFrame>
        <p:nvGraphicFramePr>
          <p:cNvPr id="66" name="Chart 276">
            <a:extLst>
              <a:ext uri="{FF2B5EF4-FFF2-40B4-BE49-F238E27FC236}">
                <a16:creationId xmlns:a16="http://schemas.microsoft.com/office/drawing/2014/main" id="{B7BE44BE-546A-4FB9-B037-442EE6A0F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171953"/>
              </p:ext>
            </p:extLst>
          </p:nvPr>
        </p:nvGraphicFramePr>
        <p:xfrm>
          <a:off x="10564158" y="6740364"/>
          <a:ext cx="3041066" cy="176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1453373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059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Shape 236">
            <a:extLst>
              <a:ext uri="{FF2B5EF4-FFF2-40B4-BE49-F238E27FC236}">
                <a16:creationId xmlns:a16="http://schemas.microsoft.com/office/drawing/2014/main" id="{54F81E2C-3ABD-4D3A-A0AB-44B4A9AE3713}"/>
              </a:ext>
            </a:extLst>
          </p:cNvPr>
          <p:cNvSpPr/>
          <p:nvPr/>
        </p:nvSpPr>
        <p:spPr>
          <a:xfrm>
            <a:off x="1135720" y="2254654"/>
            <a:ext cx="468246" cy="6006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300" spc="-330">
                <a:solidFill>
                  <a:srgbClr val="F3BE3C"/>
                </a:solidFill>
                <a:latin typeface="Dinmed"/>
                <a:ea typeface="Dinmed"/>
                <a:cs typeface="Dinmed"/>
                <a:sym typeface="Dinmed"/>
              </a:defRPr>
            </a:lvl1pPr>
          </a:lstStyle>
          <a:p>
            <a:r>
              <a:t>01</a:t>
            </a:r>
          </a:p>
        </p:txBody>
      </p:sp>
      <p:sp>
        <p:nvSpPr>
          <p:cNvPr id="29" name="Shape 237">
            <a:extLst>
              <a:ext uri="{FF2B5EF4-FFF2-40B4-BE49-F238E27FC236}">
                <a16:creationId xmlns:a16="http://schemas.microsoft.com/office/drawing/2014/main" id="{916E7859-4329-4A95-AD7E-00ACE2CBD55D}"/>
              </a:ext>
            </a:extLst>
          </p:cNvPr>
          <p:cNvSpPr/>
          <p:nvPr/>
        </p:nvSpPr>
        <p:spPr>
          <a:xfrm>
            <a:off x="1597046" y="2383176"/>
            <a:ext cx="2213319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AHP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구성항목 및 체계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Shape 238">
            <a:extLst>
              <a:ext uri="{FF2B5EF4-FFF2-40B4-BE49-F238E27FC236}">
                <a16:creationId xmlns:a16="http://schemas.microsoft.com/office/drawing/2014/main" id="{3DEB6721-5A1A-4088-8FF9-49C7FC5FAA8E}"/>
              </a:ext>
            </a:extLst>
          </p:cNvPr>
          <p:cNvSpPr/>
          <p:nvPr/>
        </p:nvSpPr>
        <p:spPr>
          <a:xfrm>
            <a:off x="753327" y="2816599"/>
            <a:ext cx="2967925" cy="1"/>
          </a:xfrm>
          <a:prstGeom prst="line">
            <a:avLst/>
          </a:prstGeom>
          <a:ln w="12700">
            <a:solidFill>
              <a:srgbClr val="D3CCB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" name="Shape 241">
            <a:extLst>
              <a:ext uri="{FF2B5EF4-FFF2-40B4-BE49-F238E27FC236}">
                <a16:creationId xmlns:a16="http://schemas.microsoft.com/office/drawing/2014/main" id="{A05266FB-B747-4491-85AC-0C7F50540A5C}"/>
              </a:ext>
            </a:extLst>
          </p:cNvPr>
          <p:cNvSpPr/>
          <p:nvPr/>
        </p:nvSpPr>
        <p:spPr>
          <a:xfrm>
            <a:off x="753327" y="2321299"/>
            <a:ext cx="2967925" cy="1"/>
          </a:xfrm>
          <a:prstGeom prst="line">
            <a:avLst/>
          </a:prstGeom>
          <a:ln w="12700">
            <a:solidFill>
              <a:srgbClr val="D3CCB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51" name="Shape 261">
            <a:extLst>
              <a:ext uri="{FF2B5EF4-FFF2-40B4-BE49-F238E27FC236}">
                <a16:creationId xmlns:a16="http://schemas.microsoft.com/office/drawing/2014/main" id="{6868A7A5-F35B-4C72-BD51-A869BFEAB066}"/>
              </a:ext>
            </a:extLst>
          </p:cNvPr>
          <p:cNvSpPr/>
          <p:nvPr/>
        </p:nvSpPr>
        <p:spPr>
          <a:xfrm>
            <a:off x="232833" y="1454150"/>
            <a:ext cx="5207407" cy="384705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 도출 및 분류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9" name="_x218225384">
            <a:extLst>
              <a:ext uri="{FF2B5EF4-FFF2-40B4-BE49-F238E27FC236}">
                <a16:creationId xmlns:a16="http://schemas.microsoft.com/office/drawing/2014/main" id="{AA03BDF4-17DA-41F7-BD5E-12C39B61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65" y="2803744"/>
            <a:ext cx="11938361" cy="57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2624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689062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059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Shape 261">
            <a:extLst>
              <a:ext uri="{FF2B5EF4-FFF2-40B4-BE49-F238E27FC236}">
                <a16:creationId xmlns:a16="http://schemas.microsoft.com/office/drawing/2014/main" id="{6868A7A5-F35B-4C72-BD51-A869BFEAB066}"/>
              </a:ext>
            </a:extLst>
          </p:cNvPr>
          <p:cNvSpPr/>
          <p:nvPr/>
        </p:nvSpPr>
        <p:spPr>
          <a:xfrm>
            <a:off x="232833" y="1454150"/>
            <a:ext cx="5207407" cy="384705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 도출 및 분류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3F061BC-A55D-4ECE-B9EE-5954F902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55118"/>
              </p:ext>
            </p:extLst>
          </p:nvPr>
        </p:nvGraphicFramePr>
        <p:xfrm>
          <a:off x="955611" y="2115811"/>
          <a:ext cx="11804424" cy="7025886"/>
        </p:xfrm>
        <a:graphic>
          <a:graphicData uri="http://schemas.openxmlformats.org/drawingml/2006/table">
            <a:tbl>
              <a:tblPr/>
              <a:tblGrid>
                <a:gridCol w="2327916">
                  <a:extLst>
                    <a:ext uri="{9D8B030D-6E8A-4147-A177-3AD203B41FA5}">
                      <a16:colId xmlns:a16="http://schemas.microsoft.com/office/drawing/2014/main" val="1823442020"/>
                    </a:ext>
                  </a:extLst>
                </a:gridCol>
                <a:gridCol w="3519055">
                  <a:extLst>
                    <a:ext uri="{9D8B030D-6E8A-4147-A177-3AD203B41FA5}">
                      <a16:colId xmlns:a16="http://schemas.microsoft.com/office/drawing/2014/main" val="3928517357"/>
                    </a:ext>
                  </a:extLst>
                </a:gridCol>
                <a:gridCol w="5957453">
                  <a:extLst>
                    <a:ext uri="{9D8B030D-6E8A-4147-A177-3AD203B41FA5}">
                      <a16:colId xmlns:a16="http://schemas.microsoft.com/office/drawing/2014/main" val="3926122442"/>
                    </a:ext>
                  </a:extLst>
                </a:gridCol>
              </a:tblGrid>
              <a:tr h="345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251487"/>
                  </a:ext>
                </a:extLst>
              </a:tr>
              <a:tr h="256529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설립요소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설립주체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 중심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정부나 지자체에서 주도적으로 설립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492630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 중심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기업에서 주관하여 설립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95842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민관협력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산학연 등 민관이 협력하여 설립 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97416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설립형태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 등 설립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사립학교법에 따른 학교법인으로 설립 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51176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교육원 설립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항만운송법상의 교육훈련기관으로 설립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78339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설립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지방연구원법에 따른 출연으로 설립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361460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설립위치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전남동부권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광양만권에 설립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963490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전남서부권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목포항 인근에 설립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150972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주요항만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부산항 인근에 설립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691584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지역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무역항이 위치한 지역을 검토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964955"/>
                  </a:ext>
                </a:extLst>
              </a:tr>
              <a:tr h="25652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인적요소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교육대상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위주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취업 희망자를 대상으로 교육 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446614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위주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재직자를 대상으로 교육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46986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교육과정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항만물류산업 우선 과정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항만물류 교육과정을 중심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014369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서비스산업 우선 과정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교육과정을 중심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52184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항만물류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공통 과정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통합과정으로 교육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815151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연구분야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현장기술 개선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 운용중인 기술 고도화 위주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867550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차산업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융합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 서비스산업 적용 위주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14401"/>
                  </a:ext>
                </a:extLst>
              </a:tr>
              <a:tr h="25652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물적요소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시설규모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교육생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이내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소규모 단일과정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88003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교육생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이내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중규모 통합과정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630358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교육생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이상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대규모 복합과정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43013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재정수요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재무구조안정성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재무구조의 안정성을 우선으로 검토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919450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수익구조다각화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수익기반 창출을 우선으로 검토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989833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기반조성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운영노하우 축적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장기적인 운영방안 기반조성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989767"/>
                  </a:ext>
                </a:extLst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정부지원정책 수립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정부지원을 통한 운영방안 기반조성</a:t>
                      </a:r>
                    </a:p>
                  </a:txBody>
                  <a:tcPr marL="60212" marR="60212" marT="16647" marB="166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6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80154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675207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059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Shape 261">
            <a:extLst>
              <a:ext uri="{FF2B5EF4-FFF2-40B4-BE49-F238E27FC236}">
                <a16:creationId xmlns:a16="http://schemas.microsoft.com/office/drawing/2014/main" id="{6868A7A5-F35B-4C72-BD51-A869BFEAB066}"/>
              </a:ext>
            </a:extLst>
          </p:cNvPr>
          <p:cNvSpPr/>
          <p:nvPr/>
        </p:nvSpPr>
        <p:spPr>
          <a:xfrm>
            <a:off x="232833" y="1454150"/>
            <a:ext cx="5207407" cy="384705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결과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11F9B8-14CF-4604-A6CD-43ACB261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96279"/>
              </p:ext>
            </p:extLst>
          </p:nvPr>
        </p:nvGraphicFramePr>
        <p:xfrm>
          <a:off x="443345" y="1947655"/>
          <a:ext cx="13064839" cy="7836640"/>
        </p:xfrm>
        <a:graphic>
          <a:graphicData uri="http://schemas.openxmlformats.org/drawingml/2006/table">
            <a:tbl>
              <a:tblPr/>
              <a:tblGrid>
                <a:gridCol w="1881613">
                  <a:extLst>
                    <a:ext uri="{9D8B030D-6E8A-4147-A177-3AD203B41FA5}">
                      <a16:colId xmlns:a16="http://schemas.microsoft.com/office/drawing/2014/main" val="3289954733"/>
                    </a:ext>
                  </a:extLst>
                </a:gridCol>
                <a:gridCol w="790992">
                  <a:extLst>
                    <a:ext uri="{9D8B030D-6E8A-4147-A177-3AD203B41FA5}">
                      <a16:colId xmlns:a16="http://schemas.microsoft.com/office/drawing/2014/main" val="1142234855"/>
                    </a:ext>
                  </a:extLst>
                </a:gridCol>
                <a:gridCol w="584331">
                  <a:extLst>
                    <a:ext uri="{9D8B030D-6E8A-4147-A177-3AD203B41FA5}">
                      <a16:colId xmlns:a16="http://schemas.microsoft.com/office/drawing/2014/main" val="1551585603"/>
                    </a:ext>
                  </a:extLst>
                </a:gridCol>
                <a:gridCol w="722828">
                  <a:extLst>
                    <a:ext uri="{9D8B030D-6E8A-4147-A177-3AD203B41FA5}">
                      <a16:colId xmlns:a16="http://schemas.microsoft.com/office/drawing/2014/main" val="2429515911"/>
                    </a:ext>
                  </a:extLst>
                </a:gridCol>
                <a:gridCol w="845908">
                  <a:extLst>
                    <a:ext uri="{9D8B030D-6E8A-4147-A177-3AD203B41FA5}">
                      <a16:colId xmlns:a16="http://schemas.microsoft.com/office/drawing/2014/main" val="82037430"/>
                    </a:ext>
                  </a:extLst>
                </a:gridCol>
                <a:gridCol w="790992">
                  <a:extLst>
                    <a:ext uri="{9D8B030D-6E8A-4147-A177-3AD203B41FA5}">
                      <a16:colId xmlns:a16="http://schemas.microsoft.com/office/drawing/2014/main" val="3778927449"/>
                    </a:ext>
                  </a:extLst>
                </a:gridCol>
                <a:gridCol w="1881613">
                  <a:extLst>
                    <a:ext uri="{9D8B030D-6E8A-4147-A177-3AD203B41FA5}">
                      <a16:colId xmlns:a16="http://schemas.microsoft.com/office/drawing/2014/main" val="2567991077"/>
                    </a:ext>
                  </a:extLst>
                </a:gridCol>
                <a:gridCol w="722828">
                  <a:extLst>
                    <a:ext uri="{9D8B030D-6E8A-4147-A177-3AD203B41FA5}">
                      <a16:colId xmlns:a16="http://schemas.microsoft.com/office/drawing/2014/main" val="2028575804"/>
                    </a:ext>
                  </a:extLst>
                </a:gridCol>
                <a:gridCol w="1881613">
                  <a:extLst>
                    <a:ext uri="{9D8B030D-6E8A-4147-A177-3AD203B41FA5}">
                      <a16:colId xmlns:a16="http://schemas.microsoft.com/office/drawing/2014/main" val="1292858092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096537616"/>
                    </a:ext>
                  </a:extLst>
                </a:gridCol>
                <a:gridCol w="738242">
                  <a:extLst>
                    <a:ext uri="{9D8B030D-6E8A-4147-A177-3AD203B41FA5}">
                      <a16:colId xmlns:a16="http://schemas.microsoft.com/office/drawing/2014/main" val="2445385639"/>
                    </a:ext>
                  </a:extLst>
                </a:gridCol>
                <a:gridCol w="738242">
                  <a:extLst>
                    <a:ext uri="{9D8B030D-6E8A-4147-A177-3AD203B41FA5}">
                      <a16:colId xmlns:a16="http://schemas.microsoft.com/office/drawing/2014/main" val="1839813568"/>
                    </a:ext>
                  </a:extLst>
                </a:gridCol>
                <a:gridCol w="738242">
                  <a:extLst>
                    <a:ext uri="{9D8B030D-6E8A-4147-A177-3AD203B41FA5}">
                      <a16:colId xmlns:a16="http://schemas.microsoft.com/office/drawing/2014/main" val="3831826816"/>
                    </a:ext>
                  </a:extLst>
                </a:gridCol>
              </a:tblGrid>
              <a:tr h="252252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요소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항목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세부내용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전체순위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677589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38232"/>
                  </a:ext>
                </a:extLst>
              </a:tr>
              <a:tr h="262620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설립요소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설립주체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 중심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53748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 중심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200903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민관협력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053186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설립형태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 등 설립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656286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교육원 설립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351942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설립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11599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설립위치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전남동부권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65306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전남서부권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352905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주요항만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079529"/>
                  </a:ext>
                </a:extLst>
              </a:tr>
              <a:tr h="2714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지역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753276"/>
                  </a:ext>
                </a:extLst>
              </a:tr>
              <a:tr h="262620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인적요소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교육대상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 위주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786838"/>
                  </a:ext>
                </a:extLst>
              </a:tr>
              <a:tr h="286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재직자 위주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461683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교육과정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항만물류산업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86207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서비스산업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636824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과정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131007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연구분야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현장기술 개선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688995"/>
                  </a:ext>
                </a:extLst>
              </a:tr>
              <a:tr h="275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 서비스산업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515052"/>
                  </a:ext>
                </a:extLst>
              </a:tr>
              <a:tr h="262620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물적요소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시설규모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소규모 단일과정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38962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중규모 통합과정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439687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대규모 복합과정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72748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재정수요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재무구조안정성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5212"/>
                  </a:ext>
                </a:extLst>
              </a:tr>
              <a:tr h="279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수익구조다각화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185760"/>
                  </a:ext>
                </a:extLst>
              </a:tr>
              <a:tr h="262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기반조성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운영노하우 축적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0039"/>
                  </a:ext>
                </a:extLst>
              </a:tr>
              <a:tr h="268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정부지원정책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08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32170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675207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059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Shape 261">
            <a:extLst>
              <a:ext uri="{FF2B5EF4-FFF2-40B4-BE49-F238E27FC236}">
                <a16:creationId xmlns:a16="http://schemas.microsoft.com/office/drawing/2014/main" id="{6868A7A5-F35B-4C72-BD51-A869BFEAB066}"/>
              </a:ext>
            </a:extLst>
          </p:cNvPr>
          <p:cNvSpPr/>
          <p:nvPr/>
        </p:nvSpPr>
        <p:spPr>
          <a:xfrm>
            <a:off x="232833" y="1454150"/>
            <a:ext cx="5207407" cy="384705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결과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 항목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E8EB-902E-4705-AEF5-64E5A7C2D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88462"/>
              </p:ext>
            </p:extLst>
          </p:nvPr>
        </p:nvGraphicFramePr>
        <p:xfrm>
          <a:off x="360385" y="2138150"/>
          <a:ext cx="7425869" cy="4357225"/>
        </p:xfrm>
        <a:graphic>
          <a:graphicData uri="http://schemas.openxmlformats.org/drawingml/2006/table">
            <a:tbl>
              <a:tblPr/>
              <a:tblGrid>
                <a:gridCol w="1414648">
                  <a:extLst>
                    <a:ext uri="{9D8B030D-6E8A-4147-A177-3AD203B41FA5}">
                      <a16:colId xmlns:a16="http://schemas.microsoft.com/office/drawing/2014/main" val="1153259571"/>
                    </a:ext>
                  </a:extLst>
                </a:gridCol>
                <a:gridCol w="2266198">
                  <a:extLst>
                    <a:ext uri="{9D8B030D-6E8A-4147-A177-3AD203B41FA5}">
                      <a16:colId xmlns:a16="http://schemas.microsoft.com/office/drawing/2014/main" val="4258640903"/>
                    </a:ext>
                  </a:extLst>
                </a:gridCol>
                <a:gridCol w="1674116">
                  <a:extLst>
                    <a:ext uri="{9D8B030D-6E8A-4147-A177-3AD203B41FA5}">
                      <a16:colId xmlns:a16="http://schemas.microsoft.com/office/drawing/2014/main" val="4188164307"/>
                    </a:ext>
                  </a:extLst>
                </a:gridCol>
                <a:gridCol w="2070907">
                  <a:extLst>
                    <a:ext uri="{9D8B030D-6E8A-4147-A177-3AD203B41FA5}">
                      <a16:colId xmlns:a16="http://schemas.microsoft.com/office/drawing/2014/main" val="1230655377"/>
                    </a:ext>
                  </a:extLst>
                </a:gridCol>
              </a:tblGrid>
              <a:tr h="295543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요소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12330"/>
                  </a:ext>
                </a:extLst>
              </a:tr>
              <a:tr h="295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22206"/>
                  </a:ext>
                </a:extLst>
              </a:tr>
              <a:tr h="14094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설립요소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4731"/>
                  </a:ext>
                </a:extLst>
              </a:tr>
              <a:tr h="10480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740"/>
                  </a:ext>
                </a:extLst>
              </a:tr>
              <a:tr h="1047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물적요소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24387"/>
                  </a:ext>
                </a:extLst>
              </a:tr>
            </a:tbl>
          </a:graphicData>
        </a:graphic>
      </p:graphicFrame>
      <p:sp>
        <p:nvSpPr>
          <p:cNvPr id="11" name="Shape 275">
            <a:extLst>
              <a:ext uri="{FF2B5EF4-FFF2-40B4-BE49-F238E27FC236}">
                <a16:creationId xmlns:a16="http://schemas.microsoft.com/office/drawing/2014/main" id="{E036C725-C010-431A-9B27-74F339B85D39}"/>
              </a:ext>
            </a:extLst>
          </p:cNvPr>
          <p:cNvSpPr/>
          <p:nvPr/>
        </p:nvSpPr>
        <p:spPr>
          <a:xfrm>
            <a:off x="7980214" y="2165858"/>
            <a:ext cx="5912043" cy="4220679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2" name="Chart 276">
            <a:extLst>
              <a:ext uri="{FF2B5EF4-FFF2-40B4-BE49-F238E27FC236}">
                <a16:creationId xmlns:a16="http://schemas.microsoft.com/office/drawing/2014/main" id="{75563864-3776-44A0-92D1-0AFDF74D6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625957"/>
              </p:ext>
            </p:extLst>
          </p:nvPr>
        </p:nvGraphicFramePr>
        <p:xfrm>
          <a:off x="8368145" y="2456934"/>
          <a:ext cx="4897411" cy="368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Shape 277">
            <a:extLst>
              <a:ext uri="{FF2B5EF4-FFF2-40B4-BE49-F238E27FC236}">
                <a16:creationId xmlns:a16="http://schemas.microsoft.com/office/drawing/2014/main" id="{94FDB3F8-BA09-4336-B30F-6476E3558C73}"/>
              </a:ext>
            </a:extLst>
          </p:cNvPr>
          <p:cNvSpPr/>
          <p:nvPr/>
        </p:nvSpPr>
        <p:spPr>
          <a:xfrm>
            <a:off x="8232005" y="2046338"/>
            <a:ext cx="1262111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2699A-0A9D-4D9D-B39D-471352206DDC}"/>
              </a:ext>
            </a:extLst>
          </p:cNvPr>
          <p:cNvSpPr txBox="1"/>
          <p:nvPr/>
        </p:nvSpPr>
        <p:spPr>
          <a:xfrm>
            <a:off x="360385" y="6677613"/>
            <a:ext cx="13531872" cy="16550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AHP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차 요소에서는 설립요소가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0.38,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인적요소가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0.24,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물적요소가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0.38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로 분석되었다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이러한 분석결과는 항만물류서비스산업 전문교육연구기관을 설립함에 있어 가장 우선적으로 고래해야 할 요소는 설립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물적 요소이며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그 다음으로 인적 요소 순으로 나타났다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31326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675207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059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Shape 261">
            <a:extLst>
              <a:ext uri="{FF2B5EF4-FFF2-40B4-BE49-F238E27FC236}">
                <a16:creationId xmlns:a16="http://schemas.microsoft.com/office/drawing/2014/main" id="{6868A7A5-F35B-4C72-BD51-A869BFEAB066}"/>
              </a:ext>
            </a:extLst>
          </p:cNvPr>
          <p:cNvSpPr/>
          <p:nvPr/>
        </p:nvSpPr>
        <p:spPr>
          <a:xfrm>
            <a:off x="232833" y="1454150"/>
            <a:ext cx="5207407" cy="384705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결과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 항목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Shape 275">
            <a:extLst>
              <a:ext uri="{FF2B5EF4-FFF2-40B4-BE49-F238E27FC236}">
                <a16:creationId xmlns:a16="http://schemas.microsoft.com/office/drawing/2014/main" id="{E036C725-C010-431A-9B27-74F339B85D39}"/>
              </a:ext>
            </a:extLst>
          </p:cNvPr>
          <p:cNvSpPr/>
          <p:nvPr/>
        </p:nvSpPr>
        <p:spPr>
          <a:xfrm>
            <a:off x="6525491" y="2120756"/>
            <a:ext cx="7523013" cy="4220679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2" name="Chart 276">
            <a:extLst>
              <a:ext uri="{FF2B5EF4-FFF2-40B4-BE49-F238E27FC236}">
                <a16:creationId xmlns:a16="http://schemas.microsoft.com/office/drawing/2014/main" id="{75563864-3776-44A0-92D1-0AFDF74D6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054409"/>
              </p:ext>
            </p:extLst>
          </p:nvPr>
        </p:nvGraphicFramePr>
        <p:xfrm>
          <a:off x="6637603" y="2411832"/>
          <a:ext cx="2456988" cy="380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Shape 277">
            <a:extLst>
              <a:ext uri="{FF2B5EF4-FFF2-40B4-BE49-F238E27FC236}">
                <a16:creationId xmlns:a16="http://schemas.microsoft.com/office/drawing/2014/main" id="{94FDB3F8-BA09-4336-B30F-6476E3558C73}"/>
              </a:ext>
            </a:extLst>
          </p:cNvPr>
          <p:cNvSpPr/>
          <p:nvPr/>
        </p:nvSpPr>
        <p:spPr>
          <a:xfrm>
            <a:off x="7082077" y="2001236"/>
            <a:ext cx="1484760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F444A1-DA62-49D6-910A-3701E3DA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5739"/>
              </p:ext>
            </p:extLst>
          </p:nvPr>
        </p:nvGraphicFramePr>
        <p:xfrm>
          <a:off x="291656" y="2120756"/>
          <a:ext cx="5765331" cy="6761997"/>
        </p:xfrm>
        <a:graphic>
          <a:graphicData uri="http://schemas.openxmlformats.org/drawingml/2006/table">
            <a:tbl>
              <a:tblPr/>
              <a:tblGrid>
                <a:gridCol w="1723220">
                  <a:extLst>
                    <a:ext uri="{9D8B030D-6E8A-4147-A177-3AD203B41FA5}">
                      <a16:colId xmlns:a16="http://schemas.microsoft.com/office/drawing/2014/main" val="4266565690"/>
                    </a:ext>
                  </a:extLst>
                </a:gridCol>
                <a:gridCol w="1611349">
                  <a:extLst>
                    <a:ext uri="{9D8B030D-6E8A-4147-A177-3AD203B41FA5}">
                      <a16:colId xmlns:a16="http://schemas.microsoft.com/office/drawing/2014/main" val="933741368"/>
                    </a:ext>
                  </a:extLst>
                </a:gridCol>
                <a:gridCol w="958271">
                  <a:extLst>
                    <a:ext uri="{9D8B030D-6E8A-4147-A177-3AD203B41FA5}">
                      <a16:colId xmlns:a16="http://schemas.microsoft.com/office/drawing/2014/main" val="549881348"/>
                    </a:ext>
                  </a:extLst>
                </a:gridCol>
                <a:gridCol w="1472491">
                  <a:extLst>
                    <a:ext uri="{9D8B030D-6E8A-4147-A177-3AD203B41FA5}">
                      <a16:colId xmlns:a16="http://schemas.microsoft.com/office/drawing/2014/main" val="127043797"/>
                    </a:ext>
                  </a:extLst>
                </a:gridCol>
              </a:tblGrid>
              <a:tr h="257713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항목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49192"/>
                  </a:ext>
                </a:extLst>
              </a:tr>
              <a:tr h="420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774441"/>
                  </a:ext>
                </a:extLst>
              </a:tr>
              <a:tr h="7128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설립주체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77393"/>
                  </a:ext>
                </a:extLst>
              </a:tr>
              <a:tr h="712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설립형태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07094"/>
                  </a:ext>
                </a:extLst>
              </a:tr>
              <a:tr h="9502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설립위치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59408"/>
                  </a:ext>
                </a:extLst>
              </a:tr>
              <a:tr h="528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교육대상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28600"/>
                  </a:ext>
                </a:extLst>
              </a:tr>
              <a:tr h="712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교육과정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85643"/>
                  </a:ext>
                </a:extLst>
              </a:tr>
              <a:tr h="528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연구분야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76636"/>
                  </a:ext>
                </a:extLst>
              </a:tr>
              <a:tr h="712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시설규모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449139"/>
                  </a:ext>
                </a:extLst>
              </a:tr>
              <a:tr h="528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재정수요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540074"/>
                  </a:ext>
                </a:extLst>
              </a:tr>
              <a:tr h="528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기반조성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796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BA2FB92-CDC4-4402-8B74-CC621B9935B4}"/>
              </a:ext>
            </a:extLst>
          </p:cNvPr>
          <p:cNvSpPr txBox="1"/>
          <p:nvPr/>
        </p:nvSpPr>
        <p:spPr>
          <a:xfrm>
            <a:off x="6525491" y="6506057"/>
            <a:ext cx="7366766" cy="22090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차 항목에 따른 중요도 및 우선순위를 분석한 결과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설립요소 중 설립위치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0.55,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인적요소 중 교육대상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0.47,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물적요소 중 시설규모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0.43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의 중요도를 보였으며 이 중 설립위치가 교육대상과 시설규모보다 상대적으로 우선시 고려되어야 할 사항으로 나타났다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17" name="Chart 276">
            <a:extLst>
              <a:ext uri="{FF2B5EF4-FFF2-40B4-BE49-F238E27FC236}">
                <a16:creationId xmlns:a16="http://schemas.microsoft.com/office/drawing/2014/main" id="{1456F3C2-408D-49B0-B8DF-D182CAA87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889304"/>
              </p:ext>
            </p:extLst>
          </p:nvPr>
        </p:nvGraphicFramePr>
        <p:xfrm>
          <a:off x="11435269" y="2411832"/>
          <a:ext cx="2456988" cy="380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276">
            <a:extLst>
              <a:ext uri="{FF2B5EF4-FFF2-40B4-BE49-F238E27FC236}">
                <a16:creationId xmlns:a16="http://schemas.microsoft.com/office/drawing/2014/main" id="{C6BC90BD-F8E1-457F-AE17-25348F47B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926041"/>
              </p:ext>
            </p:extLst>
          </p:nvPr>
        </p:nvGraphicFramePr>
        <p:xfrm>
          <a:off x="9054654" y="2412984"/>
          <a:ext cx="2456988" cy="380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3879044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675207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059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Shape 261">
            <a:extLst>
              <a:ext uri="{FF2B5EF4-FFF2-40B4-BE49-F238E27FC236}">
                <a16:creationId xmlns:a16="http://schemas.microsoft.com/office/drawing/2014/main" id="{6868A7A5-F35B-4C72-BD51-A869BFEAB066}"/>
              </a:ext>
            </a:extLst>
          </p:cNvPr>
          <p:cNvSpPr/>
          <p:nvPr/>
        </p:nvSpPr>
        <p:spPr>
          <a:xfrm>
            <a:off x="232833" y="1454150"/>
            <a:ext cx="5207407" cy="384705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결과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 항목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Shape 275">
            <a:extLst>
              <a:ext uri="{FF2B5EF4-FFF2-40B4-BE49-F238E27FC236}">
                <a16:creationId xmlns:a16="http://schemas.microsoft.com/office/drawing/2014/main" id="{E036C725-C010-431A-9B27-74F339B85D39}"/>
              </a:ext>
            </a:extLst>
          </p:cNvPr>
          <p:cNvSpPr/>
          <p:nvPr/>
        </p:nvSpPr>
        <p:spPr>
          <a:xfrm>
            <a:off x="5763491" y="2120756"/>
            <a:ext cx="8285014" cy="3434917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277">
            <a:extLst>
              <a:ext uri="{FF2B5EF4-FFF2-40B4-BE49-F238E27FC236}">
                <a16:creationId xmlns:a16="http://schemas.microsoft.com/office/drawing/2014/main" id="{94FDB3F8-BA09-4336-B30F-6476E3558C73}"/>
              </a:ext>
            </a:extLst>
          </p:cNvPr>
          <p:cNvSpPr/>
          <p:nvPr/>
        </p:nvSpPr>
        <p:spPr>
          <a:xfrm>
            <a:off x="6042986" y="1887814"/>
            <a:ext cx="1484760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8EF43D8-A8E6-4E03-924C-105D3FCD4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462236"/>
              </p:ext>
            </p:extLst>
          </p:nvPr>
        </p:nvGraphicFramePr>
        <p:xfrm>
          <a:off x="5896554" y="2171760"/>
          <a:ext cx="7950969" cy="320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A5148F0-90BC-49B0-A1E2-0E1D18539DC4}"/>
              </a:ext>
            </a:extLst>
          </p:cNvPr>
          <p:cNvSpPr txBox="1"/>
          <p:nvPr/>
        </p:nvSpPr>
        <p:spPr>
          <a:xfrm>
            <a:off x="5763491" y="5555673"/>
            <a:ext cx="8285014" cy="33170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차 세부내용의 항목별 중요도는 설립주체 항목에서 민관협력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0.45,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설립형태 항목에서 연구원설립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0.47,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설립위치 항목에서 전남동부권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0.41,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교육대상 항목에서 재직자 위주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0.62,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교육과정 항목에서 항만물류산업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0.46,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연구분야 항목에서 현장기술 개선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0.55,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시설규모 항목에서 소규모 단일과정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0.45,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재정수요 항목에서 수익구조다각화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0.68,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기반조성 항목에서 정부지원정책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0.61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중요도 순으로 나타났다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1367D94-CBE4-4DB8-9248-83768F477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9073"/>
              </p:ext>
            </p:extLst>
          </p:nvPr>
        </p:nvGraphicFramePr>
        <p:xfrm>
          <a:off x="318655" y="2120757"/>
          <a:ext cx="5243598" cy="7507456"/>
        </p:xfrm>
        <a:graphic>
          <a:graphicData uri="http://schemas.openxmlformats.org/drawingml/2006/table">
            <a:tbl>
              <a:tblPr/>
              <a:tblGrid>
                <a:gridCol w="2097137">
                  <a:extLst>
                    <a:ext uri="{9D8B030D-6E8A-4147-A177-3AD203B41FA5}">
                      <a16:colId xmlns:a16="http://schemas.microsoft.com/office/drawing/2014/main" val="2030306938"/>
                    </a:ext>
                  </a:extLst>
                </a:gridCol>
                <a:gridCol w="840592">
                  <a:extLst>
                    <a:ext uri="{9D8B030D-6E8A-4147-A177-3AD203B41FA5}">
                      <a16:colId xmlns:a16="http://schemas.microsoft.com/office/drawing/2014/main" val="133790826"/>
                    </a:ext>
                  </a:extLst>
                </a:gridCol>
                <a:gridCol w="659632">
                  <a:extLst>
                    <a:ext uri="{9D8B030D-6E8A-4147-A177-3AD203B41FA5}">
                      <a16:colId xmlns:a16="http://schemas.microsoft.com/office/drawing/2014/main" val="1286621857"/>
                    </a:ext>
                  </a:extLst>
                </a:gridCol>
                <a:gridCol w="815940">
                  <a:extLst>
                    <a:ext uri="{9D8B030D-6E8A-4147-A177-3AD203B41FA5}">
                      <a16:colId xmlns:a16="http://schemas.microsoft.com/office/drawing/2014/main" val="3771545932"/>
                    </a:ext>
                  </a:extLst>
                </a:gridCol>
                <a:gridCol w="830297">
                  <a:extLst>
                    <a:ext uri="{9D8B030D-6E8A-4147-A177-3AD203B41FA5}">
                      <a16:colId xmlns:a16="http://schemas.microsoft.com/office/drawing/2014/main" val="1103100005"/>
                    </a:ext>
                  </a:extLst>
                </a:gridCol>
              </a:tblGrid>
              <a:tr h="236968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세부내용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전체순위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88432"/>
                  </a:ext>
                </a:extLst>
              </a:tr>
              <a:tr h="2056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17076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 중심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924310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 중심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723736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민관협력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296013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 등 설립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931280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교육원 설립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216873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설립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31877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전남동부권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67545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전남서부권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080881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주요항만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65956"/>
                  </a:ext>
                </a:extLst>
              </a:tr>
              <a:tr h="268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지역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763383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 위주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35900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재직자 위주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274355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항만물류산업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513104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서비스산업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58999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과정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19292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현장기술 개선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062231"/>
                  </a:ext>
                </a:extLst>
              </a:tr>
              <a:tr h="272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 서비스산업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83567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소규모 단일과정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11927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중규모 통합과정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404123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대규모 복합과정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15573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재무구조안정성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653072"/>
                  </a:ext>
                </a:extLst>
              </a:tr>
              <a:tr h="27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수익구조다각화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833559"/>
                  </a:ext>
                </a:extLst>
              </a:tr>
              <a:tr h="25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운영노하우 축적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995303"/>
                  </a:ext>
                </a:extLst>
              </a:tr>
              <a:tr h="266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정부지원정책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61" marR="62561" marT="17296" marB="172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09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593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618" name="Shape 618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820430" y="817302"/>
            <a:ext cx="1012030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21" name="Shape 621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05</a:t>
            </a:r>
          </a:p>
        </p:txBody>
      </p:sp>
      <p:sp>
        <p:nvSpPr>
          <p:cNvPr id="622" name="Shape 622"/>
          <p:cNvSpPr/>
          <p:nvPr/>
        </p:nvSpPr>
        <p:spPr>
          <a:xfrm>
            <a:off x="232833" y="1454150"/>
            <a:ext cx="3442776" cy="384705"/>
          </a:xfrm>
          <a:prstGeom prst="rect">
            <a:avLst/>
          </a:prstGeom>
          <a:blipFill>
            <a:blip r:embed="rId3"/>
          </a:blipFill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연구결과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시사점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Shape 139">
            <a:extLst>
              <a:ext uri="{FF2B5EF4-FFF2-40B4-BE49-F238E27FC236}">
                <a16:creationId xmlns:a16="http://schemas.microsoft.com/office/drawing/2014/main" id="{F1FA2404-47C7-403B-9E29-BDD48591CC53}"/>
              </a:ext>
            </a:extLst>
          </p:cNvPr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B4EA90-7B71-4F37-86F4-069406985A53}"/>
              </a:ext>
            </a:extLst>
          </p:cNvPr>
          <p:cNvSpPr txBox="1"/>
          <p:nvPr/>
        </p:nvSpPr>
        <p:spPr>
          <a:xfrm>
            <a:off x="771679" y="2123005"/>
            <a:ext cx="12875047" cy="650851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AHP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 요인에서는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설립요소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(0.38)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물적요소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(0.38)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항만물류 서비스산업 전문교육연구기관을 설립함에 있어 가장 우선적으로 고려해야 할 요소로 나타났으며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 항목의 중요도 및 우선순위에서는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설립위치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(0.55),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교육대상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(0.47),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시설규모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(0.43)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가장 우선적으로 고려 해야 할 요소로 나타났다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특히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전남동부권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(0.41)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민관협력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(0.45)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연구원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(0.47)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설립과 항만물류산업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(0.46)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현장기술 개선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(0.55)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재직자 위주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(0.62)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교육이 필요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것으로 나타났다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정부지원정책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(0.61)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소규모 단일과정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(0.45)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수익구조를 다각화</a:t>
            </a:r>
            <a:r>
              <a:rPr lang="en-US" altLang="ko-KR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(0.68)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것이 가장 중요한 요소로 분석되었다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따라서 향후 항만물류 서비스산업 전문교육연구기관기관 설립 시 정부지원을 통한 항만물류 서비스 기술 개선 연구를 수행하며 현장 재직자 위주의 특화된 교육을 수행하는 전문교육연구기관이 필요하며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운영을 통한 수익다각화 방안과 설립 위치가 가장 중요한 판단기준이 될 것으로 예상된다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648" name="Shape 648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>
              <a:ln>
                <a:solidFill>
                  <a:srgbClr val="A6AAA9">
                    <a:alpha val="1000"/>
                  </a:srgbClr>
                </a:solidFill>
              </a:ln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>
              <a:ln>
                <a:solidFill>
                  <a:srgbClr val="A6AAA9">
                    <a:alpha val="1000"/>
                  </a:srgbClr>
                </a:solidFill>
              </a:ln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820430" y="817302"/>
            <a:ext cx="110275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</a:t>
            </a:r>
            <a:r>
              <a:rPr 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론 </a:t>
            </a:r>
          </a:p>
        </p:txBody>
      </p:sp>
      <p:sp>
        <p:nvSpPr>
          <p:cNvPr id="651" name="Shape 651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>
                <a:ln>
                  <a:solidFill>
                    <a:srgbClr val="A6AAA9">
                      <a:alpha val="1000"/>
                    </a:srgbClr>
                  </a:solidFill>
                </a:ln>
              </a:rPr>
              <a:t>05</a:t>
            </a:r>
          </a:p>
        </p:txBody>
      </p:sp>
      <p:sp>
        <p:nvSpPr>
          <p:cNvPr id="652" name="Shape 652"/>
          <p:cNvSpPr/>
          <p:nvPr/>
        </p:nvSpPr>
        <p:spPr>
          <a:xfrm>
            <a:off x="232833" y="1454150"/>
            <a:ext cx="3442776" cy="384705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연구의</a:t>
            </a:r>
            <a:r>
              <a:rPr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한계와</a:t>
            </a:r>
            <a:r>
              <a:rPr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향후</a:t>
            </a:r>
            <a:r>
              <a:rPr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방향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Shape 139">
            <a:extLst>
              <a:ext uri="{FF2B5EF4-FFF2-40B4-BE49-F238E27FC236}">
                <a16:creationId xmlns:a16="http://schemas.microsoft.com/office/drawing/2014/main" id="{698870D6-6A4A-400C-A484-5F77DBBBF475}"/>
              </a:ext>
            </a:extLst>
          </p:cNvPr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C3EB9-4266-48FE-BC18-FF67B0143EEC}"/>
              </a:ext>
            </a:extLst>
          </p:cNvPr>
          <p:cNvSpPr txBox="1"/>
          <p:nvPr/>
        </p:nvSpPr>
        <p:spPr>
          <a:xfrm>
            <a:off x="311050" y="1879075"/>
            <a:ext cx="13612768" cy="70480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본 연구는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AHP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분석의 </a:t>
            </a:r>
            <a:r>
              <a:rPr lang="ko-KR" altLang="en-US" sz="1800" kern="100" spc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핵심이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되는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분석의 항목 및 계층설정을 일부 주관적 판단에 의하여 도출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함으로써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연구결과를 일반화 하는데 한계가 있었다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그리고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AHP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분석을 위한 표본선정에 있어서도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광양만권 거주자들을 대상으로 설문조사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실시하다 보니 전국 항만에서 종사하는 전문가들의 설문조사가 배제되어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설립 위치가 특정 지역에 편중하는 오류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발생하였다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더불어 실질적으로 항만물류 서비스산업의 정책을 결정하고 이론적 연구를 뒷받침하고 있는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정부 부처와 학계 관계자 등의 설문조사가 부족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하였으며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연령별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근무연수별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응답자의 분포도 균일하지 못함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으로써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표본 선정기준에 대한 대표성을 갖추기에는 다소 부족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하였다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따라서 향후 연구에서는 항만물류 및 서비스산업 실무자와 교육훈련기관 전문가를 선정하여 인터뷰 및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델파이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(Delphi Analysis)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실시하여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분석항목 및 계층설정의 객관성을 부여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해야 할 것이며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AHP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이외에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IPA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 그리고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KANO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 등 </a:t>
            </a:r>
            <a:r>
              <a:rPr lang="ko-KR" altLang="en-US" sz="1800" b="1" u="sng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방법의 모델을 이용한 연구를 진행하여 다각적인 비교 분석 결과를 제시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할 필요가 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많은 한계점에도 불구하고 본 연구에서 제안한 항만물류 서비스산업 전문교육연구기관의 설립이 국제경쟁력 강화를 통한 글로벌 항만대국으로 발전에 많은 도움이 될 수 있기를 바라며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다양하고 폭넓은 표본 집단에 대한 연구와 추가적인 분석을 할 수 있는 후속 연구가 조속히 이루어지기를 기대한다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3493361" y="1308220"/>
            <a:ext cx="429781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8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     차</a:t>
            </a:r>
            <a:endParaRPr sz="2800" b="1"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rgbClr val="F38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848390" y="1998133"/>
            <a:ext cx="5957402" cy="13027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861090" y="7018866"/>
            <a:ext cx="5831968" cy="13027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969007" y="2426387"/>
            <a:ext cx="7778319" cy="42614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352777" indent="-352777" algn="l">
              <a:lnSpc>
                <a:spcPct val="120000"/>
              </a:lnSpc>
              <a:buSzPct val="100000"/>
              <a:buAutoNum type="arabicPeriod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  론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 산업의 개요와 선행연구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 전문 교육연구기관 현황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설립에 대한 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  론</a:t>
            </a:r>
            <a:endParaRPr lang="en-US" altLang="ko-KR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80000"/>
              </a:lnSpc>
              <a:buSzPct val="100000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91207" indent="-491207" algn="l">
              <a:lnSpc>
                <a:spcPct val="180000"/>
              </a:lnSpc>
              <a:buSzPct val="75000"/>
              <a:buChar char="-"/>
              <a:defRPr sz="1700" spc="-170">
                <a:solidFill>
                  <a:srgbClr val="404040"/>
                </a:solidFill>
              </a:defRPr>
            </a:pPr>
            <a:r>
              <a:rPr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  <a:r>
              <a:rPr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설문지</a:t>
            </a:r>
            <a:r>
              <a:rPr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사본</a:t>
            </a:r>
            <a:r>
              <a:rPr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첨부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675" name="Shape 67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06</a:t>
            </a:r>
          </a:p>
        </p:txBody>
      </p:sp>
      <p:sp>
        <p:nvSpPr>
          <p:cNvPr id="679" name="Shape 679"/>
          <p:cNvSpPr/>
          <p:nvPr/>
        </p:nvSpPr>
        <p:spPr>
          <a:xfrm>
            <a:off x="232833" y="1454150"/>
            <a:ext cx="1561559" cy="384705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>
            <a:lvl1pPr>
              <a:defRPr sz="1800" spc="-18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A0244E-ED5A-4AAA-AFD1-5543795232A3}"/>
              </a:ext>
            </a:extLst>
          </p:cNvPr>
          <p:cNvSpPr txBox="1"/>
          <p:nvPr/>
        </p:nvSpPr>
        <p:spPr>
          <a:xfrm>
            <a:off x="3020484" y="1443303"/>
            <a:ext cx="9407043" cy="727705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벌크항만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미래 기술개발 전략수립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KMI (2015)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해양수산 분야 일자리 동향 파악 및 고용 활성화방안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해양수산부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(2016)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해운항만물류인력 양성 구조 분석에 관한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안영모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(2011)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수요지향적 항만물류전문인력 공급체계 구축을 위한 지역대학의 역할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손애휘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(2005)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항만물류관련 성인학습자의 평생교육 참여의도와 학습성과에 관한연구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최성희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(2020)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2012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여수세계박람회 성공적 개최방안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국제 해양교육훈련기관 설립 및 운영 방안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KMI (2010)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지역서비스산업 육성방안에 관한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부산지역 서비스산업 실증분석을 중심으로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정옥균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(2020)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울산항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산적액체위험물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전문 교육기관 설립에 관한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김희경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(2019)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AHP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를 이용한 정기선사의 항만선택요인 분석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윤승재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(2017)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AHP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기법에 의한 국가공간정보산업 진흥지원기관 설립기준의 중요도 및 우선순위 결정연구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이성화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(2011)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스마트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광양항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개발 및 운영 방안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박귀분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(2019)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부산시 해운항만산업 우수기업 인증제도 수립에 관한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송호영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(2019)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한국형 글로벌 컨테이너터미널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운영사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설립방안에 관한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김욱철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(2018)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계층분석기법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(AHP)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을 이용한 문화예술 협동조합 설립과 운영 요인의 중요도 분석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권혁인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(2014)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2020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년 부산항 해운항만산업 실태조사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결과보고서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부산항만공사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(2021)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부산지역 항만서비스산업의 활성화 방안에 관한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선용품산업을 중심으로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강태수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(2005)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우리나라 해운항만산업 활성화를 위한 인프라 확충 방안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이석호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(2008)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맑은 고딕" panose="020B0503020000020004" pitchFamily="50" charset="-127"/>
              <a:buAutoNum type="arabicPeriod"/>
            </a:pP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해운항만물류산업 분야 공급사슬 참여 기업의 사회적자본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공급사슬통합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지속가능성과 간 관계에 관한 연구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u="none" kern="100" spc="0" dirty="0" err="1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최성광</a:t>
            </a:r>
            <a:r>
              <a:rPr lang="ko-KR" altLang="en-US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u="none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(2021)</a:t>
            </a:r>
            <a:endParaRPr lang="ko-KR" altLang="en-US" sz="1200" u="none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Shape 139">
            <a:extLst>
              <a:ext uri="{FF2B5EF4-FFF2-40B4-BE49-F238E27FC236}">
                <a16:creationId xmlns:a16="http://schemas.microsoft.com/office/drawing/2014/main" id="{F13E9DDD-84FC-4F17-B400-68176CC93A16}"/>
              </a:ext>
            </a:extLst>
          </p:cNvPr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718" name="Shape 718"/>
          <p:cNvSpPr/>
          <p:nvPr/>
        </p:nvSpPr>
        <p:spPr>
          <a:xfrm>
            <a:off x="11355164" y="144197"/>
            <a:ext cx="2672738" cy="3974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t>연구조사방법론 </a:t>
            </a:r>
            <a:r>
              <a: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rPr>
              <a:t>연구과제발표</a:t>
            </a:r>
          </a:p>
        </p:txBody>
      </p:sp>
      <p:sp>
        <p:nvSpPr>
          <p:cNvPr id="720" name="Shape 720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0" y="0"/>
            <a:ext cx="14343851" cy="8876849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724" name="Shape 724"/>
          <p:cNvSpPr/>
          <p:nvPr/>
        </p:nvSpPr>
        <p:spPr>
          <a:xfrm>
            <a:off x="8987024" y="4907896"/>
            <a:ext cx="4848016" cy="693673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pc="-300">
                <a:latin typeface="맑은 고딕" panose="020B0503020000020004" pitchFamily="50" charset="-127"/>
                <a:ea typeface="맑은 고딕" panose="020B0503020000020004" pitchFamily="50" charset="-127"/>
              </a:rPr>
              <a:t>들어주셔서 </a:t>
            </a:r>
            <a:r>
              <a:rPr spc="-300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63" y="2557016"/>
            <a:ext cx="1706575" cy="2349664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Shape 139">
            <a:extLst>
              <a:ext uri="{FF2B5EF4-FFF2-40B4-BE49-F238E27FC236}">
                <a16:creationId xmlns:a16="http://schemas.microsoft.com/office/drawing/2014/main" id="{2334085D-142F-4F62-B1C6-AE384F6BF0DF}"/>
              </a:ext>
            </a:extLst>
          </p:cNvPr>
          <p:cNvSpPr/>
          <p:nvPr/>
        </p:nvSpPr>
        <p:spPr>
          <a:xfrm>
            <a:off x="2743529" y="-15815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92129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  론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sp>
        <p:nvSpPr>
          <p:cNvPr id="144" name="Shape 144"/>
          <p:cNvSpPr/>
          <p:nvPr/>
        </p:nvSpPr>
        <p:spPr>
          <a:xfrm>
            <a:off x="232833" y="1390650"/>
            <a:ext cx="4026016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연구의 배경 및 목적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123721" y="2995630"/>
            <a:ext cx="9092576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- </a:t>
            </a:r>
            <a:r>
              <a:rPr lang="ko-KR" altLang="en-US" b="1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항만물류산업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은 조선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,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철강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,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에너지 등으로 연계되는 전후방 산업 연관 효과가 매우 큼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.</a:t>
            </a:r>
          </a:p>
          <a:p>
            <a:pPr algn="l">
              <a:defRPr sz="2000" spc="-20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- 4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차 산업혁명 등 경제발전에 있어 </a:t>
            </a:r>
            <a:r>
              <a:rPr lang="ko-KR" altLang="en-US" b="1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서비스산업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의 중요성은 더욱 증가 할 것으로 예상됨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80633" y="7359474"/>
            <a:ext cx="84741" cy="828057"/>
          </a:xfrm>
          <a:prstGeom prst="rect">
            <a:avLst/>
          </a:prstGeom>
          <a:blipFill>
            <a:blip r:embed="rId4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681005" y="2532790"/>
            <a:ext cx="10861990" cy="4612736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681005" y="2291495"/>
            <a:ext cx="10861990" cy="587768"/>
          </a:xfrm>
          <a:prstGeom prst="rect">
            <a:avLst/>
          </a:prstGeom>
          <a:blipFill>
            <a:blip r:embed="rId5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100" spc="-21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765373" y="2442215"/>
            <a:ext cx="10777621" cy="4012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55555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 algn="ctr"/>
            <a:r>
              <a:rPr lang="ko-KR" altLang="en-US" sz="2000" b="1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전문인력 양성 및 기술확보를 위한 전문교육연구기관 설립의 필요성 제시</a:t>
            </a:r>
            <a:endParaRPr sz="2000" b="1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2123721" y="7392767"/>
            <a:ext cx="10003106" cy="8321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400" b="1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AD42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노무인력 채용과 체계적인 교육 및 기술 연구개발 미비로 직업 경쟁력 저하</a:t>
            </a:r>
            <a:endParaRPr lang="en-US" altLang="ko-KR" sz="2400" b="1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AD42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400" b="1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AD42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열악한 근무환경에서의 고령화 및 청년층 기피로 인한 인력 부족 악순환</a:t>
            </a:r>
            <a:endParaRPr sz="2400" b="1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Shape 159"/>
          <p:cNvSpPr/>
          <p:nvPr/>
        </p:nvSpPr>
        <p:spPr>
          <a:xfrm flipV="1">
            <a:off x="7111999" y="4496735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C2DFE69C-3F4C-4CCC-9C1C-B1C00B3A01C2}"/>
              </a:ext>
            </a:extLst>
          </p:cNvPr>
          <p:cNvSpPr/>
          <p:nvPr/>
        </p:nvSpPr>
        <p:spPr>
          <a:xfrm>
            <a:off x="816912" y="6692788"/>
            <a:ext cx="1412722" cy="1127013"/>
          </a:xfrm>
          <a:prstGeom prst="irregularSeal1">
            <a:avLst/>
          </a:prstGeom>
          <a:blipFill rotWithShape="1">
            <a:blip r:embed="rId6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BUT,</a:t>
            </a:r>
            <a:endParaRPr kumimoji="0" lang="ko-KR" altLang="en-US" sz="2000" b="1" i="0" u="none" strike="noStrike" normalizeH="0" baseline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AEB10-8377-4887-85E2-BE03B6AD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23" y="3778877"/>
            <a:ext cx="4694204" cy="3292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ADBF45-F7E7-4201-B9CB-723DF309D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24" y="3793297"/>
            <a:ext cx="4899452" cy="3231739"/>
          </a:xfrm>
          <a:prstGeom prst="rect">
            <a:avLst/>
          </a:prstGeom>
        </p:spPr>
      </p:pic>
      <p:sp>
        <p:nvSpPr>
          <p:cNvPr id="30" name="Shape 139">
            <a:extLst>
              <a:ext uri="{FF2B5EF4-FFF2-40B4-BE49-F238E27FC236}">
                <a16:creationId xmlns:a16="http://schemas.microsoft.com/office/drawing/2014/main" id="{28D4368D-719C-4660-A930-511E74217D13}"/>
              </a:ext>
            </a:extLst>
          </p:cNvPr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20430" y="817302"/>
            <a:ext cx="92129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  론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pic>
        <p:nvPicPr>
          <p:cNvPr id="16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294" y="6983217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1498727" y="2326337"/>
            <a:ext cx="1180344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209861" y="3048619"/>
            <a:ext cx="4629365" cy="1555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선행연구와 문헌자료를 바탕으로 현황 확인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AHP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분석방법론을 이용하여 잠재요소 추출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계층구조를 구성하여 요소별 비교모형 도출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세미볼드체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AHP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설문조사를 통한 중요도 분석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세미볼드체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2833" y="1390650"/>
            <a:ext cx="3537501" cy="400566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dirty="0">
                <a:latin typeface="+mn-lt"/>
                <a:ea typeface="+mn-ea"/>
                <a:cs typeface="+mn-cs"/>
                <a:sym typeface="Apple SD 산돌고딕 Neo 옅은체"/>
              </a:rPr>
              <a:t>연구  방법과  구성</a:t>
            </a:r>
            <a:endParaRPr dirty="0"/>
          </a:p>
        </p:txBody>
      </p:sp>
      <p:pic>
        <p:nvPicPr>
          <p:cNvPr id="1025" name="_x233722232">
            <a:extLst>
              <a:ext uri="{FF2B5EF4-FFF2-40B4-BE49-F238E27FC236}">
                <a16:creationId xmlns:a16="http://schemas.microsoft.com/office/drawing/2014/main" id="{8B150C7F-FF17-41AD-B989-E9C35CCB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2207908"/>
            <a:ext cx="6040345" cy="64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173">
            <a:extLst>
              <a:ext uri="{FF2B5EF4-FFF2-40B4-BE49-F238E27FC236}">
                <a16:creationId xmlns:a16="http://schemas.microsoft.com/office/drawing/2014/main" id="{9BCACF5F-A284-40F0-984D-BCEF8CE8FBF9}"/>
              </a:ext>
            </a:extLst>
          </p:cNvPr>
          <p:cNvSpPr/>
          <p:nvPr/>
        </p:nvSpPr>
        <p:spPr>
          <a:xfrm>
            <a:off x="1548831" y="4892164"/>
            <a:ext cx="1180344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 구성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Shape 174">
            <a:extLst>
              <a:ext uri="{FF2B5EF4-FFF2-40B4-BE49-F238E27FC236}">
                <a16:creationId xmlns:a16="http://schemas.microsoft.com/office/drawing/2014/main" id="{6D011926-CD3B-4C6D-8A40-93BE795E90B9}"/>
              </a:ext>
            </a:extLst>
          </p:cNvPr>
          <p:cNvSpPr/>
          <p:nvPr/>
        </p:nvSpPr>
        <p:spPr>
          <a:xfrm>
            <a:off x="1259965" y="5614446"/>
            <a:ext cx="4361664" cy="678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서론과 결론을 포함하여 총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장으로 구성</a:t>
            </a:r>
            <a: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/>
            </a:r>
            <a:br>
              <a:rPr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139">
            <a:extLst>
              <a:ext uri="{FF2B5EF4-FFF2-40B4-BE49-F238E27FC236}">
                <a16:creationId xmlns:a16="http://schemas.microsoft.com/office/drawing/2014/main" id="{1A1E5518-7D21-4684-B7A8-5CD7BED8FA03}"/>
              </a:ext>
            </a:extLst>
          </p:cNvPr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176866" y="1969221"/>
            <a:ext cx="11474121" cy="4417039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5951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개요와 선행연구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1164166" y="1838848"/>
            <a:ext cx="11480471" cy="469570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00" dirty="0"/>
              <a:t>항만물류 서비스산업의 정의</a:t>
            </a:r>
            <a:endParaRPr sz="1600" spc="-160" dirty="0"/>
          </a:p>
        </p:txBody>
      </p:sp>
      <p:sp>
        <p:nvSpPr>
          <p:cNvPr id="201" name="Shape 201"/>
          <p:cNvSpPr/>
          <p:nvPr/>
        </p:nvSpPr>
        <p:spPr>
          <a:xfrm>
            <a:off x="2138392" y="2654427"/>
            <a:ext cx="1908429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항만서비스의 개념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138392" y="3742103"/>
            <a:ext cx="1908429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물류서비스의 개념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927254" y="4115451"/>
            <a:ext cx="8751648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 및 장비대여 등 분야가 매우 광범위하고 세분화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이용자의 입장에서 물류전반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재무관리 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이르기까지의 모든 서비스를 정의 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146691" y="4906658"/>
            <a:ext cx="1908429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서비스산업의 개념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935552" y="5305059"/>
            <a:ext cx="10337659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농림어업이나 제조업 등 재화를 생산하는 산업을 제외한 경제활동에 관계되는 산업으로 정의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서비스산업발전기본법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공급자가 수요자에게 한번 이상 제공하는 무형의 활동으로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(ISO)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703276" y="6731531"/>
            <a:ext cx="11394658" cy="1201504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연구에서는 해양수산개발원에서 분류한 해운항만물류관련 서비스업에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스마트항만 개발과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차산업으로 활성화된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플랫폼 서비스를 포함하여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서비스산업으로 정의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226112" y="6516288"/>
            <a:ext cx="382076" cy="61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※</a:t>
            </a:r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hape 204">
            <a:extLst>
              <a:ext uri="{FF2B5EF4-FFF2-40B4-BE49-F238E27FC236}">
                <a16:creationId xmlns:a16="http://schemas.microsoft.com/office/drawing/2014/main" id="{6A819F57-F640-4B87-9C58-4585627C8FF6}"/>
              </a:ext>
            </a:extLst>
          </p:cNvPr>
          <p:cNvSpPr/>
          <p:nvPr/>
        </p:nvSpPr>
        <p:spPr>
          <a:xfrm>
            <a:off x="1935552" y="2966100"/>
            <a:ext cx="8772166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항만은 선박이 출입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계류하고 해상과 육상교통의 연결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등 다양한 활동이 이루어지는 곳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항만공간 및 공간에 관련된 모든 서비스 업무를 항만서비스라 정의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176866" y="1831435"/>
            <a:ext cx="11474121" cy="5237990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5951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개요와 선행연구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1164166" y="1701062"/>
            <a:ext cx="11480471" cy="469570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00" dirty="0"/>
              <a:t>항만물류 서비스산업의  특성</a:t>
            </a:r>
            <a:endParaRPr sz="1600" spc="-160" dirty="0"/>
          </a:p>
        </p:txBody>
      </p:sp>
      <p:sp>
        <p:nvSpPr>
          <p:cNvPr id="201" name="Shape 201"/>
          <p:cNvSpPr/>
          <p:nvPr/>
        </p:nvSpPr>
        <p:spPr>
          <a:xfrm>
            <a:off x="3006488" y="2264323"/>
            <a:ext cx="2127720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항만물류산업의 특성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9010522" y="2267776"/>
            <a:ext cx="1908429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서비스산업의 특성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164166" y="7191244"/>
            <a:ext cx="11882968" cy="709061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항만물류는 글로벌 무역의 중추 역할을 수행하는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물류허브에서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부가가치를 창출하는 국가 기간산업으로 확대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항만물류의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발전추에세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IoT,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BigData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AI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산업혁명 기술이 접목된 새로운 개념의 항만물류가 등장</a:t>
            </a:r>
            <a:endParaRPr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59">
            <a:extLst>
              <a:ext uri="{FF2B5EF4-FFF2-40B4-BE49-F238E27FC236}">
                <a16:creationId xmlns:a16="http://schemas.microsoft.com/office/drawing/2014/main" id="{615AE166-D859-4785-A241-C1E6D3F3414E}"/>
              </a:ext>
            </a:extLst>
          </p:cNvPr>
          <p:cNvSpPr/>
          <p:nvPr/>
        </p:nvSpPr>
        <p:spPr>
          <a:xfrm flipV="1">
            <a:off x="14211299" y="7085866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049" name="_x419978744">
            <a:extLst>
              <a:ext uri="{FF2B5EF4-FFF2-40B4-BE49-F238E27FC236}">
                <a16:creationId xmlns:a16="http://schemas.microsoft.com/office/drawing/2014/main" id="{ABE6B3DC-B7D8-46C7-B4F9-0291829F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783052"/>
            <a:ext cx="4968875" cy="37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hape 159">
            <a:extLst>
              <a:ext uri="{FF2B5EF4-FFF2-40B4-BE49-F238E27FC236}">
                <a16:creationId xmlns:a16="http://schemas.microsoft.com/office/drawing/2014/main" id="{E4890BDB-4396-4B72-8CA7-D67F335125D8}"/>
              </a:ext>
            </a:extLst>
          </p:cNvPr>
          <p:cNvSpPr/>
          <p:nvPr/>
        </p:nvSpPr>
        <p:spPr>
          <a:xfrm flipV="1">
            <a:off x="7111999" y="3983169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2051" name="_x419980400">
            <a:extLst>
              <a:ext uri="{FF2B5EF4-FFF2-40B4-BE49-F238E27FC236}">
                <a16:creationId xmlns:a16="http://schemas.microsoft.com/office/drawing/2014/main" id="{88BE8010-94CD-496C-BAB8-39398B42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743909"/>
            <a:ext cx="5346697" cy="415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E5C1B7F-58B5-42BF-A0C8-E5442ACC3F9A}"/>
              </a:ext>
            </a:extLst>
          </p:cNvPr>
          <p:cNvSpPr txBox="1"/>
          <p:nvPr/>
        </p:nvSpPr>
        <p:spPr>
          <a:xfrm>
            <a:off x="10550183" y="6503100"/>
            <a:ext cx="2113504" cy="37580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자료 </a:t>
            </a:r>
            <a:r>
              <a:rPr lang="en-US" altLang="ko-KR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부산연구원 </a:t>
            </a:r>
            <a:r>
              <a:rPr lang="en-US" altLang="ko-KR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(2020.03)</a:t>
            </a:r>
            <a:endParaRPr lang="ko-KR" altLang="en-US" sz="9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A58EDB-696B-4145-AF43-5AAE1EE5985B}"/>
              </a:ext>
            </a:extLst>
          </p:cNvPr>
          <p:cNvSpPr txBox="1"/>
          <p:nvPr/>
        </p:nvSpPr>
        <p:spPr>
          <a:xfrm>
            <a:off x="4070348" y="6449994"/>
            <a:ext cx="3469069" cy="37516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자료 </a:t>
            </a:r>
            <a:r>
              <a:rPr lang="en-US" altLang="ko-KR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: Fraunhofer CML &amp; HPA (2017)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35438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176866" y="1843961"/>
            <a:ext cx="11474121" cy="4744729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5951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개요와 선행연구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1164166" y="1713588"/>
            <a:ext cx="11480471" cy="469570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00" dirty="0"/>
              <a:t>항만물류 서비스산업의 현황</a:t>
            </a:r>
            <a:endParaRPr sz="1600" spc="-160" dirty="0"/>
          </a:p>
        </p:txBody>
      </p:sp>
      <p:sp>
        <p:nvSpPr>
          <p:cNvPr id="201" name="Shape 201"/>
          <p:cNvSpPr/>
          <p:nvPr/>
        </p:nvSpPr>
        <p:spPr>
          <a:xfrm>
            <a:off x="1702344" y="2314162"/>
            <a:ext cx="4782292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항만물류산업의 연구기반 보유 및 연령별 종사자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7882089" y="2282585"/>
            <a:ext cx="4343711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주요국별 서비스산업 부가가치 및 고용 비중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176866" y="6826597"/>
            <a:ext cx="11882968" cy="194016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부산항 관련 항만물류 사업체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10,054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중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76.1%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미만의 소규모 사업체이며 대부분 서비스업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사업체 전체 종사자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132,171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중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31%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이상이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36%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이하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33%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더 많으며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사무직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17%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제외한 기술직에서 고령화가 심각한 수준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 총 종사자 수에서 서비스산업의 비중은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70%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넘어섰지만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부가가치대비 서비스산업 비중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(60%</a:t>
            </a: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경우는 선진국과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10~20%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차이로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저부가가치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업종의 비중이 높고 고부가가치 업종의 부가가치율도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높지 않음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59">
            <a:extLst>
              <a:ext uri="{FF2B5EF4-FFF2-40B4-BE49-F238E27FC236}">
                <a16:creationId xmlns:a16="http://schemas.microsoft.com/office/drawing/2014/main" id="{615AE166-D859-4785-A241-C1E6D3F3414E}"/>
              </a:ext>
            </a:extLst>
          </p:cNvPr>
          <p:cNvSpPr/>
          <p:nvPr/>
        </p:nvSpPr>
        <p:spPr>
          <a:xfrm flipV="1">
            <a:off x="14211299" y="7085866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5" name="Shape 159">
            <a:extLst>
              <a:ext uri="{FF2B5EF4-FFF2-40B4-BE49-F238E27FC236}">
                <a16:creationId xmlns:a16="http://schemas.microsoft.com/office/drawing/2014/main" id="{E4890BDB-4396-4B72-8CA7-D67F335125D8}"/>
              </a:ext>
            </a:extLst>
          </p:cNvPr>
          <p:cNvSpPr/>
          <p:nvPr/>
        </p:nvSpPr>
        <p:spPr>
          <a:xfrm flipV="1">
            <a:off x="7111999" y="3995695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5C1B7F-58B5-42BF-A0C8-E5442ACC3F9A}"/>
              </a:ext>
            </a:extLst>
          </p:cNvPr>
          <p:cNvSpPr txBox="1"/>
          <p:nvPr/>
        </p:nvSpPr>
        <p:spPr>
          <a:xfrm>
            <a:off x="10466483" y="6034605"/>
            <a:ext cx="2184504" cy="36292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자료 </a:t>
            </a:r>
            <a:r>
              <a:rPr lang="en-US" altLang="ko-KR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: OECD STAN</a:t>
            </a:r>
            <a:r>
              <a:rPr lang="ko-KR" altLang="en-US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(2020 </a:t>
            </a:r>
            <a:r>
              <a:rPr lang="en-US" altLang="ko-KR" sz="1050" kern="100" dirty="0">
                <a:latin typeface="HY신명조" panose="02030600000101010101" pitchFamily="18" charset="-127"/>
                <a:ea typeface="HY신명조" panose="02030600000101010101" pitchFamily="18" charset="-127"/>
              </a:rPr>
              <a:t>ed</a:t>
            </a:r>
            <a:r>
              <a:rPr lang="en-US" altLang="ko-KR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9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A58EDB-696B-4145-AF43-5AAE1EE5985B}"/>
              </a:ext>
            </a:extLst>
          </p:cNvPr>
          <p:cNvSpPr txBox="1"/>
          <p:nvPr/>
        </p:nvSpPr>
        <p:spPr>
          <a:xfrm>
            <a:off x="5005714" y="6018859"/>
            <a:ext cx="3469069" cy="37516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자료 </a:t>
            </a:r>
            <a:r>
              <a:rPr lang="en-US" altLang="ko-KR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부산항만공사</a:t>
            </a:r>
            <a:r>
              <a:rPr lang="en-US" altLang="ko-KR" sz="1050" kern="100" spc="0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 (2021)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073" name="_x419978600">
            <a:extLst>
              <a:ext uri="{FF2B5EF4-FFF2-40B4-BE49-F238E27FC236}">
                <a16:creationId xmlns:a16="http://schemas.microsoft.com/office/drawing/2014/main" id="{CFC356BD-FB27-4670-97E8-8EE28459F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62" y="2767908"/>
            <a:ext cx="5400675" cy="330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419978672">
            <a:extLst>
              <a:ext uri="{FF2B5EF4-FFF2-40B4-BE49-F238E27FC236}">
                <a16:creationId xmlns:a16="http://schemas.microsoft.com/office/drawing/2014/main" id="{F5AE15B7-9FE7-45A8-B221-83B3141CD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5"/>
          <a:stretch/>
        </p:blipFill>
        <p:spPr bwMode="auto">
          <a:xfrm>
            <a:off x="1603979" y="2976623"/>
            <a:ext cx="2491068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419980328">
            <a:extLst>
              <a:ext uri="{FF2B5EF4-FFF2-40B4-BE49-F238E27FC236}">
                <a16:creationId xmlns:a16="http://schemas.microsoft.com/office/drawing/2014/main" id="{0BC0BB34-A0E5-4C69-9A13-143C75495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5"/>
          <a:stretch/>
        </p:blipFill>
        <p:spPr bwMode="auto">
          <a:xfrm>
            <a:off x="4586386" y="3384803"/>
            <a:ext cx="2204804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6354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176866" y="1806383"/>
            <a:ext cx="11474121" cy="4846744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585951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개요와 선행연구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1164166" y="1676010"/>
            <a:ext cx="11480471" cy="469570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00" dirty="0"/>
              <a:t>선행연구 조사</a:t>
            </a:r>
            <a:endParaRPr sz="1600" spc="-160" dirty="0"/>
          </a:p>
        </p:txBody>
      </p:sp>
      <p:sp>
        <p:nvSpPr>
          <p:cNvPr id="201" name="Shape 201"/>
          <p:cNvSpPr/>
          <p:nvPr/>
        </p:nvSpPr>
        <p:spPr>
          <a:xfrm>
            <a:off x="3100905" y="2278670"/>
            <a:ext cx="1469847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 선행연구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441342" y="2278670"/>
            <a:ext cx="2906779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국가경제 파급효과 분석 연구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7516252" y="2650661"/>
            <a:ext cx="5004472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국가산업연관모형을 활용하여 해운항만산업의  국가경제 파급효과 분석 연구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심재희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100904" y="4371033"/>
            <a:ext cx="1469847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국외 선행연구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473935" y="4706993"/>
            <a:ext cx="5201865" cy="1139949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밀워키항만의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지역사회에 대한 경제적 효과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Brockel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항만의 경제적 효과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Kaufmann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항만관련 산업의 파급 효과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Yuchum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Agarwal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항만의 경쟁력을 결정하는 요인에 대한 연구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Murphy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703276" y="6922645"/>
            <a:ext cx="11394658" cy="157083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연구를 통해서 국가경제나 지역경제에 해운항만산업이 지대한 영향을 미치는 것으로 확인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해운항만산업의 중요성을 고려할 때 항만물류 서비스산업의 국제경쟁력 향상을 위한 전문교육기관 설립에 대한 분석은 다가올 미래를 대비하는 것으로 매우 중요하다고 사료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226112" y="6892068"/>
            <a:ext cx="382076" cy="61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※</a:t>
            </a:r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hape 204">
            <a:extLst>
              <a:ext uri="{FF2B5EF4-FFF2-40B4-BE49-F238E27FC236}">
                <a16:creationId xmlns:a16="http://schemas.microsoft.com/office/drawing/2014/main" id="{6A819F57-F640-4B87-9C58-4585627C8FF6}"/>
              </a:ext>
            </a:extLst>
          </p:cNvPr>
          <p:cNvSpPr/>
          <p:nvPr/>
        </p:nvSpPr>
        <p:spPr>
          <a:xfrm>
            <a:off x="1478071" y="2650661"/>
            <a:ext cx="5240683" cy="1401559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부산항만이 지역경제에 미치는 영향분석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부시연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(1989)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인천항만이 인천지역경제에 미치는 영향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인상회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(1991)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항만산업의 경제적 파급효과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한국수산개발원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(2002)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해운항만산업 활성화를 위한 방안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해교연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(1998)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항만물류산업의 실태분석 연구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류형근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(2003)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Shape 159">
            <a:extLst>
              <a:ext uri="{FF2B5EF4-FFF2-40B4-BE49-F238E27FC236}">
                <a16:creationId xmlns:a16="http://schemas.microsoft.com/office/drawing/2014/main" id="{C3F9FF11-4D0D-4F12-AF91-9A9D919F044D}"/>
              </a:ext>
            </a:extLst>
          </p:cNvPr>
          <p:cNvSpPr/>
          <p:nvPr/>
        </p:nvSpPr>
        <p:spPr>
          <a:xfrm flipV="1">
            <a:off x="7098243" y="3646541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" name="Shape 203">
            <a:extLst>
              <a:ext uri="{FF2B5EF4-FFF2-40B4-BE49-F238E27FC236}">
                <a16:creationId xmlns:a16="http://schemas.microsoft.com/office/drawing/2014/main" id="{C9D95730-C704-4FFC-8FC8-A17A8969211A}"/>
              </a:ext>
            </a:extLst>
          </p:cNvPr>
          <p:cNvSpPr/>
          <p:nvPr/>
        </p:nvSpPr>
        <p:spPr>
          <a:xfrm>
            <a:off x="8461725" y="3319684"/>
            <a:ext cx="2906779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파급효과 분석 연구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Shape 204">
            <a:extLst>
              <a:ext uri="{FF2B5EF4-FFF2-40B4-BE49-F238E27FC236}">
                <a16:creationId xmlns:a16="http://schemas.microsoft.com/office/drawing/2014/main" id="{662DF1B4-5D99-4240-B301-820FB907E6C4}"/>
              </a:ext>
            </a:extLst>
          </p:cNvPr>
          <p:cNvSpPr/>
          <p:nvPr/>
        </p:nvSpPr>
        <p:spPr>
          <a:xfrm>
            <a:off x="7536635" y="3666623"/>
            <a:ext cx="4756958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광양지역 항만산업의 지역경제 파급효과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주경원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(2009)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Shape 203">
            <a:extLst>
              <a:ext uri="{FF2B5EF4-FFF2-40B4-BE49-F238E27FC236}">
                <a16:creationId xmlns:a16="http://schemas.microsoft.com/office/drawing/2014/main" id="{47660D94-FB4A-461D-9EBE-6B5F8C34A2E3}"/>
              </a:ext>
            </a:extLst>
          </p:cNvPr>
          <p:cNvSpPr/>
          <p:nvPr/>
        </p:nvSpPr>
        <p:spPr>
          <a:xfrm>
            <a:off x="8117762" y="4275138"/>
            <a:ext cx="3685838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경제적 파급효과의 지역 간 비교 연구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hape 204">
            <a:extLst>
              <a:ext uri="{FF2B5EF4-FFF2-40B4-BE49-F238E27FC236}">
                <a16:creationId xmlns:a16="http://schemas.microsoft.com/office/drawing/2014/main" id="{3661463E-C831-4C46-88E0-54631243E082}"/>
              </a:ext>
            </a:extLst>
          </p:cNvPr>
          <p:cNvSpPr/>
          <p:nvPr/>
        </p:nvSpPr>
        <p:spPr>
          <a:xfrm>
            <a:off x="7582202" y="4658083"/>
            <a:ext cx="4756958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물류산업의 경제적 파급효과를 한중일간 비교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강준구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(2011)</a:t>
            </a:r>
          </a:p>
        </p:txBody>
      </p:sp>
      <p:sp>
        <p:nvSpPr>
          <p:cNvPr id="27" name="Shape 203">
            <a:extLst>
              <a:ext uri="{FF2B5EF4-FFF2-40B4-BE49-F238E27FC236}">
                <a16:creationId xmlns:a16="http://schemas.microsoft.com/office/drawing/2014/main" id="{15D78F14-5F6A-4F6D-B8A2-539E08780D3B}"/>
              </a:ext>
            </a:extLst>
          </p:cNvPr>
          <p:cNvSpPr/>
          <p:nvPr/>
        </p:nvSpPr>
        <p:spPr>
          <a:xfrm>
            <a:off x="8191754" y="5320915"/>
            <a:ext cx="3405954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화물의 경제적 파급효과 분석 연구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Shape 204">
            <a:extLst>
              <a:ext uri="{FF2B5EF4-FFF2-40B4-BE49-F238E27FC236}">
                <a16:creationId xmlns:a16="http://schemas.microsoft.com/office/drawing/2014/main" id="{6A365C3C-C4D4-46B0-95E3-B158417512A0}"/>
              </a:ext>
            </a:extLst>
          </p:cNvPr>
          <p:cNvSpPr/>
          <p:nvPr/>
        </p:nvSpPr>
        <p:spPr>
          <a:xfrm>
            <a:off x="7536635" y="5671331"/>
            <a:ext cx="4984089" cy="61672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 액체화물의 국가 경제적 파급효과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최봉호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(2013)</a:t>
            </a:r>
          </a:p>
        </p:txBody>
      </p:sp>
    </p:spTree>
    <p:extLst>
      <p:ext uri="{BB962C8B-B14F-4D97-AF65-F5344CB8AC3E}">
        <p14:creationId xmlns:p14="http://schemas.microsoft.com/office/powerpoint/2010/main" val="269185847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176866" y="1881539"/>
            <a:ext cx="11474121" cy="4805836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650584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 전문교육연구기관 현황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99" name="Shape 199"/>
          <p:cNvSpPr/>
          <p:nvPr/>
        </p:nvSpPr>
        <p:spPr>
          <a:xfrm>
            <a:off x="1164166" y="1751166"/>
            <a:ext cx="11480471" cy="469570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00" dirty="0"/>
              <a:t>국내  항만물류 관련  교육기관 현황</a:t>
            </a:r>
            <a:endParaRPr sz="1600" spc="-160" dirty="0"/>
          </a:p>
        </p:txBody>
      </p:sp>
      <p:sp>
        <p:nvSpPr>
          <p:cNvPr id="201" name="Shape 201"/>
          <p:cNvSpPr/>
          <p:nvPr/>
        </p:nvSpPr>
        <p:spPr>
          <a:xfrm>
            <a:off x="1702344" y="2351740"/>
            <a:ext cx="4873820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대학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934275" y="2351109"/>
            <a:ext cx="1969022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 교육훈련 기관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176866" y="7134374"/>
            <a:ext cx="11882968" cy="1324615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등에서 항만물류분야의 전문적인 교육프로그램을 개발하여 학생들에게 교육하고 있음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현업 종사 재직자 중심의 재교육과 관련 서비스업을 위한 교육과정은 정립되어 있지 않음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Tx/>
              <a:buChar char="-"/>
              <a:defRPr sz="1600" spc="-160">
                <a:solidFill>
                  <a:srgbClr val="404040"/>
                </a:solidFill>
              </a:defRPr>
            </a:pP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및 관련 서비스분야 종사자를 위한 수요자 중심의 체계적인 교육 및 연구를 통한 신 기술 개발과 해당분야의 직무능력을 극대화 할 필요성이 있음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139"/>
          <p:cNvSpPr/>
          <p:nvPr/>
        </p:nvSpPr>
        <p:spPr>
          <a:xfrm>
            <a:off x="2734548" y="-21913"/>
            <a:ext cx="11480471" cy="557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marL="0" marR="0" indent="0" algn="r" fontAlgn="base" latinLnBrk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1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항만물류 서비스산업의 국제경쟁력 강화방안에 관한 연구 </a:t>
            </a:r>
            <a:r>
              <a:rPr lang="en-US" altLang="ko-KR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100" spc="0" dirty="0">
                <a:solidFill>
                  <a:srgbClr val="92D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전문교육연구기관 설립을 중심으로</a:t>
            </a:r>
            <a:endParaRPr lang="ko-KR" altLang="en-US" sz="1050" kern="100" spc="0" dirty="0">
              <a:solidFill>
                <a:srgbClr val="92D05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59">
            <a:extLst>
              <a:ext uri="{FF2B5EF4-FFF2-40B4-BE49-F238E27FC236}">
                <a16:creationId xmlns:a16="http://schemas.microsoft.com/office/drawing/2014/main" id="{615AE166-D859-4785-A241-C1E6D3F3414E}"/>
              </a:ext>
            </a:extLst>
          </p:cNvPr>
          <p:cNvSpPr/>
          <p:nvPr/>
        </p:nvSpPr>
        <p:spPr>
          <a:xfrm flipV="1">
            <a:off x="14211299" y="7085866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5" name="Shape 159">
            <a:extLst>
              <a:ext uri="{FF2B5EF4-FFF2-40B4-BE49-F238E27FC236}">
                <a16:creationId xmlns:a16="http://schemas.microsoft.com/office/drawing/2014/main" id="{E4890BDB-4396-4B72-8CA7-D67F335125D8}"/>
              </a:ext>
            </a:extLst>
          </p:cNvPr>
          <p:cNvSpPr/>
          <p:nvPr/>
        </p:nvSpPr>
        <p:spPr>
          <a:xfrm flipV="1">
            <a:off x="7111999" y="4033273"/>
            <a:ext cx="1" cy="1270001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26BE4F-BC8B-45A3-AA87-8DF398DA5D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76" y="5167129"/>
            <a:ext cx="1059876" cy="10621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86A8C6-EFB8-4277-B63E-973064D08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28" y="5165601"/>
            <a:ext cx="1138396" cy="1062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F9FF3-17E0-4DDE-9957-1A6D20740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12" y="5159524"/>
            <a:ext cx="1081766" cy="1118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F3995D-457D-4243-BC9E-855263975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31" y="5189461"/>
            <a:ext cx="1121983" cy="1031501"/>
          </a:xfrm>
          <a:prstGeom prst="rect">
            <a:avLst/>
          </a:prstGeom>
        </p:spPr>
      </p:pic>
      <p:sp>
        <p:nvSpPr>
          <p:cNvPr id="30" name="Shape 204">
            <a:extLst>
              <a:ext uri="{FF2B5EF4-FFF2-40B4-BE49-F238E27FC236}">
                <a16:creationId xmlns:a16="http://schemas.microsoft.com/office/drawing/2014/main" id="{EACA737E-4CDF-425C-A3E3-F47A92746C83}"/>
              </a:ext>
            </a:extLst>
          </p:cNvPr>
          <p:cNvSpPr/>
          <p:nvPr/>
        </p:nvSpPr>
        <p:spPr>
          <a:xfrm>
            <a:off x="1500500" y="2892348"/>
            <a:ext cx="5240683" cy="1924779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목포해양대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한국해양대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전남대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서경대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명지대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인하대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인천대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항공대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동아대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부경대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물류분야 특수대학원 설치 운영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일반대학원 관련전공 설치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대학교의 물류관련학부 또는 물류전공과정 개설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직간접 관련 학과에 물류과목을 개설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21FD65-238C-4B28-8CD7-61B2F3D3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33" y="4006414"/>
            <a:ext cx="2543942" cy="506486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8DF8206B-833D-4FF8-B111-F2BACE3CBE9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78933" y="5167129"/>
            <a:ext cx="2734584" cy="475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E14641-92B5-4F52-BC6B-98EB755B187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0" b="25480"/>
          <a:stretch/>
        </p:blipFill>
        <p:spPr>
          <a:xfrm>
            <a:off x="7523046" y="2836451"/>
            <a:ext cx="3380251" cy="580374"/>
          </a:xfrm>
          <a:prstGeom prst="rect">
            <a:avLst/>
          </a:prstGeom>
        </p:spPr>
      </p:pic>
      <p:sp>
        <p:nvSpPr>
          <p:cNvPr id="36" name="Shape 204">
            <a:extLst>
              <a:ext uri="{FF2B5EF4-FFF2-40B4-BE49-F238E27FC236}">
                <a16:creationId xmlns:a16="http://schemas.microsoft.com/office/drawing/2014/main" id="{B0FEA966-5B92-4409-B828-7BB42D900027}"/>
              </a:ext>
            </a:extLst>
          </p:cNvPr>
          <p:cNvSpPr/>
          <p:nvPr/>
        </p:nvSpPr>
        <p:spPr>
          <a:xfrm>
            <a:off x="7447185" y="3408551"/>
            <a:ext cx="5240683" cy="35511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상선 선원을 대상으로 교육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Shape 204">
            <a:extLst>
              <a:ext uri="{FF2B5EF4-FFF2-40B4-BE49-F238E27FC236}">
                <a16:creationId xmlns:a16="http://schemas.microsoft.com/office/drawing/2014/main" id="{35544836-85E6-4C51-83E2-8A660AD7CC6B}"/>
              </a:ext>
            </a:extLst>
          </p:cNvPr>
          <p:cNvSpPr/>
          <p:nvPr/>
        </p:nvSpPr>
        <p:spPr>
          <a:xfrm>
            <a:off x="7482816" y="4613622"/>
            <a:ext cx="5240683" cy="35511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하역사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항운노조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위주의 교육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Shape 204">
            <a:extLst>
              <a:ext uri="{FF2B5EF4-FFF2-40B4-BE49-F238E27FC236}">
                <a16:creationId xmlns:a16="http://schemas.microsoft.com/office/drawing/2014/main" id="{94E0B908-3FAD-4D3C-8B2E-CF3859A2CDD8}"/>
              </a:ext>
            </a:extLst>
          </p:cNvPr>
          <p:cNvSpPr/>
          <p:nvPr/>
        </p:nvSpPr>
        <p:spPr>
          <a:xfrm>
            <a:off x="7540529" y="5703647"/>
            <a:ext cx="5240683" cy="355118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산적액체위험물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취급 안전관리자 양성교육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03904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2658</Words>
  <Application>Microsoft Office PowerPoint</Application>
  <PresentationFormat>사용자 지정</PresentationFormat>
  <Paragraphs>653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Apple SD 산돌고딕 Neo 세미볼드체</vt:lpstr>
      <vt:lpstr>Apple SD 산돌고딕 Neo 옅은체</vt:lpstr>
      <vt:lpstr>Apple SD 산돌고딕 Neo 일반체</vt:lpstr>
      <vt:lpstr>Dinbol</vt:lpstr>
      <vt:lpstr>Dinmed</vt:lpstr>
      <vt:lpstr>Helvetica Light</vt:lpstr>
      <vt:lpstr>Helvetica Neue</vt:lpstr>
      <vt:lpstr>HY견고딕</vt:lpstr>
      <vt:lpstr>HY신명조</vt:lpstr>
      <vt:lpstr>HY중고딕</vt:lpstr>
      <vt:lpstr>맑은 고딕</vt:lpstr>
      <vt:lpstr>함초롬바탕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Juwan</dc:creator>
  <cp:lastModifiedBy>User</cp:lastModifiedBy>
  <cp:revision>14</cp:revision>
  <dcterms:modified xsi:type="dcterms:W3CDTF">2021-12-06T03:36:05Z</dcterms:modified>
</cp:coreProperties>
</file>