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61" r:id="rId5"/>
    <p:sldId id="2760" r:id="rId6"/>
    <p:sldId id="2771" r:id="rId7"/>
    <p:sldId id="2762" r:id="rId8"/>
    <p:sldId id="2763" r:id="rId9"/>
    <p:sldId id="2772" r:id="rId10"/>
    <p:sldId id="2746" r:id="rId11"/>
    <p:sldId id="2764" r:id="rId12"/>
    <p:sldId id="2765" r:id="rId13"/>
    <p:sldId id="274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0E4307-C8D7-491D-85AD-7504430699BE}" v="4" dt="2021-11-30T01:33:47.7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o-chan Kim" userId="94bee4a9-88d0-4783-9135-6a8773336eb7" providerId="ADAL" clId="{860E4307-C8D7-491D-85AD-7504430699BE}"/>
    <pc:docChg chg="modSld sldOrd">
      <pc:chgData name="Hyo-chan Kim" userId="94bee4a9-88d0-4783-9135-6a8773336eb7" providerId="ADAL" clId="{860E4307-C8D7-491D-85AD-7504430699BE}" dt="2021-11-30T01:39:19.530" v="34" actId="115"/>
      <pc:docMkLst>
        <pc:docMk/>
      </pc:docMkLst>
      <pc:sldChg chg="modSp mod">
        <pc:chgData name="Hyo-chan Kim" userId="94bee4a9-88d0-4783-9135-6a8773336eb7" providerId="ADAL" clId="{860E4307-C8D7-491D-85AD-7504430699BE}" dt="2021-11-30T01:38:36.476" v="33" actId="20577"/>
        <pc:sldMkLst>
          <pc:docMk/>
          <pc:sldMk cId="3344067646" sldId="2764"/>
        </pc:sldMkLst>
        <pc:spChg chg="mod">
          <ac:chgData name="Hyo-chan Kim" userId="94bee4a9-88d0-4783-9135-6a8773336eb7" providerId="ADAL" clId="{860E4307-C8D7-491D-85AD-7504430699BE}" dt="2021-11-30T01:38:36.476" v="33" actId="20577"/>
          <ac:spMkLst>
            <pc:docMk/>
            <pc:sldMk cId="3344067646" sldId="2764"/>
            <ac:spMk id="11" creationId="{5956F11F-1D27-41F4-A772-A4514F4466B1}"/>
          </ac:spMkLst>
        </pc:spChg>
      </pc:sldChg>
      <pc:sldChg chg="modSp mod ord">
        <pc:chgData name="Hyo-chan Kim" userId="94bee4a9-88d0-4783-9135-6a8773336eb7" providerId="ADAL" clId="{860E4307-C8D7-491D-85AD-7504430699BE}" dt="2021-11-30T01:39:19.530" v="34" actId="115"/>
        <pc:sldMkLst>
          <pc:docMk/>
          <pc:sldMk cId="3902676045" sldId="2765"/>
        </pc:sldMkLst>
        <pc:spChg chg="mod">
          <ac:chgData name="Hyo-chan Kim" userId="94bee4a9-88d0-4783-9135-6a8773336eb7" providerId="ADAL" clId="{860E4307-C8D7-491D-85AD-7504430699BE}" dt="2021-11-30T01:39:19.530" v="34" actId="115"/>
          <ac:spMkLst>
            <pc:docMk/>
            <pc:sldMk cId="3902676045" sldId="2765"/>
            <ac:spMk id="13" creationId="{5956F11F-1D27-41F4-A772-A4514F4466B1}"/>
          </ac:spMkLst>
        </pc:spChg>
      </pc:sldChg>
      <pc:sldChg chg="modSp mod">
        <pc:chgData name="Hyo-chan Kim" userId="94bee4a9-88d0-4783-9135-6a8773336eb7" providerId="ADAL" clId="{860E4307-C8D7-491D-85AD-7504430699BE}" dt="2021-11-30T01:36:56.537" v="10" actId="20577"/>
        <pc:sldMkLst>
          <pc:docMk/>
          <pc:sldMk cId="254264040" sldId="2771"/>
        </pc:sldMkLst>
        <pc:spChg chg="mod">
          <ac:chgData name="Hyo-chan Kim" userId="94bee4a9-88d0-4783-9135-6a8773336eb7" providerId="ADAL" clId="{860E4307-C8D7-491D-85AD-7504430699BE}" dt="2021-11-30T01:36:56.537" v="10" actId="20577"/>
          <ac:spMkLst>
            <pc:docMk/>
            <pc:sldMk cId="254264040" sldId="2771"/>
            <ac:spMk id="103" creationId="{F9515CED-F719-47AA-BA22-B74A9CAA24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C3CCBE-A41C-4E8B-8E3D-99124C6C59DB}"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7419A-5EDC-4B9A-894F-868B6688D001}" type="slidenum">
              <a:rPr lang="en-US" smtClean="0"/>
              <a:t>‹#›</a:t>
            </a:fld>
            <a:endParaRPr lang="en-US"/>
          </a:p>
        </p:txBody>
      </p:sp>
    </p:spTree>
    <p:extLst>
      <p:ext uri="{BB962C8B-B14F-4D97-AF65-F5344CB8AC3E}">
        <p14:creationId xmlns:p14="http://schemas.microsoft.com/office/powerpoint/2010/main" val="313479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E67419A-5EDC-4B9A-894F-868B6688D001}" type="slidenum">
              <a:rPr lang="en-US" smtClean="0"/>
              <a:t>1</a:t>
            </a:fld>
            <a:endParaRPr lang="en-US"/>
          </a:p>
        </p:txBody>
      </p:sp>
    </p:spTree>
    <p:extLst>
      <p:ext uri="{BB962C8B-B14F-4D97-AF65-F5344CB8AC3E}">
        <p14:creationId xmlns:p14="http://schemas.microsoft.com/office/powerpoint/2010/main" val="345841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96">
              <a:defRPr kumimoji="1" sz="1400" b="1">
                <a:solidFill>
                  <a:schemeClr val="tx1"/>
                </a:solidFill>
                <a:latin typeface="Arial" pitchFamily="34" charset="0"/>
                <a:ea typeface="HY수평선B" pitchFamily="18" charset="-127"/>
              </a:defRPr>
            </a:lvl1pPr>
            <a:lvl2pPr marL="716575" indent="-275606" defTabSz="958496">
              <a:defRPr kumimoji="1" sz="1400" b="1">
                <a:solidFill>
                  <a:schemeClr val="tx1"/>
                </a:solidFill>
                <a:latin typeface="Arial" pitchFamily="34" charset="0"/>
                <a:ea typeface="HY수평선B" pitchFamily="18" charset="-127"/>
              </a:defRPr>
            </a:lvl2pPr>
            <a:lvl3pPr marL="1102424" indent="-220485" defTabSz="958496">
              <a:defRPr kumimoji="1" sz="1400" b="1">
                <a:solidFill>
                  <a:schemeClr val="tx1"/>
                </a:solidFill>
                <a:latin typeface="Arial" pitchFamily="34" charset="0"/>
                <a:ea typeface="HY수평선B" pitchFamily="18" charset="-127"/>
              </a:defRPr>
            </a:lvl3pPr>
            <a:lvl4pPr marL="1543393" indent="-220485" defTabSz="958496">
              <a:defRPr kumimoji="1" sz="1400" b="1">
                <a:solidFill>
                  <a:schemeClr val="tx1"/>
                </a:solidFill>
                <a:latin typeface="Arial" pitchFamily="34" charset="0"/>
                <a:ea typeface="HY수평선B" pitchFamily="18" charset="-127"/>
              </a:defRPr>
            </a:lvl4pPr>
            <a:lvl5pPr marL="1984362" indent="-220485" defTabSz="958496">
              <a:defRPr kumimoji="1" sz="1400" b="1">
                <a:solidFill>
                  <a:schemeClr val="tx1"/>
                </a:solidFill>
                <a:latin typeface="Arial" pitchFamily="34" charset="0"/>
                <a:ea typeface="HY수평선B" pitchFamily="18" charset="-127"/>
              </a:defRPr>
            </a:lvl5pPr>
            <a:lvl6pPr marL="2425332"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6pPr>
            <a:lvl7pPr marL="2866301"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7pPr>
            <a:lvl8pPr marL="3307271"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8pPr>
            <a:lvl9pPr marL="3748240"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9pPr>
          </a:lstStyle>
          <a:p>
            <a:fld id="{1D54708C-9E6F-4E99-A7E0-9E8113F59F56}" type="slidenum">
              <a:rPr lang="en-US" altLang="ko-KR" sz="1300" b="0">
                <a:solidFill>
                  <a:srgbClr val="000000"/>
                </a:solidFill>
                <a:latin typeface="굴림" pitchFamily="50" charset="-127"/>
                <a:ea typeface="굴림" pitchFamily="50" charset="-127"/>
              </a:rPr>
              <a:pPr/>
              <a:t>2</a:t>
            </a:fld>
            <a:endParaRPr lang="en-US" altLang="ko-KR" sz="1300" b="0">
              <a:solidFill>
                <a:srgbClr val="000000"/>
              </a:solidFill>
              <a:latin typeface="굴림" pitchFamily="50" charset="-127"/>
              <a:ea typeface="굴림" pitchFamily="50" charset="-127"/>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sz="1800" cap="all">
                <a:effectLst/>
                <a:ea typeface="휴먼명조"/>
                <a:cs typeface="바탕" panose="02030600000101010101" pitchFamily="18" charset="-127"/>
              </a:rPr>
              <a:t>해운업에 있어서 선박은 가장 큰 부분을 차지하고 있으며 선박 운영시 지출되는 비용은 해운업의 경영성과에 많은 영향을 미친다</a:t>
            </a:r>
            <a:r>
              <a:rPr lang="en-US" sz="1800" cap="all">
                <a:effectLst/>
                <a:latin typeface="휴먼명조"/>
                <a:cs typeface="바탕" panose="02030600000101010101" pitchFamily="18" charset="-127"/>
              </a:rPr>
              <a:t>. </a:t>
            </a:r>
            <a:r>
              <a:rPr lang="ko-KR" sz="1800" cap="all">
                <a:effectLst/>
                <a:latin typeface="휴먼명조"/>
                <a:cs typeface="바탕" panose="02030600000101010101" pitchFamily="18" charset="-127"/>
              </a:rPr>
              <a:t>통상적으로 선박운영비용의 </a:t>
            </a:r>
            <a:r>
              <a:rPr lang="en-US" sz="1800" cap="all">
                <a:effectLst/>
                <a:latin typeface="휴먼명조"/>
                <a:cs typeface="바탕" panose="02030600000101010101" pitchFamily="18" charset="-127"/>
              </a:rPr>
              <a:t>50%</a:t>
            </a:r>
            <a:r>
              <a:rPr lang="ko-KR" sz="1800" cap="all">
                <a:effectLst/>
                <a:latin typeface="휴먼명조"/>
                <a:cs typeface="바탕" panose="02030600000101010101" pitchFamily="18" charset="-127"/>
              </a:rPr>
              <a:t>이상을 차지하는 연료비는  선박의 에너지효율에 따라 차별되며 이는 해운사의 경쟁력과 직결된다</a:t>
            </a:r>
            <a:r>
              <a:rPr lang="en-US" sz="1800" cap="all">
                <a:effectLst/>
                <a:latin typeface="휴먼명조"/>
                <a:cs typeface="바탕" panose="02030600000101010101" pitchFamily="18" charset="-127"/>
              </a:rPr>
              <a:t>. </a:t>
            </a:r>
          </a:p>
          <a:p>
            <a:pPr eaLnBrk="1" hangingPunct="1"/>
            <a:r>
              <a:rPr lang="ko-KR" sz="1800" cap="all">
                <a:effectLst/>
                <a:ea typeface="휴먼명조"/>
                <a:cs typeface="바탕" panose="02030600000101010101" pitchFamily="18" charset="-127"/>
              </a:rPr>
              <a:t>전 세계적으로 더욱 더 중요시되고있는 지구온난화 및 이상기후등을 지연 또는 막기위해 선박에서 배출되는 탄소배출을 저감하기 위해 </a:t>
            </a:r>
            <a:r>
              <a:rPr lang="en-US" sz="1800" cap="all">
                <a:effectLst/>
                <a:latin typeface="휴먼명조"/>
                <a:cs typeface="바탕" panose="02030600000101010101" pitchFamily="18" charset="-127"/>
              </a:rPr>
              <a:t>IMO</a:t>
            </a:r>
            <a:r>
              <a:rPr lang="ko-KR" sz="1800" cap="all">
                <a:effectLst/>
                <a:latin typeface="휴먼명조"/>
                <a:cs typeface="바탕" panose="02030600000101010101" pitchFamily="18" charset="-127"/>
              </a:rPr>
              <a:t>에서는 저황선박연료유</a:t>
            </a:r>
            <a:r>
              <a:rPr lang="en-US" sz="1800" cap="all">
                <a:effectLst/>
                <a:latin typeface="휴먼명조"/>
                <a:cs typeface="바탕" panose="02030600000101010101" pitchFamily="18" charset="-127"/>
              </a:rPr>
              <a:t>(</a:t>
            </a:r>
            <a:r>
              <a:rPr lang="en-US" sz="1800">
                <a:effectLst/>
                <a:latin typeface="Times New Roman" panose="02020603050405020304" pitchFamily="18" charset="0"/>
                <a:ea typeface="맑은 고딕" panose="020B0503020000020004" pitchFamily="50" charset="-127"/>
              </a:rPr>
              <a:t>Low Sulphur cap</a:t>
            </a:r>
            <a:r>
              <a:rPr lang="en-US" sz="1800" cap="all">
                <a:effectLst/>
                <a:latin typeface="휴먼명조"/>
                <a:cs typeface="바탕" panose="02030600000101010101" pitchFamily="18" charset="-127"/>
              </a:rPr>
              <a:t>) </a:t>
            </a:r>
            <a:r>
              <a:rPr lang="ko-KR" sz="1800" cap="all">
                <a:effectLst/>
                <a:latin typeface="휴먼명조"/>
                <a:cs typeface="바탕" panose="02030600000101010101" pitchFamily="18" charset="-127"/>
              </a:rPr>
              <a:t>사용 및 선박의 에너지효율에 대한 </a:t>
            </a:r>
            <a:r>
              <a:rPr lang="en-US" sz="1800" cap="all">
                <a:effectLst/>
                <a:latin typeface="휴먼명조"/>
                <a:cs typeface="바탕" panose="02030600000101010101" pitchFamily="18" charset="-127"/>
              </a:rPr>
              <a:t>EEDI, EEOI, EEXI, CII</a:t>
            </a:r>
            <a:r>
              <a:rPr lang="ko-KR" sz="1800" cap="all">
                <a:effectLst/>
                <a:latin typeface="휴먼명조"/>
                <a:cs typeface="바탕" panose="02030600000101010101" pitchFamily="18" charset="-127"/>
              </a:rPr>
              <a:t>등의 규제를 발효 또는 발효 예정이며</a:t>
            </a:r>
            <a:r>
              <a:rPr lang="en-US" sz="1800" cap="all">
                <a:effectLst/>
                <a:latin typeface="휴먼명조"/>
                <a:cs typeface="바탕" panose="02030600000101010101" pitchFamily="18" charset="-127"/>
              </a:rPr>
              <a:t>, </a:t>
            </a:r>
            <a:r>
              <a:rPr lang="ko-KR" sz="1800" cap="all">
                <a:effectLst/>
                <a:latin typeface="휴먼명조"/>
                <a:cs typeface="바탕" panose="02030600000101010101" pitchFamily="18" charset="-127"/>
              </a:rPr>
              <a:t>이는 선박의 에너지효율을 규제이상의 효율로 유지해야 하거나 혹은 </a:t>
            </a:r>
            <a:r>
              <a:rPr lang="en-US" sz="1800" cap="all">
                <a:effectLst/>
                <a:latin typeface="휴먼명조"/>
                <a:cs typeface="바탕" panose="02030600000101010101" pitchFamily="18" charset="-127"/>
              </a:rPr>
              <a:t>LNG, LPG, </a:t>
            </a:r>
            <a:r>
              <a:rPr lang="ko-KR" sz="1800" cap="all">
                <a:effectLst/>
                <a:latin typeface="휴먼명조"/>
                <a:cs typeface="바탕" panose="02030600000101010101" pitchFamily="18" charset="-127"/>
              </a:rPr>
              <a:t>암모니아</a:t>
            </a:r>
            <a:r>
              <a:rPr lang="en-US" sz="1800" cap="all">
                <a:effectLst/>
                <a:latin typeface="휴먼명조"/>
                <a:cs typeface="바탕" panose="02030600000101010101" pitchFamily="18" charset="-127"/>
              </a:rPr>
              <a:t>, </a:t>
            </a:r>
            <a:r>
              <a:rPr lang="en-US" sz="1800">
                <a:effectLst/>
                <a:latin typeface="Times New Roman" panose="02020603050405020304" pitchFamily="18" charset="0"/>
                <a:ea typeface="맑은 고딕" panose="020B0503020000020004" pitchFamily="50" charset="-127"/>
              </a:rPr>
              <a:t>Biofuel</a:t>
            </a:r>
            <a:r>
              <a:rPr lang="ko-KR" sz="1800" cap="all">
                <a:effectLst/>
                <a:ea typeface="휴먼명조"/>
                <a:cs typeface="바탕" panose="02030600000101010101" pitchFamily="18" charset="-127"/>
              </a:rPr>
              <a:t>등의 대체 연료를 사용하여 탄소배출을 줄임으로서 규제에 부합할 수 있다</a:t>
            </a:r>
            <a:r>
              <a:rPr lang="en-US" sz="1800" cap="all">
                <a:effectLst/>
                <a:latin typeface="휴먼명조"/>
                <a:cs typeface="바탕" panose="02030600000101010101" pitchFamily="18" charset="-127"/>
              </a:rPr>
              <a:t>.</a:t>
            </a:r>
          </a:p>
          <a:p>
            <a:pPr eaLnBrk="1" hangingPunct="1"/>
            <a:r>
              <a:rPr lang="ko-KR" sz="1800" cap="all">
                <a:effectLst/>
                <a:ea typeface="휴먼명조"/>
                <a:cs typeface="바탕" panose="02030600000101010101" pitchFamily="18" charset="-127"/>
              </a:rPr>
              <a:t>또한</a:t>
            </a:r>
            <a:r>
              <a:rPr lang="en-US" sz="1800" cap="all">
                <a:effectLst/>
                <a:latin typeface="휴먼명조"/>
                <a:cs typeface="바탕" panose="02030600000101010101" pitchFamily="18" charset="-127"/>
              </a:rPr>
              <a:t>, IMO</a:t>
            </a:r>
            <a:r>
              <a:rPr lang="ko-KR" sz="1800" cap="all">
                <a:effectLst/>
                <a:latin typeface="휴먼명조"/>
                <a:cs typeface="바탕" panose="02030600000101010101" pitchFamily="18" charset="-127"/>
              </a:rPr>
              <a:t>에서는 선박의 선체에 부착되는 해양생물로인해 해양생물의 서식지에 따른 교차오염에 대한 가이드라인으로 </a:t>
            </a:r>
            <a:r>
              <a:rPr lang="en-US" sz="1800">
                <a:effectLst/>
                <a:latin typeface="Times New Roman" panose="02020603050405020304" pitchFamily="18" charset="0"/>
                <a:ea typeface="맑은 고딕" panose="020B0503020000020004" pitchFamily="50" charset="-127"/>
              </a:rPr>
              <a:t>Biofouling management guideline</a:t>
            </a:r>
            <a:r>
              <a:rPr lang="ko-KR" sz="1800" cap="all">
                <a:effectLst/>
                <a:ea typeface="휴먼명조"/>
                <a:cs typeface="바탕" panose="02030600000101010101" pitchFamily="18" charset="-127"/>
              </a:rPr>
              <a:t>을 발표 예정이다</a:t>
            </a:r>
            <a:r>
              <a:rPr lang="en-US" sz="1800" cap="all">
                <a:effectLst/>
                <a:latin typeface="휴먼명조"/>
                <a:cs typeface="바탕" panose="02030600000101010101" pitchFamily="18" charset="-127"/>
              </a:rPr>
              <a:t>. </a:t>
            </a:r>
            <a:r>
              <a:rPr lang="ko-KR" sz="1800" cap="all">
                <a:effectLst/>
                <a:latin typeface="휴먼명조"/>
                <a:cs typeface="바탕" panose="02030600000101010101" pitchFamily="18" charset="-127"/>
              </a:rPr>
              <a:t>이는 </a:t>
            </a:r>
            <a:r>
              <a:rPr lang="en-US" sz="1800">
                <a:effectLst/>
                <a:latin typeface="Times New Roman" panose="02020603050405020304" pitchFamily="18" charset="0"/>
                <a:ea typeface="맑은 고딕" panose="020B0503020000020004" pitchFamily="50" charset="-127"/>
              </a:rPr>
              <a:t>Biofouling</a:t>
            </a:r>
            <a:r>
              <a:rPr lang="ko-KR" sz="1800" cap="all">
                <a:effectLst/>
                <a:ea typeface="휴먼명조"/>
                <a:cs typeface="바탕" panose="02030600000101010101" pitchFamily="18" charset="-127"/>
              </a:rPr>
              <a:t>이 발생하지 않도록 미연에 방지하는 </a:t>
            </a:r>
            <a:r>
              <a:rPr lang="en-US" sz="1800">
                <a:effectLst/>
                <a:latin typeface="Times New Roman" panose="02020603050405020304" pitchFamily="18" charset="0"/>
                <a:ea typeface="맑은 고딕" panose="020B0503020000020004" pitchFamily="50" charset="-127"/>
              </a:rPr>
              <a:t>Antifouling coating</a:t>
            </a:r>
            <a:r>
              <a:rPr lang="ko-KR" sz="1800" cap="all">
                <a:effectLst/>
                <a:ea typeface="휴먼명조"/>
                <a:cs typeface="바탕" panose="02030600000101010101" pitchFamily="18" charset="-127"/>
              </a:rPr>
              <a:t>이 </a:t>
            </a:r>
            <a:r>
              <a:rPr lang="en-US" sz="1800">
                <a:effectLst/>
                <a:latin typeface="Times New Roman" panose="02020603050405020304" pitchFamily="18" charset="0"/>
                <a:ea typeface="맑은 고딕" panose="020B0503020000020004" pitchFamily="50" charset="-127"/>
              </a:rPr>
              <a:t>Biofouling management guideline</a:t>
            </a:r>
            <a:r>
              <a:rPr lang="ko-KR" sz="1800" cap="all">
                <a:effectLst/>
                <a:ea typeface="휴먼명조"/>
                <a:cs typeface="바탕" panose="02030600000101010101" pitchFamily="18" charset="-127"/>
              </a:rPr>
              <a:t>에 부합 할 수 있는 가장 매력적인 대안으로 많은 관심을 가질 것이다</a:t>
            </a:r>
            <a:r>
              <a:rPr lang="en-US" sz="1800" cap="all">
                <a:effectLst/>
                <a:latin typeface="휴먼명조"/>
                <a:cs typeface="바탕" panose="02030600000101010101" pitchFamily="18" charset="-127"/>
              </a:rPr>
              <a:t>.</a:t>
            </a:r>
          </a:p>
          <a:p>
            <a:pPr eaLnBrk="1" hangingPunct="1"/>
            <a:endParaRPr lang="en-US" sz="1800" cap="all">
              <a:effectLst/>
              <a:latin typeface="휴먼명조"/>
              <a:cs typeface="바탕" panose="02030600000101010101" pitchFamily="18" charset="-12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800" cap="all">
                <a:effectLst/>
                <a:ea typeface="휴먼명조"/>
                <a:cs typeface="바탕" panose="02030600000101010101" pitchFamily="18" charset="-127"/>
              </a:rPr>
              <a:t>따라서 </a:t>
            </a:r>
            <a:r>
              <a:rPr lang="ko-KR" altLang="ko-KR" sz="1800" cap="all">
                <a:effectLst/>
                <a:ea typeface="휴먼명조"/>
                <a:cs typeface="바탕" panose="02030600000101010101" pitchFamily="18" charset="-127"/>
              </a:rPr>
              <a:t>선박에너지 </a:t>
            </a:r>
            <a:r>
              <a:rPr lang="ko-KR" altLang="ko-KR" sz="1800" cap="all" err="1">
                <a:effectLst/>
                <a:ea typeface="휴먼명조"/>
                <a:cs typeface="바탕" panose="02030600000101010101" pitchFamily="18" charset="-127"/>
              </a:rPr>
              <a:t>효율관련해서</a:t>
            </a:r>
            <a:r>
              <a:rPr lang="ko-KR" altLang="ko-KR" sz="1800" cap="all">
                <a:effectLst/>
                <a:ea typeface="휴먼명조"/>
                <a:cs typeface="바탕" panose="02030600000101010101" pitchFamily="18" charset="-127"/>
              </a:rPr>
              <a:t> 연료의 품질</a:t>
            </a:r>
            <a:r>
              <a:rPr lang="en-US" altLang="ko-KR" sz="1800" cap="all">
                <a:effectLst/>
                <a:latin typeface="휴먼명조"/>
                <a:cs typeface="바탕" panose="02030600000101010101" pitchFamily="18" charset="-127"/>
              </a:rPr>
              <a:t>, </a:t>
            </a:r>
            <a:r>
              <a:rPr lang="ko-KR" altLang="ko-KR" sz="1800" cap="all">
                <a:effectLst/>
                <a:latin typeface="휴먼명조"/>
                <a:cs typeface="바탕" panose="02030600000101010101" pitchFamily="18" charset="-127"/>
              </a:rPr>
              <a:t>선박의 디자인 </a:t>
            </a:r>
            <a:r>
              <a:rPr lang="en-US" altLang="ko-KR" sz="1800" cap="all">
                <a:effectLst/>
                <a:latin typeface="휴먼명조"/>
                <a:cs typeface="바탕" panose="02030600000101010101" pitchFamily="18" charset="-127"/>
              </a:rPr>
              <a:t>(</a:t>
            </a:r>
            <a:r>
              <a:rPr lang="ko-KR" altLang="ko-KR" sz="1800" cap="all">
                <a:effectLst/>
                <a:latin typeface="휴먼명조"/>
                <a:cs typeface="바탕" panose="02030600000101010101" pitchFamily="18" charset="-127"/>
              </a:rPr>
              <a:t>선박의 엔진효율성</a:t>
            </a:r>
            <a:r>
              <a:rPr lang="en-US" altLang="ko-KR" sz="1800" cap="all">
                <a:effectLst/>
                <a:latin typeface="휴먼명조"/>
                <a:cs typeface="바탕" panose="02030600000101010101" pitchFamily="18" charset="-127"/>
              </a:rPr>
              <a:t>, </a:t>
            </a:r>
            <a:r>
              <a:rPr lang="ko-KR" altLang="ko-KR" sz="1800" cap="all">
                <a:effectLst/>
                <a:latin typeface="휴먼명조"/>
                <a:cs typeface="바탕" panose="02030600000101010101" pitchFamily="18" charset="-127"/>
              </a:rPr>
              <a:t>프로펠러디자인</a:t>
            </a:r>
            <a:r>
              <a:rPr lang="en-US" altLang="ko-KR" sz="1800" cap="all">
                <a:effectLst/>
                <a:latin typeface="휴먼명조"/>
                <a:cs typeface="바탕" panose="02030600000101010101" pitchFamily="18" charset="-127"/>
              </a:rPr>
              <a:t>, </a:t>
            </a:r>
            <a:r>
              <a:rPr lang="ko-KR" altLang="ko-KR" sz="1800" cap="all">
                <a:effectLst/>
                <a:latin typeface="휴먼명조"/>
                <a:cs typeface="바탕" panose="02030600000101010101" pitchFamily="18" charset="-127"/>
              </a:rPr>
              <a:t>선체 </a:t>
            </a:r>
            <a:r>
              <a:rPr lang="ko-KR" altLang="ko-KR" sz="1800" cap="all" err="1">
                <a:effectLst/>
                <a:latin typeface="휴먼명조"/>
                <a:cs typeface="바탕" panose="02030600000101010101" pitchFamily="18" charset="-127"/>
              </a:rPr>
              <a:t>디자인등</a:t>
            </a:r>
            <a:r>
              <a:rPr lang="en-US" altLang="ko-KR" sz="1800" cap="all">
                <a:effectLst/>
                <a:latin typeface="휴먼명조"/>
                <a:cs typeface="바탕" panose="02030600000101010101" pitchFamily="18" charset="-127"/>
              </a:rPr>
              <a:t>)</a:t>
            </a:r>
            <a:r>
              <a:rPr lang="ko-KR" altLang="ko-KR" sz="1800" cap="all">
                <a:effectLst/>
                <a:latin typeface="휴먼명조"/>
                <a:cs typeface="바탕" panose="02030600000101010101" pitchFamily="18" charset="-127"/>
              </a:rPr>
              <a:t>에 대한 선행연구는 있었으나 선박이 운항 함에 따라 주어진 선체의 선형 디자인에서 최상의 성능을 기대하기 위해 </a:t>
            </a:r>
            <a:r>
              <a:rPr lang="en-US" altLang="ko-KR" sz="1800">
                <a:effectLst/>
                <a:latin typeface="Times New Roman" panose="02020603050405020304" pitchFamily="18" charset="0"/>
                <a:ea typeface="+mn-ea"/>
              </a:rPr>
              <a:t>Biofouling</a:t>
            </a:r>
            <a:r>
              <a:rPr lang="ko-KR" altLang="ko-KR" sz="1800" cap="all">
                <a:effectLst/>
                <a:ea typeface="휴먼명조"/>
                <a:cs typeface="바탕" panose="02030600000101010101" pitchFamily="18" charset="-127"/>
              </a:rPr>
              <a:t>으로 인해 발생하는 선체 성능저하를 최소화 </a:t>
            </a:r>
            <a:r>
              <a:rPr lang="ko-KR" altLang="ko-KR" sz="1800" cap="all" err="1">
                <a:effectLst/>
                <a:ea typeface="휴먼명조"/>
                <a:cs typeface="바탕" panose="02030600000101010101" pitchFamily="18" charset="-127"/>
              </a:rPr>
              <a:t>하기위한</a:t>
            </a:r>
            <a:r>
              <a:rPr lang="en-US" altLang="ko-KR" sz="1800">
                <a:effectLst/>
                <a:latin typeface="Times New Roman" panose="02020603050405020304" pitchFamily="18" charset="0"/>
                <a:ea typeface="+mn-ea"/>
              </a:rPr>
              <a:t>Antifouling coating</a:t>
            </a:r>
            <a:r>
              <a:rPr lang="ko-KR" altLang="ko-KR" sz="1800">
                <a:effectLst/>
                <a:latin typeface="Times New Roman" panose="02020603050405020304" pitchFamily="18" charset="0"/>
                <a:ea typeface="+mn-ea"/>
                <a:cs typeface="Times New Roman" panose="02020603050405020304" pitchFamily="18" charset="0"/>
              </a:rPr>
              <a:t>의</a:t>
            </a:r>
            <a:r>
              <a:rPr lang="ko-KR" altLang="ko-KR" sz="1800">
                <a:effectLst/>
                <a:ea typeface="Times New Roman" panose="02020603050405020304" pitchFamily="18" charset="0"/>
              </a:rPr>
              <a:t> </a:t>
            </a:r>
            <a:r>
              <a:rPr lang="ko-KR" altLang="ko-KR" sz="1800" cap="all">
                <a:effectLst/>
                <a:ea typeface="휴먼명조"/>
                <a:cs typeface="바탕" panose="02030600000101010101" pitchFamily="18" charset="-127"/>
              </a:rPr>
              <a:t>성능분석에 대한 연구는 부족함으로 본 연구를 진행하게 되었다</a:t>
            </a:r>
            <a:r>
              <a:rPr lang="en-US" altLang="ko-KR" sz="1800" cap="all">
                <a:effectLst/>
                <a:latin typeface="휴먼명조"/>
                <a:cs typeface="바탕" panose="02030600000101010101" pitchFamily="18" charset="-127"/>
              </a:rPr>
              <a:t>.</a:t>
            </a:r>
            <a:endParaRPr lang="en-US" altLang="ko-KR" sz="1800"/>
          </a:p>
          <a:p>
            <a:pPr eaLnBrk="1" hangingPunct="1"/>
            <a:endParaRPr lang="en-US" sz="1800" cap="all">
              <a:effectLst/>
              <a:latin typeface="휴먼명조"/>
              <a:cs typeface="바탕" panose="02030600000101010101" pitchFamily="18" charset="-127"/>
            </a:endParaRPr>
          </a:p>
        </p:txBody>
      </p:sp>
    </p:spTree>
    <p:extLst>
      <p:ext uri="{BB962C8B-B14F-4D97-AF65-F5344CB8AC3E}">
        <p14:creationId xmlns:p14="http://schemas.microsoft.com/office/powerpoint/2010/main" val="2085481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ko-KR" sz="1200" b="0" i="0" u="none" strike="noStrike" kern="0" cap="none" spc="0" normalizeH="0" baseline="0" noProof="0">
              <a:ln>
                <a:noFill/>
              </a:ln>
              <a:solidFill>
                <a:srgbClr val="FFFFFF"/>
              </a:solidFill>
              <a:effectLst/>
              <a:uLnTx/>
              <a:uFillTx/>
              <a:latin typeface="Verdana"/>
              <a:ea typeface="+mn-ea"/>
              <a:cs typeface="+mn-cs"/>
            </a:endParaRPr>
          </a:p>
        </p:txBody>
      </p:sp>
      <p:sp>
        <p:nvSpPr>
          <p:cNvPr id="4" name="슬라이드 번호 개체 틀 3"/>
          <p:cNvSpPr>
            <a:spLocks noGrp="1"/>
          </p:cNvSpPr>
          <p:nvPr>
            <p:ph type="sldNum" sz="quarter" idx="10"/>
          </p:nvPr>
        </p:nvSpPr>
        <p:spPr/>
        <p:txBody>
          <a:bodyPr/>
          <a:lstStyle/>
          <a:p>
            <a:fld id="{2E67419A-5EDC-4B9A-894F-868B6688D001}" type="slidenum">
              <a:rPr lang="en-US" smtClean="0"/>
              <a:t>3</a:t>
            </a:fld>
            <a:endParaRPr lang="en-US"/>
          </a:p>
        </p:txBody>
      </p:sp>
    </p:spTree>
    <p:extLst>
      <p:ext uri="{BB962C8B-B14F-4D97-AF65-F5344CB8AC3E}">
        <p14:creationId xmlns:p14="http://schemas.microsoft.com/office/powerpoint/2010/main" val="1312689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96">
              <a:defRPr kumimoji="1" sz="1400" b="1">
                <a:solidFill>
                  <a:schemeClr val="tx1"/>
                </a:solidFill>
                <a:latin typeface="Arial" pitchFamily="34" charset="0"/>
                <a:ea typeface="HY수평선B" pitchFamily="18" charset="-127"/>
              </a:defRPr>
            </a:lvl1pPr>
            <a:lvl2pPr marL="716575" indent="-275606" defTabSz="958496">
              <a:defRPr kumimoji="1" sz="1400" b="1">
                <a:solidFill>
                  <a:schemeClr val="tx1"/>
                </a:solidFill>
                <a:latin typeface="Arial" pitchFamily="34" charset="0"/>
                <a:ea typeface="HY수평선B" pitchFamily="18" charset="-127"/>
              </a:defRPr>
            </a:lvl2pPr>
            <a:lvl3pPr marL="1102424" indent="-220485" defTabSz="958496">
              <a:defRPr kumimoji="1" sz="1400" b="1">
                <a:solidFill>
                  <a:schemeClr val="tx1"/>
                </a:solidFill>
                <a:latin typeface="Arial" pitchFamily="34" charset="0"/>
                <a:ea typeface="HY수평선B" pitchFamily="18" charset="-127"/>
              </a:defRPr>
            </a:lvl3pPr>
            <a:lvl4pPr marL="1543393" indent="-220485" defTabSz="958496">
              <a:defRPr kumimoji="1" sz="1400" b="1">
                <a:solidFill>
                  <a:schemeClr val="tx1"/>
                </a:solidFill>
                <a:latin typeface="Arial" pitchFamily="34" charset="0"/>
                <a:ea typeface="HY수평선B" pitchFamily="18" charset="-127"/>
              </a:defRPr>
            </a:lvl4pPr>
            <a:lvl5pPr marL="1984362" indent="-220485" defTabSz="958496">
              <a:defRPr kumimoji="1" sz="1400" b="1">
                <a:solidFill>
                  <a:schemeClr val="tx1"/>
                </a:solidFill>
                <a:latin typeface="Arial" pitchFamily="34" charset="0"/>
                <a:ea typeface="HY수평선B" pitchFamily="18" charset="-127"/>
              </a:defRPr>
            </a:lvl5pPr>
            <a:lvl6pPr marL="2425332"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6pPr>
            <a:lvl7pPr marL="2866301"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7pPr>
            <a:lvl8pPr marL="3307271"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8pPr>
            <a:lvl9pPr marL="3748240"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9pPr>
          </a:lstStyle>
          <a:p>
            <a:fld id="{1D54708C-9E6F-4E99-A7E0-9E8113F59F56}" type="slidenum">
              <a:rPr lang="en-US" altLang="ko-KR" sz="1300" b="0">
                <a:solidFill>
                  <a:srgbClr val="000000"/>
                </a:solidFill>
                <a:latin typeface="굴림" pitchFamily="50" charset="-127"/>
                <a:ea typeface="굴림" pitchFamily="50" charset="-127"/>
              </a:rPr>
              <a:pPr/>
              <a:t>4</a:t>
            </a:fld>
            <a:endParaRPr lang="en-US" altLang="ko-KR" sz="1300" b="0">
              <a:solidFill>
                <a:srgbClr val="000000"/>
              </a:solidFill>
              <a:latin typeface="굴림" pitchFamily="50" charset="-127"/>
              <a:ea typeface="굴림" pitchFamily="50" charset="-127"/>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p>
        </p:txBody>
      </p:sp>
    </p:spTree>
    <p:extLst>
      <p:ext uri="{BB962C8B-B14F-4D97-AF65-F5344CB8AC3E}">
        <p14:creationId xmlns:p14="http://schemas.microsoft.com/office/powerpoint/2010/main" val="151792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96">
              <a:defRPr kumimoji="1" sz="1400" b="1">
                <a:solidFill>
                  <a:schemeClr val="tx1"/>
                </a:solidFill>
                <a:latin typeface="Arial" pitchFamily="34" charset="0"/>
                <a:ea typeface="HY수평선B" pitchFamily="18" charset="-127"/>
              </a:defRPr>
            </a:lvl1pPr>
            <a:lvl2pPr marL="716575" indent="-275606" defTabSz="958496">
              <a:defRPr kumimoji="1" sz="1400" b="1">
                <a:solidFill>
                  <a:schemeClr val="tx1"/>
                </a:solidFill>
                <a:latin typeface="Arial" pitchFamily="34" charset="0"/>
                <a:ea typeface="HY수평선B" pitchFamily="18" charset="-127"/>
              </a:defRPr>
            </a:lvl2pPr>
            <a:lvl3pPr marL="1102424" indent="-220485" defTabSz="958496">
              <a:defRPr kumimoji="1" sz="1400" b="1">
                <a:solidFill>
                  <a:schemeClr val="tx1"/>
                </a:solidFill>
                <a:latin typeface="Arial" pitchFamily="34" charset="0"/>
                <a:ea typeface="HY수평선B" pitchFamily="18" charset="-127"/>
              </a:defRPr>
            </a:lvl3pPr>
            <a:lvl4pPr marL="1543393" indent="-220485" defTabSz="958496">
              <a:defRPr kumimoji="1" sz="1400" b="1">
                <a:solidFill>
                  <a:schemeClr val="tx1"/>
                </a:solidFill>
                <a:latin typeface="Arial" pitchFamily="34" charset="0"/>
                <a:ea typeface="HY수평선B" pitchFamily="18" charset="-127"/>
              </a:defRPr>
            </a:lvl4pPr>
            <a:lvl5pPr marL="1984362" indent="-220485" defTabSz="958496">
              <a:defRPr kumimoji="1" sz="1400" b="1">
                <a:solidFill>
                  <a:schemeClr val="tx1"/>
                </a:solidFill>
                <a:latin typeface="Arial" pitchFamily="34" charset="0"/>
                <a:ea typeface="HY수평선B" pitchFamily="18" charset="-127"/>
              </a:defRPr>
            </a:lvl5pPr>
            <a:lvl6pPr marL="2425332"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6pPr>
            <a:lvl7pPr marL="2866301"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7pPr>
            <a:lvl8pPr marL="3307271"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8pPr>
            <a:lvl9pPr marL="3748240"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9pPr>
          </a:lstStyle>
          <a:p>
            <a:fld id="{1D54708C-9E6F-4E99-A7E0-9E8113F59F56}" type="slidenum">
              <a:rPr lang="en-US" altLang="ko-KR" sz="1300" b="0">
                <a:solidFill>
                  <a:srgbClr val="000000"/>
                </a:solidFill>
                <a:latin typeface="굴림" pitchFamily="50" charset="-127"/>
                <a:ea typeface="굴림" pitchFamily="50" charset="-127"/>
              </a:rPr>
              <a:pPr/>
              <a:t>5</a:t>
            </a:fld>
            <a:endParaRPr lang="en-US" altLang="ko-KR" sz="1300" b="0">
              <a:solidFill>
                <a:srgbClr val="000000"/>
              </a:solidFill>
              <a:latin typeface="굴림" pitchFamily="50" charset="-127"/>
              <a:ea typeface="굴림" pitchFamily="50" charset="-127"/>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p>
        </p:txBody>
      </p:sp>
    </p:spTree>
    <p:extLst>
      <p:ext uri="{BB962C8B-B14F-4D97-AF65-F5344CB8AC3E}">
        <p14:creationId xmlns:p14="http://schemas.microsoft.com/office/powerpoint/2010/main" val="79914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96">
              <a:defRPr kumimoji="1" sz="1400" b="1">
                <a:solidFill>
                  <a:schemeClr val="tx1"/>
                </a:solidFill>
                <a:latin typeface="Arial" pitchFamily="34" charset="0"/>
                <a:ea typeface="HY수평선B" pitchFamily="18" charset="-127"/>
              </a:defRPr>
            </a:lvl1pPr>
            <a:lvl2pPr marL="716575" indent="-275606" defTabSz="958496">
              <a:defRPr kumimoji="1" sz="1400" b="1">
                <a:solidFill>
                  <a:schemeClr val="tx1"/>
                </a:solidFill>
                <a:latin typeface="Arial" pitchFamily="34" charset="0"/>
                <a:ea typeface="HY수평선B" pitchFamily="18" charset="-127"/>
              </a:defRPr>
            </a:lvl2pPr>
            <a:lvl3pPr marL="1102424" indent="-220485" defTabSz="958496">
              <a:defRPr kumimoji="1" sz="1400" b="1">
                <a:solidFill>
                  <a:schemeClr val="tx1"/>
                </a:solidFill>
                <a:latin typeface="Arial" pitchFamily="34" charset="0"/>
                <a:ea typeface="HY수평선B" pitchFamily="18" charset="-127"/>
              </a:defRPr>
            </a:lvl3pPr>
            <a:lvl4pPr marL="1543393" indent="-220485" defTabSz="958496">
              <a:defRPr kumimoji="1" sz="1400" b="1">
                <a:solidFill>
                  <a:schemeClr val="tx1"/>
                </a:solidFill>
                <a:latin typeface="Arial" pitchFamily="34" charset="0"/>
                <a:ea typeface="HY수평선B" pitchFamily="18" charset="-127"/>
              </a:defRPr>
            </a:lvl4pPr>
            <a:lvl5pPr marL="1984362" indent="-220485" defTabSz="958496">
              <a:defRPr kumimoji="1" sz="1400" b="1">
                <a:solidFill>
                  <a:schemeClr val="tx1"/>
                </a:solidFill>
                <a:latin typeface="Arial" pitchFamily="34" charset="0"/>
                <a:ea typeface="HY수평선B" pitchFamily="18" charset="-127"/>
              </a:defRPr>
            </a:lvl5pPr>
            <a:lvl6pPr marL="2425332"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6pPr>
            <a:lvl7pPr marL="2866301"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7pPr>
            <a:lvl8pPr marL="3307271"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8pPr>
            <a:lvl9pPr marL="3748240"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9pPr>
          </a:lstStyle>
          <a:p>
            <a:fld id="{1D54708C-9E6F-4E99-A7E0-9E8113F59F56}" type="slidenum">
              <a:rPr lang="en-US" altLang="ko-KR" sz="1300" b="0">
                <a:solidFill>
                  <a:srgbClr val="000000"/>
                </a:solidFill>
                <a:latin typeface="굴림" pitchFamily="50" charset="-127"/>
                <a:ea typeface="굴림" pitchFamily="50" charset="-127"/>
              </a:rPr>
              <a:pPr/>
              <a:t>6</a:t>
            </a:fld>
            <a:endParaRPr lang="en-US" altLang="ko-KR" sz="1300" b="0">
              <a:solidFill>
                <a:srgbClr val="000000"/>
              </a:solidFill>
              <a:latin typeface="굴림" pitchFamily="50" charset="-127"/>
              <a:ea typeface="굴림" pitchFamily="50" charset="-127"/>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sz="1800" cap="all">
                <a:effectLst/>
                <a:latin typeface="Times New Roman" panose="02020603050405020304" pitchFamily="18" charset="0"/>
                <a:ea typeface="휴먼명조"/>
                <a:cs typeface="바탕" panose="02030600000101010101" pitchFamily="18" charset="-127"/>
              </a:rPr>
              <a:t>본 연구에서</a:t>
            </a:r>
            <a:r>
              <a:rPr lang="en-US" sz="1800" cap="all">
                <a:effectLst/>
                <a:latin typeface="휴먼명조"/>
                <a:ea typeface="맑은 고딕" panose="020B0503020000020004" pitchFamily="50" charset="-127"/>
                <a:cs typeface="바탕" panose="02030600000101010101" pitchFamily="18" charset="-127"/>
              </a:rPr>
              <a:t> ISO19030 (</a:t>
            </a:r>
            <a:r>
              <a:rPr lang="en-US" sz="1800">
                <a:effectLst/>
                <a:latin typeface="Times New Roman" panose="02020603050405020304" pitchFamily="18" charset="0"/>
                <a:ea typeface="맑은 고딕" panose="020B0503020000020004" pitchFamily="50" charset="-127"/>
              </a:rPr>
              <a:t>Measurement of changes in hull and propeller performance</a:t>
            </a:r>
            <a:r>
              <a:rPr lang="en-US" sz="1800" cap="all">
                <a:effectLst/>
                <a:latin typeface="휴먼명조"/>
                <a:ea typeface="맑은 고딕" panose="020B0503020000020004" pitchFamily="50" charset="-127"/>
                <a:cs typeface="바탕" panose="02030600000101010101" pitchFamily="18" charset="-127"/>
              </a:rPr>
              <a:t>) </a:t>
            </a:r>
            <a:r>
              <a:rPr lang="ko-KR" sz="1800" cap="all">
                <a:effectLst/>
                <a:latin typeface="휴먼명조"/>
                <a:ea typeface="맑은 고딕" panose="020B0503020000020004" pitchFamily="50" charset="-127"/>
                <a:cs typeface="바탕" panose="02030600000101010101" pitchFamily="18" charset="-127"/>
              </a:rPr>
              <a:t>분석방법을 통해 벌크선 </a:t>
            </a:r>
            <a:r>
              <a:rPr lang="en-US" sz="1800" cap="all">
                <a:effectLst/>
                <a:latin typeface="휴먼명조"/>
                <a:ea typeface="맑은 고딕" panose="020B0503020000020004" pitchFamily="50" charset="-127"/>
                <a:cs typeface="바탕" panose="02030600000101010101" pitchFamily="18" charset="-127"/>
              </a:rPr>
              <a:t>1</a:t>
            </a:r>
            <a:r>
              <a:rPr lang="ko-KR" sz="1800" cap="all">
                <a:effectLst/>
                <a:latin typeface="휴먼명조"/>
                <a:ea typeface="맑은 고딕" panose="020B0503020000020004" pitchFamily="50" charset="-127"/>
                <a:cs typeface="바탕" panose="02030600000101010101" pitchFamily="18" charset="-127"/>
              </a:rPr>
              <a:t>척의 </a:t>
            </a:r>
            <a:r>
              <a:rPr lang="en-US" sz="1800" cap="all">
                <a:effectLst/>
                <a:latin typeface="휴먼명조"/>
                <a:ea typeface="맑은 고딕" panose="020B0503020000020004" pitchFamily="50" charset="-127"/>
                <a:cs typeface="바탕" panose="02030600000101010101" pitchFamily="18" charset="-127"/>
              </a:rPr>
              <a:t>9.5</a:t>
            </a:r>
            <a:r>
              <a:rPr lang="ko-KR" sz="1800" cap="all">
                <a:effectLst/>
                <a:latin typeface="휴먼명조"/>
                <a:ea typeface="맑은 고딕" panose="020B0503020000020004" pitchFamily="50" charset="-127"/>
                <a:cs typeface="바탕" panose="02030600000101010101" pitchFamily="18" charset="-127"/>
              </a:rPr>
              <a:t>년 데이터를 분석하여 입거수리 기준으로 서로 다른 </a:t>
            </a:r>
            <a:r>
              <a:rPr lang="en-US" sz="1800">
                <a:effectLst/>
                <a:latin typeface="Times New Roman" panose="02020603050405020304" pitchFamily="18" charset="0"/>
                <a:ea typeface="맑은 고딕" panose="020B0503020000020004" pitchFamily="50" charset="-127"/>
              </a:rPr>
              <a:t>Antifouling coating</a:t>
            </a:r>
            <a:r>
              <a:rPr lang="ko-KR" sz="1800" cap="all">
                <a:effectLst/>
                <a:latin typeface="Times New Roman" panose="02020603050405020304" pitchFamily="18" charset="0"/>
                <a:ea typeface="휴먼명조"/>
                <a:cs typeface="바탕" panose="02030600000101010101" pitchFamily="18" charset="-127"/>
              </a:rPr>
              <a:t>의 </a:t>
            </a:r>
            <a:r>
              <a:rPr lang="en-US" sz="1800">
                <a:effectLst/>
                <a:latin typeface="Times New Roman" panose="02020603050405020304" pitchFamily="18" charset="0"/>
                <a:ea typeface="맑은 고딕" panose="020B0503020000020004" pitchFamily="50" charset="-127"/>
              </a:rPr>
              <a:t>In-service performance</a:t>
            </a:r>
            <a:r>
              <a:rPr lang="ko-KR" sz="1800" cap="all">
                <a:effectLst/>
                <a:latin typeface="Times New Roman" panose="02020603050405020304" pitchFamily="18" charset="0"/>
                <a:ea typeface="휴먼명조"/>
                <a:cs typeface="바탕" panose="02030600000101010101" pitchFamily="18" charset="-127"/>
              </a:rPr>
              <a:t>를 분석하였고 컨테이너선 </a:t>
            </a:r>
            <a:r>
              <a:rPr lang="en-US" sz="1800" cap="all">
                <a:effectLst/>
                <a:latin typeface="휴먼명조"/>
                <a:ea typeface="맑은 고딕" panose="020B0503020000020004" pitchFamily="50" charset="-127"/>
                <a:cs typeface="바탕" panose="02030600000101010101" pitchFamily="18" charset="-127"/>
              </a:rPr>
              <a:t>5</a:t>
            </a:r>
            <a:r>
              <a:rPr lang="ko-KR" sz="1800" cap="all">
                <a:effectLst/>
                <a:latin typeface="휴먼명조"/>
                <a:ea typeface="맑은 고딕" panose="020B0503020000020004" pitchFamily="50" charset="-127"/>
                <a:cs typeface="바탕" panose="02030600000101010101" pitchFamily="18" charset="-127"/>
              </a:rPr>
              <a:t>척의 입거 수리 후 </a:t>
            </a:r>
            <a:r>
              <a:rPr lang="en-US" sz="1800" cap="all">
                <a:effectLst/>
                <a:latin typeface="휴먼명조"/>
                <a:ea typeface="맑은 고딕" panose="020B0503020000020004" pitchFamily="50" charset="-127"/>
                <a:cs typeface="바탕" panose="02030600000101010101" pitchFamily="18" charset="-127"/>
              </a:rPr>
              <a:t>25~35</a:t>
            </a:r>
            <a:r>
              <a:rPr lang="ko-KR" sz="1800" cap="all">
                <a:effectLst/>
                <a:latin typeface="휴먼명조"/>
                <a:ea typeface="맑은 고딕" panose="020B0503020000020004" pitchFamily="50" charset="-127"/>
                <a:cs typeface="바탕" panose="02030600000101010101" pitchFamily="18" charset="-127"/>
              </a:rPr>
              <a:t>개월 동안의 </a:t>
            </a:r>
            <a:r>
              <a:rPr lang="en-US" sz="1800">
                <a:effectLst/>
                <a:latin typeface="Times New Roman" panose="02020603050405020304" pitchFamily="18" charset="0"/>
                <a:ea typeface="맑은 고딕" panose="020B0503020000020004" pitchFamily="50" charset="-127"/>
              </a:rPr>
              <a:t>In-service performance</a:t>
            </a:r>
            <a:r>
              <a:rPr lang="ko-KR" sz="1800" cap="all">
                <a:effectLst/>
                <a:latin typeface="Times New Roman" panose="02020603050405020304" pitchFamily="18" charset="0"/>
                <a:ea typeface="휴먼명조"/>
                <a:cs typeface="바탕" panose="02030600000101010101" pitchFamily="18" charset="-127"/>
              </a:rPr>
              <a:t>를 전체 시장평균성능 대비 비교 분석하였다</a:t>
            </a:r>
            <a:r>
              <a:rPr lang="en-US" sz="1800" cap="all">
                <a:effectLst/>
                <a:latin typeface="휴먼명조"/>
                <a:ea typeface="맑은 고딕" panose="020B0503020000020004" pitchFamily="50" charset="-127"/>
                <a:cs typeface="바탕" panose="02030600000101010101" pitchFamily="18" charset="-127"/>
              </a:rPr>
              <a:t>. </a:t>
            </a:r>
            <a:endParaRPr lang="en-US" sz="1800">
              <a:effectLst/>
              <a:latin typeface="Times New Roman" panose="02020603050405020304" pitchFamily="18" charset="0"/>
              <a:ea typeface="맑은 고딕" panose="020B0503020000020004" pitchFamily="50" charset="-127"/>
            </a:endParaRPr>
          </a:p>
          <a:p>
            <a:pPr eaLnBrk="1" hangingPunct="1"/>
            <a:endParaRPr lang="en-US" altLang="ko-KR"/>
          </a:p>
        </p:txBody>
      </p:sp>
    </p:spTree>
    <p:extLst>
      <p:ext uri="{BB962C8B-B14F-4D97-AF65-F5344CB8AC3E}">
        <p14:creationId xmlns:p14="http://schemas.microsoft.com/office/powerpoint/2010/main" val="874419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96">
              <a:defRPr kumimoji="1" sz="1400" b="1">
                <a:solidFill>
                  <a:schemeClr val="tx1"/>
                </a:solidFill>
                <a:latin typeface="Arial" pitchFamily="34" charset="0"/>
                <a:ea typeface="HY수평선B" pitchFamily="18" charset="-127"/>
              </a:defRPr>
            </a:lvl1pPr>
            <a:lvl2pPr marL="716575" indent="-275606" defTabSz="958496">
              <a:defRPr kumimoji="1" sz="1400" b="1">
                <a:solidFill>
                  <a:schemeClr val="tx1"/>
                </a:solidFill>
                <a:latin typeface="Arial" pitchFamily="34" charset="0"/>
                <a:ea typeface="HY수평선B" pitchFamily="18" charset="-127"/>
              </a:defRPr>
            </a:lvl2pPr>
            <a:lvl3pPr marL="1102424" indent="-220485" defTabSz="958496">
              <a:defRPr kumimoji="1" sz="1400" b="1">
                <a:solidFill>
                  <a:schemeClr val="tx1"/>
                </a:solidFill>
                <a:latin typeface="Arial" pitchFamily="34" charset="0"/>
                <a:ea typeface="HY수평선B" pitchFamily="18" charset="-127"/>
              </a:defRPr>
            </a:lvl3pPr>
            <a:lvl4pPr marL="1543393" indent="-220485" defTabSz="958496">
              <a:defRPr kumimoji="1" sz="1400" b="1">
                <a:solidFill>
                  <a:schemeClr val="tx1"/>
                </a:solidFill>
                <a:latin typeface="Arial" pitchFamily="34" charset="0"/>
                <a:ea typeface="HY수평선B" pitchFamily="18" charset="-127"/>
              </a:defRPr>
            </a:lvl4pPr>
            <a:lvl5pPr marL="1984362" indent="-220485" defTabSz="958496">
              <a:defRPr kumimoji="1" sz="1400" b="1">
                <a:solidFill>
                  <a:schemeClr val="tx1"/>
                </a:solidFill>
                <a:latin typeface="Arial" pitchFamily="34" charset="0"/>
                <a:ea typeface="HY수평선B" pitchFamily="18" charset="-127"/>
              </a:defRPr>
            </a:lvl5pPr>
            <a:lvl6pPr marL="2425332"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6pPr>
            <a:lvl7pPr marL="2866301"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7pPr>
            <a:lvl8pPr marL="3307271"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8pPr>
            <a:lvl9pPr marL="3748240"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9pPr>
          </a:lstStyle>
          <a:p>
            <a:fld id="{1D54708C-9E6F-4E99-A7E0-9E8113F59F56}" type="slidenum">
              <a:rPr lang="en-US" altLang="ko-KR" sz="1300" b="0">
                <a:solidFill>
                  <a:srgbClr val="000000"/>
                </a:solidFill>
                <a:latin typeface="굴림" pitchFamily="50" charset="-127"/>
                <a:ea typeface="굴림" pitchFamily="50" charset="-127"/>
              </a:rPr>
              <a:pPr/>
              <a:t>8</a:t>
            </a:fld>
            <a:endParaRPr lang="en-US" altLang="ko-KR" sz="1300" b="0">
              <a:solidFill>
                <a:srgbClr val="000000"/>
              </a:solidFill>
              <a:latin typeface="굴림" pitchFamily="50" charset="-127"/>
              <a:ea typeface="굴림" pitchFamily="50" charset="-127"/>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ko-KR" sz="1800" cap="all">
                <a:effectLst/>
                <a:ea typeface="휴먼명조"/>
                <a:cs typeface="바탕" panose="02030600000101010101" pitchFamily="18" charset="-127"/>
              </a:rPr>
              <a:t>분석결과</a:t>
            </a:r>
            <a:r>
              <a:rPr lang="en-US" sz="1800">
                <a:effectLst/>
                <a:latin typeface="Times New Roman" panose="02020603050405020304" pitchFamily="18" charset="0"/>
                <a:ea typeface="맑은 고딕" panose="020B0503020000020004" pitchFamily="50" charset="-127"/>
              </a:rPr>
              <a:t>Antifouling coating</a:t>
            </a:r>
            <a:r>
              <a:rPr lang="ko-KR" sz="1800" cap="all">
                <a:effectLst/>
                <a:ea typeface="휴먼명조"/>
                <a:cs typeface="바탕" panose="02030600000101010101" pitchFamily="18" charset="-127"/>
              </a:rPr>
              <a:t>의 성능에 따라 벌크선의 경우 </a:t>
            </a:r>
            <a:r>
              <a:rPr lang="en-US" sz="1800" cap="all">
                <a:effectLst/>
                <a:latin typeface="휴먼명조"/>
                <a:cs typeface="바탕" panose="02030600000101010101" pitchFamily="18" charset="-127"/>
              </a:rPr>
              <a:t>17.7%(60</a:t>
            </a:r>
            <a:r>
              <a:rPr lang="ko-KR" sz="1800" cap="all">
                <a:effectLst/>
                <a:latin typeface="휴먼명조"/>
                <a:cs typeface="바탕" panose="02030600000101010101" pitchFamily="18" charset="-127"/>
              </a:rPr>
              <a:t>개월기준</a:t>
            </a:r>
            <a:r>
              <a:rPr lang="en-US" sz="1800" cap="all">
                <a:effectLst/>
                <a:latin typeface="휴먼명조"/>
                <a:cs typeface="바탕" panose="02030600000101010101" pitchFamily="18" charset="-127"/>
              </a:rPr>
              <a:t>)</a:t>
            </a:r>
            <a:endParaRPr lang="en-US" altLang="ko-KR"/>
          </a:p>
        </p:txBody>
      </p:sp>
    </p:spTree>
    <p:extLst>
      <p:ext uri="{BB962C8B-B14F-4D97-AF65-F5344CB8AC3E}">
        <p14:creationId xmlns:p14="http://schemas.microsoft.com/office/powerpoint/2010/main" val="2690046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496">
              <a:defRPr kumimoji="1" sz="1400" b="1">
                <a:solidFill>
                  <a:schemeClr val="tx1"/>
                </a:solidFill>
                <a:latin typeface="Arial" pitchFamily="34" charset="0"/>
                <a:ea typeface="HY수평선B" pitchFamily="18" charset="-127"/>
              </a:defRPr>
            </a:lvl1pPr>
            <a:lvl2pPr marL="716575" indent="-275606" defTabSz="958496">
              <a:defRPr kumimoji="1" sz="1400" b="1">
                <a:solidFill>
                  <a:schemeClr val="tx1"/>
                </a:solidFill>
                <a:latin typeface="Arial" pitchFamily="34" charset="0"/>
                <a:ea typeface="HY수평선B" pitchFamily="18" charset="-127"/>
              </a:defRPr>
            </a:lvl2pPr>
            <a:lvl3pPr marL="1102424" indent="-220485" defTabSz="958496">
              <a:defRPr kumimoji="1" sz="1400" b="1">
                <a:solidFill>
                  <a:schemeClr val="tx1"/>
                </a:solidFill>
                <a:latin typeface="Arial" pitchFamily="34" charset="0"/>
                <a:ea typeface="HY수평선B" pitchFamily="18" charset="-127"/>
              </a:defRPr>
            </a:lvl3pPr>
            <a:lvl4pPr marL="1543393" indent="-220485" defTabSz="958496">
              <a:defRPr kumimoji="1" sz="1400" b="1">
                <a:solidFill>
                  <a:schemeClr val="tx1"/>
                </a:solidFill>
                <a:latin typeface="Arial" pitchFamily="34" charset="0"/>
                <a:ea typeface="HY수평선B" pitchFamily="18" charset="-127"/>
              </a:defRPr>
            </a:lvl4pPr>
            <a:lvl5pPr marL="1984362" indent="-220485" defTabSz="958496">
              <a:defRPr kumimoji="1" sz="1400" b="1">
                <a:solidFill>
                  <a:schemeClr val="tx1"/>
                </a:solidFill>
                <a:latin typeface="Arial" pitchFamily="34" charset="0"/>
                <a:ea typeface="HY수평선B" pitchFamily="18" charset="-127"/>
              </a:defRPr>
            </a:lvl5pPr>
            <a:lvl6pPr marL="2425332"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6pPr>
            <a:lvl7pPr marL="2866301"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7pPr>
            <a:lvl8pPr marL="3307271"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8pPr>
            <a:lvl9pPr marL="3748240" indent="-220485" algn="ctr" defTabSz="958496" eaLnBrk="0" fontAlgn="t" hangingPunct="0">
              <a:spcBef>
                <a:spcPct val="0"/>
              </a:spcBef>
              <a:spcAft>
                <a:spcPct val="0"/>
              </a:spcAft>
              <a:defRPr kumimoji="1" sz="1400" b="1">
                <a:solidFill>
                  <a:schemeClr val="tx1"/>
                </a:solidFill>
                <a:latin typeface="Arial" pitchFamily="34" charset="0"/>
                <a:ea typeface="HY수평선B" pitchFamily="18" charset="-127"/>
              </a:defRPr>
            </a:lvl9pPr>
          </a:lstStyle>
          <a:p>
            <a:fld id="{1D54708C-9E6F-4E99-A7E0-9E8113F59F56}" type="slidenum">
              <a:rPr lang="en-US" altLang="ko-KR" sz="1300" b="0">
                <a:solidFill>
                  <a:srgbClr val="000000"/>
                </a:solidFill>
                <a:latin typeface="굴림" pitchFamily="50" charset="-127"/>
                <a:ea typeface="굴림" pitchFamily="50" charset="-127"/>
              </a:rPr>
              <a:pPr/>
              <a:t>9</a:t>
            </a:fld>
            <a:endParaRPr lang="en-US" altLang="ko-KR" sz="1300" b="0">
              <a:solidFill>
                <a:srgbClr val="000000"/>
              </a:solidFill>
              <a:latin typeface="굴림" pitchFamily="50" charset="-127"/>
              <a:ea typeface="굴림" pitchFamily="50" charset="-127"/>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p>
        </p:txBody>
      </p:sp>
    </p:spTree>
    <p:extLst>
      <p:ext uri="{BB962C8B-B14F-4D97-AF65-F5344CB8AC3E}">
        <p14:creationId xmlns:p14="http://schemas.microsoft.com/office/powerpoint/2010/main" val="3243856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A79BBC3-7A9F-4118-8BB7-EA03C0096C91}"/>
              </a:ext>
            </a:extLst>
          </p:cNvPr>
          <p:cNvSpPr>
            <a:spLocks noGrp="1"/>
          </p:cNvSpPr>
          <p:nvPr>
            <p:ph type="subTitle" idx="1"/>
          </p:nvPr>
        </p:nvSpPr>
        <p:spPr>
          <a:xfrm>
            <a:off x="1399713" y="260111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C9F91332-D604-487F-B148-523819DBE8F9}"/>
              </a:ext>
            </a:extLst>
          </p:cNvPr>
          <p:cNvSpPr/>
          <p:nvPr userDrawn="1"/>
        </p:nvSpPr>
        <p:spPr>
          <a:xfrm>
            <a:off x="0" y="0"/>
            <a:ext cx="12192000" cy="66272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egment, Function, Product in template (hide)">
            <a:extLst>
              <a:ext uri="{FF2B5EF4-FFF2-40B4-BE49-F238E27FC236}">
                <a16:creationId xmlns:a16="http://schemas.microsoft.com/office/drawing/2014/main" id="{54B949CE-6108-45C1-9232-9C7705F1DD28}"/>
              </a:ext>
            </a:extLst>
          </p:cNvPr>
          <p:cNvSpPr txBox="1">
            <a:spLocks noChangeArrowheads="1"/>
          </p:cNvSpPr>
          <p:nvPr userDrawn="1"/>
        </p:nvSpPr>
        <p:spPr bwMode="auto">
          <a:xfrm>
            <a:off x="381000" y="184538"/>
            <a:ext cx="4572000" cy="307773"/>
          </a:xfrm>
          <a:prstGeom prst="rect">
            <a:avLst/>
          </a:prstGeom>
          <a:noFill/>
          <a:ln w="9525">
            <a:noFill/>
            <a:miter lim="800000"/>
            <a:headEnd/>
            <a:tailEnd/>
          </a:ln>
          <a:effectLst/>
        </p:spPr>
        <p:txBody>
          <a:bodyPr wrap="square" lIns="91438" tIns="45718" rIns="91438" bIns="45718">
            <a:prstTxWarp prst="textNoShape">
              <a:avLst/>
            </a:prstTxWarp>
            <a:spAutoFit/>
          </a:bodyPr>
          <a:lstStyle/>
          <a:p>
            <a:pPr>
              <a:spcBef>
                <a:spcPct val="50000"/>
              </a:spcBef>
            </a:pPr>
            <a:r>
              <a:rPr lang="en-US" sz="1400">
                <a:solidFill>
                  <a:schemeClr val="bg1"/>
                </a:solidFill>
                <a:latin typeface="+mn-lt"/>
              </a:rPr>
              <a:t>Verification of Antifouling Coating’s In-Service Performance</a:t>
            </a:r>
            <a:endParaRPr lang="en-GB" sz="1400">
              <a:solidFill>
                <a:schemeClr val="bg1"/>
              </a:solidFill>
              <a:latin typeface="+mn-lt"/>
            </a:endParaRPr>
          </a:p>
        </p:txBody>
      </p:sp>
      <p:sp>
        <p:nvSpPr>
          <p:cNvPr id="9" name="Content Placeholder 2">
            <a:extLst>
              <a:ext uri="{FF2B5EF4-FFF2-40B4-BE49-F238E27FC236}">
                <a16:creationId xmlns:a16="http://schemas.microsoft.com/office/drawing/2014/main" id="{2F09EEF4-8036-488F-957A-092120D012A6}"/>
              </a:ext>
            </a:extLst>
          </p:cNvPr>
          <p:cNvSpPr>
            <a:spLocks noGrp="1"/>
          </p:cNvSpPr>
          <p:nvPr>
            <p:ph idx="10"/>
          </p:nvPr>
        </p:nvSpPr>
        <p:spPr>
          <a:xfrm>
            <a:off x="509726" y="1029810"/>
            <a:ext cx="2721746" cy="433426"/>
          </a:xfrm>
        </p:spPr>
        <p:txBody>
          <a:bodyPr>
            <a:normAutofit/>
          </a:bodyPr>
          <a:lstStyle/>
          <a:p>
            <a:r>
              <a:rPr lang="ko-KR" altLang="en-US" sz="2400">
                <a:solidFill>
                  <a:schemeClr val="bg1">
                    <a:lumMod val="50000"/>
                  </a:schemeClr>
                </a:solidFill>
                <a:latin typeface="+mj-ea"/>
                <a:ea typeface="+mj-ea"/>
              </a:rPr>
              <a:t>소제목을 입력</a:t>
            </a:r>
            <a:endParaRPr lang="en-US" altLang="ko-KR" sz="2400">
              <a:solidFill>
                <a:schemeClr val="bg1">
                  <a:lumMod val="50000"/>
                </a:schemeClr>
              </a:solidFill>
              <a:latin typeface="+mj-ea"/>
              <a:ea typeface="+mj-ea"/>
            </a:endParaRPr>
          </a:p>
          <a:p>
            <a:pPr marL="0" indent="0">
              <a:buNone/>
            </a:pPr>
            <a:endParaRPr lang="en-US" altLang="ko-KR" sz="2400">
              <a:solidFill>
                <a:schemeClr val="bg1">
                  <a:lumMod val="50000"/>
                </a:schemeClr>
              </a:solidFill>
              <a:latin typeface="+mj-ea"/>
              <a:ea typeface="+mj-ea"/>
            </a:endParaRPr>
          </a:p>
          <a:p>
            <a:endParaRPr lang="en-US" sz="2400">
              <a:solidFill>
                <a:schemeClr val="bg1">
                  <a:lumMod val="50000"/>
                </a:schemeClr>
              </a:solidFill>
              <a:latin typeface="+mj-ea"/>
              <a:ea typeface="+mj-ea"/>
            </a:endParaRPr>
          </a:p>
        </p:txBody>
      </p:sp>
      <p:cxnSp>
        <p:nvCxnSpPr>
          <p:cNvPr id="10" name="Straight Connector 9">
            <a:extLst>
              <a:ext uri="{FF2B5EF4-FFF2-40B4-BE49-F238E27FC236}">
                <a16:creationId xmlns:a16="http://schemas.microsoft.com/office/drawing/2014/main" id="{4F6F42EE-8724-40A7-8585-05B9EABE4B75}"/>
              </a:ext>
            </a:extLst>
          </p:cNvPr>
          <p:cNvCxnSpPr>
            <a:cxnSpLocks/>
          </p:cNvCxnSpPr>
          <p:nvPr userDrawn="1"/>
        </p:nvCxnSpPr>
        <p:spPr>
          <a:xfrm flipV="1">
            <a:off x="304800" y="6421065"/>
            <a:ext cx="11518084" cy="79460"/>
          </a:xfrm>
          <a:prstGeom prst="line">
            <a:avLst/>
          </a:prstGeom>
          <a:ln w="57150">
            <a:solidFill>
              <a:srgbClr val="A50021"/>
            </a:solidFill>
          </a:ln>
        </p:spPr>
        <p:style>
          <a:lnRef idx="1">
            <a:schemeClr val="accent1"/>
          </a:lnRef>
          <a:fillRef idx="0">
            <a:schemeClr val="accent1"/>
          </a:fillRef>
          <a:effectRef idx="0">
            <a:schemeClr val="accent1"/>
          </a:effectRef>
          <a:fontRef idx="minor">
            <a:schemeClr val="tx1"/>
          </a:fontRef>
        </p:style>
      </p:cxnSp>
      <p:sp>
        <p:nvSpPr>
          <p:cNvPr id="11" name="Text Box 11">
            <a:extLst>
              <a:ext uri="{FF2B5EF4-FFF2-40B4-BE49-F238E27FC236}">
                <a16:creationId xmlns:a16="http://schemas.microsoft.com/office/drawing/2014/main" id="{1FCDFF7B-67C3-4CBB-A782-7B30D69BFB31}"/>
              </a:ext>
            </a:extLst>
          </p:cNvPr>
          <p:cNvSpPr txBox="1">
            <a:spLocks noChangeArrowheads="1"/>
          </p:cNvSpPr>
          <p:nvPr userDrawn="1"/>
        </p:nvSpPr>
        <p:spPr bwMode="auto">
          <a:xfrm>
            <a:off x="304800" y="6535393"/>
            <a:ext cx="4191000" cy="215440"/>
          </a:xfrm>
          <a:prstGeom prst="rect">
            <a:avLst/>
          </a:prstGeom>
          <a:noFill/>
          <a:ln w="12700">
            <a:noFill/>
            <a:miter lim="800000"/>
            <a:headEnd/>
            <a:tailEnd/>
          </a:ln>
          <a:effectLst/>
        </p:spPr>
        <p:txBody>
          <a:bodyPr lIns="91438" tIns="45718" rIns="91438" bIns="45718">
            <a:prstTxWarp prst="textNoShape">
              <a:avLst/>
            </a:prstTxWarp>
            <a:spAutoFit/>
          </a:bodyPr>
          <a:lstStyle/>
          <a:p>
            <a:pPr defTabSz="761977" eaLnBrk="0" hangingPunct="0">
              <a:spcBef>
                <a:spcPct val="50000"/>
              </a:spcBef>
            </a:pPr>
            <a:r>
              <a:rPr lang="ko-KR" altLang="en-US" sz="800" noProof="0">
                <a:solidFill>
                  <a:srgbClr val="000000"/>
                </a:solidFill>
                <a:latin typeface="Verdana" charset="0"/>
              </a:rPr>
              <a:t>김효찬</a:t>
            </a:r>
            <a:r>
              <a:rPr lang="en-US" altLang="ko-KR" sz="800" noProof="0">
                <a:solidFill>
                  <a:srgbClr val="000000"/>
                </a:solidFill>
                <a:latin typeface="Verdana" charset="0"/>
              </a:rPr>
              <a:t>/ </a:t>
            </a:r>
            <a:r>
              <a:rPr lang="ko-KR" altLang="en-US" sz="800" noProof="0">
                <a:solidFill>
                  <a:srgbClr val="000000"/>
                </a:solidFill>
                <a:latin typeface="Verdana" charset="0"/>
              </a:rPr>
              <a:t>한국해운물류학회 </a:t>
            </a:r>
            <a:r>
              <a:rPr lang="en-US" altLang="ko-KR" sz="800" noProof="0">
                <a:solidFill>
                  <a:srgbClr val="000000"/>
                </a:solidFill>
                <a:latin typeface="Verdana" charset="0"/>
              </a:rPr>
              <a:t>2021</a:t>
            </a:r>
            <a:r>
              <a:rPr lang="ko-KR" altLang="en-US" sz="800" noProof="0">
                <a:solidFill>
                  <a:srgbClr val="000000"/>
                </a:solidFill>
                <a:latin typeface="Verdana" charset="0"/>
              </a:rPr>
              <a:t>년 추계 정기학술대회</a:t>
            </a:r>
            <a:endParaRPr lang="en-GB" sz="800" noProof="0">
              <a:solidFill>
                <a:srgbClr val="000000"/>
              </a:solidFill>
              <a:latin typeface="Verdana" charset="0"/>
            </a:endParaRPr>
          </a:p>
        </p:txBody>
      </p:sp>
      <p:pic>
        <p:nvPicPr>
          <p:cNvPr id="13" name="Picture 2">
            <a:extLst>
              <a:ext uri="{FF2B5EF4-FFF2-40B4-BE49-F238E27FC236}">
                <a16:creationId xmlns:a16="http://schemas.microsoft.com/office/drawing/2014/main" id="{4CB6693D-98C9-4CEC-9CE3-4BBFE0EC5399}"/>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7" r="-1"/>
          <a:stretch/>
        </p:blipFill>
        <p:spPr bwMode="auto">
          <a:xfrm>
            <a:off x="10181480" y="6302467"/>
            <a:ext cx="1807031" cy="396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982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5C36-E921-457B-BD28-F5E755AC8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DC3FD1-502A-4EC4-8B6C-481ED5D45F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DCEA16-253C-44CB-837E-FE8361F8B139}"/>
              </a:ext>
            </a:extLst>
          </p:cNvPr>
          <p:cNvSpPr>
            <a:spLocks noGrp="1"/>
          </p:cNvSpPr>
          <p:nvPr>
            <p:ph type="dt" sz="half" idx="10"/>
          </p:nvPr>
        </p:nvSpPr>
        <p:spPr/>
        <p:txBody>
          <a:bodyPr/>
          <a:lstStyle/>
          <a:p>
            <a:fld id="{DD011D00-C98D-4570-866F-E6EE437A5D8B}" type="datetimeFigureOut">
              <a:rPr lang="en-US" smtClean="0"/>
              <a:t>11/30/2021</a:t>
            </a:fld>
            <a:endParaRPr lang="en-US"/>
          </a:p>
        </p:txBody>
      </p:sp>
      <p:sp>
        <p:nvSpPr>
          <p:cNvPr id="5" name="Footer Placeholder 4">
            <a:extLst>
              <a:ext uri="{FF2B5EF4-FFF2-40B4-BE49-F238E27FC236}">
                <a16:creationId xmlns:a16="http://schemas.microsoft.com/office/drawing/2014/main" id="{00292FF4-0D25-4BC5-B959-F65254A18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A6B11-22F0-4D8F-B78A-987425B258C5}"/>
              </a:ext>
            </a:extLst>
          </p:cNvPr>
          <p:cNvSpPr>
            <a:spLocks noGrp="1"/>
          </p:cNvSpPr>
          <p:nvPr>
            <p:ph type="sldNum" sz="quarter" idx="12"/>
          </p:nvPr>
        </p:nvSpPr>
        <p:spPr/>
        <p:txBody>
          <a:bodyPr/>
          <a:lstStyle/>
          <a:p>
            <a:fld id="{3802E7D1-A5C0-4C39-8BB9-5C39B94F54CC}" type="slidenum">
              <a:rPr lang="en-US" smtClean="0"/>
              <a:t>‹#›</a:t>
            </a:fld>
            <a:endParaRPr lang="en-US"/>
          </a:p>
        </p:txBody>
      </p:sp>
    </p:spTree>
    <p:extLst>
      <p:ext uri="{BB962C8B-B14F-4D97-AF65-F5344CB8AC3E}">
        <p14:creationId xmlns:p14="http://schemas.microsoft.com/office/powerpoint/2010/main" val="83331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7983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내용">
    <p:spTree>
      <p:nvGrpSpPr>
        <p:cNvPr id="1" name=""/>
        <p:cNvGrpSpPr/>
        <p:nvPr/>
      </p:nvGrpSpPr>
      <p:grpSpPr>
        <a:xfrm>
          <a:off x="0" y="0"/>
          <a:ext cx="0" cy="0"/>
          <a:chOff x="0" y="0"/>
          <a:chExt cx="0" cy="0"/>
        </a:xfrm>
      </p:grpSpPr>
      <p:sp>
        <p:nvSpPr>
          <p:cNvPr id="2" name="내용 개체 틀 1"/>
          <p:cNvSpPr>
            <a:spLocks noGrp="1"/>
          </p:cNvSpPr>
          <p:nvPr>
            <p:ph/>
          </p:nvPr>
        </p:nvSpPr>
        <p:spPr>
          <a:xfrm>
            <a:off x="609600" y="274639"/>
            <a:ext cx="10972800" cy="5851525"/>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3" name="Rectangle 7"/>
          <p:cNvSpPr>
            <a:spLocks noGrp="1" noChangeArrowheads="1"/>
          </p:cNvSpPr>
          <p:nvPr>
            <p:ph type="sldNum" sz="quarter" idx="10"/>
          </p:nvPr>
        </p:nvSpPr>
        <p:spPr>
          <a:ln/>
        </p:spPr>
        <p:txBody>
          <a:bodyPr/>
          <a:lstStyle>
            <a:lvl1pPr>
              <a:defRPr/>
            </a:lvl1pPr>
          </a:lstStyle>
          <a:p>
            <a:pPr>
              <a:defRPr/>
            </a:pPr>
            <a:r>
              <a:rPr lang="en-US" altLang="ko-KR"/>
              <a:t>-</a:t>
            </a:r>
            <a:fld id="{A63D0306-6B4C-43D3-BA81-B83AF23FE6FB}" type="slidenum">
              <a:rPr lang="en-US" altLang="ko-KR"/>
              <a:pPr>
                <a:defRPr/>
              </a:pPr>
              <a:t>‹#›</a:t>
            </a:fld>
            <a:r>
              <a:rPr lang="en-US" altLang="ko-KR"/>
              <a:t>-</a:t>
            </a:r>
          </a:p>
        </p:txBody>
      </p:sp>
    </p:spTree>
    <p:extLst>
      <p:ext uri="{BB962C8B-B14F-4D97-AF65-F5344CB8AC3E}">
        <p14:creationId xmlns:p14="http://schemas.microsoft.com/office/powerpoint/2010/main" val="316748888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3" name="Content Placeholder 2"/>
          <p:cNvSpPr>
            <a:spLocks noGrp="1"/>
          </p:cNvSpPr>
          <p:nvPr>
            <p:ph idx="1" hasCustomPrompt="1"/>
          </p:nvPr>
        </p:nvSpPr>
        <p:spPr/>
        <p:txBody>
          <a:bodyPr/>
          <a:lstStyle>
            <a:lvl1pPr>
              <a:defRPr/>
            </a:lvl1pPr>
            <a:lvl2pPr>
              <a:buFont typeface="Lucida Grande"/>
              <a:buChar char="−"/>
              <a:defRPr/>
            </a:lvl2pPr>
          </a:lstStyle>
          <a:p>
            <a:pPr lvl="0"/>
            <a:r>
              <a:rPr lang="nb-NO" err="1"/>
              <a:t>Click</a:t>
            </a:r>
            <a:r>
              <a:rPr lang="nb-NO"/>
              <a:t> to </a:t>
            </a:r>
            <a:r>
              <a:rPr lang="nb-NO" err="1"/>
              <a:t>add</a:t>
            </a:r>
            <a:r>
              <a:rPr lang="nb-NO"/>
              <a:t> </a:t>
            </a:r>
            <a:r>
              <a:rPr lang="nb-NO" err="1"/>
              <a:t>text</a:t>
            </a:r>
            <a:endParaRPr lang="nb-NO"/>
          </a:p>
          <a:p>
            <a:pPr lvl="1"/>
            <a:r>
              <a:rPr lang="nb-NO" err="1"/>
              <a:t>Second</a:t>
            </a:r>
            <a:r>
              <a:rPr lang="nb-NO"/>
              <a:t> </a:t>
            </a:r>
            <a:r>
              <a:rPr lang="nb-NO" err="1"/>
              <a:t>level</a:t>
            </a:r>
            <a:endParaRPr lang="nb-NO"/>
          </a:p>
          <a:p>
            <a:pPr lvl="2"/>
            <a:r>
              <a:rPr lang="nb-NO" err="1"/>
              <a:t>Third</a:t>
            </a:r>
            <a:r>
              <a:rPr lang="nb-NO"/>
              <a:t> </a:t>
            </a:r>
            <a:r>
              <a:rPr lang="nb-NO" err="1"/>
              <a:t>level</a:t>
            </a:r>
            <a:endParaRPr lang="nb-NO"/>
          </a:p>
          <a:p>
            <a:pPr lvl="3"/>
            <a:r>
              <a:rPr lang="nb-NO" err="1"/>
              <a:t>Fourth</a:t>
            </a:r>
            <a:r>
              <a:rPr lang="nb-NO"/>
              <a:t> </a:t>
            </a:r>
            <a:r>
              <a:rPr lang="nb-NO" err="1"/>
              <a:t>level</a:t>
            </a:r>
            <a:endParaRPr lang="nb-NO"/>
          </a:p>
          <a:p>
            <a:pPr lvl="4"/>
            <a:r>
              <a:rPr lang="nb-NO" err="1"/>
              <a:t>Fifth</a:t>
            </a:r>
            <a:r>
              <a:rPr lang="nb-NO"/>
              <a:t> </a:t>
            </a:r>
            <a:r>
              <a:rPr lang="nb-NO" err="1"/>
              <a:t>level</a:t>
            </a:r>
            <a:endParaRPr lang="nb-NO"/>
          </a:p>
        </p:txBody>
      </p:sp>
    </p:spTree>
    <p:extLst>
      <p:ext uri="{BB962C8B-B14F-4D97-AF65-F5344CB8AC3E}">
        <p14:creationId xmlns:p14="http://schemas.microsoft.com/office/powerpoint/2010/main" val="32358806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8B1E4-B04F-4918-924F-B27BF5232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D15186-5FA9-48C6-AB17-5B68E83754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0818B-72AD-4318-B19E-695FFB0F02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59F59F-056E-4640-8709-C386E791493E}" type="datetimeFigureOut">
              <a:rPr lang="en-US" smtClean="0"/>
              <a:t>11/30/2021</a:t>
            </a:fld>
            <a:endParaRPr lang="en-US"/>
          </a:p>
        </p:txBody>
      </p:sp>
      <p:sp>
        <p:nvSpPr>
          <p:cNvPr id="5" name="Footer Placeholder 4">
            <a:extLst>
              <a:ext uri="{FF2B5EF4-FFF2-40B4-BE49-F238E27FC236}">
                <a16:creationId xmlns:a16="http://schemas.microsoft.com/office/drawing/2014/main" id="{C769FDB4-2C2E-43B0-9C04-5EF02AF08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30A192-29CA-46A0-A632-93755E10F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A14AE-0F69-4858-BD39-511E63960249}" type="slidenum">
              <a:rPr lang="en-US" smtClean="0"/>
              <a:t>‹#›</a:t>
            </a:fld>
            <a:endParaRPr lang="en-US"/>
          </a:p>
        </p:txBody>
      </p:sp>
    </p:spTree>
    <p:extLst>
      <p:ext uri="{BB962C8B-B14F-4D97-AF65-F5344CB8AC3E}">
        <p14:creationId xmlns:p14="http://schemas.microsoft.com/office/powerpoint/2010/main" val="2674227270"/>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5" r:id="rId4"/>
    <p:sldLayoutId id="214748366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creativecommons.org/licenses/by-sa/3.0/" TargetMode="External"/><Relationship Id="rId5" Type="http://schemas.openxmlformats.org/officeDocument/2006/relationships/hyperlink" Target="http://en.wikipedia.org/wiki/biofouling?oldid=0" TargetMode="Externa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7">
            <a:extLst>
              <a:ext uri="{FF2B5EF4-FFF2-40B4-BE49-F238E27FC236}">
                <a16:creationId xmlns:a16="http://schemas.microsoft.com/office/drawing/2014/main" id="{F264D445-68DE-49B4-A3F9-3CAD9B835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22"/>
            <a:ext cx="12192000" cy="68590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8B20A-B099-4F1A-B987-928741479463}"/>
              </a:ext>
            </a:extLst>
          </p:cNvPr>
          <p:cNvSpPr>
            <a:spLocks noGrp="1"/>
          </p:cNvSpPr>
          <p:nvPr>
            <p:ph type="ctrTitle"/>
          </p:nvPr>
        </p:nvSpPr>
        <p:spPr>
          <a:xfrm>
            <a:off x="869632" y="1036756"/>
            <a:ext cx="6114180" cy="1976443"/>
          </a:xfrm>
        </p:spPr>
        <p:txBody>
          <a:bodyPr vert="horz" lIns="91440" tIns="45720" rIns="91440" bIns="45720" rtlCol="0" anchor="t">
            <a:normAutofit fontScale="90000"/>
          </a:bodyPr>
          <a:lstStyle/>
          <a:p>
            <a:pPr algn="l"/>
            <a:r>
              <a:rPr lang="en-US" sz="4900" b="1">
                <a:solidFill>
                  <a:srgbClr val="FF0000"/>
                </a:solidFill>
                <a:latin typeface="Times New Roman" panose="02020603050405020304" pitchFamily="18" charset="0"/>
                <a:cs typeface="Times New Roman" panose="02020603050405020304" pitchFamily="18" charset="0"/>
              </a:rPr>
              <a:t>Ship</a:t>
            </a:r>
            <a:r>
              <a:rPr lang="ko-KR" altLang="en-US" sz="4900" b="1">
                <a:solidFill>
                  <a:srgbClr val="FF0000"/>
                </a:solidFill>
                <a:latin typeface="Times New Roman" panose="02020603050405020304" pitchFamily="18" charset="0"/>
                <a:cs typeface="Times New Roman" panose="02020603050405020304" pitchFamily="18" charset="0"/>
              </a:rPr>
              <a:t> </a:t>
            </a:r>
            <a:r>
              <a:rPr lang="en-US" altLang="ko-KR" sz="4900" b="1">
                <a:solidFill>
                  <a:srgbClr val="FF0000"/>
                </a:solidFill>
                <a:latin typeface="Times New Roman" panose="02020603050405020304" pitchFamily="18" charset="0"/>
                <a:cs typeface="Times New Roman" panose="02020603050405020304" pitchFamily="18" charset="0"/>
              </a:rPr>
              <a:t>Energy Efficiency</a:t>
            </a:r>
            <a:br>
              <a:rPr lang="en-US" altLang="ko-KR" sz="4900" b="1">
                <a:solidFill>
                  <a:srgbClr val="FF0000"/>
                </a:solidFill>
                <a:latin typeface="Times New Roman" panose="02020603050405020304" pitchFamily="18" charset="0"/>
                <a:cs typeface="Times New Roman" panose="02020603050405020304" pitchFamily="18" charset="0"/>
              </a:rPr>
            </a:br>
            <a:br>
              <a:rPr lang="en-US" altLang="ko-KR" sz="3400" b="1">
                <a:solidFill>
                  <a:srgbClr val="FF0000"/>
                </a:solidFill>
                <a:latin typeface="Times New Roman" panose="02020603050405020304" pitchFamily="18" charset="0"/>
                <a:cs typeface="Times New Roman" panose="02020603050405020304" pitchFamily="18" charset="0"/>
              </a:rPr>
            </a:br>
            <a:r>
              <a:rPr lang="en-US" altLang="ko-KR" sz="3400" b="1">
                <a:solidFill>
                  <a:srgbClr val="FF0000"/>
                </a:solidFill>
                <a:latin typeface="Times New Roman" panose="02020603050405020304" pitchFamily="18" charset="0"/>
                <a:cs typeface="Times New Roman" panose="02020603050405020304" pitchFamily="18" charset="0"/>
              </a:rPr>
              <a:t>- Verification of Antifouling Coating’s In-Service Performance- </a:t>
            </a:r>
            <a:endParaRPr lang="en-US" sz="3400" b="1" kern="1200">
              <a:solidFill>
                <a:srgbClr val="FF0000"/>
              </a:solidFill>
              <a:latin typeface="Times New Roman" panose="02020603050405020304" pitchFamily="18" charset="0"/>
              <a:cs typeface="Times New Roman" panose="02020603050405020304" pitchFamily="18" charset="0"/>
            </a:endParaRPr>
          </a:p>
        </p:txBody>
      </p:sp>
      <p:grpSp>
        <p:nvGrpSpPr>
          <p:cNvPr id="37" name="Group 29">
            <a:extLst>
              <a:ext uri="{FF2B5EF4-FFF2-40B4-BE49-F238E27FC236}">
                <a16:creationId xmlns:a16="http://schemas.microsoft.com/office/drawing/2014/main" id="{66F1E4C8-ECCF-4BB1-9BB6-34EA539819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31" name="Freeform 6">
              <a:extLst>
                <a:ext uri="{FF2B5EF4-FFF2-40B4-BE49-F238E27FC236}">
                  <a16:creationId xmlns:a16="http://schemas.microsoft.com/office/drawing/2014/main" id="{87735952-1B8D-4C3F-A581-627AD8700C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38" name="Freeform 6">
              <a:extLst>
                <a:ext uri="{FF2B5EF4-FFF2-40B4-BE49-F238E27FC236}">
                  <a16:creationId xmlns:a16="http://schemas.microsoft.com/office/drawing/2014/main" id="{4783CD20-554A-4329-9365-30A0FE30D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a:p>
          </p:txBody>
        </p:sp>
      </p:grpSp>
      <p:sp>
        <p:nvSpPr>
          <p:cNvPr id="3" name="Subtitle 2">
            <a:extLst>
              <a:ext uri="{FF2B5EF4-FFF2-40B4-BE49-F238E27FC236}">
                <a16:creationId xmlns:a16="http://schemas.microsoft.com/office/drawing/2014/main" id="{82069F6E-38EC-44B5-9B35-105A0165E54D}"/>
              </a:ext>
            </a:extLst>
          </p:cNvPr>
          <p:cNvSpPr>
            <a:spLocks noGrp="1"/>
          </p:cNvSpPr>
          <p:nvPr>
            <p:ph type="subTitle" idx="1"/>
          </p:nvPr>
        </p:nvSpPr>
        <p:spPr>
          <a:xfrm>
            <a:off x="1095104" y="3949933"/>
            <a:ext cx="5731012" cy="1858230"/>
          </a:xfrm>
        </p:spPr>
        <p:txBody>
          <a:bodyPr vert="horz" lIns="91440" tIns="45720" rIns="91440" bIns="45720" rtlCol="0">
            <a:normAutofit/>
          </a:bodyPr>
          <a:lstStyle/>
          <a:p>
            <a:pPr indent="-228600" algn="l">
              <a:buFont typeface="Arial" panose="020B0604020202020204" pitchFamily="34" charset="0"/>
              <a:buChar char="•"/>
            </a:pPr>
            <a:r>
              <a:rPr lang="en-US" altLang="ko-KR" sz="2000" b="1" dirty="0">
                <a:solidFill>
                  <a:schemeClr val="tx1">
                    <a:alpha val="60000"/>
                  </a:schemeClr>
                </a:solidFill>
              </a:rPr>
              <a:t>2021</a:t>
            </a:r>
            <a:r>
              <a:rPr lang="ko-KR" altLang="en-US" sz="2000" b="1" dirty="0">
                <a:solidFill>
                  <a:schemeClr val="tx1">
                    <a:alpha val="60000"/>
                  </a:schemeClr>
                </a:solidFill>
              </a:rPr>
              <a:t>년 </a:t>
            </a:r>
            <a:r>
              <a:rPr lang="en-US" altLang="ko-KR" sz="2000" b="1" dirty="0">
                <a:solidFill>
                  <a:schemeClr val="tx1">
                    <a:alpha val="60000"/>
                  </a:schemeClr>
                </a:solidFill>
              </a:rPr>
              <a:t>12</a:t>
            </a:r>
            <a:r>
              <a:rPr lang="ko-KR" altLang="en-US" sz="2000" b="1" dirty="0">
                <a:solidFill>
                  <a:schemeClr val="tx1">
                    <a:alpha val="60000"/>
                  </a:schemeClr>
                </a:solidFill>
              </a:rPr>
              <a:t>월 </a:t>
            </a:r>
            <a:r>
              <a:rPr lang="en-US" altLang="ko-KR" sz="2000" b="1" dirty="0">
                <a:solidFill>
                  <a:schemeClr val="tx1">
                    <a:alpha val="60000"/>
                  </a:schemeClr>
                </a:solidFill>
              </a:rPr>
              <a:t>10</a:t>
            </a:r>
            <a:r>
              <a:rPr lang="ko-KR" altLang="en-US" sz="2000" b="1" dirty="0">
                <a:solidFill>
                  <a:schemeClr val="tx1">
                    <a:alpha val="60000"/>
                  </a:schemeClr>
                </a:solidFill>
              </a:rPr>
              <a:t>일 </a:t>
            </a:r>
          </a:p>
          <a:p>
            <a:pPr indent="-228600" algn="l">
              <a:buFont typeface="Arial" panose="020B0604020202020204" pitchFamily="34" charset="0"/>
              <a:buChar char="•"/>
            </a:pPr>
            <a:r>
              <a:rPr lang="ko-KR" altLang="en-US" sz="2000" b="1" dirty="0">
                <a:solidFill>
                  <a:schemeClr val="tx1">
                    <a:alpha val="60000"/>
                  </a:schemeClr>
                </a:solidFill>
              </a:rPr>
              <a:t>한국해양대학교 해운항만 물류학과    </a:t>
            </a:r>
          </a:p>
          <a:p>
            <a:pPr algn="l"/>
            <a:r>
              <a:rPr lang="ko-KR" altLang="en-US" sz="2000" b="1" dirty="0">
                <a:solidFill>
                  <a:schemeClr val="tx1">
                    <a:alpha val="60000"/>
                  </a:schemeClr>
                </a:solidFill>
              </a:rPr>
              <a:t>    김효찬 </a:t>
            </a:r>
          </a:p>
          <a:p>
            <a:pPr indent="-228600" algn="l">
              <a:buFont typeface="Arial" panose="020B0604020202020204" pitchFamily="34" charset="0"/>
              <a:buChar char="•"/>
            </a:pPr>
            <a:r>
              <a:rPr lang="ko-KR" altLang="en-US" sz="2000" b="1" dirty="0">
                <a:solidFill>
                  <a:schemeClr val="tx1">
                    <a:alpha val="60000"/>
                  </a:schemeClr>
                </a:solidFill>
              </a:rPr>
              <a:t>지도교수님 </a:t>
            </a:r>
            <a:r>
              <a:rPr lang="en-US" altLang="ko-KR" sz="2000" b="1" dirty="0">
                <a:solidFill>
                  <a:schemeClr val="tx1">
                    <a:alpha val="60000"/>
                  </a:schemeClr>
                </a:solidFill>
              </a:rPr>
              <a:t>: </a:t>
            </a:r>
            <a:r>
              <a:rPr lang="ko-KR" altLang="en-US" sz="2000" b="1" dirty="0">
                <a:solidFill>
                  <a:schemeClr val="tx1">
                    <a:alpha val="60000"/>
                  </a:schemeClr>
                </a:solidFill>
              </a:rPr>
              <a:t>신영란 </a:t>
            </a:r>
          </a:p>
        </p:txBody>
      </p:sp>
      <p:grpSp>
        <p:nvGrpSpPr>
          <p:cNvPr id="6" name="그룹 5"/>
          <p:cNvGrpSpPr/>
          <p:nvPr/>
        </p:nvGrpSpPr>
        <p:grpSpPr>
          <a:xfrm>
            <a:off x="7035396" y="777070"/>
            <a:ext cx="4781263" cy="5103283"/>
            <a:chOff x="7035396" y="777070"/>
            <a:chExt cx="4781263" cy="5103283"/>
          </a:xfrm>
        </p:grpSpPr>
        <p:pic>
          <p:nvPicPr>
            <p:cNvPr id="5" name="Picture 4" descr="A small boat in a body of water&#10;&#10;Description automatically generated">
              <a:extLst>
                <a:ext uri="{FF2B5EF4-FFF2-40B4-BE49-F238E27FC236}">
                  <a16:creationId xmlns:a16="http://schemas.microsoft.com/office/drawing/2014/main" id="{1F5ACC5C-60CF-42D9-8FD6-A0CEFC48BE4D}"/>
                </a:ext>
              </a:extLst>
            </p:cNvPr>
            <p:cNvPicPr>
              <a:picLocks noChangeAspect="1"/>
            </p:cNvPicPr>
            <p:nvPr/>
          </p:nvPicPr>
          <p:blipFill rotWithShape="1">
            <a:blip r:embed="rId3">
              <a:extLst>
                <a:ext uri="{28A0092B-C50C-407E-A947-70E740481C1C}">
                  <a14:useLocalDpi xmlns:a14="http://schemas.microsoft.com/office/drawing/2010/main" val="0"/>
                </a:ext>
              </a:extLst>
            </a:blip>
            <a:srcRect t="11733" r="3" b="3"/>
            <a:stretch/>
          </p:blipFill>
          <p:spPr>
            <a:xfrm>
              <a:off x="7035396" y="777070"/>
              <a:ext cx="4781263" cy="2690420"/>
            </a:xfrm>
            <a:prstGeom prst="rect">
              <a:avLst/>
            </a:prstGeom>
          </p:spPr>
        </p:pic>
        <p:pic>
          <p:nvPicPr>
            <p:cNvPr id="4" name="Picture 3" descr="A group of people in a boat on a body of water&#10;&#10;Description automatically generated">
              <a:extLst>
                <a:ext uri="{FF2B5EF4-FFF2-40B4-BE49-F238E27FC236}">
                  <a16:creationId xmlns:a16="http://schemas.microsoft.com/office/drawing/2014/main" id="{1B262444-E363-4220-81E3-B0BBE19074F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2478" r="8454"/>
            <a:stretch/>
          </p:blipFill>
          <p:spPr>
            <a:xfrm>
              <a:off x="7042613" y="3466807"/>
              <a:ext cx="2389771" cy="2413546"/>
            </a:xfrm>
            <a:prstGeom prst="rect">
              <a:avLst/>
            </a:prstGeom>
          </p:spPr>
        </p:pic>
        <p:pic>
          <p:nvPicPr>
            <p:cNvPr id="10" name="그림 2">
              <a:extLst>
                <a:ext uri="{FF2B5EF4-FFF2-40B4-BE49-F238E27FC236}">
                  <a16:creationId xmlns:a16="http://schemas.microsoft.com/office/drawing/2014/main" id="{F053838A-4482-4084-B83F-DA4D98DA14E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05" r="-823" b="-4"/>
            <a:stretch/>
          </p:blipFill>
          <p:spPr>
            <a:xfrm>
              <a:off x="9474912" y="3538996"/>
              <a:ext cx="2299218" cy="2269167"/>
            </a:xfrm>
            <a:prstGeom prst="rect">
              <a:avLst/>
            </a:prstGeom>
          </p:spPr>
        </p:pic>
      </p:grpSp>
    </p:spTree>
    <p:extLst>
      <p:ext uri="{BB962C8B-B14F-4D97-AF65-F5344CB8AC3E}">
        <p14:creationId xmlns:p14="http://schemas.microsoft.com/office/powerpoint/2010/main" val="227943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5E16EACF-8ECA-4EAC-AE11-95E7D10B2CAC}"/>
              </a:ext>
            </a:extLst>
          </p:cNvPr>
          <p:cNvPicPr>
            <a:picLocks noChangeAspect="1"/>
          </p:cNvPicPr>
          <p:nvPr/>
        </p:nvPicPr>
        <p:blipFill>
          <a:blip r:embed="rId2">
            <a:extLst>
              <a:ext uri="{28A0092B-C50C-407E-A947-70E740481C1C}">
                <a14:useLocalDpi xmlns:a14="http://schemas.microsoft.com/office/drawing/2010/main" val="0"/>
              </a:ext>
            </a:extLst>
          </a:blip>
          <a:srcRect r="12"/>
          <a:stretch>
            <a:fillRect/>
          </a:stretch>
        </p:blipFill>
        <p:spPr>
          <a:xfrm>
            <a:off x="1504959" y="1595438"/>
            <a:ext cx="9140825" cy="4373562"/>
          </a:xfrm>
          <a:prstGeom prst="rect">
            <a:avLst/>
          </a:prstGeom>
        </p:spPr>
      </p:pic>
      <p:sp>
        <p:nvSpPr>
          <p:cNvPr id="6" name="Content Placeholder 5">
            <a:extLst>
              <a:ext uri="{FF2B5EF4-FFF2-40B4-BE49-F238E27FC236}">
                <a16:creationId xmlns:a16="http://schemas.microsoft.com/office/drawing/2014/main" id="{DAE00250-4814-4292-A0B2-1DE642BA6266}"/>
              </a:ext>
            </a:extLst>
          </p:cNvPr>
          <p:cNvSpPr>
            <a:spLocks noGrp="1"/>
          </p:cNvSpPr>
          <p:nvPr>
            <p:ph idx="10"/>
          </p:nvPr>
        </p:nvSpPr>
        <p:spPr>
          <a:xfrm>
            <a:off x="1504959" y="1020932"/>
            <a:ext cx="2721746" cy="433426"/>
          </a:xfrm>
        </p:spPr>
        <p:txBody>
          <a:bodyPr>
            <a:normAutofit fontScale="92500" lnSpcReduction="10000"/>
          </a:bodyPr>
          <a:lstStyle/>
          <a:p>
            <a:r>
              <a:rPr lang="en-US"/>
              <a:t>Thank you</a:t>
            </a:r>
          </a:p>
        </p:txBody>
      </p:sp>
    </p:spTree>
    <p:extLst>
      <p:ext uri="{BB962C8B-B14F-4D97-AF65-F5344CB8AC3E}">
        <p14:creationId xmlns:p14="http://schemas.microsoft.com/office/powerpoint/2010/main" val="14273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bg>
      <p:bgRef idx="1001">
        <a:schemeClr val="bg1"/>
      </p:bgRef>
    </p:bg>
    <p:spTree>
      <p:nvGrpSpPr>
        <p:cNvPr id="1" name=""/>
        <p:cNvGrpSpPr/>
        <p:nvPr/>
      </p:nvGrpSpPr>
      <p:grpSpPr>
        <a:xfrm>
          <a:off x="0" y="0"/>
          <a:ext cx="0" cy="0"/>
          <a:chOff x="0" y="0"/>
          <a:chExt cx="0" cy="0"/>
        </a:xfrm>
      </p:grpSpPr>
      <p:grpSp>
        <p:nvGrpSpPr>
          <p:cNvPr id="29" name="Group 22"/>
          <p:cNvGrpSpPr>
            <a:grpSpLocks/>
          </p:cNvGrpSpPr>
          <p:nvPr/>
        </p:nvGrpSpPr>
        <p:grpSpPr bwMode="auto">
          <a:xfrm>
            <a:off x="506027" y="906003"/>
            <a:ext cx="11292396" cy="595313"/>
            <a:chOff x="217" y="436"/>
            <a:chExt cx="5851" cy="375"/>
          </a:xfrm>
        </p:grpSpPr>
        <p:sp>
          <p:nvSpPr>
            <p:cNvPr id="30" name="Rectangle 3"/>
            <p:cNvSpPr>
              <a:spLocks noChangeArrowheads="1"/>
            </p:cNvSpPr>
            <p:nvPr/>
          </p:nvSpPr>
          <p:spPr bwMode="auto">
            <a:xfrm>
              <a:off x="217" y="436"/>
              <a:ext cx="5851" cy="318"/>
            </a:xfrm>
            <a:prstGeom prst="rect">
              <a:avLst/>
            </a:pr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tLang="ko-KR" sz="2000">
                <a:solidFill>
                  <a:srgbClr val="FFFF66"/>
                </a:solidFill>
                <a:latin typeface="HY수평선B" pitchFamily="18" charset="-127"/>
              </a:endParaRPr>
            </a:p>
          </p:txBody>
        </p:sp>
        <p:grpSp>
          <p:nvGrpSpPr>
            <p:cNvPr id="31" name="Group 4"/>
            <p:cNvGrpSpPr>
              <a:grpSpLocks/>
            </p:cNvGrpSpPr>
            <p:nvPr/>
          </p:nvGrpSpPr>
          <p:grpSpPr bwMode="auto">
            <a:xfrm>
              <a:off x="262" y="481"/>
              <a:ext cx="46" cy="330"/>
              <a:chOff x="2844" y="1533"/>
              <a:chExt cx="290" cy="404"/>
            </a:xfrm>
          </p:grpSpPr>
          <p:sp>
            <p:nvSpPr>
              <p:cNvPr id="33" name="AutoShape 5"/>
              <p:cNvSpPr>
                <a:spLocks noChangeArrowheads="1"/>
              </p:cNvSpPr>
              <p:nvPr/>
            </p:nvSpPr>
            <p:spPr bwMode="auto">
              <a:xfrm>
                <a:off x="2844" y="1533"/>
                <a:ext cx="287" cy="274"/>
              </a:xfrm>
              <a:prstGeom prst="roundRect">
                <a:avLst>
                  <a:gd name="adj" fmla="val 6264"/>
                </a:avLst>
              </a:prstGeom>
              <a:gradFill rotWithShape="1">
                <a:gsLst>
                  <a:gs pos="0">
                    <a:srgbClr val="F4D13E"/>
                  </a:gs>
                  <a:gs pos="100000">
                    <a:srgbClr val="CEAB64"/>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ko-KR" altLang="en-US">
                  <a:solidFill>
                    <a:srgbClr val="000000"/>
                  </a:solidFill>
                </a:endParaRPr>
              </a:p>
            </p:txBody>
          </p:sp>
          <p:sp>
            <p:nvSpPr>
              <p:cNvPr id="34" name="AutoShape 6"/>
              <p:cNvSpPr>
                <a:spLocks noChangeArrowheads="1"/>
              </p:cNvSpPr>
              <p:nvPr/>
            </p:nvSpPr>
            <p:spPr bwMode="auto">
              <a:xfrm>
                <a:off x="2850" y="1539"/>
                <a:ext cx="284" cy="49"/>
              </a:xfrm>
              <a:prstGeom prst="roundRect">
                <a:avLst>
                  <a:gd name="adj" fmla="val 32991"/>
                </a:avLst>
              </a:prstGeom>
              <a:gradFill rotWithShape="1">
                <a:gsLst>
                  <a:gs pos="0">
                    <a:schemeClr val="bg1">
                      <a:alpha val="78999"/>
                    </a:schemeClr>
                  </a:gs>
                  <a:gs pos="100000">
                    <a:schemeClr val="bg1">
                      <a:gamma/>
                      <a:tint val="38039"/>
                      <a:invGamma/>
                      <a:alpha val="0"/>
                    </a:schemeClr>
                  </a:gs>
                </a:gsLst>
                <a:lin ang="5400000" scaled="1"/>
              </a:gradFill>
              <a:ln w="9525">
                <a:noFill/>
                <a:round/>
                <a:headEnd/>
                <a:tailEnd/>
              </a:ln>
              <a:effectLst/>
            </p:spPr>
            <p:txBody>
              <a:bodyPr wrap="none" anchor="ctr"/>
              <a:lstStyle/>
              <a:p>
                <a:pPr>
                  <a:defRPr/>
                </a:pPr>
                <a:endParaRPr lang="ko-KR" altLang="en-US">
                  <a:solidFill>
                    <a:srgbClr val="000000"/>
                  </a:solidFill>
                  <a:latin typeface="Arial" charset="0"/>
                </a:endParaRPr>
              </a:p>
            </p:txBody>
          </p:sp>
          <p:sp>
            <p:nvSpPr>
              <p:cNvPr id="35" name="AutoShape 7"/>
              <p:cNvSpPr>
                <a:spLocks noChangeArrowheads="1"/>
              </p:cNvSpPr>
              <p:nvPr/>
            </p:nvSpPr>
            <p:spPr bwMode="auto">
              <a:xfrm flipV="1">
                <a:off x="2852" y="1644"/>
                <a:ext cx="281" cy="293"/>
              </a:xfrm>
              <a:prstGeom prst="roundRect">
                <a:avLst>
                  <a:gd name="adj" fmla="val 31324"/>
                </a:avLst>
              </a:prstGeom>
              <a:gradFill rotWithShape="1">
                <a:gsLst>
                  <a:gs pos="0">
                    <a:srgbClr val="580808">
                      <a:alpha val="35001"/>
                    </a:srgbClr>
                  </a:gs>
                  <a:gs pos="100000">
                    <a:srgbClr val="740A0A">
                      <a:alpha val="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p>
                <a:endParaRPr lang="ko-KR" altLang="en-US">
                  <a:solidFill>
                    <a:srgbClr val="000000"/>
                  </a:solidFill>
                </a:endParaRPr>
              </a:p>
            </p:txBody>
          </p:sp>
        </p:grpSp>
        <p:sp>
          <p:nvSpPr>
            <p:cNvPr id="32" name="Rectangle 8"/>
            <p:cNvSpPr>
              <a:spLocks noChangeArrowheads="1"/>
            </p:cNvSpPr>
            <p:nvPr/>
          </p:nvSpPr>
          <p:spPr bwMode="auto">
            <a:xfrm>
              <a:off x="342" y="475"/>
              <a:ext cx="3232" cy="25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altLang="ko-KR" sz="2000">
                  <a:solidFill>
                    <a:srgbClr val="FFFF66"/>
                  </a:solidFill>
                  <a:latin typeface="HY수평선B" pitchFamily="18" charset="-127"/>
                </a:rPr>
                <a:t>I. Introduction</a:t>
              </a:r>
              <a:r>
                <a:rPr lang="ko-KR" altLang="en-US" sz="2000">
                  <a:solidFill>
                    <a:srgbClr val="FFFF66"/>
                  </a:solidFill>
                  <a:latin typeface="HY수평선B" pitchFamily="18" charset="-127"/>
                </a:rPr>
                <a:t> </a:t>
              </a:r>
              <a:endParaRPr lang="en-US" altLang="ko-KR" sz="2000">
                <a:solidFill>
                  <a:srgbClr val="FFFF66"/>
                </a:solidFill>
                <a:latin typeface="HY수평선B" pitchFamily="18" charset="-127"/>
              </a:endParaRPr>
            </a:p>
          </p:txBody>
        </p:sp>
      </p:grpSp>
      <p:sp>
        <p:nvSpPr>
          <p:cNvPr id="36" name="직사각형 35"/>
          <p:cNvSpPr/>
          <p:nvPr/>
        </p:nvSpPr>
        <p:spPr bwMode="auto">
          <a:xfrm>
            <a:off x="506027" y="1633520"/>
            <a:ext cx="11292396" cy="4370672"/>
          </a:xfrm>
          <a:prstGeom prst="rect">
            <a:avLst/>
          </a:prstGeom>
          <a:noFill/>
          <a:ln w="25400" cap="flat" cmpd="sng" algn="ctr">
            <a:solidFill>
              <a:srgbClr val="BBE0E3">
                <a:shade val="50000"/>
              </a:srgbClr>
            </a:solidFill>
            <a:prstDash val="solid"/>
          </a:ln>
          <a:effectLst/>
        </p:spPr>
        <p:txBody>
          <a:bodyPr anchor="ctr"/>
          <a:lstStyle/>
          <a:p>
            <a:pPr>
              <a:lnSpc>
                <a:spcPct val="120000"/>
              </a:lnSpc>
              <a:defRPr/>
            </a:pPr>
            <a:endParaRPr lang="ko-KR" altLang="en-US" kern="0">
              <a:solidFill>
                <a:srgbClr val="FFFFFF"/>
              </a:solidFill>
              <a:latin typeface="굴림"/>
              <a:ea typeface="굴림"/>
            </a:endParaRPr>
          </a:p>
        </p:txBody>
      </p:sp>
      <p:sp>
        <p:nvSpPr>
          <p:cNvPr id="11" name="Text Box 21">
            <a:extLst>
              <a:ext uri="{FF2B5EF4-FFF2-40B4-BE49-F238E27FC236}">
                <a16:creationId xmlns:a16="http://schemas.microsoft.com/office/drawing/2014/main" id="{5956F11F-1D27-41F4-A772-A4514F4466B1}"/>
              </a:ext>
            </a:extLst>
          </p:cNvPr>
          <p:cNvSpPr txBox="1">
            <a:spLocks noChangeArrowheads="1"/>
          </p:cNvSpPr>
          <p:nvPr/>
        </p:nvSpPr>
        <p:spPr bwMode="auto">
          <a:xfrm>
            <a:off x="680739" y="1633520"/>
            <a:ext cx="11007902" cy="3816429"/>
          </a:xfrm>
          <a:prstGeom prst="rect">
            <a:avLst/>
          </a:prstGeom>
          <a:noFill/>
          <a:ln>
            <a:noFill/>
          </a:ln>
        </p:spPr>
        <p:txBody>
          <a:bodyPr tIns="90000" bIns="90000"/>
          <a:lstStyle>
            <a:defPPr>
              <a:defRPr lang="ko-KR"/>
            </a:defPPr>
            <a:lvl1pPr marL="90488" indent="-90488" eaLnBrk="0" fontAlgn="t" hangingPunct="0">
              <a:lnSpc>
                <a:spcPct val="110000"/>
              </a:lnSpc>
              <a:spcBef>
                <a:spcPct val="20000"/>
              </a:spcBef>
              <a:spcAft>
                <a:spcPct val="0"/>
              </a:spcAft>
              <a:buClr>
                <a:srgbClr val="3366CC"/>
              </a:buClr>
              <a:buFontTx/>
              <a:buChar char="•"/>
              <a:defRPr kumimoji="1" sz="1600" b="0">
                <a:solidFill>
                  <a:srgbClr val="000000"/>
                </a:solidFill>
                <a:latin typeface="Arial" pitchFamily="34" charset="0"/>
                <a:ea typeface="HY헤드라인M" panose="02030600000101010101" pitchFamily="18" charset="-127"/>
                <a:cs typeface="Arial" panose="020B0604020202020204" pitchFamily="34" charset="0"/>
              </a:defRPr>
            </a:lvl1pPr>
            <a:lvl2pPr algn="ctr" eaLnBrk="0" fontAlgn="t" hangingPunct="0">
              <a:spcBef>
                <a:spcPct val="0"/>
              </a:spcBef>
              <a:spcAft>
                <a:spcPct val="0"/>
              </a:spcAft>
              <a:defRPr kumimoji="1" sz="1400" b="1">
                <a:latin typeface="Arial" pitchFamily="34" charset="0"/>
                <a:ea typeface="HY수평선B" pitchFamily="18" charset="-127"/>
              </a:defRPr>
            </a:lvl2pPr>
            <a:lvl3pPr algn="ctr" eaLnBrk="0" fontAlgn="t" hangingPunct="0">
              <a:spcBef>
                <a:spcPct val="0"/>
              </a:spcBef>
              <a:spcAft>
                <a:spcPct val="0"/>
              </a:spcAft>
              <a:defRPr kumimoji="1" sz="1400" b="1">
                <a:latin typeface="Arial" pitchFamily="34" charset="0"/>
                <a:ea typeface="HY수평선B" pitchFamily="18" charset="-127"/>
              </a:defRPr>
            </a:lvl3pPr>
            <a:lvl4pPr algn="ctr" eaLnBrk="0" fontAlgn="t" hangingPunct="0">
              <a:spcBef>
                <a:spcPct val="0"/>
              </a:spcBef>
              <a:spcAft>
                <a:spcPct val="0"/>
              </a:spcAft>
              <a:defRPr kumimoji="1" sz="1400" b="1">
                <a:latin typeface="Arial" pitchFamily="34" charset="0"/>
                <a:ea typeface="HY수평선B" pitchFamily="18" charset="-127"/>
              </a:defRPr>
            </a:lvl4pPr>
            <a:lvl5pPr algn="ctr" eaLnBrk="0" fontAlgn="t" hangingPunct="0">
              <a:spcBef>
                <a:spcPct val="0"/>
              </a:spcBef>
              <a:spcAft>
                <a:spcPct val="0"/>
              </a:spcAft>
              <a:defRPr kumimoji="1" sz="1400" b="1">
                <a:latin typeface="Arial" pitchFamily="34" charset="0"/>
                <a:ea typeface="HY수평선B" pitchFamily="18" charset="-127"/>
              </a:defRPr>
            </a:lvl5pPr>
            <a:lvl6pPr latinLnBrk="1">
              <a:defRPr kumimoji="1" sz="1400" b="1">
                <a:latin typeface="Arial" pitchFamily="34" charset="0"/>
                <a:ea typeface="HY수평선B" pitchFamily="18" charset="-127"/>
              </a:defRPr>
            </a:lvl6pPr>
            <a:lvl7pPr latinLnBrk="1">
              <a:defRPr kumimoji="1" sz="1400" b="1">
                <a:latin typeface="Arial" pitchFamily="34" charset="0"/>
                <a:ea typeface="HY수평선B" pitchFamily="18" charset="-127"/>
              </a:defRPr>
            </a:lvl7pPr>
            <a:lvl8pPr latinLnBrk="1">
              <a:defRPr kumimoji="1" sz="1400" b="1">
                <a:latin typeface="Arial" pitchFamily="34" charset="0"/>
                <a:ea typeface="HY수평선B" pitchFamily="18" charset="-127"/>
              </a:defRPr>
            </a:lvl8pPr>
            <a:lvl9pPr latinLnBrk="1">
              <a:defRPr kumimoji="1" sz="1400" b="1">
                <a:latin typeface="Arial" pitchFamily="34" charset="0"/>
                <a:ea typeface="HY수평선B" pitchFamily="18" charset="-127"/>
              </a:defRPr>
            </a:lvl9pPr>
          </a:lstStyle>
          <a:p>
            <a:r>
              <a:rPr lang="ko-KR" sz="1700" dirty="0"/>
              <a:t>해운업에 있어서 선박은 가장 큰 부분을 차지</a:t>
            </a:r>
            <a:r>
              <a:rPr lang="ko-KR" altLang="en-US" sz="1700" dirty="0"/>
              <a:t>하며</a:t>
            </a:r>
            <a:r>
              <a:rPr lang="en-US" altLang="ko-KR" sz="1700" dirty="0"/>
              <a:t>,</a:t>
            </a:r>
            <a:r>
              <a:rPr lang="ko-KR" sz="1700" dirty="0"/>
              <a:t> 선박 운영시 지출되는 비용은 해운업의 경영성과에 많은 영향을 </a:t>
            </a:r>
            <a:r>
              <a:rPr lang="ko-KR" altLang="en-US" sz="1700" dirty="0"/>
              <a:t>미침</a:t>
            </a:r>
            <a:r>
              <a:rPr lang="en-US" altLang="ko-KR" sz="1700" dirty="0"/>
              <a:t>(</a:t>
            </a:r>
            <a:r>
              <a:rPr lang="ko-KR" altLang="en-US" sz="1700" dirty="0"/>
              <a:t>박영태</a:t>
            </a:r>
            <a:r>
              <a:rPr lang="en-US" altLang="ko-KR" sz="1700" dirty="0"/>
              <a:t>·</a:t>
            </a:r>
            <a:r>
              <a:rPr lang="ko-KR" altLang="en-US" sz="1700" dirty="0"/>
              <a:t>강효원</a:t>
            </a:r>
            <a:r>
              <a:rPr lang="en-US" altLang="ko-KR" sz="1700" dirty="0"/>
              <a:t>(2018); </a:t>
            </a:r>
            <a:r>
              <a:rPr lang="ko-KR" altLang="en-US" sz="1700" dirty="0"/>
              <a:t>남기찬</a:t>
            </a:r>
            <a:r>
              <a:rPr lang="en-US" altLang="ko-KR" sz="1700" dirty="0"/>
              <a:t>·</a:t>
            </a:r>
            <a:r>
              <a:rPr lang="ko-KR" altLang="en-US" sz="1700" dirty="0"/>
              <a:t>송용석</a:t>
            </a:r>
            <a:r>
              <a:rPr lang="en-US" altLang="ko-KR" sz="1700" dirty="0"/>
              <a:t>·</a:t>
            </a:r>
            <a:r>
              <a:rPr lang="ko-KR" altLang="en-US" sz="1700" dirty="0"/>
              <a:t>김태원</a:t>
            </a:r>
            <a:r>
              <a:rPr lang="en-US" altLang="ko-KR" sz="1700" dirty="0"/>
              <a:t>(2006); </a:t>
            </a:r>
            <a:r>
              <a:rPr lang="ko-KR" altLang="en-US" sz="1700" dirty="0"/>
              <a:t>오상훈</a:t>
            </a:r>
            <a:r>
              <a:rPr lang="en-US" altLang="ko-KR" sz="1700" dirty="0"/>
              <a:t>·</a:t>
            </a:r>
            <a:r>
              <a:rPr lang="ko-KR" altLang="en-US" sz="1700" dirty="0"/>
              <a:t>김율성</a:t>
            </a:r>
            <a:r>
              <a:rPr lang="en-US" altLang="ko-KR" sz="1700" dirty="0"/>
              <a:t>(2020) </a:t>
            </a:r>
            <a:r>
              <a:rPr lang="ko-KR" altLang="en-US" sz="1700" dirty="0"/>
              <a:t>등</a:t>
            </a:r>
            <a:r>
              <a:rPr lang="en-US" altLang="ko-KR" sz="1700" dirty="0"/>
              <a:t>)</a:t>
            </a:r>
          </a:p>
          <a:p>
            <a:r>
              <a:rPr lang="ko-KR" sz="1700" dirty="0"/>
              <a:t>통상적으로 선박운영비용의 </a:t>
            </a:r>
            <a:r>
              <a:rPr lang="en-US" sz="1700" dirty="0"/>
              <a:t>50%</a:t>
            </a:r>
            <a:r>
              <a:rPr lang="ko-KR" sz="1700" dirty="0"/>
              <a:t>이상을 차지하는 연료비는  선박의 에너지효율에 따라 차별되며 이는 해운사의 경쟁력과 직결</a:t>
            </a:r>
            <a:r>
              <a:rPr lang="en-US" altLang="ko-KR" sz="1700" dirty="0"/>
              <a:t>(Jung, R. T. (2011); </a:t>
            </a:r>
            <a:r>
              <a:rPr lang="fr-FR" altLang="ko-KR" sz="1700" dirty="0"/>
              <a:t>Ryu, Y. S., &amp; Chang, M. H. (2019) </a:t>
            </a:r>
            <a:r>
              <a:rPr lang="ko-KR" altLang="en-US" sz="1700" dirty="0"/>
              <a:t>등</a:t>
            </a:r>
            <a:r>
              <a:rPr lang="en-US" altLang="ko-KR" sz="1700" dirty="0"/>
              <a:t>)</a:t>
            </a:r>
          </a:p>
          <a:p>
            <a:r>
              <a:rPr lang="en-US" altLang="ko-KR" sz="1700" dirty="0"/>
              <a:t>IMO</a:t>
            </a:r>
            <a:r>
              <a:rPr lang="ko-KR" altLang="en-US" sz="1700" dirty="0"/>
              <a:t>에서는 선박의 선체에 부착되는 해양생물로인해 해양생물의 서식지에 따른 교차오염에 대한 가이드라인으로 </a:t>
            </a:r>
            <a:r>
              <a:rPr lang="en-US" altLang="ko-KR" sz="1700" dirty="0"/>
              <a:t>Biofouling management guideline</a:t>
            </a:r>
            <a:r>
              <a:rPr lang="ko-KR" altLang="en-US" sz="1700" dirty="0"/>
              <a:t>을 발표 예정</a:t>
            </a:r>
            <a:endParaRPr lang="en-US" altLang="ko-KR" sz="1700" dirty="0"/>
          </a:p>
          <a:p>
            <a:r>
              <a:rPr lang="ko-KR" altLang="en-US" sz="1700" dirty="0"/>
              <a:t>한편</a:t>
            </a:r>
            <a:r>
              <a:rPr lang="en-US" altLang="ko-KR" sz="1700" dirty="0"/>
              <a:t>, </a:t>
            </a:r>
            <a:r>
              <a:rPr lang="ko-KR" altLang="en-US" sz="1700" dirty="0"/>
              <a:t>선박에너지 효율관련해서 연료의 품질</a:t>
            </a:r>
            <a:r>
              <a:rPr lang="en-US" altLang="ko-KR" sz="1700" dirty="0"/>
              <a:t>, </a:t>
            </a:r>
            <a:r>
              <a:rPr lang="ko-KR" altLang="en-US" sz="1700" dirty="0"/>
              <a:t>선박의 디자인 </a:t>
            </a:r>
            <a:r>
              <a:rPr lang="en-US" altLang="ko-KR" sz="1700" dirty="0"/>
              <a:t>(</a:t>
            </a:r>
            <a:r>
              <a:rPr lang="ko-KR" altLang="en-US" sz="1700" dirty="0"/>
              <a:t>선박의 엔진효율성</a:t>
            </a:r>
            <a:r>
              <a:rPr lang="en-US" altLang="ko-KR" sz="1700" dirty="0"/>
              <a:t>, </a:t>
            </a:r>
            <a:r>
              <a:rPr lang="ko-KR" altLang="en-US" sz="1700" dirty="0"/>
              <a:t>프로펠러디자인</a:t>
            </a:r>
            <a:r>
              <a:rPr lang="en-US" altLang="ko-KR" sz="1700" dirty="0"/>
              <a:t>, </a:t>
            </a:r>
            <a:r>
              <a:rPr lang="ko-KR" altLang="en-US" sz="1700" dirty="0"/>
              <a:t>선체 디자인등</a:t>
            </a:r>
            <a:r>
              <a:rPr lang="en-US" altLang="ko-KR" sz="1700" dirty="0"/>
              <a:t>)</a:t>
            </a:r>
            <a:r>
              <a:rPr lang="ko-KR" altLang="en-US" sz="1700" dirty="0"/>
              <a:t>에 대한 연구 진행중임</a:t>
            </a:r>
            <a:r>
              <a:rPr lang="en-US" altLang="ko-KR" sz="1700" dirty="0"/>
              <a:t>(</a:t>
            </a:r>
            <a:r>
              <a:rPr lang="pl-PL" altLang="ko-KR" sz="1700" dirty="0"/>
              <a:t>Kim, S. Y., &amp; Kim, M. H. (2020)</a:t>
            </a:r>
            <a:r>
              <a:rPr lang="en-US" altLang="ko-KR" sz="1700" dirty="0"/>
              <a:t>; </a:t>
            </a:r>
            <a:r>
              <a:rPr lang="ko-KR" altLang="en-US" sz="1700" dirty="0"/>
              <a:t>황광택</a:t>
            </a:r>
            <a:r>
              <a:rPr lang="en-US" altLang="ko-KR" sz="1700" dirty="0"/>
              <a:t>·</a:t>
            </a:r>
            <a:r>
              <a:rPr lang="ko-KR" altLang="en-US" sz="1700" dirty="0"/>
              <a:t>김도영</a:t>
            </a:r>
            <a:r>
              <a:rPr lang="en-US" altLang="ko-KR" sz="1700" dirty="0"/>
              <a:t>(2018); </a:t>
            </a:r>
            <a:r>
              <a:rPr lang="pl-PL" altLang="ko-KR" sz="1700" dirty="0"/>
              <a:t>Yang, Y. S., Kim, S. T., &amp; Kim, S. H.(2010</a:t>
            </a:r>
            <a:r>
              <a:rPr lang="en-US" altLang="ko-KR" sz="1700" dirty="0"/>
              <a:t>) </a:t>
            </a:r>
            <a:r>
              <a:rPr lang="ko-KR" altLang="en-US" sz="1700" dirty="0"/>
              <a:t>등</a:t>
            </a:r>
            <a:r>
              <a:rPr lang="en-US" altLang="ko-KR" sz="1700" dirty="0"/>
              <a:t>)</a:t>
            </a:r>
          </a:p>
          <a:p>
            <a:r>
              <a:rPr lang="en-US" altLang="ko-KR" sz="1700" dirty="0"/>
              <a:t>(</a:t>
            </a:r>
            <a:r>
              <a:rPr lang="ko-KR" altLang="en-US" sz="1700" dirty="0"/>
              <a:t>선행연구와의 차별성</a:t>
            </a:r>
            <a:r>
              <a:rPr lang="en-US" altLang="ko-KR" sz="1700" dirty="0"/>
              <a:t>) </a:t>
            </a:r>
            <a:r>
              <a:rPr lang="ko-KR" altLang="en-US" sz="1700" dirty="0"/>
              <a:t>그러나 선박이 운항 함에 따라 주어진 선체의 선형 디자인에서 최상의 성능을 기대하기 위해 </a:t>
            </a:r>
            <a:r>
              <a:rPr lang="en-US" altLang="ko-KR" sz="1700" dirty="0"/>
              <a:t>Biofouling</a:t>
            </a:r>
            <a:r>
              <a:rPr lang="ko-KR" altLang="en-US" sz="1700" dirty="0"/>
              <a:t>으로 인해 발생하는 선체 성능저하를 최소화 하기 위한 </a:t>
            </a:r>
            <a:r>
              <a:rPr lang="en-US" altLang="ko-KR" sz="1700" dirty="0"/>
              <a:t>Antifouling coating</a:t>
            </a:r>
            <a:r>
              <a:rPr lang="ko-KR" altLang="en-US" sz="1700" dirty="0"/>
              <a:t>의 성능분석에 대한 연구 미비</a:t>
            </a:r>
            <a:endParaRPr lang="en-US" altLang="ko-KR" sz="1700" dirty="0"/>
          </a:p>
          <a:p>
            <a:r>
              <a:rPr lang="ko-KR" altLang="en-US" sz="1700" dirty="0"/>
              <a:t>따라서 </a:t>
            </a:r>
            <a:r>
              <a:rPr lang="ko-KR" altLang="ko-KR" sz="1700" dirty="0"/>
              <a:t>본 연구에서</a:t>
            </a:r>
            <a:r>
              <a:rPr lang="en-US" altLang="ko-KR" sz="1700" dirty="0"/>
              <a:t> ISO19030 (Measurement of changes in hull and propeller performance) </a:t>
            </a:r>
            <a:r>
              <a:rPr lang="ko-KR" altLang="ko-KR" sz="1700" dirty="0"/>
              <a:t>분석방법을 통해</a:t>
            </a:r>
            <a:r>
              <a:rPr lang="en-US" altLang="ko-KR" sz="1700" dirty="0"/>
              <a:t> Antifouling coating</a:t>
            </a:r>
            <a:r>
              <a:rPr lang="ko-KR" altLang="en-US" sz="1700" dirty="0"/>
              <a:t>의 성능분석 수행</a:t>
            </a:r>
            <a:endParaRPr lang="en-US" altLang="ko-KR" sz="1700" dirty="0"/>
          </a:p>
          <a:p>
            <a:endParaRPr lang="en-US" altLang="ko-KR" sz="1700" dirty="0"/>
          </a:p>
        </p:txBody>
      </p:sp>
    </p:spTree>
    <p:extLst>
      <p:ext uri="{BB962C8B-B14F-4D97-AF65-F5344CB8AC3E}">
        <p14:creationId xmlns:p14="http://schemas.microsoft.com/office/powerpoint/2010/main" val="34361725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Box 21">
            <a:extLst>
              <a:ext uri="{FF2B5EF4-FFF2-40B4-BE49-F238E27FC236}">
                <a16:creationId xmlns:a16="http://schemas.microsoft.com/office/drawing/2014/main" id="{D33B2CE4-F83B-445E-8955-9D2FE91727BB}"/>
              </a:ext>
            </a:extLst>
          </p:cNvPr>
          <p:cNvSpPr txBox="1">
            <a:spLocks noChangeArrowheads="1"/>
          </p:cNvSpPr>
          <p:nvPr/>
        </p:nvSpPr>
        <p:spPr bwMode="auto">
          <a:xfrm>
            <a:off x="490945" y="1396231"/>
            <a:ext cx="11268989" cy="3016210"/>
          </a:xfrm>
          <a:prstGeom prst="rect">
            <a:avLst/>
          </a:prstGeom>
          <a:noFill/>
          <a:ln>
            <a:noFill/>
          </a:ln>
        </p:spPr>
        <p:txBody>
          <a:bodyPr tIns="90000" bIns="90000"/>
          <a:lstStyle>
            <a:defPPr>
              <a:defRPr lang="en-US"/>
            </a:defPPr>
            <a:lvl1pPr marL="90488" indent="-90488" eaLnBrk="0" fontAlgn="t" hangingPunct="0">
              <a:lnSpc>
                <a:spcPct val="110000"/>
              </a:lnSpc>
              <a:spcBef>
                <a:spcPct val="20000"/>
              </a:spcBef>
              <a:spcAft>
                <a:spcPct val="0"/>
              </a:spcAft>
              <a:buClr>
                <a:srgbClr val="3366CC"/>
              </a:buClr>
              <a:buFontTx/>
              <a:buChar char="•"/>
              <a:defRPr kumimoji="1" sz="1700" b="0">
                <a:solidFill>
                  <a:srgbClr val="000000"/>
                </a:solidFill>
                <a:latin typeface="Arial" pitchFamily="34" charset="0"/>
                <a:ea typeface="HY헤드라인M" panose="02030600000101010101" pitchFamily="18" charset="-127"/>
                <a:cs typeface="Arial" panose="020B0604020202020204" pitchFamily="34" charset="0"/>
              </a:defRPr>
            </a:lvl1pPr>
            <a:lvl2pPr algn="ctr" eaLnBrk="0" fontAlgn="t" hangingPunct="0">
              <a:spcBef>
                <a:spcPct val="0"/>
              </a:spcBef>
              <a:spcAft>
                <a:spcPct val="0"/>
              </a:spcAft>
              <a:defRPr kumimoji="1" sz="1400" b="1">
                <a:latin typeface="Arial" pitchFamily="34" charset="0"/>
                <a:ea typeface="HY수평선B" pitchFamily="18" charset="-127"/>
              </a:defRPr>
            </a:lvl2pPr>
            <a:lvl3pPr algn="ctr" eaLnBrk="0" fontAlgn="t" hangingPunct="0">
              <a:spcBef>
                <a:spcPct val="0"/>
              </a:spcBef>
              <a:spcAft>
                <a:spcPct val="0"/>
              </a:spcAft>
              <a:defRPr kumimoji="1" sz="1400" b="1">
                <a:latin typeface="Arial" pitchFamily="34" charset="0"/>
                <a:ea typeface="HY수평선B" pitchFamily="18" charset="-127"/>
              </a:defRPr>
            </a:lvl3pPr>
            <a:lvl4pPr algn="ctr" eaLnBrk="0" fontAlgn="t" hangingPunct="0">
              <a:spcBef>
                <a:spcPct val="0"/>
              </a:spcBef>
              <a:spcAft>
                <a:spcPct val="0"/>
              </a:spcAft>
              <a:defRPr kumimoji="1" sz="1400" b="1">
                <a:latin typeface="Arial" pitchFamily="34" charset="0"/>
                <a:ea typeface="HY수평선B" pitchFamily="18" charset="-127"/>
              </a:defRPr>
            </a:lvl4pPr>
            <a:lvl5pPr algn="ctr" eaLnBrk="0" fontAlgn="t" hangingPunct="0">
              <a:spcBef>
                <a:spcPct val="0"/>
              </a:spcBef>
              <a:spcAft>
                <a:spcPct val="0"/>
              </a:spcAft>
              <a:defRPr kumimoji="1" sz="1400" b="1">
                <a:latin typeface="Arial" pitchFamily="34" charset="0"/>
                <a:ea typeface="HY수평선B" pitchFamily="18" charset="-127"/>
              </a:defRPr>
            </a:lvl5pPr>
            <a:lvl6pPr latinLnBrk="1">
              <a:defRPr kumimoji="1" sz="1400" b="1">
                <a:latin typeface="Arial" pitchFamily="34" charset="0"/>
                <a:ea typeface="HY수평선B" pitchFamily="18" charset="-127"/>
              </a:defRPr>
            </a:lvl6pPr>
            <a:lvl7pPr latinLnBrk="1">
              <a:defRPr kumimoji="1" sz="1400" b="1">
                <a:latin typeface="Arial" pitchFamily="34" charset="0"/>
                <a:ea typeface="HY수평선B" pitchFamily="18" charset="-127"/>
              </a:defRPr>
            </a:lvl7pPr>
            <a:lvl8pPr latinLnBrk="1">
              <a:defRPr kumimoji="1" sz="1400" b="1">
                <a:latin typeface="Arial" pitchFamily="34" charset="0"/>
                <a:ea typeface="HY수평선B" pitchFamily="18" charset="-127"/>
              </a:defRPr>
            </a:lvl8pPr>
            <a:lvl9pPr latinLnBrk="1">
              <a:defRPr kumimoji="1" sz="1400" b="1">
                <a:latin typeface="Arial" pitchFamily="34" charset="0"/>
                <a:ea typeface="HY수평선B" pitchFamily="18" charset="-127"/>
              </a:defRPr>
            </a:lvl9pPr>
          </a:lstStyle>
          <a:p>
            <a:r>
              <a:rPr lang="en-US" altLang="ko-KR"/>
              <a:t>This chapter consist of three parts. First, research overall shipping industry background to understand specific situation. Second, focuses on regulatory of shipping industry, comply with regulations. It was researched global regulations and guidelines related with global environment and energy efficiency of ships like as biofouling management, AFS convention, </a:t>
            </a:r>
            <a:r>
              <a:rPr lang="en-US" altLang="ko-KR" err="1"/>
              <a:t>Glofouling</a:t>
            </a:r>
            <a:r>
              <a:rPr lang="en-US" altLang="ko-KR"/>
              <a:t> partnership, EEDI, SEEMP, EEOI, EEXI and CII. Finally, reviewed ship energy efficiency is critical area for shipping business running profitable and successful. </a:t>
            </a:r>
          </a:p>
          <a:p>
            <a:r>
              <a:rPr lang="ko-KR"/>
              <a:t>전 세계적으로 더욱 더 중요시되고있는 지구온난화 및 이상기후등을 지연 또는 막기위해 선박에서 배출되는 탄소배출을 저감하기 위해 </a:t>
            </a:r>
            <a:r>
              <a:rPr lang="en-US"/>
              <a:t>IMO</a:t>
            </a:r>
            <a:r>
              <a:rPr lang="ko-KR"/>
              <a:t>에서는 저황선박연료유</a:t>
            </a:r>
            <a:r>
              <a:rPr lang="en-US"/>
              <a:t>(Low Sulphur cap) </a:t>
            </a:r>
            <a:r>
              <a:rPr lang="ko-KR"/>
              <a:t>사용 및 선박의 에너지효율에 대한 </a:t>
            </a:r>
            <a:r>
              <a:rPr lang="en-US"/>
              <a:t>EEDI, EEOI, EEXI, CII</a:t>
            </a:r>
            <a:r>
              <a:rPr lang="ko-KR"/>
              <a:t>등의 규제를 발효 또는 발효 예정이며</a:t>
            </a:r>
            <a:r>
              <a:rPr lang="en-US"/>
              <a:t>, </a:t>
            </a:r>
            <a:r>
              <a:rPr lang="ko-KR"/>
              <a:t>이는 선박의 에너지효율을 규제이상의 효율로 유지해야 하거나 혹은 </a:t>
            </a:r>
            <a:r>
              <a:rPr lang="en-US"/>
              <a:t>LNG, LPG, </a:t>
            </a:r>
            <a:r>
              <a:rPr lang="ko-KR"/>
              <a:t>암모니아</a:t>
            </a:r>
            <a:r>
              <a:rPr lang="en-US"/>
              <a:t>, Biofuel</a:t>
            </a:r>
            <a:r>
              <a:rPr lang="ko-KR"/>
              <a:t>등의 대체 연료를 사용하여 탄소배출을 줄임으로서 규제에 부합</a:t>
            </a:r>
            <a:endParaRPr lang="en-US"/>
          </a:p>
        </p:txBody>
      </p:sp>
      <p:grpSp>
        <p:nvGrpSpPr>
          <p:cNvPr id="89" name="Group 22">
            <a:extLst>
              <a:ext uri="{FF2B5EF4-FFF2-40B4-BE49-F238E27FC236}">
                <a16:creationId xmlns:a16="http://schemas.microsoft.com/office/drawing/2014/main" id="{BE341EF5-AF1E-421E-A427-7703C1808936}"/>
              </a:ext>
            </a:extLst>
          </p:cNvPr>
          <p:cNvGrpSpPr>
            <a:grpSpLocks/>
          </p:cNvGrpSpPr>
          <p:nvPr/>
        </p:nvGrpSpPr>
        <p:grpSpPr bwMode="auto">
          <a:xfrm>
            <a:off x="389715" y="705398"/>
            <a:ext cx="11461859" cy="595313"/>
            <a:chOff x="217" y="436"/>
            <a:chExt cx="5851" cy="375"/>
          </a:xfrm>
        </p:grpSpPr>
        <p:sp>
          <p:nvSpPr>
            <p:cNvPr id="90" name="Rectangle 3">
              <a:extLst>
                <a:ext uri="{FF2B5EF4-FFF2-40B4-BE49-F238E27FC236}">
                  <a16:creationId xmlns:a16="http://schemas.microsoft.com/office/drawing/2014/main" id="{C6520A6F-CFC2-4043-A531-27D4C718266B}"/>
                </a:ext>
              </a:extLst>
            </p:cNvPr>
            <p:cNvSpPr>
              <a:spLocks noChangeArrowheads="1"/>
            </p:cNvSpPr>
            <p:nvPr/>
          </p:nvSpPr>
          <p:spPr bwMode="auto">
            <a:xfrm>
              <a:off x="217" y="436"/>
              <a:ext cx="5851" cy="318"/>
            </a:xfrm>
            <a:prstGeom prst="rect">
              <a:avLst/>
            </a:pr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tLang="ko-KR" sz="2000">
                <a:solidFill>
                  <a:srgbClr val="FFFF66"/>
                </a:solidFill>
                <a:latin typeface="HY수평선B" pitchFamily="18" charset="-127"/>
              </a:endParaRPr>
            </a:p>
          </p:txBody>
        </p:sp>
        <p:grpSp>
          <p:nvGrpSpPr>
            <p:cNvPr id="91" name="Group 4">
              <a:extLst>
                <a:ext uri="{FF2B5EF4-FFF2-40B4-BE49-F238E27FC236}">
                  <a16:creationId xmlns:a16="http://schemas.microsoft.com/office/drawing/2014/main" id="{10ED3278-86A8-4A1B-BB0D-91B114D95470}"/>
                </a:ext>
              </a:extLst>
            </p:cNvPr>
            <p:cNvGrpSpPr>
              <a:grpSpLocks/>
            </p:cNvGrpSpPr>
            <p:nvPr/>
          </p:nvGrpSpPr>
          <p:grpSpPr bwMode="auto">
            <a:xfrm>
              <a:off x="262" y="481"/>
              <a:ext cx="46" cy="330"/>
              <a:chOff x="2844" y="1533"/>
              <a:chExt cx="290" cy="404"/>
            </a:xfrm>
          </p:grpSpPr>
          <p:sp>
            <p:nvSpPr>
              <p:cNvPr id="93" name="AutoShape 5">
                <a:extLst>
                  <a:ext uri="{FF2B5EF4-FFF2-40B4-BE49-F238E27FC236}">
                    <a16:creationId xmlns:a16="http://schemas.microsoft.com/office/drawing/2014/main" id="{CD5C8FD9-737E-4A3D-BA2E-076A96523F53}"/>
                  </a:ext>
                </a:extLst>
              </p:cNvPr>
              <p:cNvSpPr>
                <a:spLocks noChangeArrowheads="1"/>
              </p:cNvSpPr>
              <p:nvPr/>
            </p:nvSpPr>
            <p:spPr bwMode="auto">
              <a:xfrm>
                <a:off x="2844" y="1533"/>
                <a:ext cx="287" cy="274"/>
              </a:xfrm>
              <a:prstGeom prst="roundRect">
                <a:avLst>
                  <a:gd name="adj" fmla="val 6264"/>
                </a:avLst>
              </a:prstGeom>
              <a:gradFill rotWithShape="1">
                <a:gsLst>
                  <a:gs pos="0">
                    <a:srgbClr val="F4D13E"/>
                  </a:gs>
                  <a:gs pos="100000">
                    <a:srgbClr val="CEAB64"/>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ko-KR" altLang="en-US">
                  <a:solidFill>
                    <a:srgbClr val="000000"/>
                  </a:solidFill>
                </a:endParaRPr>
              </a:p>
            </p:txBody>
          </p:sp>
          <p:sp>
            <p:nvSpPr>
              <p:cNvPr id="94" name="AutoShape 6">
                <a:extLst>
                  <a:ext uri="{FF2B5EF4-FFF2-40B4-BE49-F238E27FC236}">
                    <a16:creationId xmlns:a16="http://schemas.microsoft.com/office/drawing/2014/main" id="{862A0802-CC33-4454-8C6F-190341222601}"/>
                  </a:ext>
                </a:extLst>
              </p:cNvPr>
              <p:cNvSpPr>
                <a:spLocks noChangeArrowheads="1"/>
              </p:cNvSpPr>
              <p:nvPr/>
            </p:nvSpPr>
            <p:spPr bwMode="auto">
              <a:xfrm>
                <a:off x="2850" y="1539"/>
                <a:ext cx="284" cy="49"/>
              </a:xfrm>
              <a:prstGeom prst="roundRect">
                <a:avLst>
                  <a:gd name="adj" fmla="val 32991"/>
                </a:avLst>
              </a:prstGeom>
              <a:gradFill rotWithShape="1">
                <a:gsLst>
                  <a:gs pos="0">
                    <a:schemeClr val="bg1">
                      <a:alpha val="78999"/>
                    </a:schemeClr>
                  </a:gs>
                  <a:gs pos="100000">
                    <a:schemeClr val="bg1">
                      <a:gamma/>
                      <a:tint val="38039"/>
                      <a:invGamma/>
                      <a:alpha val="0"/>
                    </a:schemeClr>
                  </a:gs>
                </a:gsLst>
                <a:lin ang="5400000" scaled="1"/>
              </a:gradFill>
              <a:ln w="9525">
                <a:noFill/>
                <a:round/>
                <a:headEnd/>
                <a:tailEnd/>
              </a:ln>
              <a:effectLst/>
            </p:spPr>
            <p:txBody>
              <a:bodyPr wrap="none" anchor="ctr"/>
              <a:lstStyle/>
              <a:p>
                <a:pPr>
                  <a:defRPr/>
                </a:pPr>
                <a:endParaRPr lang="ko-KR" altLang="en-US">
                  <a:solidFill>
                    <a:srgbClr val="000000"/>
                  </a:solidFill>
                  <a:latin typeface="Arial" charset="0"/>
                </a:endParaRPr>
              </a:p>
            </p:txBody>
          </p:sp>
          <p:sp>
            <p:nvSpPr>
              <p:cNvPr id="95" name="AutoShape 7">
                <a:extLst>
                  <a:ext uri="{FF2B5EF4-FFF2-40B4-BE49-F238E27FC236}">
                    <a16:creationId xmlns:a16="http://schemas.microsoft.com/office/drawing/2014/main" id="{6215A1F3-9BE8-4242-B71C-3C7E34787B54}"/>
                  </a:ext>
                </a:extLst>
              </p:cNvPr>
              <p:cNvSpPr>
                <a:spLocks noChangeArrowheads="1"/>
              </p:cNvSpPr>
              <p:nvPr/>
            </p:nvSpPr>
            <p:spPr bwMode="auto">
              <a:xfrm flipV="1">
                <a:off x="2852" y="1644"/>
                <a:ext cx="281" cy="293"/>
              </a:xfrm>
              <a:prstGeom prst="roundRect">
                <a:avLst>
                  <a:gd name="adj" fmla="val 31324"/>
                </a:avLst>
              </a:prstGeom>
              <a:gradFill rotWithShape="1">
                <a:gsLst>
                  <a:gs pos="0">
                    <a:srgbClr val="580808">
                      <a:alpha val="35001"/>
                    </a:srgbClr>
                  </a:gs>
                  <a:gs pos="100000">
                    <a:srgbClr val="740A0A">
                      <a:alpha val="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p>
                <a:endParaRPr lang="ko-KR" altLang="en-US">
                  <a:solidFill>
                    <a:srgbClr val="000000"/>
                  </a:solidFill>
                </a:endParaRPr>
              </a:p>
            </p:txBody>
          </p:sp>
        </p:grpSp>
        <p:sp>
          <p:nvSpPr>
            <p:cNvPr id="92" name="Rectangle 8">
              <a:extLst>
                <a:ext uri="{FF2B5EF4-FFF2-40B4-BE49-F238E27FC236}">
                  <a16:creationId xmlns:a16="http://schemas.microsoft.com/office/drawing/2014/main" id="{0F816370-EFFB-4CEE-87C9-602FB9B8C63F}"/>
                </a:ext>
              </a:extLst>
            </p:cNvPr>
            <p:cNvSpPr>
              <a:spLocks noChangeArrowheads="1"/>
            </p:cNvSpPr>
            <p:nvPr/>
          </p:nvSpPr>
          <p:spPr bwMode="auto">
            <a:xfrm>
              <a:off x="342" y="475"/>
              <a:ext cx="3232" cy="25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altLang="ko-KR" sz="2000">
                  <a:solidFill>
                    <a:srgbClr val="FFFF66"/>
                  </a:solidFill>
                  <a:latin typeface="HY수평선B" pitchFamily="18" charset="-127"/>
                </a:rPr>
                <a:t>II. Literature Review</a:t>
              </a:r>
            </a:p>
          </p:txBody>
        </p:sp>
      </p:grpSp>
      <p:sp>
        <p:nvSpPr>
          <p:cNvPr id="96" name="직사각형 35">
            <a:extLst>
              <a:ext uri="{FF2B5EF4-FFF2-40B4-BE49-F238E27FC236}">
                <a16:creationId xmlns:a16="http://schemas.microsoft.com/office/drawing/2014/main" id="{ED1749B4-49B0-4BBC-9091-16E49BE979E2}"/>
              </a:ext>
            </a:extLst>
          </p:cNvPr>
          <p:cNvSpPr/>
          <p:nvPr/>
        </p:nvSpPr>
        <p:spPr bwMode="auto">
          <a:xfrm>
            <a:off x="432066" y="1359279"/>
            <a:ext cx="11419508" cy="2917742"/>
          </a:xfrm>
          <a:prstGeom prst="rect">
            <a:avLst/>
          </a:prstGeom>
          <a:noFill/>
          <a:ln w="25400" cap="flat" cmpd="sng" algn="ctr">
            <a:solidFill>
              <a:srgbClr val="BBE0E3">
                <a:shade val="50000"/>
              </a:srgbClr>
            </a:solidFill>
            <a:prstDash val="solid"/>
          </a:ln>
          <a:effectLst/>
        </p:spPr>
        <p:txBody>
          <a:bodyPr anchor="ctr"/>
          <a:lstStyle/>
          <a:p>
            <a:pPr>
              <a:lnSpc>
                <a:spcPct val="120000"/>
              </a:lnSpc>
              <a:defRPr/>
            </a:pPr>
            <a:endParaRPr lang="ko-KR" altLang="en-US" kern="0">
              <a:solidFill>
                <a:srgbClr val="FFFFFF"/>
              </a:solidFill>
              <a:latin typeface="굴림"/>
              <a:ea typeface="굴림"/>
            </a:endParaRPr>
          </a:p>
        </p:txBody>
      </p:sp>
      <p:grpSp>
        <p:nvGrpSpPr>
          <p:cNvPr id="5" name="그룹 4"/>
          <p:cNvGrpSpPr/>
          <p:nvPr/>
        </p:nvGrpSpPr>
        <p:grpSpPr>
          <a:xfrm>
            <a:off x="1514016" y="4449393"/>
            <a:ext cx="8679739" cy="1975842"/>
            <a:chOff x="1333041" y="4523336"/>
            <a:chExt cx="8679739" cy="1975842"/>
          </a:xfrm>
        </p:grpSpPr>
        <p:grpSp>
          <p:nvGrpSpPr>
            <p:cNvPr id="2" name="그룹 1"/>
            <p:cNvGrpSpPr/>
            <p:nvPr/>
          </p:nvGrpSpPr>
          <p:grpSpPr>
            <a:xfrm>
              <a:off x="1333041" y="4523338"/>
              <a:ext cx="8679739" cy="1764005"/>
              <a:chOff x="1491401" y="4584504"/>
              <a:chExt cx="7912191" cy="1324697"/>
            </a:xfrm>
          </p:grpSpPr>
          <p:sp>
            <p:nvSpPr>
              <p:cNvPr id="97" name="Rectangle: Rounded Corners 96">
                <a:extLst>
                  <a:ext uri="{FF2B5EF4-FFF2-40B4-BE49-F238E27FC236}">
                    <a16:creationId xmlns:a16="http://schemas.microsoft.com/office/drawing/2014/main" id="{58B3BED2-6742-4587-9C3E-D9FF205C33D3}"/>
                  </a:ext>
                </a:extLst>
              </p:cNvPr>
              <p:cNvSpPr/>
              <p:nvPr/>
            </p:nvSpPr>
            <p:spPr>
              <a:xfrm>
                <a:off x="1491402" y="4584504"/>
                <a:ext cx="4581229" cy="377429"/>
              </a:xfrm>
              <a:prstGeom prst="roundRect">
                <a:avLst>
                  <a:gd name="adj" fmla="val 50000"/>
                </a:avLst>
              </a:prstGeom>
              <a:gradFill rotWithShape="1">
                <a:gsLst>
                  <a:gs pos="0">
                    <a:srgbClr val="99CCFF"/>
                  </a:gs>
                  <a:gs pos="100000">
                    <a:srgbClr val="D5EAFF"/>
                  </a:gs>
                </a:gsLst>
                <a:lin ang="5400000" scaled="1"/>
              </a:gradFill>
              <a:ln w="19050" algn="ctr">
                <a:solidFill>
                  <a:srgbClr val="617DBB"/>
                </a:solidFill>
                <a:miter lim="800000"/>
                <a:headEnd/>
                <a:tailEnd/>
              </a:ln>
              <a:effectLst>
                <a:outerShdw dist="28398" dir="1593903" algn="ctr" rotWithShape="0">
                  <a:srgbClr val="808080"/>
                </a:outerShdw>
              </a:effectLst>
            </p:spPr>
            <p:txBody>
              <a:bodyPr lIns="54000" rIns="54000" anchor="ctr"/>
              <a:lstStyle/>
              <a:p>
                <a:pPr algn="ctr"/>
                <a:r>
                  <a:rPr lang="en-US" sz="1600" kern="0">
                    <a:solidFill>
                      <a:srgbClr val="000000"/>
                    </a:solidFill>
                    <a:latin typeface="Arial" pitchFamily="34" charset="0"/>
                    <a:ea typeface="HY헤드라인M" panose="02030600000101010101" pitchFamily="18" charset="-127"/>
                    <a:cs typeface="Arial" pitchFamily="34" charset="0"/>
                  </a:rPr>
                  <a:t>Ship Energy Efficiency  </a:t>
                </a:r>
              </a:p>
            </p:txBody>
          </p:sp>
          <p:sp>
            <p:nvSpPr>
              <p:cNvPr id="98" name="Rectangle: Rounded Corners 97">
                <a:extLst>
                  <a:ext uri="{FF2B5EF4-FFF2-40B4-BE49-F238E27FC236}">
                    <a16:creationId xmlns:a16="http://schemas.microsoft.com/office/drawing/2014/main" id="{02D7E6BD-6544-4785-A5BB-02BBAC1FCFE0}"/>
                  </a:ext>
                </a:extLst>
              </p:cNvPr>
              <p:cNvSpPr/>
              <p:nvPr/>
            </p:nvSpPr>
            <p:spPr>
              <a:xfrm>
                <a:off x="1491401" y="5531772"/>
                <a:ext cx="4581230" cy="377429"/>
              </a:xfrm>
              <a:prstGeom prst="roundRect">
                <a:avLst>
                  <a:gd name="adj" fmla="val 50000"/>
                </a:avLst>
              </a:prstGeom>
              <a:solidFill>
                <a:schemeClr val="accent6">
                  <a:lumMod val="20000"/>
                  <a:lumOff val="80000"/>
                </a:schemeClr>
              </a:solidFill>
              <a:ln w="19050" algn="ctr">
                <a:solidFill>
                  <a:srgbClr val="617DBB"/>
                </a:solidFill>
                <a:miter lim="800000"/>
                <a:headEnd/>
                <a:tailEnd/>
              </a:ln>
              <a:effectLst>
                <a:outerShdw dist="28398" dir="1593903" algn="ctr" rotWithShape="0">
                  <a:srgbClr val="808080"/>
                </a:outerShdw>
              </a:effectLst>
            </p:spPr>
            <p:txBody>
              <a:bodyPr lIns="54000" rIns="54000" anchor="ctr"/>
              <a:lstStyle/>
              <a:p>
                <a:pPr algn="ctr"/>
                <a:r>
                  <a:rPr lang="en-US" sz="1600" kern="0">
                    <a:solidFill>
                      <a:srgbClr val="000000"/>
                    </a:solidFill>
                    <a:latin typeface="Arial" pitchFamily="34" charset="0"/>
                    <a:ea typeface="HY헤드라인M" panose="02030600000101010101" pitchFamily="18" charset="-127"/>
                    <a:cs typeface="Arial" pitchFamily="34" charset="0"/>
                  </a:rPr>
                  <a:t>Overall Operational Efficiency </a:t>
                </a:r>
              </a:p>
              <a:p>
                <a:pPr algn="ctr"/>
                <a:r>
                  <a:rPr lang="en-US" sz="1600" kern="0">
                    <a:solidFill>
                      <a:srgbClr val="000000"/>
                    </a:solidFill>
                    <a:latin typeface="Arial" pitchFamily="34" charset="0"/>
                    <a:ea typeface="HY헤드라인M" panose="02030600000101010101" pitchFamily="18" charset="-127"/>
                    <a:cs typeface="Arial" pitchFamily="34" charset="0"/>
                  </a:rPr>
                  <a:t> Actual / EEOI /SEEMP</a:t>
                </a:r>
              </a:p>
            </p:txBody>
          </p:sp>
          <p:sp>
            <p:nvSpPr>
              <p:cNvPr id="99" name="Rectangle: Rounded Corners 98">
                <a:extLst>
                  <a:ext uri="{FF2B5EF4-FFF2-40B4-BE49-F238E27FC236}">
                    <a16:creationId xmlns:a16="http://schemas.microsoft.com/office/drawing/2014/main" id="{6A64147A-5DDC-45DB-A34A-A1DE065960E2}"/>
                  </a:ext>
                </a:extLst>
              </p:cNvPr>
              <p:cNvSpPr/>
              <p:nvPr/>
            </p:nvSpPr>
            <p:spPr>
              <a:xfrm>
                <a:off x="1736272" y="5048067"/>
                <a:ext cx="1077636" cy="377429"/>
              </a:xfrm>
              <a:prstGeom prst="roundRect">
                <a:avLst/>
              </a:prstGeom>
              <a:solidFill>
                <a:sysClr val="window" lastClr="FFFFFF"/>
              </a:solidFill>
              <a:ln w="47625" cap="flat" cmpd="sng" algn="ctr">
                <a:solidFill>
                  <a:srgbClr val="4F81BD">
                    <a:lumMod val="75000"/>
                  </a:srgbClr>
                </a:solidFill>
                <a:prstDash val="solid"/>
              </a:ln>
              <a:effectLst/>
            </p:spPr>
            <p:txBody>
              <a:bodyPr rtlCol="0" anchor="ctr"/>
              <a:lstStyle/>
              <a:p>
                <a:pPr algn="ctr"/>
                <a:r>
                  <a:rPr lang="en-US" sz="1600" kern="0">
                    <a:solidFill>
                      <a:prstClr val="black"/>
                    </a:solidFill>
                    <a:latin typeface="Arial" panose="020B0604020202020204" pitchFamily="34" charset="0"/>
                    <a:ea typeface="HY헤드라인M" panose="02030600000101010101" pitchFamily="18" charset="-127"/>
                    <a:cs typeface="Arial" panose="020B0604020202020204" pitchFamily="34" charset="0"/>
                  </a:rPr>
                  <a:t>Ship Design </a:t>
                </a:r>
              </a:p>
            </p:txBody>
          </p:sp>
          <p:sp>
            <p:nvSpPr>
              <p:cNvPr id="100" name="Rectangle: Rounded Corners 99">
                <a:extLst>
                  <a:ext uri="{FF2B5EF4-FFF2-40B4-BE49-F238E27FC236}">
                    <a16:creationId xmlns:a16="http://schemas.microsoft.com/office/drawing/2014/main" id="{1190E6F8-8F30-4E7B-885C-298F0CB114F5}"/>
                  </a:ext>
                </a:extLst>
              </p:cNvPr>
              <p:cNvSpPr/>
              <p:nvPr/>
            </p:nvSpPr>
            <p:spPr>
              <a:xfrm>
                <a:off x="4651316" y="5048067"/>
                <a:ext cx="1077636" cy="359819"/>
              </a:xfrm>
              <a:prstGeom prst="roundRect">
                <a:avLst/>
              </a:prstGeom>
              <a:solidFill>
                <a:sysClr val="window" lastClr="FFFFFF"/>
              </a:solidFill>
              <a:ln w="47625" cap="flat" cmpd="sng" algn="ctr">
                <a:solidFill>
                  <a:srgbClr val="FF0000"/>
                </a:solidFill>
                <a:prstDash val="solid"/>
              </a:ln>
              <a:effectLst/>
            </p:spPr>
            <p:txBody>
              <a:bodyPr rtlCol="0" anchor="ctr"/>
              <a:lstStyle/>
              <a:p>
                <a:pPr algn="ctr"/>
                <a:r>
                  <a:rPr lang="en-US" sz="1600" kern="0">
                    <a:solidFill>
                      <a:prstClr val="black"/>
                    </a:solidFill>
                    <a:latin typeface="Arial" panose="020B0604020202020204" pitchFamily="34" charset="0"/>
                    <a:ea typeface="HY헤드라인M" panose="02030600000101010101" pitchFamily="18" charset="-127"/>
                    <a:cs typeface="Arial" panose="020B0604020202020204" pitchFamily="34" charset="0"/>
                  </a:rPr>
                  <a:t>Ship Operation</a:t>
                </a:r>
              </a:p>
            </p:txBody>
          </p:sp>
          <p:sp>
            <p:nvSpPr>
              <p:cNvPr id="101" name="Rectangle: Rounded Corners 100">
                <a:extLst>
                  <a:ext uri="{FF2B5EF4-FFF2-40B4-BE49-F238E27FC236}">
                    <a16:creationId xmlns:a16="http://schemas.microsoft.com/office/drawing/2014/main" id="{B1655F43-A84F-457A-A659-0A64C3777B3A}"/>
                  </a:ext>
                </a:extLst>
              </p:cNvPr>
              <p:cNvSpPr/>
              <p:nvPr/>
            </p:nvSpPr>
            <p:spPr>
              <a:xfrm>
                <a:off x="3193794" y="5048067"/>
                <a:ext cx="1077636" cy="377429"/>
              </a:xfrm>
              <a:prstGeom prst="roundRect">
                <a:avLst/>
              </a:prstGeom>
              <a:solidFill>
                <a:sysClr val="window" lastClr="FFFFFF"/>
              </a:solidFill>
              <a:ln w="47625" cap="flat" cmpd="sng" algn="ctr">
                <a:solidFill>
                  <a:srgbClr val="00B050"/>
                </a:solidFill>
                <a:prstDash val="solid"/>
              </a:ln>
              <a:effectLst/>
            </p:spPr>
            <p:txBody>
              <a:bodyPr rtlCol="0" anchor="ctr"/>
              <a:lstStyle/>
              <a:p>
                <a:pPr algn="ctr"/>
                <a:r>
                  <a:rPr lang="en-US" sz="1600" kern="0">
                    <a:solidFill>
                      <a:prstClr val="black"/>
                    </a:solidFill>
                    <a:latin typeface="Arial" panose="020B0604020202020204" pitchFamily="34" charset="0"/>
                    <a:ea typeface="HY헤드라인M" panose="02030600000101010101" pitchFamily="18" charset="-127"/>
                    <a:cs typeface="Arial" panose="020B0604020202020204" pitchFamily="34" charset="0"/>
                  </a:rPr>
                  <a:t>Energy input</a:t>
                </a:r>
              </a:p>
            </p:txBody>
          </p:sp>
          <p:sp>
            <p:nvSpPr>
              <p:cNvPr id="103" name="Rectangle: Rounded Corners 102">
                <a:extLst>
                  <a:ext uri="{FF2B5EF4-FFF2-40B4-BE49-F238E27FC236}">
                    <a16:creationId xmlns:a16="http://schemas.microsoft.com/office/drawing/2014/main" id="{F9515CED-F719-47AA-BA22-B74A9CAA244D}"/>
                  </a:ext>
                </a:extLst>
              </p:cNvPr>
              <p:cNvSpPr/>
              <p:nvPr/>
            </p:nvSpPr>
            <p:spPr>
              <a:xfrm>
                <a:off x="7335952" y="4879494"/>
                <a:ext cx="2067640" cy="840992"/>
              </a:xfrm>
              <a:prstGeom prst="roundRect">
                <a:avLst>
                  <a:gd name="adj" fmla="val 50000"/>
                </a:avLst>
              </a:prstGeom>
              <a:solidFill>
                <a:sysClr val="window" lastClr="FFFFFF"/>
              </a:solidFill>
              <a:ln w="47625" cap="flat" cmpd="sng" algn="ctr">
                <a:solidFill>
                  <a:schemeClr val="accent6">
                    <a:lumMod val="75000"/>
                  </a:schemeClr>
                </a:solidFill>
                <a:prstDash val="solid"/>
              </a:ln>
              <a:effectLst/>
            </p:spPr>
            <p:txBody>
              <a:bodyPr rtlCol="0" anchor="ctr"/>
              <a:lstStyle/>
              <a:p>
                <a:pPr algn="ctr"/>
                <a:r>
                  <a:rPr lang="en-US" sz="1600" b="1" kern="0" dirty="0">
                    <a:solidFill>
                      <a:prstClr val="black"/>
                    </a:solidFill>
                    <a:latin typeface="Arial" panose="020B0604020202020204" pitchFamily="34" charset="0"/>
                    <a:ea typeface="HY헤드라인M" panose="02030600000101010101" pitchFamily="18" charset="-127"/>
                    <a:cs typeface="Arial" panose="020B0604020202020204" pitchFamily="34" charset="0"/>
                  </a:rPr>
                  <a:t>Reduce OPEX and Environmental Footprint</a:t>
                </a:r>
              </a:p>
            </p:txBody>
          </p:sp>
        </p:grpSp>
        <p:pic>
          <p:nvPicPr>
            <p:cNvPr id="19" name="그림 18">
              <a:extLst>
                <a:ext uri="{FF2B5EF4-FFF2-40B4-BE49-F238E27FC236}">
                  <a16:creationId xmlns:a16="http://schemas.microsoft.com/office/drawing/2014/main" id="{F3C2B1DD-6F4B-48CD-A102-407668C855BB}"/>
                </a:ext>
              </a:extLst>
            </p:cNvPr>
            <p:cNvPicPr>
              <a:picLocks noChangeAspect="1"/>
            </p:cNvPicPr>
            <p:nvPr/>
          </p:nvPicPr>
          <p:blipFill>
            <a:blip r:embed="rId3">
              <a:duotone>
                <a:prstClr val="black"/>
                <a:srgbClr val="4584D3">
                  <a:tint val="45000"/>
                  <a:satMod val="400000"/>
                </a:srgbClr>
              </a:duotone>
              <a:extLst>
                <a:ext uri="{28A0092B-C50C-407E-A947-70E740481C1C}">
                  <a14:useLocalDpi xmlns:a14="http://schemas.microsoft.com/office/drawing/2010/main" val="0"/>
                </a:ext>
              </a:extLst>
            </a:blip>
            <a:stretch>
              <a:fillRect/>
            </a:stretch>
          </p:blipFill>
          <p:spPr>
            <a:xfrm>
              <a:off x="6576554" y="4523336"/>
              <a:ext cx="1168007" cy="1975842"/>
            </a:xfrm>
            <a:prstGeom prst="rect">
              <a:avLst/>
            </a:prstGeom>
          </p:spPr>
        </p:pic>
        <p:sp>
          <p:nvSpPr>
            <p:cNvPr id="4" name="직사각형 3"/>
            <p:cNvSpPr/>
            <p:nvPr/>
          </p:nvSpPr>
          <p:spPr>
            <a:xfrm>
              <a:off x="6327651" y="5326591"/>
              <a:ext cx="1276568" cy="369332"/>
            </a:xfrm>
            <a:prstGeom prst="rect">
              <a:avLst/>
            </a:prstGeom>
          </p:spPr>
          <p:txBody>
            <a:bodyPr wrap="none">
              <a:spAutoFit/>
            </a:bodyPr>
            <a:lstStyle/>
            <a:p>
              <a:r>
                <a:rPr lang="en-US" altLang="ko-KR"/>
                <a:t>Regulations</a:t>
              </a:r>
            </a:p>
          </p:txBody>
        </p:sp>
      </p:grpSp>
    </p:spTree>
    <p:extLst>
      <p:ext uri="{BB962C8B-B14F-4D97-AF65-F5344CB8AC3E}">
        <p14:creationId xmlns:p14="http://schemas.microsoft.com/office/powerpoint/2010/main" val="25426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9" name="Group 22"/>
          <p:cNvGrpSpPr>
            <a:grpSpLocks/>
          </p:cNvGrpSpPr>
          <p:nvPr/>
        </p:nvGrpSpPr>
        <p:grpSpPr bwMode="auto">
          <a:xfrm>
            <a:off x="506027" y="972105"/>
            <a:ext cx="11292396" cy="595313"/>
            <a:chOff x="217" y="436"/>
            <a:chExt cx="5851" cy="375"/>
          </a:xfrm>
        </p:grpSpPr>
        <p:sp>
          <p:nvSpPr>
            <p:cNvPr id="30" name="Rectangle 3"/>
            <p:cNvSpPr>
              <a:spLocks noChangeArrowheads="1"/>
            </p:cNvSpPr>
            <p:nvPr/>
          </p:nvSpPr>
          <p:spPr bwMode="auto">
            <a:xfrm>
              <a:off x="217" y="436"/>
              <a:ext cx="5851" cy="318"/>
            </a:xfrm>
            <a:prstGeom prst="rect">
              <a:avLst/>
            </a:pr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tLang="ko-KR" sz="2000">
                <a:solidFill>
                  <a:srgbClr val="FFFF66"/>
                </a:solidFill>
                <a:latin typeface="HY수평선B" pitchFamily="18" charset="-127"/>
              </a:endParaRPr>
            </a:p>
          </p:txBody>
        </p:sp>
        <p:grpSp>
          <p:nvGrpSpPr>
            <p:cNvPr id="31" name="Group 4"/>
            <p:cNvGrpSpPr>
              <a:grpSpLocks/>
            </p:cNvGrpSpPr>
            <p:nvPr/>
          </p:nvGrpSpPr>
          <p:grpSpPr bwMode="auto">
            <a:xfrm>
              <a:off x="262" y="481"/>
              <a:ext cx="46" cy="330"/>
              <a:chOff x="2844" y="1533"/>
              <a:chExt cx="290" cy="404"/>
            </a:xfrm>
          </p:grpSpPr>
          <p:sp>
            <p:nvSpPr>
              <p:cNvPr id="33" name="AutoShape 5"/>
              <p:cNvSpPr>
                <a:spLocks noChangeArrowheads="1"/>
              </p:cNvSpPr>
              <p:nvPr/>
            </p:nvSpPr>
            <p:spPr bwMode="auto">
              <a:xfrm>
                <a:off x="2844" y="1533"/>
                <a:ext cx="287" cy="274"/>
              </a:xfrm>
              <a:prstGeom prst="roundRect">
                <a:avLst>
                  <a:gd name="adj" fmla="val 6264"/>
                </a:avLst>
              </a:prstGeom>
              <a:gradFill rotWithShape="1">
                <a:gsLst>
                  <a:gs pos="0">
                    <a:srgbClr val="F4D13E"/>
                  </a:gs>
                  <a:gs pos="100000">
                    <a:srgbClr val="CEAB64"/>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ko-KR" altLang="en-US">
                  <a:solidFill>
                    <a:srgbClr val="000000"/>
                  </a:solidFill>
                </a:endParaRPr>
              </a:p>
            </p:txBody>
          </p:sp>
          <p:sp>
            <p:nvSpPr>
              <p:cNvPr id="34" name="AutoShape 6"/>
              <p:cNvSpPr>
                <a:spLocks noChangeArrowheads="1"/>
              </p:cNvSpPr>
              <p:nvPr/>
            </p:nvSpPr>
            <p:spPr bwMode="auto">
              <a:xfrm>
                <a:off x="2850" y="1539"/>
                <a:ext cx="284" cy="49"/>
              </a:xfrm>
              <a:prstGeom prst="roundRect">
                <a:avLst>
                  <a:gd name="adj" fmla="val 32991"/>
                </a:avLst>
              </a:prstGeom>
              <a:gradFill rotWithShape="1">
                <a:gsLst>
                  <a:gs pos="0">
                    <a:schemeClr val="bg1">
                      <a:alpha val="78999"/>
                    </a:schemeClr>
                  </a:gs>
                  <a:gs pos="100000">
                    <a:schemeClr val="bg1">
                      <a:gamma/>
                      <a:tint val="38039"/>
                      <a:invGamma/>
                      <a:alpha val="0"/>
                    </a:schemeClr>
                  </a:gs>
                </a:gsLst>
                <a:lin ang="5400000" scaled="1"/>
              </a:gradFill>
              <a:ln w="9525">
                <a:noFill/>
                <a:round/>
                <a:headEnd/>
                <a:tailEnd/>
              </a:ln>
              <a:effectLst/>
            </p:spPr>
            <p:txBody>
              <a:bodyPr wrap="none" anchor="ctr"/>
              <a:lstStyle/>
              <a:p>
                <a:pPr>
                  <a:defRPr/>
                </a:pPr>
                <a:endParaRPr lang="ko-KR" altLang="en-US">
                  <a:solidFill>
                    <a:srgbClr val="000000"/>
                  </a:solidFill>
                  <a:latin typeface="Arial" charset="0"/>
                </a:endParaRPr>
              </a:p>
            </p:txBody>
          </p:sp>
          <p:sp>
            <p:nvSpPr>
              <p:cNvPr id="35" name="AutoShape 7"/>
              <p:cNvSpPr>
                <a:spLocks noChangeArrowheads="1"/>
              </p:cNvSpPr>
              <p:nvPr/>
            </p:nvSpPr>
            <p:spPr bwMode="auto">
              <a:xfrm flipV="1">
                <a:off x="2852" y="1644"/>
                <a:ext cx="281" cy="293"/>
              </a:xfrm>
              <a:prstGeom prst="roundRect">
                <a:avLst>
                  <a:gd name="adj" fmla="val 31324"/>
                </a:avLst>
              </a:prstGeom>
              <a:gradFill rotWithShape="1">
                <a:gsLst>
                  <a:gs pos="0">
                    <a:srgbClr val="580808">
                      <a:alpha val="35001"/>
                    </a:srgbClr>
                  </a:gs>
                  <a:gs pos="100000">
                    <a:srgbClr val="740A0A">
                      <a:alpha val="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p>
                <a:endParaRPr lang="ko-KR" altLang="en-US">
                  <a:solidFill>
                    <a:srgbClr val="000000"/>
                  </a:solidFill>
                </a:endParaRPr>
              </a:p>
            </p:txBody>
          </p:sp>
        </p:grpSp>
        <p:sp>
          <p:nvSpPr>
            <p:cNvPr id="32" name="Rectangle 8"/>
            <p:cNvSpPr>
              <a:spLocks noChangeArrowheads="1"/>
            </p:cNvSpPr>
            <p:nvPr/>
          </p:nvSpPr>
          <p:spPr bwMode="auto">
            <a:xfrm>
              <a:off x="342" y="475"/>
              <a:ext cx="3232" cy="25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altLang="ko-KR" sz="2000">
                  <a:solidFill>
                    <a:srgbClr val="FFFF66"/>
                  </a:solidFill>
                  <a:latin typeface="HY수평선B" pitchFamily="18" charset="-127"/>
                </a:rPr>
                <a:t>III. Hull Performance</a:t>
              </a:r>
            </a:p>
          </p:txBody>
        </p:sp>
      </p:grpSp>
      <p:sp>
        <p:nvSpPr>
          <p:cNvPr id="36" name="직사각형 35"/>
          <p:cNvSpPr/>
          <p:nvPr/>
        </p:nvSpPr>
        <p:spPr bwMode="auto">
          <a:xfrm>
            <a:off x="506027" y="1567419"/>
            <a:ext cx="11292396" cy="989462"/>
          </a:xfrm>
          <a:prstGeom prst="rect">
            <a:avLst/>
          </a:prstGeom>
          <a:noFill/>
          <a:ln w="25400" cap="flat" cmpd="sng" algn="ctr">
            <a:solidFill>
              <a:srgbClr val="BBE0E3">
                <a:shade val="50000"/>
              </a:srgbClr>
            </a:solidFill>
            <a:prstDash val="solid"/>
          </a:ln>
          <a:effectLst/>
        </p:spPr>
        <p:txBody>
          <a:bodyPr anchor="ctr"/>
          <a:lstStyle/>
          <a:p>
            <a:pPr>
              <a:lnSpc>
                <a:spcPct val="120000"/>
              </a:lnSpc>
              <a:defRPr/>
            </a:pPr>
            <a:endParaRPr lang="ko-KR" altLang="en-US" kern="0">
              <a:solidFill>
                <a:srgbClr val="FFFFFF"/>
              </a:solidFill>
              <a:latin typeface="굴림"/>
              <a:ea typeface="굴림"/>
            </a:endParaRPr>
          </a:p>
        </p:txBody>
      </p:sp>
      <p:sp>
        <p:nvSpPr>
          <p:cNvPr id="11" name="Text Box 21">
            <a:extLst>
              <a:ext uri="{FF2B5EF4-FFF2-40B4-BE49-F238E27FC236}">
                <a16:creationId xmlns:a16="http://schemas.microsoft.com/office/drawing/2014/main" id="{5956F11F-1D27-41F4-A772-A4514F4466B1}"/>
              </a:ext>
            </a:extLst>
          </p:cNvPr>
          <p:cNvSpPr txBox="1">
            <a:spLocks noChangeArrowheads="1"/>
          </p:cNvSpPr>
          <p:nvPr/>
        </p:nvSpPr>
        <p:spPr bwMode="auto">
          <a:xfrm>
            <a:off x="636808" y="1538844"/>
            <a:ext cx="11161615" cy="1018038"/>
          </a:xfrm>
          <a:prstGeom prst="rect">
            <a:avLst/>
          </a:prstGeom>
          <a:noFill/>
          <a:ln>
            <a:noFill/>
          </a:ln>
        </p:spPr>
        <p:txBody>
          <a:bodyPr tIns="90000" bIns="90000"/>
          <a:lstStyle>
            <a:defPPr>
              <a:defRPr lang="en-US"/>
            </a:defPPr>
            <a:lvl1pPr marL="90488" indent="-90488" eaLnBrk="0" fontAlgn="t" hangingPunct="0">
              <a:lnSpc>
                <a:spcPct val="110000"/>
              </a:lnSpc>
              <a:spcBef>
                <a:spcPct val="20000"/>
              </a:spcBef>
              <a:spcAft>
                <a:spcPct val="0"/>
              </a:spcAft>
              <a:buClr>
                <a:srgbClr val="3366CC"/>
              </a:buClr>
              <a:buFontTx/>
              <a:buChar char="•"/>
              <a:defRPr kumimoji="1" sz="1700" b="0">
                <a:solidFill>
                  <a:srgbClr val="000000"/>
                </a:solidFill>
                <a:latin typeface="Arial" pitchFamily="34" charset="0"/>
                <a:ea typeface="HY헤드라인M" panose="02030600000101010101" pitchFamily="18" charset="-127"/>
                <a:cs typeface="Arial" panose="020B0604020202020204" pitchFamily="34" charset="0"/>
              </a:defRPr>
            </a:lvl1pPr>
            <a:lvl2pPr algn="ctr" eaLnBrk="0" fontAlgn="t" hangingPunct="0">
              <a:spcBef>
                <a:spcPct val="0"/>
              </a:spcBef>
              <a:spcAft>
                <a:spcPct val="0"/>
              </a:spcAft>
              <a:defRPr kumimoji="1" sz="1400" b="1">
                <a:latin typeface="Arial" pitchFamily="34" charset="0"/>
                <a:ea typeface="HY수평선B" pitchFamily="18" charset="-127"/>
              </a:defRPr>
            </a:lvl2pPr>
            <a:lvl3pPr algn="ctr" eaLnBrk="0" fontAlgn="t" hangingPunct="0">
              <a:spcBef>
                <a:spcPct val="0"/>
              </a:spcBef>
              <a:spcAft>
                <a:spcPct val="0"/>
              </a:spcAft>
              <a:defRPr kumimoji="1" sz="1400" b="1">
                <a:latin typeface="Arial" pitchFamily="34" charset="0"/>
                <a:ea typeface="HY수평선B" pitchFamily="18" charset="-127"/>
              </a:defRPr>
            </a:lvl3pPr>
            <a:lvl4pPr algn="ctr" eaLnBrk="0" fontAlgn="t" hangingPunct="0">
              <a:spcBef>
                <a:spcPct val="0"/>
              </a:spcBef>
              <a:spcAft>
                <a:spcPct val="0"/>
              </a:spcAft>
              <a:defRPr kumimoji="1" sz="1400" b="1">
                <a:latin typeface="Arial" pitchFamily="34" charset="0"/>
                <a:ea typeface="HY수평선B" pitchFamily="18" charset="-127"/>
              </a:defRPr>
            </a:lvl4pPr>
            <a:lvl5pPr algn="ctr" eaLnBrk="0" fontAlgn="t" hangingPunct="0">
              <a:spcBef>
                <a:spcPct val="0"/>
              </a:spcBef>
              <a:spcAft>
                <a:spcPct val="0"/>
              </a:spcAft>
              <a:defRPr kumimoji="1" sz="1400" b="1">
                <a:latin typeface="Arial" pitchFamily="34" charset="0"/>
                <a:ea typeface="HY수평선B" pitchFamily="18" charset="-127"/>
              </a:defRPr>
            </a:lvl5pPr>
            <a:lvl6pPr latinLnBrk="1">
              <a:defRPr kumimoji="1" sz="1400" b="1">
                <a:latin typeface="Arial" pitchFamily="34" charset="0"/>
                <a:ea typeface="HY수평선B" pitchFamily="18" charset="-127"/>
              </a:defRPr>
            </a:lvl6pPr>
            <a:lvl7pPr latinLnBrk="1">
              <a:defRPr kumimoji="1" sz="1400" b="1">
                <a:latin typeface="Arial" pitchFamily="34" charset="0"/>
                <a:ea typeface="HY수평선B" pitchFamily="18" charset="-127"/>
              </a:defRPr>
            </a:lvl7pPr>
            <a:lvl8pPr latinLnBrk="1">
              <a:defRPr kumimoji="1" sz="1400" b="1">
                <a:latin typeface="Arial" pitchFamily="34" charset="0"/>
                <a:ea typeface="HY수평선B" pitchFamily="18" charset="-127"/>
              </a:defRPr>
            </a:lvl8pPr>
            <a:lvl9pPr latinLnBrk="1">
              <a:defRPr kumimoji="1" sz="1400" b="1">
                <a:latin typeface="Arial" pitchFamily="34" charset="0"/>
                <a:ea typeface="HY수평선B" pitchFamily="18" charset="-127"/>
              </a:defRPr>
            </a:lvl9pPr>
          </a:lstStyle>
          <a:p>
            <a:r>
              <a:rPr lang="en-US" altLang="ko-KR" sz="1650"/>
              <a:t> This chapter consist of two parts to prove correlation between biofouling and hull performance in given hull design. First, study of biofouling, it’s influences for hull performance, increase ship operational expenditure and Green House Gas. Second, introduce antifouling coatings to prevent biofouling on ship’s hull and its historical technology.     </a:t>
            </a:r>
          </a:p>
        </p:txBody>
      </p:sp>
      <p:pic>
        <p:nvPicPr>
          <p:cNvPr id="47" name="Picture 46">
            <a:extLst>
              <a:ext uri="{FF2B5EF4-FFF2-40B4-BE49-F238E27FC236}">
                <a16:creationId xmlns:a16="http://schemas.microsoft.com/office/drawing/2014/main" id="{25B1DFE9-2D6A-471A-BD3F-BD61A2B6A9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6027" y="2647370"/>
            <a:ext cx="4718963" cy="3610926"/>
          </a:xfrm>
          <a:prstGeom prst="rect">
            <a:avLst/>
          </a:prstGeom>
          <a:noFill/>
          <a:ln>
            <a:noFill/>
          </a:ln>
        </p:spPr>
      </p:pic>
      <p:pic>
        <p:nvPicPr>
          <p:cNvPr id="7" name="Picture 6" descr="A picture containing reef, ocean floor&#10;&#10;Description automatically generated">
            <a:extLst>
              <a:ext uri="{FF2B5EF4-FFF2-40B4-BE49-F238E27FC236}">
                <a16:creationId xmlns:a16="http://schemas.microsoft.com/office/drawing/2014/main" id="{B93CA1C6-91F8-44AF-83B2-82C337A8132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96001" y="2647370"/>
            <a:ext cx="5251720" cy="3294261"/>
          </a:xfrm>
          <a:prstGeom prst="rect">
            <a:avLst/>
          </a:prstGeom>
        </p:spPr>
      </p:pic>
      <p:sp>
        <p:nvSpPr>
          <p:cNvPr id="8" name="TextBox 7">
            <a:extLst>
              <a:ext uri="{FF2B5EF4-FFF2-40B4-BE49-F238E27FC236}">
                <a16:creationId xmlns:a16="http://schemas.microsoft.com/office/drawing/2014/main" id="{B821BCE4-A111-455A-9AAB-1F32AEE2C8EF}"/>
              </a:ext>
            </a:extLst>
          </p:cNvPr>
          <p:cNvSpPr txBox="1"/>
          <p:nvPr/>
        </p:nvSpPr>
        <p:spPr>
          <a:xfrm>
            <a:off x="6096000" y="5941631"/>
            <a:ext cx="3732481" cy="230832"/>
          </a:xfrm>
          <a:prstGeom prst="rect">
            <a:avLst/>
          </a:prstGeom>
          <a:noFill/>
        </p:spPr>
        <p:txBody>
          <a:bodyPr wrap="square" rtlCol="0">
            <a:spAutoFit/>
          </a:bodyPr>
          <a:lstStyle/>
          <a:p>
            <a:r>
              <a:rPr lang="en-US" sz="900">
                <a:hlinkClick r:id="rId5" tooltip="http://en.wikipedia.org/wiki/biofouling?oldid=0"/>
              </a:rPr>
              <a:t>This Photo</a:t>
            </a:r>
            <a:r>
              <a:rPr lang="en-US" sz="900"/>
              <a:t> by Unknown Author is licensed under </a:t>
            </a:r>
            <a:r>
              <a:rPr lang="en-US" sz="900">
                <a:hlinkClick r:id="rId6" tooltip="https://creativecommons.org/licenses/by-sa/3.0/"/>
              </a:rPr>
              <a:t>CC BY-SA</a:t>
            </a:r>
            <a:endParaRPr lang="en-US" sz="900"/>
          </a:p>
        </p:txBody>
      </p:sp>
    </p:spTree>
    <p:extLst>
      <p:ext uri="{BB962C8B-B14F-4D97-AF65-F5344CB8AC3E}">
        <p14:creationId xmlns:p14="http://schemas.microsoft.com/office/powerpoint/2010/main" val="2115747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9" name="Group 22"/>
          <p:cNvGrpSpPr>
            <a:grpSpLocks/>
          </p:cNvGrpSpPr>
          <p:nvPr/>
        </p:nvGrpSpPr>
        <p:grpSpPr bwMode="auto">
          <a:xfrm>
            <a:off x="506027" y="972105"/>
            <a:ext cx="11292396" cy="595313"/>
            <a:chOff x="217" y="436"/>
            <a:chExt cx="5851" cy="375"/>
          </a:xfrm>
        </p:grpSpPr>
        <p:sp>
          <p:nvSpPr>
            <p:cNvPr id="30" name="Rectangle 3"/>
            <p:cNvSpPr>
              <a:spLocks noChangeArrowheads="1"/>
            </p:cNvSpPr>
            <p:nvPr/>
          </p:nvSpPr>
          <p:spPr bwMode="auto">
            <a:xfrm>
              <a:off x="217" y="436"/>
              <a:ext cx="5851" cy="318"/>
            </a:xfrm>
            <a:prstGeom prst="rect">
              <a:avLst/>
            </a:pr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tLang="ko-KR" sz="2000">
                <a:solidFill>
                  <a:srgbClr val="FFFF66"/>
                </a:solidFill>
                <a:latin typeface="HY수평선B" pitchFamily="18" charset="-127"/>
              </a:endParaRPr>
            </a:p>
          </p:txBody>
        </p:sp>
        <p:grpSp>
          <p:nvGrpSpPr>
            <p:cNvPr id="31" name="Group 4"/>
            <p:cNvGrpSpPr>
              <a:grpSpLocks/>
            </p:cNvGrpSpPr>
            <p:nvPr/>
          </p:nvGrpSpPr>
          <p:grpSpPr bwMode="auto">
            <a:xfrm>
              <a:off x="262" y="481"/>
              <a:ext cx="46" cy="330"/>
              <a:chOff x="2844" y="1533"/>
              <a:chExt cx="290" cy="404"/>
            </a:xfrm>
          </p:grpSpPr>
          <p:sp>
            <p:nvSpPr>
              <p:cNvPr id="33" name="AutoShape 5"/>
              <p:cNvSpPr>
                <a:spLocks noChangeArrowheads="1"/>
              </p:cNvSpPr>
              <p:nvPr/>
            </p:nvSpPr>
            <p:spPr bwMode="auto">
              <a:xfrm>
                <a:off x="2844" y="1533"/>
                <a:ext cx="287" cy="274"/>
              </a:xfrm>
              <a:prstGeom prst="roundRect">
                <a:avLst>
                  <a:gd name="adj" fmla="val 6264"/>
                </a:avLst>
              </a:prstGeom>
              <a:gradFill rotWithShape="1">
                <a:gsLst>
                  <a:gs pos="0">
                    <a:srgbClr val="F4D13E"/>
                  </a:gs>
                  <a:gs pos="100000">
                    <a:srgbClr val="CEAB64"/>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ko-KR" altLang="en-US">
                  <a:solidFill>
                    <a:srgbClr val="000000"/>
                  </a:solidFill>
                </a:endParaRPr>
              </a:p>
            </p:txBody>
          </p:sp>
          <p:sp>
            <p:nvSpPr>
              <p:cNvPr id="34" name="AutoShape 6"/>
              <p:cNvSpPr>
                <a:spLocks noChangeArrowheads="1"/>
              </p:cNvSpPr>
              <p:nvPr/>
            </p:nvSpPr>
            <p:spPr bwMode="auto">
              <a:xfrm>
                <a:off x="2850" y="1539"/>
                <a:ext cx="284" cy="49"/>
              </a:xfrm>
              <a:prstGeom prst="roundRect">
                <a:avLst>
                  <a:gd name="adj" fmla="val 32991"/>
                </a:avLst>
              </a:prstGeom>
              <a:gradFill rotWithShape="1">
                <a:gsLst>
                  <a:gs pos="0">
                    <a:schemeClr val="bg1">
                      <a:alpha val="78999"/>
                    </a:schemeClr>
                  </a:gs>
                  <a:gs pos="100000">
                    <a:schemeClr val="bg1">
                      <a:gamma/>
                      <a:tint val="38039"/>
                      <a:invGamma/>
                      <a:alpha val="0"/>
                    </a:schemeClr>
                  </a:gs>
                </a:gsLst>
                <a:lin ang="5400000" scaled="1"/>
              </a:gradFill>
              <a:ln w="9525">
                <a:noFill/>
                <a:round/>
                <a:headEnd/>
                <a:tailEnd/>
              </a:ln>
              <a:effectLst/>
            </p:spPr>
            <p:txBody>
              <a:bodyPr wrap="none" anchor="ctr"/>
              <a:lstStyle/>
              <a:p>
                <a:pPr>
                  <a:defRPr/>
                </a:pPr>
                <a:endParaRPr lang="ko-KR" altLang="en-US">
                  <a:solidFill>
                    <a:srgbClr val="000000"/>
                  </a:solidFill>
                  <a:latin typeface="Arial" charset="0"/>
                </a:endParaRPr>
              </a:p>
            </p:txBody>
          </p:sp>
          <p:sp>
            <p:nvSpPr>
              <p:cNvPr id="35" name="AutoShape 7"/>
              <p:cNvSpPr>
                <a:spLocks noChangeArrowheads="1"/>
              </p:cNvSpPr>
              <p:nvPr/>
            </p:nvSpPr>
            <p:spPr bwMode="auto">
              <a:xfrm flipV="1">
                <a:off x="2852" y="1644"/>
                <a:ext cx="281" cy="293"/>
              </a:xfrm>
              <a:prstGeom prst="roundRect">
                <a:avLst>
                  <a:gd name="adj" fmla="val 31324"/>
                </a:avLst>
              </a:prstGeom>
              <a:gradFill rotWithShape="1">
                <a:gsLst>
                  <a:gs pos="0">
                    <a:srgbClr val="580808">
                      <a:alpha val="35001"/>
                    </a:srgbClr>
                  </a:gs>
                  <a:gs pos="100000">
                    <a:srgbClr val="740A0A">
                      <a:alpha val="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p>
                <a:endParaRPr lang="ko-KR" altLang="en-US">
                  <a:solidFill>
                    <a:srgbClr val="000000"/>
                  </a:solidFill>
                </a:endParaRPr>
              </a:p>
            </p:txBody>
          </p:sp>
        </p:grpSp>
        <p:sp>
          <p:nvSpPr>
            <p:cNvPr id="32" name="Rectangle 8"/>
            <p:cNvSpPr>
              <a:spLocks noChangeArrowheads="1"/>
            </p:cNvSpPr>
            <p:nvPr/>
          </p:nvSpPr>
          <p:spPr bwMode="auto">
            <a:xfrm>
              <a:off x="342" y="475"/>
              <a:ext cx="3232" cy="25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altLang="ko-KR" sz="2000">
                  <a:solidFill>
                    <a:srgbClr val="FFFF66"/>
                  </a:solidFill>
                  <a:latin typeface="HY수평선B" pitchFamily="18" charset="-127"/>
                </a:rPr>
                <a:t>IV. Methodology (1/2)</a:t>
              </a:r>
            </a:p>
          </p:txBody>
        </p:sp>
      </p:grpSp>
      <p:sp>
        <p:nvSpPr>
          <p:cNvPr id="36" name="직사각형 35"/>
          <p:cNvSpPr/>
          <p:nvPr/>
        </p:nvSpPr>
        <p:spPr bwMode="auto">
          <a:xfrm>
            <a:off x="449802" y="1581167"/>
            <a:ext cx="11292396" cy="4442765"/>
          </a:xfrm>
          <a:prstGeom prst="rect">
            <a:avLst/>
          </a:prstGeom>
          <a:noFill/>
          <a:ln w="25400" cap="flat" cmpd="sng" algn="ctr">
            <a:solidFill>
              <a:srgbClr val="BBE0E3">
                <a:shade val="50000"/>
              </a:srgbClr>
            </a:solidFill>
            <a:prstDash val="solid"/>
          </a:ln>
          <a:effectLst/>
        </p:spPr>
        <p:txBody>
          <a:bodyPr anchor="ctr"/>
          <a:lstStyle/>
          <a:p>
            <a:pPr>
              <a:lnSpc>
                <a:spcPct val="120000"/>
              </a:lnSpc>
              <a:defRPr/>
            </a:pPr>
            <a:endParaRPr lang="ko-KR" altLang="en-US" kern="0">
              <a:solidFill>
                <a:srgbClr val="FFFFFF"/>
              </a:solidFill>
              <a:latin typeface="굴림"/>
              <a:ea typeface="굴림"/>
            </a:endParaRPr>
          </a:p>
        </p:txBody>
      </p:sp>
      <p:sp>
        <p:nvSpPr>
          <p:cNvPr id="11" name="Text Box 21">
            <a:extLst>
              <a:ext uri="{FF2B5EF4-FFF2-40B4-BE49-F238E27FC236}">
                <a16:creationId xmlns:a16="http://schemas.microsoft.com/office/drawing/2014/main" id="{5956F11F-1D27-41F4-A772-A4514F4466B1}"/>
              </a:ext>
            </a:extLst>
          </p:cNvPr>
          <p:cNvSpPr txBox="1">
            <a:spLocks noChangeArrowheads="1"/>
          </p:cNvSpPr>
          <p:nvPr/>
        </p:nvSpPr>
        <p:spPr bwMode="auto">
          <a:xfrm>
            <a:off x="678071" y="1633600"/>
            <a:ext cx="11007902" cy="1255728"/>
          </a:xfrm>
          <a:prstGeom prst="rect">
            <a:avLst/>
          </a:prstGeom>
          <a:noFill/>
          <a:ln>
            <a:noFill/>
          </a:ln>
        </p:spPr>
        <p:txBody>
          <a:bodyPr tIns="90000" bIns="90000"/>
          <a:lstStyle>
            <a:defPPr>
              <a:defRPr lang="en-US"/>
            </a:defPPr>
            <a:lvl1pPr marL="90488" indent="-90488" eaLnBrk="0" fontAlgn="t" hangingPunct="0">
              <a:lnSpc>
                <a:spcPct val="110000"/>
              </a:lnSpc>
              <a:spcBef>
                <a:spcPct val="20000"/>
              </a:spcBef>
              <a:spcAft>
                <a:spcPct val="0"/>
              </a:spcAft>
              <a:buClr>
                <a:srgbClr val="3366CC"/>
              </a:buClr>
              <a:buFontTx/>
              <a:buChar char="•"/>
              <a:defRPr kumimoji="1" sz="1700" b="0">
                <a:solidFill>
                  <a:srgbClr val="000000"/>
                </a:solidFill>
                <a:latin typeface="Arial" pitchFamily="34" charset="0"/>
                <a:ea typeface="HY헤드라인M" panose="02030600000101010101" pitchFamily="18" charset="-127"/>
                <a:cs typeface="Arial" panose="020B0604020202020204" pitchFamily="34" charset="0"/>
              </a:defRPr>
            </a:lvl1pPr>
            <a:lvl2pPr algn="ctr" eaLnBrk="0" fontAlgn="t" hangingPunct="0">
              <a:spcBef>
                <a:spcPct val="0"/>
              </a:spcBef>
              <a:spcAft>
                <a:spcPct val="0"/>
              </a:spcAft>
              <a:defRPr kumimoji="1" sz="1400" b="1">
                <a:latin typeface="Arial" pitchFamily="34" charset="0"/>
                <a:ea typeface="HY수평선B" pitchFamily="18" charset="-127"/>
              </a:defRPr>
            </a:lvl2pPr>
            <a:lvl3pPr algn="ctr" eaLnBrk="0" fontAlgn="t" hangingPunct="0">
              <a:spcBef>
                <a:spcPct val="0"/>
              </a:spcBef>
              <a:spcAft>
                <a:spcPct val="0"/>
              </a:spcAft>
              <a:defRPr kumimoji="1" sz="1400" b="1">
                <a:latin typeface="Arial" pitchFamily="34" charset="0"/>
                <a:ea typeface="HY수평선B" pitchFamily="18" charset="-127"/>
              </a:defRPr>
            </a:lvl3pPr>
            <a:lvl4pPr algn="ctr" eaLnBrk="0" fontAlgn="t" hangingPunct="0">
              <a:spcBef>
                <a:spcPct val="0"/>
              </a:spcBef>
              <a:spcAft>
                <a:spcPct val="0"/>
              </a:spcAft>
              <a:defRPr kumimoji="1" sz="1400" b="1">
                <a:latin typeface="Arial" pitchFamily="34" charset="0"/>
                <a:ea typeface="HY수평선B" pitchFamily="18" charset="-127"/>
              </a:defRPr>
            </a:lvl4pPr>
            <a:lvl5pPr algn="ctr" eaLnBrk="0" fontAlgn="t" hangingPunct="0">
              <a:spcBef>
                <a:spcPct val="0"/>
              </a:spcBef>
              <a:spcAft>
                <a:spcPct val="0"/>
              </a:spcAft>
              <a:defRPr kumimoji="1" sz="1400" b="1">
                <a:latin typeface="Arial" pitchFamily="34" charset="0"/>
                <a:ea typeface="HY수평선B" pitchFamily="18" charset="-127"/>
              </a:defRPr>
            </a:lvl5pPr>
            <a:lvl6pPr latinLnBrk="1">
              <a:defRPr kumimoji="1" sz="1400" b="1">
                <a:latin typeface="Arial" pitchFamily="34" charset="0"/>
                <a:ea typeface="HY수평선B" pitchFamily="18" charset="-127"/>
              </a:defRPr>
            </a:lvl6pPr>
            <a:lvl7pPr latinLnBrk="1">
              <a:defRPr kumimoji="1" sz="1400" b="1">
                <a:latin typeface="Arial" pitchFamily="34" charset="0"/>
                <a:ea typeface="HY수평선B" pitchFamily="18" charset="-127"/>
              </a:defRPr>
            </a:lvl7pPr>
            <a:lvl8pPr latinLnBrk="1">
              <a:defRPr kumimoji="1" sz="1400" b="1">
                <a:latin typeface="Arial" pitchFamily="34" charset="0"/>
                <a:ea typeface="HY수평선B" pitchFamily="18" charset="-127"/>
              </a:defRPr>
            </a:lvl8pPr>
            <a:lvl9pPr latinLnBrk="1">
              <a:defRPr kumimoji="1" sz="1400" b="1">
                <a:latin typeface="Arial" pitchFamily="34" charset="0"/>
                <a:ea typeface="HY수평선B" pitchFamily="18" charset="-127"/>
              </a:defRPr>
            </a:lvl9pPr>
          </a:lstStyle>
          <a:p>
            <a:r>
              <a:rPr lang="en-US" altLang="ko-KR"/>
              <a:t> This chapter adopts the data analysis method to verify antifouling in-service performance, based on ISO19030 which is practical methods for measuring changes in ship specific hull and propeller performance. </a:t>
            </a:r>
          </a:p>
          <a:p>
            <a:endParaRPr lang="en-US" altLang="ko-KR"/>
          </a:p>
          <a:p>
            <a:endParaRPr lang="en-US" altLang="ko-KR"/>
          </a:p>
        </p:txBody>
      </p:sp>
      <p:graphicFrame>
        <p:nvGraphicFramePr>
          <p:cNvPr id="6" name="Table 5">
            <a:extLst>
              <a:ext uri="{FF2B5EF4-FFF2-40B4-BE49-F238E27FC236}">
                <a16:creationId xmlns:a16="http://schemas.microsoft.com/office/drawing/2014/main" id="{644E51E9-4086-4AF8-ABF0-DB627D2AF436}"/>
              </a:ext>
            </a:extLst>
          </p:cNvPr>
          <p:cNvGraphicFramePr>
            <a:graphicFrameLocks noGrp="1"/>
          </p:cNvGraphicFramePr>
          <p:nvPr>
            <p:extLst>
              <p:ext uri="{D42A27DB-BD31-4B8C-83A1-F6EECF244321}">
                <p14:modId xmlns:p14="http://schemas.microsoft.com/office/powerpoint/2010/main" val="3640384639"/>
              </p:ext>
            </p:extLst>
          </p:nvPr>
        </p:nvGraphicFramePr>
        <p:xfrm>
          <a:off x="636808" y="2561263"/>
          <a:ext cx="11007903" cy="2958092"/>
        </p:xfrm>
        <a:graphic>
          <a:graphicData uri="http://schemas.openxmlformats.org/drawingml/2006/table">
            <a:tbl>
              <a:tblPr firstRow="1" firstCol="1" bandRow="1"/>
              <a:tblGrid>
                <a:gridCol w="3749781">
                  <a:extLst>
                    <a:ext uri="{9D8B030D-6E8A-4147-A177-3AD203B41FA5}">
                      <a16:colId xmlns:a16="http://schemas.microsoft.com/office/drawing/2014/main" val="591494335"/>
                    </a:ext>
                  </a:extLst>
                </a:gridCol>
                <a:gridCol w="3697322">
                  <a:extLst>
                    <a:ext uri="{9D8B030D-6E8A-4147-A177-3AD203B41FA5}">
                      <a16:colId xmlns:a16="http://schemas.microsoft.com/office/drawing/2014/main" val="1766517888"/>
                    </a:ext>
                  </a:extLst>
                </a:gridCol>
                <a:gridCol w="3560800">
                  <a:extLst>
                    <a:ext uri="{9D8B030D-6E8A-4147-A177-3AD203B41FA5}">
                      <a16:colId xmlns:a16="http://schemas.microsoft.com/office/drawing/2014/main" val="4154176571"/>
                    </a:ext>
                  </a:extLst>
                </a:gridCol>
              </a:tblGrid>
              <a:tr h="275852">
                <a:tc>
                  <a:txBody>
                    <a:bodyPr/>
                    <a:lstStyle/>
                    <a:p>
                      <a:pPr marL="508000" algn="ctr" latinLnBrk="0"/>
                      <a:r>
                        <a:rPr lang="en-US" sz="1600" b="1">
                          <a:solidFill>
                            <a:schemeClr val="tx1"/>
                          </a:solidFill>
                          <a:effectLst/>
                          <a:latin typeface="Times New Roman" panose="02020603050405020304" pitchFamily="18" charset="0"/>
                          <a:ea typeface="맑은 고딕" panose="020B0503020000020004" pitchFamily="50" charset="-127"/>
                          <a:cs typeface="Times New Roman" panose="02020603050405020304" pitchFamily="18" charset="0"/>
                        </a:rPr>
                        <a:t>ISO19030-1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508000" algn="ctr" latinLnBrk="0"/>
                      <a:r>
                        <a:rPr lang="en-US" sz="1600" b="1">
                          <a:solidFill>
                            <a:schemeClr val="tx1"/>
                          </a:solidFill>
                          <a:effectLst/>
                          <a:latin typeface="Times New Roman" panose="02020603050405020304" pitchFamily="18" charset="0"/>
                          <a:ea typeface="맑은 고딕" panose="020B0503020000020004" pitchFamily="50" charset="-127"/>
                          <a:cs typeface="Times New Roman" panose="02020603050405020304" pitchFamily="18" charset="0"/>
                        </a:rPr>
                        <a:t>ISO19030-2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508000" algn="ctr" latinLnBrk="0"/>
                      <a:r>
                        <a:rPr lang="en-US" sz="1600" b="1">
                          <a:solidFill>
                            <a:schemeClr val="tx1"/>
                          </a:solidFill>
                          <a:effectLst/>
                          <a:latin typeface="Times New Roman" panose="02020603050405020304" pitchFamily="18" charset="0"/>
                          <a:ea typeface="맑은 고딕" panose="020B0503020000020004" pitchFamily="50" charset="-127"/>
                          <a:cs typeface="Times New Roman" panose="02020603050405020304" pitchFamily="18" charset="0"/>
                        </a:rPr>
                        <a:t>ISO19030-3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751233561"/>
                  </a:ext>
                </a:extLst>
              </a:tr>
              <a:tr h="1655111">
                <a:tc>
                  <a:txBody>
                    <a:bodyPr/>
                    <a:lstStyle/>
                    <a:p>
                      <a:pPr marL="508000" algn="just" latinLnBrk="0"/>
                      <a:r>
                        <a:rPr lang="en-US" sz="1600" b="1">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General principles:</a:t>
                      </a:r>
                      <a:r>
                        <a:rPr lang="en-US" sz="1600" b="1">
                          <a:solidFill>
                            <a:schemeClr val="tx1"/>
                          </a:solidFill>
                          <a:effectLst/>
                          <a:latin typeface="Times New Roman" panose="02020603050405020304" pitchFamily="18" charset="0"/>
                          <a:ea typeface="맑은 고딕" panose="020B0503020000020004" pitchFamily="50" charset="-127"/>
                          <a:cs typeface="Times New Roman" panose="02020603050405020304" pitchFamily="18" charset="0"/>
                        </a:rPr>
                        <a:t> </a:t>
                      </a:r>
                    </a:p>
                    <a:p>
                      <a:pPr marL="508000" algn="just" latinLnBrk="0"/>
                      <a:r>
                        <a:rPr lang="en-US" sz="160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Defines 4 performance indicators</a:t>
                      </a:r>
                      <a:endParaRPr lang="en-US" sz="1600">
                        <a:effectLst/>
                        <a:latin typeface="Times New Roman" panose="02020603050405020304" pitchFamily="18" charset="0"/>
                        <a:ea typeface="맑은 고딕" panose="020B0503020000020004" pitchFamily="50" charset="-127"/>
                        <a:cs typeface="Times New Roman" panose="02020603050405020304" pitchFamily="18" charset="0"/>
                      </a:endParaRPr>
                    </a:p>
                    <a:p>
                      <a:pPr marL="800100" lvl="1" indent="-342900" algn="just" latinLnBrk="0">
                        <a:buSzPts val="1000"/>
                        <a:buFont typeface="Symbol" panose="05050102010706020507" pitchFamily="18" charset="2"/>
                        <a:buChar char=""/>
                      </a:pPr>
                      <a:r>
                        <a:rPr lang="en-US" sz="160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In-service performance</a:t>
                      </a:r>
                      <a:endParaRPr lang="en-US" sz="1600">
                        <a:effectLst/>
                        <a:latin typeface="Times New Roman" panose="02020603050405020304" pitchFamily="18" charset="0"/>
                        <a:ea typeface="맑은 고딕" panose="020B0503020000020004" pitchFamily="50" charset="-127"/>
                        <a:cs typeface="Times New Roman" panose="02020603050405020304" pitchFamily="18" charset="0"/>
                      </a:endParaRPr>
                    </a:p>
                    <a:p>
                      <a:pPr marL="800100" lvl="1" indent="-342900" algn="just" latinLnBrk="0">
                        <a:buSzPts val="1000"/>
                        <a:buFont typeface="Symbol" panose="05050102010706020507" pitchFamily="18" charset="2"/>
                        <a:buChar char=""/>
                      </a:pPr>
                      <a:r>
                        <a:rPr lang="en-US" sz="160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Dry-docking performance</a:t>
                      </a:r>
                      <a:endParaRPr lang="en-US" sz="1600">
                        <a:effectLst/>
                        <a:latin typeface="Times New Roman" panose="02020603050405020304" pitchFamily="18" charset="0"/>
                        <a:ea typeface="맑은 고딕" panose="020B0503020000020004" pitchFamily="50" charset="-127"/>
                        <a:cs typeface="Times New Roman" panose="02020603050405020304" pitchFamily="18" charset="0"/>
                      </a:endParaRPr>
                    </a:p>
                    <a:p>
                      <a:pPr marL="800100" lvl="1" indent="-342900" algn="just" latinLnBrk="0">
                        <a:buSzPts val="1000"/>
                        <a:buFont typeface="Symbol" panose="05050102010706020507" pitchFamily="18" charset="2"/>
                        <a:buChar char=""/>
                      </a:pPr>
                      <a:r>
                        <a:rPr lang="en-US" sz="160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Maintenance trigger</a:t>
                      </a:r>
                      <a:endParaRPr lang="en-US" sz="1600">
                        <a:effectLst/>
                        <a:latin typeface="Times New Roman" panose="02020603050405020304" pitchFamily="18" charset="0"/>
                        <a:ea typeface="맑은 고딕" panose="020B0503020000020004" pitchFamily="50" charset="-127"/>
                        <a:cs typeface="Times New Roman" panose="02020603050405020304" pitchFamily="18" charset="0"/>
                      </a:endParaRPr>
                    </a:p>
                    <a:p>
                      <a:pPr marL="800100" lvl="1" indent="-342900" algn="just" latinLnBrk="0">
                        <a:buSzPts val="1000"/>
                        <a:buFont typeface="Symbol" panose="05050102010706020507" pitchFamily="18" charset="2"/>
                        <a:buChar char=""/>
                      </a:pPr>
                      <a:r>
                        <a:rPr lang="en-US" sz="160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Maintenance effect</a:t>
                      </a:r>
                      <a:endParaRPr lang="en-US" sz="160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0" algn="just" latinLnBrk="0"/>
                      <a:r>
                        <a:rPr lang="en-US" sz="1600" b="1">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Default method:</a:t>
                      </a:r>
                      <a:endParaRPr lang="en-US" sz="1600">
                        <a:effectLst/>
                        <a:latin typeface="Times New Roman" panose="02020603050405020304" pitchFamily="18" charset="0"/>
                        <a:ea typeface="맑은 고딕" panose="020B0503020000020004" pitchFamily="50" charset="-127"/>
                        <a:cs typeface="Times New Roman" panose="02020603050405020304" pitchFamily="18" charset="0"/>
                      </a:endParaRPr>
                    </a:p>
                    <a:p>
                      <a:pPr marL="800100" lvl="1" indent="-342900" algn="just" latinLnBrk="0">
                        <a:buSzPts val="1000"/>
                        <a:buFont typeface="Symbol" panose="05050102010706020507" pitchFamily="18" charset="2"/>
                        <a:buChar char=""/>
                      </a:pPr>
                      <a:r>
                        <a:rPr lang="en-US" sz="160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Default method for measuring changes and calculation the basic performance indicators</a:t>
                      </a:r>
                      <a:endParaRPr lang="en-US" sz="1600">
                        <a:effectLst/>
                        <a:latin typeface="Times New Roman" panose="02020603050405020304" pitchFamily="18" charset="0"/>
                        <a:ea typeface="맑은 고딕" panose="020B0503020000020004" pitchFamily="50" charset="-127"/>
                        <a:cs typeface="Times New Roman" panose="02020603050405020304" pitchFamily="18" charset="0"/>
                      </a:endParaRPr>
                    </a:p>
                    <a:p>
                      <a:pPr marL="800100" lvl="1" indent="-342900" algn="just" latinLnBrk="0">
                        <a:buSzPts val="1000"/>
                        <a:buFont typeface="Symbol" panose="05050102010706020507" pitchFamily="18" charset="2"/>
                        <a:buChar char=""/>
                      </a:pPr>
                      <a:r>
                        <a:rPr lang="en-US" sz="160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High frequency data with automated logging</a:t>
                      </a:r>
                    </a:p>
                    <a:p>
                      <a:pPr marL="800100" lvl="1" indent="-342900" algn="just" latinLnBrk="0">
                        <a:buSzPts val="1000"/>
                        <a:buFont typeface="Symbol" panose="05050102010706020507" pitchFamily="18" charset="2"/>
                        <a:buChar char=""/>
                      </a:pPr>
                      <a:endParaRPr lang="en-US" sz="160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p>
                      <a:pPr marL="800100" lvl="1" indent="-342900" algn="just" latinLnBrk="0">
                        <a:buSzPts val="1000"/>
                        <a:buFont typeface="Symbol" panose="05050102010706020507" pitchFamily="18" charset="2"/>
                        <a:buChar char=""/>
                      </a:pPr>
                      <a:r>
                        <a:rPr lang="en-US" sz="160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+/- 0.3 ~0.5 P.P. accuracy depending on indicator </a:t>
                      </a:r>
                      <a:endParaRPr lang="en-US" sz="160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0" algn="just" latinLnBrk="0"/>
                      <a:r>
                        <a:rPr lang="en-US" sz="1600" b="1">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Alternative methods:</a:t>
                      </a:r>
                      <a:endParaRPr lang="en-US" sz="1600">
                        <a:effectLst/>
                        <a:latin typeface="Times New Roman" panose="02020603050405020304" pitchFamily="18" charset="0"/>
                        <a:ea typeface="맑은 고딕" panose="020B0503020000020004" pitchFamily="50" charset="-127"/>
                        <a:cs typeface="Times New Roman" panose="02020603050405020304" pitchFamily="18" charset="0"/>
                      </a:endParaRPr>
                    </a:p>
                    <a:p>
                      <a:pPr marL="800100" lvl="1" indent="-342900" algn="just" latinLnBrk="0">
                        <a:buSzPts val="1000"/>
                        <a:buFont typeface="Symbol" panose="05050102010706020507" pitchFamily="18" charset="2"/>
                        <a:buChar char=""/>
                      </a:pPr>
                      <a:r>
                        <a:rPr lang="en-US" sz="160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Alternative methods for measuring and calculating basic performance indicators</a:t>
                      </a:r>
                      <a:endParaRPr lang="en-US" sz="1600">
                        <a:effectLst/>
                        <a:latin typeface="Times New Roman" panose="02020603050405020304" pitchFamily="18" charset="0"/>
                        <a:ea typeface="맑은 고딕" panose="020B0503020000020004" pitchFamily="50" charset="-127"/>
                        <a:cs typeface="Times New Roman" panose="02020603050405020304" pitchFamily="18" charset="0"/>
                      </a:endParaRPr>
                    </a:p>
                    <a:p>
                      <a:pPr marL="800100" lvl="1" indent="-342900" algn="just" latinLnBrk="0">
                        <a:buSzPts val="1000"/>
                        <a:buFont typeface="Symbol" panose="05050102010706020507" pitchFamily="18" charset="2"/>
                        <a:buChar char=""/>
                      </a:pPr>
                      <a:r>
                        <a:rPr lang="en-US" sz="160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Based on broadly available element in commercial shipping</a:t>
                      </a:r>
                    </a:p>
                    <a:p>
                      <a:pPr marL="800100" marR="0" lvl="1" indent="-342900" algn="just" defTabSz="914400" rtl="0" eaLnBrk="1" fontAlgn="auto" latinLnBrk="0" hangingPunct="1">
                        <a:lnSpc>
                          <a:spcPct val="100000"/>
                        </a:lnSpc>
                        <a:spcBef>
                          <a:spcPts val="0"/>
                        </a:spcBef>
                        <a:spcAft>
                          <a:spcPts val="0"/>
                        </a:spcAft>
                        <a:buClrTx/>
                        <a:buSzPts val="1000"/>
                        <a:buFont typeface="Symbol" panose="05050102010706020507" pitchFamily="18" charset="2"/>
                        <a:buChar char=""/>
                        <a:tabLst/>
                        <a:defRPr/>
                      </a:pPr>
                      <a:endParaRPr lang="en-US" sz="160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p>
                      <a:pPr marL="800100" marR="0" lvl="1" indent="-342900" algn="just" defTabSz="914400" rtl="0" eaLnBrk="1" fontAlgn="auto" latinLnBrk="0" hangingPunct="1">
                        <a:lnSpc>
                          <a:spcPct val="100000"/>
                        </a:lnSpc>
                        <a:spcBef>
                          <a:spcPts val="0"/>
                        </a:spcBef>
                        <a:spcAft>
                          <a:spcPts val="0"/>
                        </a:spcAft>
                        <a:buClrTx/>
                        <a:buSzPts val="1000"/>
                        <a:buFont typeface="Symbol" panose="05050102010706020507" pitchFamily="18" charset="2"/>
                        <a:buChar char=""/>
                        <a:tabLst/>
                        <a:defRPr/>
                      </a:pPr>
                      <a:r>
                        <a:rPr lang="en-US" sz="160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+/- 0.4 ~9.0 P.P. accuracy depending on implementation and indicator </a:t>
                      </a:r>
                      <a:endParaRPr lang="en-US" sz="1600">
                        <a:effectLst/>
                        <a:latin typeface="Times New Roman" panose="02020603050405020304" pitchFamily="18" charset="0"/>
                        <a:ea typeface="맑은 고딕" panose="020B0503020000020004" pitchFamily="50" charset="-127"/>
                        <a:cs typeface="Times New Roman" panose="02020603050405020304" pitchFamily="18" charset="0"/>
                      </a:endParaRPr>
                    </a:p>
                    <a:p>
                      <a:pPr marL="457200" lvl="1" indent="0" algn="just" latinLnBrk="0">
                        <a:buSzPts val="1000"/>
                        <a:buFont typeface="Symbol" panose="05050102010706020507" pitchFamily="18" charset="2"/>
                        <a:buNone/>
                      </a:pPr>
                      <a:r>
                        <a:rPr lang="en-US" sz="160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endParaRPr lang="en-US" sz="160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1713500"/>
                  </a:ext>
                </a:extLst>
              </a:tr>
            </a:tbl>
          </a:graphicData>
        </a:graphic>
      </p:graphicFrame>
    </p:spTree>
    <p:extLst>
      <p:ext uri="{BB962C8B-B14F-4D97-AF65-F5344CB8AC3E}">
        <p14:creationId xmlns:p14="http://schemas.microsoft.com/office/powerpoint/2010/main" val="352701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직사각형 35"/>
          <p:cNvSpPr/>
          <p:nvPr/>
        </p:nvSpPr>
        <p:spPr bwMode="auto">
          <a:xfrm>
            <a:off x="506027" y="1709530"/>
            <a:ext cx="11292396" cy="1518412"/>
          </a:xfrm>
          <a:prstGeom prst="rect">
            <a:avLst/>
          </a:prstGeom>
          <a:noFill/>
          <a:ln w="25400" cap="flat" cmpd="sng" algn="ctr">
            <a:solidFill>
              <a:srgbClr val="BBE0E3">
                <a:shade val="50000"/>
              </a:srgbClr>
            </a:solidFill>
            <a:prstDash val="solid"/>
          </a:ln>
          <a:effectLst/>
        </p:spPr>
        <p:txBody>
          <a:bodyPr anchor="ctr"/>
          <a:lstStyle/>
          <a:p>
            <a:pPr>
              <a:lnSpc>
                <a:spcPct val="120000"/>
              </a:lnSpc>
              <a:defRPr/>
            </a:pPr>
            <a:endParaRPr lang="ko-KR" altLang="en-US" kern="0">
              <a:solidFill>
                <a:srgbClr val="FFFFFF"/>
              </a:solidFill>
              <a:latin typeface="굴림"/>
              <a:ea typeface="굴림"/>
            </a:endParaRPr>
          </a:p>
        </p:txBody>
      </p:sp>
      <p:sp>
        <p:nvSpPr>
          <p:cNvPr id="11" name="Text Box 21">
            <a:extLst>
              <a:ext uri="{FF2B5EF4-FFF2-40B4-BE49-F238E27FC236}">
                <a16:creationId xmlns:a16="http://schemas.microsoft.com/office/drawing/2014/main" id="{5956F11F-1D27-41F4-A772-A4514F4466B1}"/>
              </a:ext>
            </a:extLst>
          </p:cNvPr>
          <p:cNvSpPr txBox="1">
            <a:spLocks noChangeArrowheads="1"/>
          </p:cNvSpPr>
          <p:nvPr/>
        </p:nvSpPr>
        <p:spPr bwMode="auto">
          <a:xfrm>
            <a:off x="680739" y="1800018"/>
            <a:ext cx="11007902" cy="1376300"/>
          </a:xfrm>
          <a:prstGeom prst="rect">
            <a:avLst/>
          </a:prstGeom>
          <a:noFill/>
          <a:ln>
            <a:noFill/>
          </a:ln>
        </p:spPr>
        <p:txBody>
          <a:bodyPr tIns="90000" bIns="90000"/>
          <a:lstStyle>
            <a:defPPr>
              <a:defRPr lang="en-US"/>
            </a:defPPr>
            <a:lvl1pPr marL="90488" indent="-90488" eaLnBrk="0" fontAlgn="t" hangingPunct="0">
              <a:lnSpc>
                <a:spcPct val="110000"/>
              </a:lnSpc>
              <a:spcBef>
                <a:spcPct val="20000"/>
              </a:spcBef>
              <a:spcAft>
                <a:spcPct val="0"/>
              </a:spcAft>
              <a:buClr>
                <a:srgbClr val="3366CC"/>
              </a:buClr>
              <a:buFontTx/>
              <a:buChar char="•"/>
              <a:defRPr kumimoji="1" sz="1700" b="0">
                <a:solidFill>
                  <a:srgbClr val="000000"/>
                </a:solidFill>
                <a:latin typeface="Arial" pitchFamily="34" charset="0"/>
                <a:ea typeface="HY헤드라인M" panose="02030600000101010101" pitchFamily="18" charset="-127"/>
                <a:cs typeface="Arial" panose="020B0604020202020204" pitchFamily="34" charset="0"/>
              </a:defRPr>
            </a:lvl1pPr>
            <a:lvl2pPr algn="ctr" eaLnBrk="0" fontAlgn="t" hangingPunct="0">
              <a:spcBef>
                <a:spcPct val="0"/>
              </a:spcBef>
              <a:spcAft>
                <a:spcPct val="0"/>
              </a:spcAft>
              <a:defRPr kumimoji="1" sz="1400" b="1">
                <a:latin typeface="Arial" pitchFamily="34" charset="0"/>
                <a:ea typeface="HY수평선B" pitchFamily="18" charset="-127"/>
              </a:defRPr>
            </a:lvl2pPr>
            <a:lvl3pPr algn="ctr" eaLnBrk="0" fontAlgn="t" hangingPunct="0">
              <a:spcBef>
                <a:spcPct val="0"/>
              </a:spcBef>
              <a:spcAft>
                <a:spcPct val="0"/>
              </a:spcAft>
              <a:defRPr kumimoji="1" sz="1400" b="1">
                <a:latin typeface="Arial" pitchFamily="34" charset="0"/>
                <a:ea typeface="HY수평선B" pitchFamily="18" charset="-127"/>
              </a:defRPr>
            </a:lvl3pPr>
            <a:lvl4pPr algn="ctr" eaLnBrk="0" fontAlgn="t" hangingPunct="0">
              <a:spcBef>
                <a:spcPct val="0"/>
              </a:spcBef>
              <a:spcAft>
                <a:spcPct val="0"/>
              </a:spcAft>
              <a:defRPr kumimoji="1" sz="1400" b="1">
                <a:latin typeface="Arial" pitchFamily="34" charset="0"/>
                <a:ea typeface="HY수평선B" pitchFamily="18" charset="-127"/>
              </a:defRPr>
            </a:lvl4pPr>
            <a:lvl5pPr algn="ctr" eaLnBrk="0" fontAlgn="t" hangingPunct="0">
              <a:spcBef>
                <a:spcPct val="0"/>
              </a:spcBef>
              <a:spcAft>
                <a:spcPct val="0"/>
              </a:spcAft>
              <a:defRPr kumimoji="1" sz="1400" b="1">
                <a:latin typeface="Arial" pitchFamily="34" charset="0"/>
                <a:ea typeface="HY수평선B" pitchFamily="18" charset="-127"/>
              </a:defRPr>
            </a:lvl5pPr>
            <a:lvl6pPr latinLnBrk="1">
              <a:defRPr kumimoji="1" sz="1400" b="1">
                <a:latin typeface="Arial" pitchFamily="34" charset="0"/>
                <a:ea typeface="HY수평선B" pitchFamily="18" charset="-127"/>
              </a:defRPr>
            </a:lvl6pPr>
            <a:lvl7pPr latinLnBrk="1">
              <a:defRPr kumimoji="1" sz="1400" b="1">
                <a:latin typeface="Arial" pitchFamily="34" charset="0"/>
                <a:ea typeface="HY수평선B" pitchFamily="18" charset="-127"/>
              </a:defRPr>
            </a:lvl7pPr>
            <a:lvl8pPr latinLnBrk="1">
              <a:defRPr kumimoji="1" sz="1400" b="1">
                <a:latin typeface="Arial" pitchFamily="34" charset="0"/>
                <a:ea typeface="HY수평선B" pitchFamily="18" charset="-127"/>
              </a:defRPr>
            </a:lvl8pPr>
            <a:lvl9pPr latinLnBrk="1">
              <a:defRPr kumimoji="1" sz="1400" b="1">
                <a:latin typeface="Arial" pitchFamily="34" charset="0"/>
                <a:ea typeface="HY수평선B" pitchFamily="18" charset="-127"/>
              </a:defRPr>
            </a:lvl9pPr>
          </a:lstStyle>
          <a:p>
            <a:r>
              <a:rPr lang="en-US" altLang="ko-KR"/>
              <a:t>(Sample and data collection) </a:t>
            </a:r>
            <a:r>
              <a:rPr lang="ko-KR"/>
              <a:t>본 연구에서</a:t>
            </a:r>
            <a:r>
              <a:rPr lang="en-US"/>
              <a:t> ISO19030 (Measurement of changes in hull and propeller performance) </a:t>
            </a:r>
            <a:r>
              <a:rPr lang="ko-KR"/>
              <a:t>분석방법을 통해 </a:t>
            </a:r>
            <a:r>
              <a:rPr lang="ko-KR" err="1"/>
              <a:t>벌크선</a:t>
            </a:r>
            <a:r>
              <a:rPr lang="ko-KR"/>
              <a:t> </a:t>
            </a:r>
            <a:r>
              <a:rPr lang="en-US"/>
              <a:t>1</a:t>
            </a:r>
            <a:r>
              <a:rPr lang="ko-KR"/>
              <a:t>척의 </a:t>
            </a:r>
            <a:r>
              <a:rPr lang="en-US"/>
              <a:t>9.5</a:t>
            </a:r>
            <a:r>
              <a:rPr lang="ko-KR"/>
              <a:t>년 데이터를 분석하여 </a:t>
            </a:r>
            <a:r>
              <a:rPr lang="ko-KR" err="1"/>
              <a:t>입거수리</a:t>
            </a:r>
            <a:r>
              <a:rPr lang="ko-KR"/>
              <a:t> 기준으로 서로 다른 </a:t>
            </a:r>
            <a:r>
              <a:rPr lang="en-US"/>
              <a:t>Antifouling coating</a:t>
            </a:r>
            <a:r>
              <a:rPr lang="ko-KR"/>
              <a:t>의 </a:t>
            </a:r>
            <a:r>
              <a:rPr lang="en-US"/>
              <a:t>In-service performance</a:t>
            </a:r>
            <a:r>
              <a:rPr lang="ko-KR"/>
              <a:t>를 분석하였고 컨테이너선 </a:t>
            </a:r>
            <a:r>
              <a:rPr lang="en-US"/>
              <a:t>5</a:t>
            </a:r>
            <a:r>
              <a:rPr lang="ko-KR"/>
              <a:t>척의 </a:t>
            </a:r>
            <a:r>
              <a:rPr lang="ko-KR" err="1"/>
              <a:t>입거</a:t>
            </a:r>
            <a:r>
              <a:rPr lang="ko-KR"/>
              <a:t> 수리 후 </a:t>
            </a:r>
            <a:r>
              <a:rPr lang="en-US"/>
              <a:t>25~35</a:t>
            </a:r>
            <a:r>
              <a:rPr lang="ko-KR"/>
              <a:t>개월 동안의 </a:t>
            </a:r>
            <a:r>
              <a:rPr lang="en-US"/>
              <a:t>In-service performance</a:t>
            </a:r>
            <a:r>
              <a:rPr lang="ko-KR"/>
              <a:t>를 전체 시장평균성능 대비 비교 분석하였</a:t>
            </a:r>
            <a:r>
              <a:rPr lang="ko-KR" altLang="en-US"/>
              <a:t>음</a:t>
            </a:r>
            <a:endParaRPr lang="en-US"/>
          </a:p>
        </p:txBody>
      </p:sp>
      <p:pic>
        <p:nvPicPr>
          <p:cNvPr id="3" name="Picture 2">
            <a:extLst>
              <a:ext uri="{FF2B5EF4-FFF2-40B4-BE49-F238E27FC236}">
                <a16:creationId xmlns:a16="http://schemas.microsoft.com/office/drawing/2014/main" id="{ABA2773B-4D7F-4F9C-8C76-405CB818A646}"/>
              </a:ext>
            </a:extLst>
          </p:cNvPr>
          <p:cNvPicPr>
            <a:picLocks noChangeAspect="1"/>
          </p:cNvPicPr>
          <p:nvPr/>
        </p:nvPicPr>
        <p:blipFill>
          <a:blip r:embed="rId3"/>
          <a:stretch>
            <a:fillRect/>
          </a:stretch>
        </p:blipFill>
        <p:spPr>
          <a:xfrm>
            <a:off x="1155410" y="3616717"/>
            <a:ext cx="3943350" cy="1943100"/>
          </a:xfrm>
          <a:prstGeom prst="rect">
            <a:avLst/>
          </a:prstGeom>
        </p:spPr>
      </p:pic>
      <p:sp>
        <p:nvSpPr>
          <p:cNvPr id="4" name="TextBox 3">
            <a:extLst>
              <a:ext uri="{FF2B5EF4-FFF2-40B4-BE49-F238E27FC236}">
                <a16:creationId xmlns:a16="http://schemas.microsoft.com/office/drawing/2014/main" id="{E6813B86-FFC8-4794-B793-E77EA4669C92}"/>
              </a:ext>
            </a:extLst>
          </p:cNvPr>
          <p:cNvSpPr txBox="1"/>
          <p:nvPr/>
        </p:nvSpPr>
        <p:spPr>
          <a:xfrm>
            <a:off x="1298803" y="5565074"/>
            <a:ext cx="3230088" cy="307777"/>
          </a:xfrm>
          <a:prstGeom prst="rect">
            <a:avLst/>
          </a:prstGeom>
          <a:noFill/>
        </p:spPr>
        <p:txBody>
          <a:bodyPr wrap="square" rtlCol="0">
            <a:spAutoFit/>
          </a:bodyPr>
          <a:lstStyle/>
          <a:p>
            <a:r>
              <a:rPr lang="en-US" altLang="ko-KR" sz="1400" b="1" u="sng">
                <a:solidFill>
                  <a:srgbClr val="000000"/>
                </a:solidFill>
                <a:ea typeface="HY울릉도M" pitchFamily="18" charset="-127"/>
              </a:rPr>
              <a:t>Source : ISO19030-2</a:t>
            </a:r>
            <a:endParaRPr lang="en-US" sz="1400"/>
          </a:p>
        </p:txBody>
      </p:sp>
      <p:grpSp>
        <p:nvGrpSpPr>
          <p:cNvPr id="13" name="Group 22"/>
          <p:cNvGrpSpPr>
            <a:grpSpLocks/>
          </p:cNvGrpSpPr>
          <p:nvPr/>
        </p:nvGrpSpPr>
        <p:grpSpPr bwMode="auto">
          <a:xfrm>
            <a:off x="506027" y="972105"/>
            <a:ext cx="11292396" cy="595313"/>
            <a:chOff x="217" y="436"/>
            <a:chExt cx="5851" cy="375"/>
          </a:xfrm>
        </p:grpSpPr>
        <p:sp>
          <p:nvSpPr>
            <p:cNvPr id="14" name="Rectangle 3"/>
            <p:cNvSpPr>
              <a:spLocks noChangeArrowheads="1"/>
            </p:cNvSpPr>
            <p:nvPr/>
          </p:nvSpPr>
          <p:spPr bwMode="auto">
            <a:xfrm>
              <a:off x="217" y="436"/>
              <a:ext cx="5851" cy="318"/>
            </a:xfrm>
            <a:prstGeom prst="rect">
              <a:avLst/>
            </a:pr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tLang="ko-KR" sz="2000">
                <a:solidFill>
                  <a:srgbClr val="FFFF66"/>
                </a:solidFill>
                <a:latin typeface="HY수평선B" pitchFamily="18" charset="-127"/>
              </a:endParaRPr>
            </a:p>
          </p:txBody>
        </p:sp>
        <p:grpSp>
          <p:nvGrpSpPr>
            <p:cNvPr id="15" name="Group 4"/>
            <p:cNvGrpSpPr>
              <a:grpSpLocks/>
            </p:cNvGrpSpPr>
            <p:nvPr/>
          </p:nvGrpSpPr>
          <p:grpSpPr bwMode="auto">
            <a:xfrm>
              <a:off x="262" y="481"/>
              <a:ext cx="46" cy="330"/>
              <a:chOff x="2844" y="1533"/>
              <a:chExt cx="290" cy="404"/>
            </a:xfrm>
          </p:grpSpPr>
          <p:sp>
            <p:nvSpPr>
              <p:cNvPr id="17" name="AutoShape 5"/>
              <p:cNvSpPr>
                <a:spLocks noChangeArrowheads="1"/>
              </p:cNvSpPr>
              <p:nvPr/>
            </p:nvSpPr>
            <p:spPr bwMode="auto">
              <a:xfrm>
                <a:off x="2844" y="1533"/>
                <a:ext cx="287" cy="274"/>
              </a:xfrm>
              <a:prstGeom prst="roundRect">
                <a:avLst>
                  <a:gd name="adj" fmla="val 6264"/>
                </a:avLst>
              </a:prstGeom>
              <a:gradFill rotWithShape="1">
                <a:gsLst>
                  <a:gs pos="0">
                    <a:srgbClr val="F4D13E"/>
                  </a:gs>
                  <a:gs pos="100000">
                    <a:srgbClr val="CEAB64"/>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ko-KR" altLang="en-US">
                  <a:solidFill>
                    <a:srgbClr val="000000"/>
                  </a:solidFill>
                </a:endParaRPr>
              </a:p>
            </p:txBody>
          </p:sp>
          <p:sp>
            <p:nvSpPr>
              <p:cNvPr id="18" name="AutoShape 6"/>
              <p:cNvSpPr>
                <a:spLocks noChangeArrowheads="1"/>
              </p:cNvSpPr>
              <p:nvPr/>
            </p:nvSpPr>
            <p:spPr bwMode="auto">
              <a:xfrm>
                <a:off x="2850" y="1539"/>
                <a:ext cx="284" cy="49"/>
              </a:xfrm>
              <a:prstGeom prst="roundRect">
                <a:avLst>
                  <a:gd name="adj" fmla="val 32991"/>
                </a:avLst>
              </a:prstGeom>
              <a:gradFill rotWithShape="1">
                <a:gsLst>
                  <a:gs pos="0">
                    <a:schemeClr val="bg1">
                      <a:alpha val="78999"/>
                    </a:schemeClr>
                  </a:gs>
                  <a:gs pos="100000">
                    <a:schemeClr val="bg1">
                      <a:gamma/>
                      <a:tint val="38039"/>
                      <a:invGamma/>
                      <a:alpha val="0"/>
                    </a:schemeClr>
                  </a:gs>
                </a:gsLst>
                <a:lin ang="5400000" scaled="1"/>
              </a:gradFill>
              <a:ln w="9525">
                <a:noFill/>
                <a:round/>
                <a:headEnd/>
                <a:tailEnd/>
              </a:ln>
              <a:effectLst/>
            </p:spPr>
            <p:txBody>
              <a:bodyPr wrap="none" anchor="ctr"/>
              <a:lstStyle/>
              <a:p>
                <a:pPr>
                  <a:defRPr/>
                </a:pPr>
                <a:endParaRPr lang="ko-KR" altLang="en-US">
                  <a:solidFill>
                    <a:srgbClr val="000000"/>
                  </a:solidFill>
                  <a:latin typeface="Arial" charset="0"/>
                </a:endParaRPr>
              </a:p>
            </p:txBody>
          </p:sp>
          <p:sp>
            <p:nvSpPr>
              <p:cNvPr id="19" name="AutoShape 7"/>
              <p:cNvSpPr>
                <a:spLocks noChangeArrowheads="1"/>
              </p:cNvSpPr>
              <p:nvPr/>
            </p:nvSpPr>
            <p:spPr bwMode="auto">
              <a:xfrm flipV="1">
                <a:off x="2852" y="1644"/>
                <a:ext cx="281" cy="293"/>
              </a:xfrm>
              <a:prstGeom prst="roundRect">
                <a:avLst>
                  <a:gd name="adj" fmla="val 31324"/>
                </a:avLst>
              </a:prstGeom>
              <a:gradFill rotWithShape="1">
                <a:gsLst>
                  <a:gs pos="0">
                    <a:srgbClr val="580808">
                      <a:alpha val="35001"/>
                    </a:srgbClr>
                  </a:gs>
                  <a:gs pos="100000">
                    <a:srgbClr val="740A0A">
                      <a:alpha val="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p>
                <a:endParaRPr lang="ko-KR" altLang="en-US">
                  <a:solidFill>
                    <a:srgbClr val="000000"/>
                  </a:solidFill>
                </a:endParaRPr>
              </a:p>
            </p:txBody>
          </p:sp>
        </p:grpSp>
        <p:sp>
          <p:nvSpPr>
            <p:cNvPr id="16" name="Rectangle 8"/>
            <p:cNvSpPr>
              <a:spLocks noChangeArrowheads="1"/>
            </p:cNvSpPr>
            <p:nvPr/>
          </p:nvSpPr>
          <p:spPr bwMode="auto">
            <a:xfrm>
              <a:off x="342" y="475"/>
              <a:ext cx="3232" cy="25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altLang="ko-KR" sz="2000">
                  <a:solidFill>
                    <a:srgbClr val="FFFF66"/>
                  </a:solidFill>
                  <a:latin typeface="HY수평선B" pitchFamily="18" charset="-127"/>
                </a:rPr>
                <a:t>IV. Methodology (2/2)</a:t>
              </a:r>
            </a:p>
          </p:txBody>
        </p:sp>
      </p:grpSp>
    </p:spTree>
    <p:extLst>
      <p:ext uri="{BB962C8B-B14F-4D97-AF65-F5344CB8AC3E}">
        <p14:creationId xmlns:p14="http://schemas.microsoft.com/office/powerpoint/2010/main" val="203253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204571" y="2302525"/>
            <a:ext cx="8424171" cy="3723701"/>
            <a:chOff x="748291" y="1670822"/>
            <a:chExt cx="10256059" cy="4934275"/>
          </a:xfrm>
        </p:grpSpPr>
        <p:pic>
          <p:nvPicPr>
            <p:cNvPr id="6" name="Picture 5">
              <a:extLst>
                <a:ext uri="{FF2B5EF4-FFF2-40B4-BE49-F238E27FC236}">
                  <a16:creationId xmlns:a16="http://schemas.microsoft.com/office/drawing/2014/main" id="{F0824DFB-BF05-49CC-B636-549C9CF3E042}"/>
                </a:ext>
              </a:extLst>
            </p:cNvPr>
            <p:cNvPicPr>
              <a:picLocks noChangeAspect="1"/>
            </p:cNvPicPr>
            <p:nvPr/>
          </p:nvPicPr>
          <p:blipFill>
            <a:blip r:embed="rId2"/>
            <a:stretch>
              <a:fillRect/>
            </a:stretch>
          </p:blipFill>
          <p:spPr>
            <a:xfrm>
              <a:off x="748291" y="1670822"/>
              <a:ext cx="10256059" cy="4934275"/>
            </a:xfrm>
            <a:prstGeom prst="rect">
              <a:avLst/>
            </a:prstGeom>
          </p:spPr>
        </p:pic>
        <p:sp>
          <p:nvSpPr>
            <p:cNvPr id="7" name="Rectangle 6">
              <a:extLst>
                <a:ext uri="{FF2B5EF4-FFF2-40B4-BE49-F238E27FC236}">
                  <a16:creationId xmlns:a16="http://schemas.microsoft.com/office/drawing/2014/main" id="{08A857C7-732D-4883-AE24-7309B4004461}"/>
                </a:ext>
              </a:extLst>
            </p:cNvPr>
            <p:cNvSpPr/>
            <p:nvPr/>
          </p:nvSpPr>
          <p:spPr>
            <a:xfrm>
              <a:off x="778577" y="1690462"/>
              <a:ext cx="4995169" cy="25647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직사각형 35">
            <a:extLst>
              <a:ext uri="{FF2B5EF4-FFF2-40B4-BE49-F238E27FC236}">
                <a16:creationId xmlns:a16="http://schemas.microsoft.com/office/drawing/2014/main" id="{578B9553-78C9-4EB9-A55A-277ACE3E1AEB}"/>
              </a:ext>
            </a:extLst>
          </p:cNvPr>
          <p:cNvSpPr/>
          <p:nvPr/>
        </p:nvSpPr>
        <p:spPr bwMode="auto">
          <a:xfrm>
            <a:off x="707222" y="1680754"/>
            <a:ext cx="9250362" cy="379939"/>
          </a:xfrm>
          <a:prstGeom prst="rect">
            <a:avLst/>
          </a:prstGeom>
          <a:noFill/>
          <a:ln w="25400" cap="flat" cmpd="sng" algn="ctr">
            <a:solidFill>
              <a:srgbClr val="BBE0E3">
                <a:shade val="50000"/>
              </a:srgbClr>
            </a:solidFill>
            <a:prstDash val="solid"/>
          </a:ln>
          <a:effectLst/>
        </p:spPr>
        <p:txBody>
          <a:bodyPr anchor="ctr"/>
          <a:lstStyle/>
          <a:p>
            <a:pPr>
              <a:lnSpc>
                <a:spcPct val="120000"/>
              </a:lnSpc>
              <a:defRPr/>
            </a:pPr>
            <a:endParaRPr lang="ko-KR" altLang="en-US" kern="0">
              <a:solidFill>
                <a:srgbClr val="FFFFFF"/>
              </a:solidFill>
              <a:latin typeface="굴림"/>
              <a:ea typeface="굴림"/>
            </a:endParaRPr>
          </a:p>
        </p:txBody>
      </p:sp>
      <p:sp>
        <p:nvSpPr>
          <p:cNvPr id="5" name="Text Box 21">
            <a:extLst>
              <a:ext uri="{FF2B5EF4-FFF2-40B4-BE49-F238E27FC236}">
                <a16:creationId xmlns:a16="http://schemas.microsoft.com/office/drawing/2014/main" id="{AFBEF6C1-B3CF-49D2-BADD-A9DC6FDC2B7A}"/>
              </a:ext>
            </a:extLst>
          </p:cNvPr>
          <p:cNvSpPr txBox="1">
            <a:spLocks noChangeArrowheads="1"/>
          </p:cNvSpPr>
          <p:nvPr/>
        </p:nvSpPr>
        <p:spPr bwMode="auto">
          <a:xfrm>
            <a:off x="958587" y="1752291"/>
            <a:ext cx="8894222" cy="246221"/>
          </a:xfrm>
          <a:prstGeom prst="rect">
            <a:avLst/>
          </a:prstGeom>
          <a:noFill/>
          <a:ln w="9525" algn="ctr">
            <a:noFill/>
            <a:miter lim="800000"/>
            <a:headEnd/>
            <a:tailEnd/>
          </a:ln>
          <a:effectLst/>
        </p:spPr>
        <p:txBody>
          <a:bodyPr wrap="square" lIns="0" tIns="0" rIns="0" bIns="0">
            <a:spAutoFit/>
          </a:bodyPr>
          <a:lstStyle/>
          <a:p>
            <a:pPr marL="266700" indent="-266700" latinLnBrk="1">
              <a:spcBef>
                <a:spcPct val="20000"/>
              </a:spcBef>
              <a:buSzPct val="145000"/>
              <a:buBlip>
                <a:blip r:embed="rId3"/>
              </a:buBlip>
              <a:tabLst>
                <a:tab pos="266700" algn="l"/>
              </a:tabLst>
              <a:defRPr/>
            </a:pPr>
            <a:r>
              <a:rPr lang="en-US" altLang="ko-KR" sz="1600">
                <a:solidFill>
                  <a:srgbClr val="000000"/>
                </a:solidFill>
                <a:ea typeface="HY울릉도M" pitchFamily="18" charset="-127"/>
              </a:rPr>
              <a:t>Practical case study of Hull performance monitoring – </a:t>
            </a:r>
            <a:r>
              <a:rPr lang="en-US" altLang="ko-KR" sz="1600" b="1" u="sng">
                <a:solidFill>
                  <a:srgbClr val="000000"/>
                </a:solidFill>
                <a:ea typeface="HY울릉도M" pitchFamily="18" charset="-127"/>
              </a:rPr>
              <a:t>Verification by ISO19030-2</a:t>
            </a:r>
          </a:p>
        </p:txBody>
      </p:sp>
      <p:grpSp>
        <p:nvGrpSpPr>
          <p:cNvPr id="8" name="Group 22"/>
          <p:cNvGrpSpPr>
            <a:grpSpLocks/>
          </p:cNvGrpSpPr>
          <p:nvPr/>
        </p:nvGrpSpPr>
        <p:grpSpPr bwMode="auto">
          <a:xfrm>
            <a:off x="252156" y="858170"/>
            <a:ext cx="11292396" cy="595313"/>
            <a:chOff x="217" y="436"/>
            <a:chExt cx="5851" cy="375"/>
          </a:xfrm>
        </p:grpSpPr>
        <p:sp>
          <p:nvSpPr>
            <p:cNvPr id="9" name="Rectangle 3"/>
            <p:cNvSpPr>
              <a:spLocks noChangeArrowheads="1"/>
            </p:cNvSpPr>
            <p:nvPr/>
          </p:nvSpPr>
          <p:spPr bwMode="auto">
            <a:xfrm>
              <a:off x="217" y="436"/>
              <a:ext cx="5851" cy="318"/>
            </a:xfrm>
            <a:prstGeom prst="rect">
              <a:avLst/>
            </a:pr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tLang="ko-KR" sz="2000">
                <a:solidFill>
                  <a:srgbClr val="FFFF66"/>
                </a:solidFill>
                <a:latin typeface="HY수평선B" pitchFamily="18" charset="-127"/>
              </a:endParaRPr>
            </a:p>
          </p:txBody>
        </p:sp>
        <p:grpSp>
          <p:nvGrpSpPr>
            <p:cNvPr id="10" name="Group 4"/>
            <p:cNvGrpSpPr>
              <a:grpSpLocks/>
            </p:cNvGrpSpPr>
            <p:nvPr/>
          </p:nvGrpSpPr>
          <p:grpSpPr bwMode="auto">
            <a:xfrm>
              <a:off x="262" y="481"/>
              <a:ext cx="46" cy="330"/>
              <a:chOff x="2844" y="1533"/>
              <a:chExt cx="290" cy="404"/>
            </a:xfrm>
          </p:grpSpPr>
          <p:sp>
            <p:nvSpPr>
              <p:cNvPr id="12" name="AutoShape 5"/>
              <p:cNvSpPr>
                <a:spLocks noChangeArrowheads="1"/>
              </p:cNvSpPr>
              <p:nvPr/>
            </p:nvSpPr>
            <p:spPr bwMode="auto">
              <a:xfrm>
                <a:off x="2844" y="1533"/>
                <a:ext cx="287" cy="274"/>
              </a:xfrm>
              <a:prstGeom prst="roundRect">
                <a:avLst>
                  <a:gd name="adj" fmla="val 6264"/>
                </a:avLst>
              </a:prstGeom>
              <a:gradFill rotWithShape="1">
                <a:gsLst>
                  <a:gs pos="0">
                    <a:srgbClr val="F4D13E"/>
                  </a:gs>
                  <a:gs pos="100000">
                    <a:srgbClr val="CEAB64"/>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ko-KR" altLang="en-US">
                  <a:solidFill>
                    <a:srgbClr val="000000"/>
                  </a:solidFill>
                </a:endParaRPr>
              </a:p>
            </p:txBody>
          </p:sp>
          <p:sp>
            <p:nvSpPr>
              <p:cNvPr id="13" name="AutoShape 6"/>
              <p:cNvSpPr>
                <a:spLocks noChangeArrowheads="1"/>
              </p:cNvSpPr>
              <p:nvPr/>
            </p:nvSpPr>
            <p:spPr bwMode="auto">
              <a:xfrm>
                <a:off x="2850" y="1539"/>
                <a:ext cx="284" cy="49"/>
              </a:xfrm>
              <a:prstGeom prst="roundRect">
                <a:avLst>
                  <a:gd name="adj" fmla="val 32991"/>
                </a:avLst>
              </a:prstGeom>
              <a:gradFill rotWithShape="1">
                <a:gsLst>
                  <a:gs pos="0">
                    <a:schemeClr val="bg1">
                      <a:alpha val="78999"/>
                    </a:schemeClr>
                  </a:gs>
                  <a:gs pos="100000">
                    <a:schemeClr val="bg1">
                      <a:gamma/>
                      <a:tint val="38039"/>
                      <a:invGamma/>
                      <a:alpha val="0"/>
                    </a:schemeClr>
                  </a:gs>
                </a:gsLst>
                <a:lin ang="5400000" scaled="1"/>
              </a:gradFill>
              <a:ln w="9525">
                <a:noFill/>
                <a:round/>
                <a:headEnd/>
                <a:tailEnd/>
              </a:ln>
              <a:effectLst/>
            </p:spPr>
            <p:txBody>
              <a:bodyPr wrap="none" anchor="ctr"/>
              <a:lstStyle/>
              <a:p>
                <a:pPr>
                  <a:defRPr/>
                </a:pPr>
                <a:endParaRPr lang="ko-KR" altLang="en-US">
                  <a:solidFill>
                    <a:srgbClr val="000000"/>
                  </a:solidFill>
                  <a:latin typeface="Arial" charset="0"/>
                </a:endParaRPr>
              </a:p>
            </p:txBody>
          </p:sp>
          <p:sp>
            <p:nvSpPr>
              <p:cNvPr id="14" name="AutoShape 7"/>
              <p:cNvSpPr>
                <a:spLocks noChangeArrowheads="1"/>
              </p:cNvSpPr>
              <p:nvPr/>
            </p:nvSpPr>
            <p:spPr bwMode="auto">
              <a:xfrm flipV="1">
                <a:off x="2852" y="1644"/>
                <a:ext cx="281" cy="293"/>
              </a:xfrm>
              <a:prstGeom prst="roundRect">
                <a:avLst>
                  <a:gd name="adj" fmla="val 31324"/>
                </a:avLst>
              </a:prstGeom>
              <a:gradFill rotWithShape="1">
                <a:gsLst>
                  <a:gs pos="0">
                    <a:srgbClr val="580808">
                      <a:alpha val="35001"/>
                    </a:srgbClr>
                  </a:gs>
                  <a:gs pos="100000">
                    <a:srgbClr val="740A0A">
                      <a:alpha val="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p>
                <a:endParaRPr lang="ko-KR" altLang="en-US">
                  <a:solidFill>
                    <a:srgbClr val="000000"/>
                  </a:solidFill>
                </a:endParaRPr>
              </a:p>
            </p:txBody>
          </p:sp>
        </p:grpSp>
        <p:sp>
          <p:nvSpPr>
            <p:cNvPr id="11" name="Rectangle 8"/>
            <p:cNvSpPr>
              <a:spLocks noChangeArrowheads="1"/>
            </p:cNvSpPr>
            <p:nvPr/>
          </p:nvSpPr>
          <p:spPr bwMode="auto">
            <a:xfrm>
              <a:off x="342" y="475"/>
              <a:ext cx="3232" cy="25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altLang="ko-KR" sz="2000">
                  <a:solidFill>
                    <a:srgbClr val="FFFF66"/>
                  </a:solidFill>
                  <a:latin typeface="HY수평선B" pitchFamily="18" charset="-127"/>
                </a:rPr>
                <a:t>V. Data analysis and results</a:t>
              </a:r>
            </a:p>
          </p:txBody>
        </p:sp>
      </p:grpSp>
    </p:spTree>
    <p:extLst>
      <p:ext uri="{BB962C8B-B14F-4D97-AF65-F5344CB8AC3E}">
        <p14:creationId xmlns:p14="http://schemas.microsoft.com/office/powerpoint/2010/main" val="1741419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9" name="Group 22"/>
          <p:cNvGrpSpPr>
            <a:grpSpLocks/>
          </p:cNvGrpSpPr>
          <p:nvPr/>
        </p:nvGrpSpPr>
        <p:grpSpPr bwMode="auto">
          <a:xfrm>
            <a:off x="506027" y="838755"/>
            <a:ext cx="11292396" cy="595313"/>
            <a:chOff x="217" y="436"/>
            <a:chExt cx="5851" cy="375"/>
          </a:xfrm>
        </p:grpSpPr>
        <p:sp>
          <p:nvSpPr>
            <p:cNvPr id="30" name="Rectangle 3"/>
            <p:cNvSpPr>
              <a:spLocks noChangeArrowheads="1"/>
            </p:cNvSpPr>
            <p:nvPr/>
          </p:nvSpPr>
          <p:spPr bwMode="auto">
            <a:xfrm>
              <a:off x="217" y="436"/>
              <a:ext cx="5851" cy="318"/>
            </a:xfrm>
            <a:prstGeom prst="rect">
              <a:avLst/>
            </a:pr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tLang="ko-KR" sz="2000">
                <a:solidFill>
                  <a:srgbClr val="FFFF66"/>
                </a:solidFill>
                <a:latin typeface="HY수평선B" pitchFamily="18" charset="-127"/>
              </a:endParaRPr>
            </a:p>
          </p:txBody>
        </p:sp>
        <p:grpSp>
          <p:nvGrpSpPr>
            <p:cNvPr id="31" name="Group 4"/>
            <p:cNvGrpSpPr>
              <a:grpSpLocks/>
            </p:cNvGrpSpPr>
            <p:nvPr/>
          </p:nvGrpSpPr>
          <p:grpSpPr bwMode="auto">
            <a:xfrm>
              <a:off x="262" y="481"/>
              <a:ext cx="46" cy="330"/>
              <a:chOff x="2844" y="1533"/>
              <a:chExt cx="290" cy="404"/>
            </a:xfrm>
          </p:grpSpPr>
          <p:sp>
            <p:nvSpPr>
              <p:cNvPr id="33" name="AutoShape 5"/>
              <p:cNvSpPr>
                <a:spLocks noChangeArrowheads="1"/>
              </p:cNvSpPr>
              <p:nvPr/>
            </p:nvSpPr>
            <p:spPr bwMode="auto">
              <a:xfrm>
                <a:off x="2844" y="1533"/>
                <a:ext cx="287" cy="274"/>
              </a:xfrm>
              <a:prstGeom prst="roundRect">
                <a:avLst>
                  <a:gd name="adj" fmla="val 6264"/>
                </a:avLst>
              </a:prstGeom>
              <a:gradFill rotWithShape="1">
                <a:gsLst>
                  <a:gs pos="0">
                    <a:srgbClr val="F4D13E"/>
                  </a:gs>
                  <a:gs pos="100000">
                    <a:srgbClr val="CEAB64"/>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ko-KR" altLang="en-US">
                  <a:solidFill>
                    <a:srgbClr val="000000"/>
                  </a:solidFill>
                </a:endParaRPr>
              </a:p>
            </p:txBody>
          </p:sp>
          <p:sp>
            <p:nvSpPr>
              <p:cNvPr id="34" name="AutoShape 6"/>
              <p:cNvSpPr>
                <a:spLocks noChangeArrowheads="1"/>
              </p:cNvSpPr>
              <p:nvPr/>
            </p:nvSpPr>
            <p:spPr bwMode="auto">
              <a:xfrm>
                <a:off x="2850" y="1539"/>
                <a:ext cx="284" cy="49"/>
              </a:xfrm>
              <a:prstGeom prst="roundRect">
                <a:avLst>
                  <a:gd name="adj" fmla="val 32991"/>
                </a:avLst>
              </a:prstGeom>
              <a:gradFill rotWithShape="1">
                <a:gsLst>
                  <a:gs pos="0">
                    <a:schemeClr val="bg1">
                      <a:alpha val="78999"/>
                    </a:schemeClr>
                  </a:gs>
                  <a:gs pos="100000">
                    <a:schemeClr val="bg1">
                      <a:gamma/>
                      <a:tint val="38039"/>
                      <a:invGamma/>
                      <a:alpha val="0"/>
                    </a:schemeClr>
                  </a:gs>
                </a:gsLst>
                <a:lin ang="5400000" scaled="1"/>
              </a:gradFill>
              <a:ln w="9525">
                <a:noFill/>
                <a:round/>
                <a:headEnd/>
                <a:tailEnd/>
              </a:ln>
              <a:effectLst/>
            </p:spPr>
            <p:txBody>
              <a:bodyPr wrap="none" anchor="ctr"/>
              <a:lstStyle/>
              <a:p>
                <a:pPr>
                  <a:defRPr/>
                </a:pPr>
                <a:endParaRPr lang="ko-KR" altLang="en-US">
                  <a:solidFill>
                    <a:srgbClr val="000000"/>
                  </a:solidFill>
                  <a:latin typeface="Arial" charset="0"/>
                </a:endParaRPr>
              </a:p>
            </p:txBody>
          </p:sp>
          <p:sp>
            <p:nvSpPr>
              <p:cNvPr id="35" name="AutoShape 7"/>
              <p:cNvSpPr>
                <a:spLocks noChangeArrowheads="1"/>
              </p:cNvSpPr>
              <p:nvPr/>
            </p:nvSpPr>
            <p:spPr bwMode="auto">
              <a:xfrm flipV="1">
                <a:off x="2852" y="1644"/>
                <a:ext cx="281" cy="293"/>
              </a:xfrm>
              <a:prstGeom prst="roundRect">
                <a:avLst>
                  <a:gd name="adj" fmla="val 31324"/>
                </a:avLst>
              </a:prstGeom>
              <a:gradFill rotWithShape="1">
                <a:gsLst>
                  <a:gs pos="0">
                    <a:srgbClr val="580808">
                      <a:alpha val="35001"/>
                    </a:srgbClr>
                  </a:gs>
                  <a:gs pos="100000">
                    <a:srgbClr val="740A0A">
                      <a:alpha val="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p>
                <a:endParaRPr lang="ko-KR" altLang="en-US">
                  <a:solidFill>
                    <a:srgbClr val="000000"/>
                  </a:solidFill>
                </a:endParaRPr>
              </a:p>
            </p:txBody>
          </p:sp>
        </p:grpSp>
        <p:sp>
          <p:nvSpPr>
            <p:cNvPr id="32" name="Rectangle 8"/>
            <p:cNvSpPr>
              <a:spLocks noChangeArrowheads="1"/>
            </p:cNvSpPr>
            <p:nvPr/>
          </p:nvSpPr>
          <p:spPr bwMode="auto">
            <a:xfrm>
              <a:off x="342" y="475"/>
              <a:ext cx="3232" cy="25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altLang="ko-KR" sz="2000">
                  <a:solidFill>
                    <a:srgbClr val="FFFF66"/>
                  </a:solidFill>
                  <a:latin typeface="HY수평선B" pitchFamily="18" charset="-127"/>
                </a:rPr>
                <a:t>VI. Fining and discussion</a:t>
              </a:r>
            </a:p>
          </p:txBody>
        </p:sp>
      </p:grpSp>
      <p:sp>
        <p:nvSpPr>
          <p:cNvPr id="36" name="직사각형 35"/>
          <p:cNvSpPr/>
          <p:nvPr/>
        </p:nvSpPr>
        <p:spPr bwMode="auto">
          <a:xfrm>
            <a:off x="458405" y="1481693"/>
            <a:ext cx="11292397" cy="4757182"/>
          </a:xfrm>
          <a:prstGeom prst="rect">
            <a:avLst/>
          </a:prstGeom>
          <a:noFill/>
          <a:ln w="25400" cap="flat" cmpd="sng" algn="ctr">
            <a:solidFill>
              <a:srgbClr val="BBE0E3">
                <a:shade val="50000"/>
              </a:srgbClr>
            </a:solidFill>
            <a:prstDash val="solid"/>
          </a:ln>
          <a:effectLst/>
        </p:spPr>
        <p:txBody>
          <a:bodyPr anchor="ctr"/>
          <a:lstStyle/>
          <a:p>
            <a:pPr>
              <a:lnSpc>
                <a:spcPct val="120000"/>
              </a:lnSpc>
              <a:defRPr/>
            </a:pPr>
            <a:endParaRPr lang="ko-KR" altLang="en-US" kern="0">
              <a:solidFill>
                <a:srgbClr val="FFFFFF"/>
              </a:solidFill>
              <a:latin typeface="굴림"/>
              <a:ea typeface="굴림"/>
            </a:endParaRPr>
          </a:p>
        </p:txBody>
      </p:sp>
      <p:sp>
        <p:nvSpPr>
          <p:cNvPr id="11" name="Text Box 21">
            <a:extLst>
              <a:ext uri="{FF2B5EF4-FFF2-40B4-BE49-F238E27FC236}">
                <a16:creationId xmlns:a16="http://schemas.microsoft.com/office/drawing/2014/main" id="{5956F11F-1D27-41F4-A772-A4514F4466B1}"/>
              </a:ext>
            </a:extLst>
          </p:cNvPr>
          <p:cNvSpPr txBox="1">
            <a:spLocks noChangeArrowheads="1"/>
          </p:cNvSpPr>
          <p:nvPr/>
        </p:nvSpPr>
        <p:spPr bwMode="auto">
          <a:xfrm>
            <a:off x="506027" y="1472168"/>
            <a:ext cx="11562148" cy="4985782"/>
          </a:xfrm>
          <a:prstGeom prst="rect">
            <a:avLst/>
          </a:prstGeom>
          <a:noFill/>
          <a:ln>
            <a:noFill/>
          </a:ln>
        </p:spPr>
        <p:txBody>
          <a:bodyPr tIns="90000" bIns="90000"/>
          <a:lstStyle>
            <a:defPPr>
              <a:defRPr lang="en-US"/>
            </a:defPPr>
            <a:lvl1pPr marL="90488" indent="-90488" eaLnBrk="0" fontAlgn="t" hangingPunct="0">
              <a:lnSpc>
                <a:spcPct val="110000"/>
              </a:lnSpc>
              <a:spcBef>
                <a:spcPct val="20000"/>
              </a:spcBef>
              <a:spcAft>
                <a:spcPct val="0"/>
              </a:spcAft>
              <a:buClr>
                <a:srgbClr val="3366CC"/>
              </a:buClr>
              <a:buFontTx/>
              <a:buChar char="•"/>
              <a:defRPr kumimoji="1" sz="1700" b="0">
                <a:solidFill>
                  <a:srgbClr val="000000"/>
                </a:solidFill>
                <a:latin typeface="Arial" pitchFamily="34" charset="0"/>
                <a:ea typeface="HY헤드라인M" panose="02030600000101010101" pitchFamily="18" charset="-127"/>
                <a:cs typeface="Arial" panose="020B0604020202020204" pitchFamily="34" charset="0"/>
              </a:defRPr>
            </a:lvl1pPr>
            <a:lvl2pPr algn="ctr" eaLnBrk="0" fontAlgn="t" hangingPunct="0">
              <a:spcBef>
                <a:spcPct val="0"/>
              </a:spcBef>
              <a:spcAft>
                <a:spcPct val="0"/>
              </a:spcAft>
              <a:defRPr kumimoji="1" sz="1400" b="1">
                <a:latin typeface="Arial" pitchFamily="34" charset="0"/>
                <a:ea typeface="HY수평선B" pitchFamily="18" charset="-127"/>
              </a:defRPr>
            </a:lvl2pPr>
            <a:lvl3pPr algn="ctr" eaLnBrk="0" fontAlgn="t" hangingPunct="0">
              <a:spcBef>
                <a:spcPct val="0"/>
              </a:spcBef>
              <a:spcAft>
                <a:spcPct val="0"/>
              </a:spcAft>
              <a:defRPr kumimoji="1" sz="1400" b="1">
                <a:latin typeface="Arial" pitchFamily="34" charset="0"/>
                <a:ea typeface="HY수평선B" pitchFamily="18" charset="-127"/>
              </a:defRPr>
            </a:lvl3pPr>
            <a:lvl4pPr algn="ctr" eaLnBrk="0" fontAlgn="t" hangingPunct="0">
              <a:spcBef>
                <a:spcPct val="0"/>
              </a:spcBef>
              <a:spcAft>
                <a:spcPct val="0"/>
              </a:spcAft>
              <a:defRPr kumimoji="1" sz="1400" b="1">
                <a:latin typeface="Arial" pitchFamily="34" charset="0"/>
                <a:ea typeface="HY수평선B" pitchFamily="18" charset="-127"/>
              </a:defRPr>
            </a:lvl4pPr>
            <a:lvl5pPr algn="ctr" eaLnBrk="0" fontAlgn="t" hangingPunct="0">
              <a:spcBef>
                <a:spcPct val="0"/>
              </a:spcBef>
              <a:spcAft>
                <a:spcPct val="0"/>
              </a:spcAft>
              <a:defRPr kumimoji="1" sz="1400" b="1">
                <a:latin typeface="Arial" pitchFamily="34" charset="0"/>
                <a:ea typeface="HY수평선B" pitchFamily="18" charset="-127"/>
              </a:defRPr>
            </a:lvl5pPr>
            <a:lvl6pPr latinLnBrk="1">
              <a:defRPr kumimoji="1" sz="1400" b="1">
                <a:latin typeface="Arial" pitchFamily="34" charset="0"/>
                <a:ea typeface="HY수평선B" pitchFamily="18" charset="-127"/>
              </a:defRPr>
            </a:lvl6pPr>
            <a:lvl7pPr latinLnBrk="1">
              <a:defRPr kumimoji="1" sz="1400" b="1">
                <a:latin typeface="Arial" pitchFamily="34" charset="0"/>
                <a:ea typeface="HY수평선B" pitchFamily="18" charset="-127"/>
              </a:defRPr>
            </a:lvl7pPr>
            <a:lvl8pPr latinLnBrk="1">
              <a:defRPr kumimoji="1" sz="1400" b="1">
                <a:latin typeface="Arial" pitchFamily="34" charset="0"/>
                <a:ea typeface="HY수평선B" pitchFamily="18" charset="-127"/>
              </a:defRPr>
            </a:lvl8pPr>
            <a:lvl9pPr latinLnBrk="1">
              <a:defRPr kumimoji="1" sz="1400" b="1">
                <a:latin typeface="Arial" pitchFamily="34" charset="0"/>
                <a:ea typeface="HY수평선B" pitchFamily="18" charset="-127"/>
              </a:defRPr>
            </a:lvl9pPr>
          </a:lstStyle>
          <a:p>
            <a:r>
              <a:rPr lang="en-US" altLang="ko-KR" sz="1650" dirty="0"/>
              <a:t>This chapter consist of three parts. First, define market average speed loss [IMO MEPC 63/4/8, 2011] by hull and propeller performance. Second, antifouling performance analysis based on ISO19030 to prove antifouling coating performance compared to market average speed loss. Finally, antifouling coating performs differently depends on antifouling coatings. </a:t>
            </a:r>
          </a:p>
          <a:p>
            <a:pPr marL="0" indent="0">
              <a:buNone/>
            </a:pPr>
            <a:r>
              <a:rPr lang="en-US" altLang="ko-KR" sz="300" dirty="0"/>
              <a:t> </a:t>
            </a:r>
          </a:p>
          <a:p>
            <a:pPr>
              <a:buFont typeface="Wingdings" panose="05000000000000000000" pitchFamily="2" charset="2"/>
              <a:buChar char="Ø"/>
            </a:pPr>
            <a:r>
              <a:rPr lang="en-US" altLang="ko-KR" sz="1650" dirty="0"/>
              <a:t> </a:t>
            </a:r>
            <a:r>
              <a:rPr lang="en-US" altLang="ko-KR" sz="1650" b="1" u="sng" dirty="0"/>
              <a:t>51K Bulk carrier</a:t>
            </a:r>
          </a:p>
          <a:p>
            <a:r>
              <a:rPr lang="en-US" altLang="ko-KR" sz="1600" dirty="0"/>
              <a:t>Different antifouling coating applied Dry Docking 1 and Dry Docking 2 and verified different performance result.</a:t>
            </a:r>
          </a:p>
          <a:p>
            <a:r>
              <a:rPr lang="en-US" altLang="ko-KR" sz="1600" dirty="0"/>
              <a:t>In-service period 2 saved </a:t>
            </a:r>
            <a:r>
              <a:rPr lang="en-US" altLang="ko-KR" sz="1600" b="1" i="1" dirty="0"/>
              <a:t>USD1.8Mil. </a:t>
            </a:r>
            <a:r>
              <a:rPr lang="en-US" altLang="ko-KR" sz="1600" dirty="0"/>
              <a:t>in fuel cost compared to in-service period 1.</a:t>
            </a:r>
          </a:p>
          <a:p>
            <a:r>
              <a:rPr lang="en-US" altLang="ko-KR" sz="1600" dirty="0"/>
              <a:t>Calculate based on average fuel consumption 27ton/day, bunker price at average USD350/ton and 60% voyage factor/year during in-service period 2. </a:t>
            </a:r>
          </a:p>
          <a:p>
            <a:r>
              <a:rPr lang="en-US" altLang="ko-KR" sz="1600" dirty="0"/>
              <a:t>Result proves that performance of antifouling coatings can manage impact of biofouling on ship hull.</a:t>
            </a:r>
          </a:p>
          <a:p>
            <a:pPr marL="0" indent="0">
              <a:buNone/>
            </a:pPr>
            <a:r>
              <a:rPr lang="en-US" altLang="ko-KR" sz="600" dirty="0"/>
              <a:t> </a:t>
            </a:r>
          </a:p>
          <a:p>
            <a:pPr>
              <a:buFont typeface="Wingdings" panose="05000000000000000000" pitchFamily="2" charset="2"/>
              <a:buChar char="Ø"/>
            </a:pPr>
            <a:r>
              <a:rPr lang="en-US" altLang="ko-KR" sz="1650" dirty="0"/>
              <a:t> </a:t>
            </a:r>
            <a:r>
              <a:rPr lang="en-US" altLang="ko-KR" sz="1650" b="1" u="sng" dirty="0"/>
              <a:t>Container ship </a:t>
            </a:r>
          </a:p>
          <a:p>
            <a:r>
              <a:rPr lang="en-US" altLang="ko-KR" sz="1600" dirty="0"/>
              <a:t> 5 container ships analyzed speed loss compared to market average speed loss during analysis periods which is speed saving. Speed saving converted to efficiency saving which is considered as fuel saving.</a:t>
            </a:r>
          </a:p>
          <a:p>
            <a:r>
              <a:rPr lang="en-US" altLang="ko-KR" sz="1600" dirty="0"/>
              <a:t>Total 5 container ship’s cost saving compared to market average hull performance (IMO MEPC 63/4/8, 2011) is </a:t>
            </a:r>
            <a:r>
              <a:rPr lang="en-US" altLang="ko-KR" sz="1600" b="1" i="1" dirty="0"/>
              <a:t>USD8.4Mil.</a:t>
            </a:r>
          </a:p>
        </p:txBody>
      </p:sp>
    </p:spTree>
    <p:extLst>
      <p:ext uri="{BB962C8B-B14F-4D97-AF65-F5344CB8AC3E}">
        <p14:creationId xmlns:p14="http://schemas.microsoft.com/office/powerpoint/2010/main" val="334406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9" name="Group 22"/>
          <p:cNvGrpSpPr>
            <a:grpSpLocks/>
          </p:cNvGrpSpPr>
          <p:nvPr/>
        </p:nvGrpSpPr>
        <p:grpSpPr bwMode="auto">
          <a:xfrm>
            <a:off x="506027" y="972105"/>
            <a:ext cx="11292396" cy="595313"/>
            <a:chOff x="217" y="436"/>
            <a:chExt cx="5851" cy="375"/>
          </a:xfrm>
        </p:grpSpPr>
        <p:sp>
          <p:nvSpPr>
            <p:cNvPr id="30" name="Rectangle 3"/>
            <p:cNvSpPr>
              <a:spLocks noChangeArrowheads="1"/>
            </p:cNvSpPr>
            <p:nvPr/>
          </p:nvSpPr>
          <p:spPr bwMode="auto">
            <a:xfrm>
              <a:off x="217" y="436"/>
              <a:ext cx="5851" cy="318"/>
            </a:xfrm>
            <a:prstGeom prst="rect">
              <a:avLst/>
            </a:pr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en-US" altLang="ko-KR" sz="2000">
                <a:solidFill>
                  <a:srgbClr val="FFFF66"/>
                </a:solidFill>
                <a:latin typeface="HY수평선B" pitchFamily="18" charset="-127"/>
              </a:endParaRPr>
            </a:p>
          </p:txBody>
        </p:sp>
        <p:grpSp>
          <p:nvGrpSpPr>
            <p:cNvPr id="31" name="Group 4"/>
            <p:cNvGrpSpPr>
              <a:grpSpLocks/>
            </p:cNvGrpSpPr>
            <p:nvPr/>
          </p:nvGrpSpPr>
          <p:grpSpPr bwMode="auto">
            <a:xfrm>
              <a:off x="262" y="481"/>
              <a:ext cx="46" cy="330"/>
              <a:chOff x="2844" y="1533"/>
              <a:chExt cx="290" cy="404"/>
            </a:xfrm>
          </p:grpSpPr>
          <p:sp>
            <p:nvSpPr>
              <p:cNvPr id="33" name="AutoShape 5"/>
              <p:cNvSpPr>
                <a:spLocks noChangeArrowheads="1"/>
              </p:cNvSpPr>
              <p:nvPr/>
            </p:nvSpPr>
            <p:spPr bwMode="auto">
              <a:xfrm>
                <a:off x="2844" y="1533"/>
                <a:ext cx="287" cy="274"/>
              </a:xfrm>
              <a:prstGeom prst="roundRect">
                <a:avLst>
                  <a:gd name="adj" fmla="val 6264"/>
                </a:avLst>
              </a:prstGeom>
              <a:gradFill rotWithShape="1">
                <a:gsLst>
                  <a:gs pos="0">
                    <a:srgbClr val="F4D13E"/>
                  </a:gs>
                  <a:gs pos="100000">
                    <a:srgbClr val="CEAB64"/>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ko-KR" altLang="en-US">
                  <a:solidFill>
                    <a:srgbClr val="000000"/>
                  </a:solidFill>
                </a:endParaRPr>
              </a:p>
            </p:txBody>
          </p:sp>
          <p:sp>
            <p:nvSpPr>
              <p:cNvPr id="34" name="AutoShape 6"/>
              <p:cNvSpPr>
                <a:spLocks noChangeArrowheads="1"/>
              </p:cNvSpPr>
              <p:nvPr/>
            </p:nvSpPr>
            <p:spPr bwMode="auto">
              <a:xfrm>
                <a:off x="2850" y="1539"/>
                <a:ext cx="284" cy="49"/>
              </a:xfrm>
              <a:prstGeom prst="roundRect">
                <a:avLst>
                  <a:gd name="adj" fmla="val 32991"/>
                </a:avLst>
              </a:prstGeom>
              <a:gradFill rotWithShape="1">
                <a:gsLst>
                  <a:gs pos="0">
                    <a:schemeClr val="bg1">
                      <a:alpha val="78999"/>
                    </a:schemeClr>
                  </a:gs>
                  <a:gs pos="100000">
                    <a:schemeClr val="bg1">
                      <a:gamma/>
                      <a:tint val="38039"/>
                      <a:invGamma/>
                      <a:alpha val="0"/>
                    </a:schemeClr>
                  </a:gs>
                </a:gsLst>
                <a:lin ang="5400000" scaled="1"/>
              </a:gradFill>
              <a:ln w="9525">
                <a:noFill/>
                <a:round/>
                <a:headEnd/>
                <a:tailEnd/>
              </a:ln>
              <a:effectLst/>
            </p:spPr>
            <p:txBody>
              <a:bodyPr wrap="none" anchor="ctr"/>
              <a:lstStyle/>
              <a:p>
                <a:pPr>
                  <a:defRPr/>
                </a:pPr>
                <a:endParaRPr lang="ko-KR" altLang="en-US">
                  <a:solidFill>
                    <a:srgbClr val="000000"/>
                  </a:solidFill>
                  <a:latin typeface="Arial" charset="0"/>
                </a:endParaRPr>
              </a:p>
            </p:txBody>
          </p:sp>
          <p:sp>
            <p:nvSpPr>
              <p:cNvPr id="35" name="AutoShape 7"/>
              <p:cNvSpPr>
                <a:spLocks noChangeArrowheads="1"/>
              </p:cNvSpPr>
              <p:nvPr/>
            </p:nvSpPr>
            <p:spPr bwMode="auto">
              <a:xfrm flipV="1">
                <a:off x="2852" y="1644"/>
                <a:ext cx="281" cy="293"/>
              </a:xfrm>
              <a:prstGeom prst="roundRect">
                <a:avLst>
                  <a:gd name="adj" fmla="val 31324"/>
                </a:avLst>
              </a:prstGeom>
              <a:gradFill rotWithShape="1">
                <a:gsLst>
                  <a:gs pos="0">
                    <a:srgbClr val="580808">
                      <a:alpha val="35001"/>
                    </a:srgbClr>
                  </a:gs>
                  <a:gs pos="100000">
                    <a:srgbClr val="740A0A">
                      <a:alpha val="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p>
                <a:endParaRPr lang="ko-KR" altLang="en-US">
                  <a:solidFill>
                    <a:srgbClr val="000000"/>
                  </a:solidFill>
                </a:endParaRPr>
              </a:p>
            </p:txBody>
          </p:sp>
        </p:grpSp>
        <p:sp>
          <p:nvSpPr>
            <p:cNvPr id="32" name="Rectangle 8"/>
            <p:cNvSpPr>
              <a:spLocks noChangeArrowheads="1"/>
            </p:cNvSpPr>
            <p:nvPr/>
          </p:nvSpPr>
          <p:spPr bwMode="auto">
            <a:xfrm>
              <a:off x="342" y="475"/>
              <a:ext cx="3232" cy="25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altLang="ko-KR" sz="2000">
                  <a:solidFill>
                    <a:srgbClr val="FFFF66"/>
                  </a:solidFill>
                  <a:latin typeface="HY수평선B" pitchFamily="18" charset="-127"/>
                </a:rPr>
                <a:t>VII. Conclusion</a:t>
              </a:r>
            </a:p>
          </p:txBody>
        </p:sp>
      </p:grpSp>
      <p:sp>
        <p:nvSpPr>
          <p:cNvPr id="11" name="Text Box 21">
            <a:extLst>
              <a:ext uri="{FF2B5EF4-FFF2-40B4-BE49-F238E27FC236}">
                <a16:creationId xmlns:a16="http://schemas.microsoft.com/office/drawing/2014/main" id="{5956F11F-1D27-41F4-A772-A4514F4466B1}"/>
              </a:ext>
            </a:extLst>
          </p:cNvPr>
          <p:cNvSpPr txBox="1">
            <a:spLocks noChangeArrowheads="1"/>
          </p:cNvSpPr>
          <p:nvPr/>
        </p:nvSpPr>
        <p:spPr bwMode="auto">
          <a:xfrm>
            <a:off x="648274" y="1792954"/>
            <a:ext cx="11007902" cy="1061690"/>
          </a:xfrm>
          <a:prstGeom prst="rect">
            <a:avLst/>
          </a:prstGeom>
          <a:solidFill>
            <a:schemeClr val="accent1">
              <a:lumMod val="20000"/>
              <a:lumOff val="80000"/>
            </a:schemeClr>
          </a:solidFill>
          <a:ln>
            <a:noFill/>
          </a:ln>
        </p:spPr>
        <p:txBody>
          <a:bodyPr tIns="90000" bIns="90000"/>
          <a:lstStyle>
            <a:defPPr>
              <a:defRPr lang="ko-KR"/>
            </a:defPPr>
            <a:lvl1pPr marL="90488" indent="-90488" eaLnBrk="0" fontAlgn="t" hangingPunct="0">
              <a:lnSpc>
                <a:spcPct val="110000"/>
              </a:lnSpc>
              <a:spcBef>
                <a:spcPct val="20000"/>
              </a:spcBef>
              <a:spcAft>
                <a:spcPct val="0"/>
              </a:spcAft>
              <a:buClr>
                <a:srgbClr val="3366CC"/>
              </a:buClr>
              <a:buFontTx/>
              <a:buChar char="•"/>
              <a:defRPr kumimoji="1" sz="1600" b="0">
                <a:solidFill>
                  <a:srgbClr val="000000"/>
                </a:solidFill>
                <a:latin typeface="Arial" pitchFamily="34" charset="0"/>
                <a:ea typeface="HY헤드라인M" panose="02030600000101010101" pitchFamily="18" charset="-127"/>
                <a:cs typeface="Arial" panose="020B0604020202020204" pitchFamily="34" charset="0"/>
              </a:defRPr>
            </a:lvl1pPr>
            <a:lvl2pPr algn="ctr" eaLnBrk="0" fontAlgn="t" hangingPunct="0">
              <a:spcBef>
                <a:spcPct val="0"/>
              </a:spcBef>
              <a:spcAft>
                <a:spcPct val="0"/>
              </a:spcAft>
              <a:defRPr kumimoji="1" sz="1400" b="1">
                <a:latin typeface="Arial" pitchFamily="34" charset="0"/>
                <a:ea typeface="HY수평선B" pitchFamily="18" charset="-127"/>
              </a:defRPr>
            </a:lvl2pPr>
            <a:lvl3pPr algn="ctr" eaLnBrk="0" fontAlgn="t" hangingPunct="0">
              <a:spcBef>
                <a:spcPct val="0"/>
              </a:spcBef>
              <a:spcAft>
                <a:spcPct val="0"/>
              </a:spcAft>
              <a:defRPr kumimoji="1" sz="1400" b="1">
                <a:latin typeface="Arial" pitchFamily="34" charset="0"/>
                <a:ea typeface="HY수평선B" pitchFamily="18" charset="-127"/>
              </a:defRPr>
            </a:lvl3pPr>
            <a:lvl4pPr algn="ctr" eaLnBrk="0" fontAlgn="t" hangingPunct="0">
              <a:spcBef>
                <a:spcPct val="0"/>
              </a:spcBef>
              <a:spcAft>
                <a:spcPct val="0"/>
              </a:spcAft>
              <a:defRPr kumimoji="1" sz="1400" b="1">
                <a:latin typeface="Arial" pitchFamily="34" charset="0"/>
                <a:ea typeface="HY수평선B" pitchFamily="18" charset="-127"/>
              </a:defRPr>
            </a:lvl4pPr>
            <a:lvl5pPr algn="ctr" eaLnBrk="0" fontAlgn="t" hangingPunct="0">
              <a:spcBef>
                <a:spcPct val="0"/>
              </a:spcBef>
              <a:spcAft>
                <a:spcPct val="0"/>
              </a:spcAft>
              <a:defRPr kumimoji="1" sz="1400" b="1">
                <a:latin typeface="Arial" pitchFamily="34" charset="0"/>
                <a:ea typeface="HY수평선B" pitchFamily="18" charset="-127"/>
              </a:defRPr>
            </a:lvl5pPr>
            <a:lvl6pPr latinLnBrk="1">
              <a:defRPr kumimoji="1" sz="1400" b="1">
                <a:latin typeface="Arial" pitchFamily="34" charset="0"/>
                <a:ea typeface="HY수평선B" pitchFamily="18" charset="-127"/>
              </a:defRPr>
            </a:lvl6pPr>
            <a:lvl7pPr latinLnBrk="1">
              <a:defRPr kumimoji="1" sz="1400" b="1">
                <a:latin typeface="Arial" pitchFamily="34" charset="0"/>
                <a:ea typeface="HY수평선B" pitchFamily="18" charset="-127"/>
              </a:defRPr>
            </a:lvl7pPr>
            <a:lvl8pPr latinLnBrk="1">
              <a:defRPr kumimoji="1" sz="1400" b="1">
                <a:latin typeface="Arial" pitchFamily="34" charset="0"/>
                <a:ea typeface="HY수평선B" pitchFamily="18" charset="-127"/>
              </a:defRPr>
            </a:lvl8pPr>
            <a:lvl9pPr latinLnBrk="1">
              <a:defRPr kumimoji="1" sz="1400" b="1">
                <a:latin typeface="Arial" pitchFamily="34" charset="0"/>
                <a:ea typeface="HY수평선B" pitchFamily="18" charset="-127"/>
              </a:defRPr>
            </a:lvl9pPr>
          </a:lstStyle>
          <a:p>
            <a:r>
              <a:rPr lang="en-US" altLang="ko-KR" sz="1800" dirty="0"/>
              <a:t>This chapter summarizes the main conclusions obtained by analysis. Considered shipping industry business structure, contribution of the study makes implications for partitioners. Also include limitations of study and future research.</a:t>
            </a:r>
          </a:p>
        </p:txBody>
      </p:sp>
      <p:sp>
        <p:nvSpPr>
          <p:cNvPr id="12" name="Text Box 21">
            <a:extLst>
              <a:ext uri="{FF2B5EF4-FFF2-40B4-BE49-F238E27FC236}">
                <a16:creationId xmlns:a16="http://schemas.microsoft.com/office/drawing/2014/main" id="{5956F11F-1D27-41F4-A772-A4514F4466B1}"/>
              </a:ext>
            </a:extLst>
          </p:cNvPr>
          <p:cNvSpPr txBox="1">
            <a:spLocks noChangeArrowheads="1"/>
          </p:cNvSpPr>
          <p:nvPr/>
        </p:nvSpPr>
        <p:spPr bwMode="auto">
          <a:xfrm>
            <a:off x="636808" y="3170668"/>
            <a:ext cx="11007902" cy="1055943"/>
          </a:xfrm>
          <a:prstGeom prst="rect">
            <a:avLst/>
          </a:prstGeom>
          <a:solidFill>
            <a:srgbClr val="CCECFF"/>
          </a:solidFill>
          <a:ln>
            <a:noFill/>
          </a:ln>
        </p:spPr>
        <p:txBody>
          <a:bodyPr tIns="90000" bIns="90000"/>
          <a:lstStyle>
            <a:defPPr>
              <a:defRPr lang="ko-KR"/>
            </a:defPPr>
            <a:lvl1pPr marL="90488" indent="-90488" eaLnBrk="0" fontAlgn="t" hangingPunct="0">
              <a:lnSpc>
                <a:spcPct val="110000"/>
              </a:lnSpc>
              <a:spcBef>
                <a:spcPct val="20000"/>
              </a:spcBef>
              <a:spcAft>
                <a:spcPct val="0"/>
              </a:spcAft>
              <a:buClr>
                <a:srgbClr val="3366CC"/>
              </a:buClr>
              <a:buFontTx/>
              <a:buChar char="•"/>
              <a:defRPr kumimoji="1" sz="1600" b="0">
                <a:solidFill>
                  <a:srgbClr val="000000"/>
                </a:solidFill>
                <a:latin typeface="Arial" pitchFamily="34" charset="0"/>
                <a:ea typeface="HY헤드라인M" panose="02030600000101010101" pitchFamily="18" charset="-127"/>
                <a:cs typeface="Arial" panose="020B0604020202020204" pitchFamily="34" charset="0"/>
              </a:defRPr>
            </a:lvl1pPr>
            <a:lvl2pPr algn="ctr" eaLnBrk="0" fontAlgn="t" hangingPunct="0">
              <a:spcBef>
                <a:spcPct val="0"/>
              </a:spcBef>
              <a:spcAft>
                <a:spcPct val="0"/>
              </a:spcAft>
              <a:defRPr kumimoji="1" sz="1400" b="1">
                <a:latin typeface="Arial" pitchFamily="34" charset="0"/>
                <a:ea typeface="HY수평선B" pitchFamily="18" charset="-127"/>
              </a:defRPr>
            </a:lvl2pPr>
            <a:lvl3pPr algn="ctr" eaLnBrk="0" fontAlgn="t" hangingPunct="0">
              <a:spcBef>
                <a:spcPct val="0"/>
              </a:spcBef>
              <a:spcAft>
                <a:spcPct val="0"/>
              </a:spcAft>
              <a:defRPr kumimoji="1" sz="1400" b="1">
                <a:latin typeface="Arial" pitchFamily="34" charset="0"/>
                <a:ea typeface="HY수평선B" pitchFamily="18" charset="-127"/>
              </a:defRPr>
            </a:lvl3pPr>
            <a:lvl4pPr algn="ctr" eaLnBrk="0" fontAlgn="t" hangingPunct="0">
              <a:spcBef>
                <a:spcPct val="0"/>
              </a:spcBef>
              <a:spcAft>
                <a:spcPct val="0"/>
              </a:spcAft>
              <a:defRPr kumimoji="1" sz="1400" b="1">
                <a:latin typeface="Arial" pitchFamily="34" charset="0"/>
                <a:ea typeface="HY수평선B" pitchFamily="18" charset="-127"/>
              </a:defRPr>
            </a:lvl4pPr>
            <a:lvl5pPr algn="ctr" eaLnBrk="0" fontAlgn="t" hangingPunct="0">
              <a:spcBef>
                <a:spcPct val="0"/>
              </a:spcBef>
              <a:spcAft>
                <a:spcPct val="0"/>
              </a:spcAft>
              <a:defRPr kumimoji="1" sz="1400" b="1">
                <a:latin typeface="Arial" pitchFamily="34" charset="0"/>
                <a:ea typeface="HY수평선B" pitchFamily="18" charset="-127"/>
              </a:defRPr>
            </a:lvl5pPr>
            <a:lvl6pPr latinLnBrk="1">
              <a:defRPr kumimoji="1" sz="1400" b="1">
                <a:latin typeface="Arial" pitchFamily="34" charset="0"/>
                <a:ea typeface="HY수평선B" pitchFamily="18" charset="-127"/>
              </a:defRPr>
            </a:lvl6pPr>
            <a:lvl7pPr latinLnBrk="1">
              <a:defRPr kumimoji="1" sz="1400" b="1">
                <a:latin typeface="Arial" pitchFamily="34" charset="0"/>
                <a:ea typeface="HY수평선B" pitchFamily="18" charset="-127"/>
              </a:defRPr>
            </a:lvl7pPr>
            <a:lvl8pPr latinLnBrk="1">
              <a:defRPr kumimoji="1" sz="1400" b="1">
                <a:latin typeface="Arial" pitchFamily="34" charset="0"/>
                <a:ea typeface="HY수평선B" pitchFamily="18" charset="-127"/>
              </a:defRPr>
            </a:lvl8pPr>
            <a:lvl9pPr latinLnBrk="1">
              <a:defRPr kumimoji="1" sz="1400" b="1">
                <a:latin typeface="Arial" pitchFamily="34" charset="0"/>
                <a:ea typeface="HY수평선B" pitchFamily="18" charset="-127"/>
              </a:defRPr>
            </a:lvl9pPr>
          </a:lstStyle>
          <a:p>
            <a:r>
              <a:rPr lang="en-US" sz="1800" u="sng" dirty="0"/>
              <a:t>The result of analysis proves that antifouling coating performance contribute hull efficiency</a:t>
            </a:r>
            <a:r>
              <a:rPr lang="en-US" sz="1800" dirty="0"/>
              <a:t> based on given hull design. Therefore, choice of antifouling system is most important to maximize hull efficiency in given hull design. Additionally, </a:t>
            </a:r>
            <a:r>
              <a:rPr lang="en-US" sz="1800" u="sng" dirty="0"/>
              <a:t>comply with new regulations and guidelines</a:t>
            </a:r>
            <a:r>
              <a:rPr lang="en-US" sz="1800" dirty="0"/>
              <a:t>.</a:t>
            </a:r>
          </a:p>
        </p:txBody>
      </p:sp>
      <p:sp>
        <p:nvSpPr>
          <p:cNvPr id="13" name="Text Box 21">
            <a:extLst>
              <a:ext uri="{FF2B5EF4-FFF2-40B4-BE49-F238E27FC236}">
                <a16:creationId xmlns:a16="http://schemas.microsoft.com/office/drawing/2014/main" id="{5956F11F-1D27-41F4-A772-A4514F4466B1}"/>
              </a:ext>
            </a:extLst>
          </p:cNvPr>
          <p:cNvSpPr txBox="1">
            <a:spLocks noChangeArrowheads="1"/>
          </p:cNvSpPr>
          <p:nvPr/>
        </p:nvSpPr>
        <p:spPr bwMode="auto">
          <a:xfrm>
            <a:off x="648274" y="4542635"/>
            <a:ext cx="11007902" cy="714583"/>
          </a:xfrm>
          <a:prstGeom prst="rect">
            <a:avLst/>
          </a:prstGeom>
          <a:solidFill>
            <a:schemeClr val="accent6">
              <a:lumMod val="20000"/>
              <a:lumOff val="80000"/>
            </a:schemeClr>
          </a:solidFill>
          <a:ln>
            <a:noFill/>
          </a:ln>
        </p:spPr>
        <p:txBody>
          <a:bodyPr tIns="90000" bIns="90000"/>
          <a:lstStyle>
            <a:defPPr>
              <a:defRPr lang="ko-KR"/>
            </a:defPPr>
            <a:lvl1pPr marL="90488" indent="-90488" eaLnBrk="0" fontAlgn="t" hangingPunct="0">
              <a:lnSpc>
                <a:spcPct val="110000"/>
              </a:lnSpc>
              <a:spcBef>
                <a:spcPct val="20000"/>
              </a:spcBef>
              <a:spcAft>
                <a:spcPct val="0"/>
              </a:spcAft>
              <a:buClr>
                <a:srgbClr val="3366CC"/>
              </a:buClr>
              <a:buFontTx/>
              <a:buChar char="•"/>
              <a:defRPr kumimoji="1" sz="1600" b="0">
                <a:solidFill>
                  <a:srgbClr val="000000"/>
                </a:solidFill>
                <a:latin typeface="Arial" pitchFamily="34" charset="0"/>
                <a:ea typeface="HY헤드라인M" panose="02030600000101010101" pitchFamily="18" charset="-127"/>
                <a:cs typeface="Arial" panose="020B0604020202020204" pitchFamily="34" charset="0"/>
              </a:defRPr>
            </a:lvl1pPr>
            <a:lvl2pPr algn="ctr" eaLnBrk="0" fontAlgn="t" hangingPunct="0">
              <a:spcBef>
                <a:spcPct val="0"/>
              </a:spcBef>
              <a:spcAft>
                <a:spcPct val="0"/>
              </a:spcAft>
              <a:defRPr kumimoji="1" sz="1400" b="1">
                <a:latin typeface="Arial" pitchFamily="34" charset="0"/>
                <a:ea typeface="HY수평선B" pitchFamily="18" charset="-127"/>
              </a:defRPr>
            </a:lvl2pPr>
            <a:lvl3pPr algn="ctr" eaLnBrk="0" fontAlgn="t" hangingPunct="0">
              <a:spcBef>
                <a:spcPct val="0"/>
              </a:spcBef>
              <a:spcAft>
                <a:spcPct val="0"/>
              </a:spcAft>
              <a:defRPr kumimoji="1" sz="1400" b="1">
                <a:latin typeface="Arial" pitchFamily="34" charset="0"/>
                <a:ea typeface="HY수평선B" pitchFamily="18" charset="-127"/>
              </a:defRPr>
            </a:lvl3pPr>
            <a:lvl4pPr algn="ctr" eaLnBrk="0" fontAlgn="t" hangingPunct="0">
              <a:spcBef>
                <a:spcPct val="0"/>
              </a:spcBef>
              <a:spcAft>
                <a:spcPct val="0"/>
              </a:spcAft>
              <a:defRPr kumimoji="1" sz="1400" b="1">
                <a:latin typeface="Arial" pitchFamily="34" charset="0"/>
                <a:ea typeface="HY수평선B" pitchFamily="18" charset="-127"/>
              </a:defRPr>
            </a:lvl4pPr>
            <a:lvl5pPr algn="ctr" eaLnBrk="0" fontAlgn="t" hangingPunct="0">
              <a:spcBef>
                <a:spcPct val="0"/>
              </a:spcBef>
              <a:spcAft>
                <a:spcPct val="0"/>
              </a:spcAft>
              <a:defRPr kumimoji="1" sz="1400" b="1">
                <a:latin typeface="Arial" pitchFamily="34" charset="0"/>
                <a:ea typeface="HY수평선B" pitchFamily="18" charset="-127"/>
              </a:defRPr>
            </a:lvl5pPr>
            <a:lvl6pPr latinLnBrk="1">
              <a:defRPr kumimoji="1" sz="1400" b="1">
                <a:latin typeface="Arial" pitchFamily="34" charset="0"/>
                <a:ea typeface="HY수평선B" pitchFamily="18" charset="-127"/>
              </a:defRPr>
            </a:lvl6pPr>
            <a:lvl7pPr latinLnBrk="1">
              <a:defRPr kumimoji="1" sz="1400" b="1">
                <a:latin typeface="Arial" pitchFamily="34" charset="0"/>
                <a:ea typeface="HY수평선B" pitchFamily="18" charset="-127"/>
              </a:defRPr>
            </a:lvl7pPr>
            <a:lvl8pPr latinLnBrk="1">
              <a:defRPr kumimoji="1" sz="1400" b="1">
                <a:latin typeface="Arial" pitchFamily="34" charset="0"/>
                <a:ea typeface="HY수평선B" pitchFamily="18" charset="-127"/>
              </a:defRPr>
            </a:lvl8pPr>
            <a:lvl9pPr latinLnBrk="1">
              <a:defRPr kumimoji="1" sz="1400" b="1">
                <a:latin typeface="Arial" pitchFamily="34" charset="0"/>
                <a:ea typeface="HY수평선B" pitchFamily="18" charset="-127"/>
              </a:defRPr>
            </a:lvl9pPr>
          </a:lstStyle>
          <a:p>
            <a:r>
              <a:rPr lang="en-US" sz="1800" u="sng" dirty="0"/>
              <a:t>Ship’s biofouling prediction </a:t>
            </a:r>
            <a:r>
              <a:rPr lang="en-US" sz="1800" dirty="0"/>
              <a:t>by combine with anti-fouling coating’s protection property and biofouling risk exposure in oceanographic perspective can be a future study.</a:t>
            </a:r>
          </a:p>
          <a:p>
            <a:endParaRPr lang="en-US" sz="1800" dirty="0"/>
          </a:p>
          <a:p>
            <a:endParaRPr lang="en-US" altLang="ko-KR" sz="1800" dirty="0"/>
          </a:p>
        </p:txBody>
      </p:sp>
    </p:spTree>
    <p:extLst>
      <p:ext uri="{BB962C8B-B14F-4D97-AF65-F5344CB8AC3E}">
        <p14:creationId xmlns:p14="http://schemas.microsoft.com/office/powerpoint/2010/main" val="3902676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9F2BD21874D54A9C7C9B6E00054D51" ma:contentTypeVersion="13" ma:contentTypeDescription="Create a new document." ma:contentTypeScope="" ma:versionID="ed533890c2d61344b5fe9620b4e182ef">
  <xsd:schema xmlns:xsd="http://www.w3.org/2001/XMLSchema" xmlns:xs="http://www.w3.org/2001/XMLSchema" xmlns:p="http://schemas.microsoft.com/office/2006/metadata/properties" xmlns:ns3="073bdd24-556b-498a-8eda-c05bf3254644" xmlns:ns4="dbe0d0e1-80d8-430e-a2a7-7cdde96c9d31" targetNamespace="http://schemas.microsoft.com/office/2006/metadata/properties" ma:root="true" ma:fieldsID="dcab8ef2646e9f9401f71559846b8d25" ns3:_="" ns4:_="">
    <xsd:import namespace="073bdd24-556b-498a-8eda-c05bf3254644"/>
    <xsd:import namespace="dbe0d0e1-80d8-430e-a2a7-7cdde96c9d3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3bdd24-556b-498a-8eda-c05bf325464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be0d0e1-80d8-430e-a2a7-7cdde96c9d3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64BD6D-AAE7-4742-9C9E-9801E45934B7}">
  <ds:schemaRefs>
    <ds:schemaRef ds:uri="http://schemas.microsoft.com/sharepoint/v3/contenttype/forms"/>
  </ds:schemaRefs>
</ds:datastoreItem>
</file>

<file path=customXml/itemProps2.xml><?xml version="1.0" encoding="utf-8"?>
<ds:datastoreItem xmlns:ds="http://schemas.openxmlformats.org/officeDocument/2006/customXml" ds:itemID="{7A8A2F57-5779-4904-8473-67C415B1BB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3bdd24-556b-498a-8eda-c05bf3254644"/>
    <ds:schemaRef ds:uri="dbe0d0e1-80d8-430e-a2a7-7cdde96c9d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5D053E-2AD1-4BB5-8B96-44A802C0FFEA}">
  <ds:schemaRefs>
    <ds:schemaRef ds:uri="dbe0d0e1-80d8-430e-a2a7-7cdde96c9d31"/>
    <ds:schemaRef ds:uri="http://schemas.openxmlformats.org/package/2006/metadata/core-properties"/>
    <ds:schemaRef ds:uri="http://schemas.microsoft.com/office/2006/documentManagement/types"/>
    <ds:schemaRef ds:uri="073bdd24-556b-498a-8eda-c05bf3254644"/>
    <ds:schemaRef ds:uri="http://purl.org/dc/terms/"/>
    <ds:schemaRef ds:uri="http://www.w3.org/XML/1998/namespace"/>
    <ds:schemaRef ds:uri="http://purl.org/dc/dcmitype/"/>
    <ds:schemaRef ds:uri="http://purl.org/dc/elements/1.1/"/>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1296</Words>
  <Application>Microsoft Office PowerPoint</Application>
  <PresentationFormat>Widescreen</PresentationFormat>
  <Paragraphs>85</Paragraphs>
  <Slides>10</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HY수평선B</vt:lpstr>
      <vt:lpstr>Lucida Grande</vt:lpstr>
      <vt:lpstr>굴림</vt:lpstr>
      <vt:lpstr>맑은 고딕</vt:lpstr>
      <vt:lpstr>휴먼명조</vt:lpstr>
      <vt:lpstr>Arial</vt:lpstr>
      <vt:lpstr>Calibri</vt:lpstr>
      <vt:lpstr>Calibri Light</vt:lpstr>
      <vt:lpstr>Symbol</vt:lpstr>
      <vt:lpstr>Times New Roman</vt:lpstr>
      <vt:lpstr>Verdana</vt:lpstr>
      <vt:lpstr>Wingdings</vt:lpstr>
      <vt:lpstr>Office Theme</vt:lpstr>
      <vt:lpstr>Ship Energy Efficiency  - Verification of Antifouling Coating’s In-Service Performance-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Shipping company Improve competitiveness</dc:title>
  <dc:creator>Hyo-chan Kim</dc:creator>
  <cp:lastModifiedBy>Hyo-chan Kim</cp:lastModifiedBy>
  <cp:revision>1</cp:revision>
  <dcterms:created xsi:type="dcterms:W3CDTF">2020-10-05T02:28:07Z</dcterms:created>
  <dcterms:modified xsi:type="dcterms:W3CDTF">2021-11-30T01:39:26Z</dcterms:modified>
</cp:coreProperties>
</file>