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6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A9432-5F19-4B6C-BFB6-1BF9C77DD8A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0D094-80BA-44CA-BDF1-38FC214ED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A11-F451-4CB6-8CA5-13E9D47E533A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0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941A-DA39-452B-B9C6-0ABD0075C214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A1-BDC5-420E-9217-239E0316FE13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AB-6FC0-4A67-B430-99B9854796DD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838200" cy="681037"/>
          </a:xfrm>
        </p:spPr>
        <p:txBody>
          <a:bodyPr/>
          <a:lstStyle>
            <a:lvl1pPr>
              <a:defRPr sz="2800"/>
            </a:lvl1pPr>
          </a:lstStyle>
          <a:p>
            <a:fld id="{35DCFCFD-657C-416B-ADF3-64C51752C72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97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9177-0D51-4357-9340-ADDBCD471185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1F29-F15A-46D4-8613-CC56C130C770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52BE-D907-4BBA-913A-8E77667C0620}" type="datetime1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FC9-1F00-476D-B347-A5EF361BD8A4}" type="datetime1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1D77-543B-418D-9079-B3B7E6A7DAA6}" type="datetime1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4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5F2-75D2-4450-ACEC-6EEC35BB2670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CD50-26D1-4C3E-B708-CD9794871F0C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9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20F-B22A-4E4D-8FC0-83DCAFF6BD4D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Лексико-семантический </a:t>
            </a:r>
            <a:r>
              <a:rPr lang="ru-RU" dirty="0" smtClean="0">
                <a:latin typeface="Century Gothic (Заголовки)"/>
              </a:rPr>
              <a:t>словарь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Словарь предложных фреймов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027" y="295036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Century Gothic (Заголовки)"/>
              </a:rPr>
              <a:t>Структура входного запроса на русском языке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Примеры запросов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311" y="121331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Структура семантического представления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Century Gothic (Заголовки)"/>
              </a:rPr>
              <a:t>Неоднозначность именования в онтологиях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11853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Город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Предикат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Оттава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population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Москва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populationTotal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Ульяновск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Северодвинск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pop2010census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Недостаточная связанность данных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Century Gothic (Заголовки)"/>
              </a:rPr>
              <a:t>Принципы преобразования параметров запросов к </a:t>
            </a:r>
            <a:r>
              <a:rPr lang="en-US" dirty="0" smtClean="0">
                <a:latin typeface="Century Gothic (Заголовки)"/>
              </a:rPr>
              <a:t>LOD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55211"/>
              </p:ext>
            </p:extLst>
          </p:nvPr>
        </p:nvGraphicFramePr>
        <p:xfrm>
          <a:off x="7118646" y="2276438"/>
          <a:ext cx="4486542" cy="391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3271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2243271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Отношение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Предикаты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sz="2400" dirty="0" err="1" smtClean="0"/>
                        <a:t>Колич</a:t>
                      </a:r>
                      <a:r>
                        <a:rPr lang="ru-RU" sz="2400" dirty="0" smtClean="0"/>
                        <a:t>-Жителей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populationTotal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pop2010census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Россия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dbr:Russia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Компонент разрешения имен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10874601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Преобразование семантического представления в </a:t>
            </a:r>
            <a:r>
              <a:rPr lang="en-US" dirty="0" smtClean="0">
                <a:latin typeface="Century Gothic (Заголовки)"/>
              </a:rPr>
              <a:t>SPARQL-</a:t>
            </a:r>
            <a:r>
              <a:rPr lang="ru-RU" dirty="0" smtClean="0">
                <a:latin typeface="Century Gothic (Заголовки)"/>
              </a:rPr>
              <a:t>запрос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8590" y="198455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20477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4529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Заголовок </a:t>
            </a:r>
            <a:r>
              <a:rPr lang="en-US" dirty="0" smtClean="0">
                <a:latin typeface="Century Gothic (Заголовки)"/>
              </a:rPr>
              <a:t>SPARQL-</a:t>
            </a:r>
            <a:r>
              <a:rPr lang="ru-RU" dirty="0" smtClean="0">
                <a:latin typeface="Century Gothic (Заголовки)"/>
              </a:rPr>
              <a:t>запроса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139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61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Тройки равенства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087961"/>
            <a:ext cx="3868856" cy="8650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087961"/>
            <a:ext cx="4899340" cy="8650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24184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25558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08796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395035"/>
            <a:ext cx="3868856" cy="2052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  <a:solidFill>
            <a:schemeClr val="bg1">
              <a:lumMod val="85000"/>
            </a:schemeClr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55533" y="4451968"/>
              <a:ext cx="4754755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58" y="74568"/>
            <a:ext cx="10758444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Тройка сравнения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096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506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Средства разработки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</a:t>
            </a:r>
            <a:r>
              <a:rPr lang="ru-RU" sz="2600" dirty="0"/>
              <a:t>и</a:t>
            </a:r>
            <a:r>
              <a:rPr lang="ru-RU" sz="2600" dirty="0" smtClean="0"/>
              <a:t> выбраны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 </a:t>
            </a:r>
            <a:r>
              <a:rPr lang="ru-RU" sz="2600" dirty="0"/>
              <a:t>и</a:t>
            </a:r>
            <a:r>
              <a:rPr lang="ru-RU" sz="2600" dirty="0" smtClean="0"/>
              <a:t> язык программирования </a:t>
            </a:r>
            <a:r>
              <a:rPr lang="en-US" sz="2600" b="1" dirty="0" smtClean="0"/>
              <a:t>C#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</a:t>
            </a:r>
            <a:r>
              <a:rPr lang="ru-RU" sz="2600" dirty="0" smtClean="0"/>
              <a:t>приложение).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921" y="84493"/>
            <a:ext cx="10818264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Интерфейс приложения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70" y="1324237"/>
            <a:ext cx="10693015" cy="460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66022"/>
            <a:ext cx="10847982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Выводы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</a:t>
            </a:r>
            <a:r>
              <a:rPr lang="ru-RU" sz="2400" dirty="0" smtClean="0"/>
              <a:t>и реализован семантически-ориентированный естественно-языковой интерфейс для взаимодействия с Системой взаимосвязанных открытых </a:t>
            </a:r>
            <a:r>
              <a:rPr lang="ru-RU" sz="2400" dirty="0" smtClean="0"/>
              <a:t>данных</a:t>
            </a:r>
            <a:r>
              <a:rPr lang="ru-RU" sz="2400" dirty="0"/>
              <a:t>;</a:t>
            </a:r>
            <a:endParaRPr lang="ru-RU" sz="2400" dirty="0" smtClean="0"/>
          </a:p>
          <a:p>
            <a:r>
              <a:rPr lang="ru-RU" sz="2400" dirty="0" smtClean="0"/>
              <a:t>проведено сравнение </a:t>
            </a:r>
            <a:r>
              <a:rPr lang="ru-RU" sz="2400" dirty="0" smtClean="0"/>
              <a:t>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</a:t>
            </a:r>
            <a:r>
              <a:rPr lang="ru-RU" sz="2400" dirty="0" smtClean="0"/>
              <a:t>Фомичева;</a:t>
            </a:r>
            <a:endParaRPr lang="ru-RU" sz="2400" dirty="0" smtClean="0"/>
          </a:p>
          <a:p>
            <a:r>
              <a:rPr lang="ru-RU" sz="2400" dirty="0" smtClean="0"/>
              <a:t>разработана и </a:t>
            </a:r>
            <a:r>
              <a:rPr lang="ru-RU" sz="2400" dirty="0" smtClean="0"/>
              <a:t>реализована лингвистическая база </a:t>
            </a:r>
            <a:r>
              <a:rPr lang="ru-RU" sz="2400" dirty="0" smtClean="0"/>
              <a:t>данных;</a:t>
            </a:r>
            <a:endParaRPr lang="ru-RU" sz="2400" dirty="0" smtClean="0"/>
          </a:p>
          <a:p>
            <a:r>
              <a:rPr lang="ru-RU" sz="2400" dirty="0" smtClean="0"/>
              <a:t>разработаны алгоритмы </a:t>
            </a:r>
            <a:r>
              <a:rPr lang="ru-RU" sz="2400" dirty="0" smtClean="0"/>
              <a:t>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</a:t>
            </a:r>
            <a:r>
              <a:rPr lang="ru-RU" sz="2400" dirty="0" smtClean="0"/>
              <a:t>»;</a:t>
            </a:r>
            <a:endParaRPr lang="ru-RU" sz="2400" dirty="0" smtClean="0"/>
          </a:p>
          <a:p>
            <a:r>
              <a:rPr lang="ru-RU" sz="2400" dirty="0" smtClean="0"/>
              <a:t>предложен принцип </a:t>
            </a:r>
            <a:r>
              <a:rPr lang="ru-RU" sz="2400" dirty="0" smtClean="0"/>
              <a:t>преобразования параметров запроса, позволяющий преодолевать проблему неоднозначности имен в </a:t>
            </a:r>
            <a:r>
              <a:rPr lang="ru-RU" sz="2400" dirty="0" smtClean="0"/>
              <a:t>онтологии.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Century Gothic (Заголовки)"/>
              </a:rPr>
              <a:t>Linked Open Data</a:t>
            </a:r>
            <a:r>
              <a:rPr lang="ru-RU" dirty="0" smtClean="0">
                <a:latin typeface="Century Gothic (Заголовки)"/>
              </a:rPr>
              <a:t> (</a:t>
            </a:r>
            <a:r>
              <a:rPr lang="en-US" dirty="0" smtClean="0">
                <a:latin typeface="Century Gothic (Заголовки)"/>
              </a:rPr>
              <a:t>LOD</a:t>
            </a:r>
            <a:r>
              <a:rPr lang="ru-RU" dirty="0" smtClean="0">
                <a:latin typeface="Century Gothic (Заголовки)"/>
              </a:rPr>
              <a:t>)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 (Заголовки)"/>
              </a:rPr>
              <a:t>RDF</a:t>
            </a:r>
            <a:endParaRPr lang="ru-RU" dirty="0">
              <a:solidFill>
                <a:schemeClr val="tx1"/>
              </a:solidFill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085" y="1581711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Resource Description </a:t>
            </a:r>
            <a:r>
              <a:rPr lang="en-US" sz="2400" dirty="0" smtClean="0">
                <a:solidFill>
                  <a:schemeClr val="tx1"/>
                </a:solidFill>
              </a:rPr>
              <a:t>Framework – </a:t>
            </a:r>
            <a:r>
              <a:rPr lang="ru-RU" sz="2400" dirty="0" smtClean="0">
                <a:solidFill>
                  <a:schemeClr val="tx1"/>
                </a:solidFill>
              </a:rPr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Основной структурой языка  </a:t>
            </a:r>
            <a:r>
              <a:rPr lang="en-US" sz="2400" dirty="0" smtClean="0">
                <a:solidFill>
                  <a:schemeClr val="tx1"/>
                </a:solidFill>
              </a:rPr>
              <a:t>RDF </a:t>
            </a:r>
            <a:r>
              <a:rPr lang="ru-RU" sz="2400" dirty="0" smtClean="0">
                <a:solidFill>
                  <a:schemeClr val="tx1"/>
                </a:solidFill>
              </a:rPr>
              <a:t>являются триплеты – упорядоченные тройки вида (субъект, предикат, объект)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10" y="1595718"/>
            <a:ext cx="5629275" cy="30670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 (Заголовки)"/>
              </a:rPr>
              <a:t>SPARQL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393" y="313726"/>
            <a:ext cx="9404723" cy="18483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 (Заголовки)"/>
              </a:rPr>
              <a:t>Подходы к описанию семантического представления текстов на естественном языке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>
                <a:latin typeface="Calibri (Основной текст)"/>
              </a:rPr>
              <a:t>Теория К-представлений </a:t>
            </a:r>
            <a:br>
              <a:rPr lang="ru-RU" sz="3200" dirty="0" smtClean="0">
                <a:latin typeface="Calibri (Основной текст)"/>
              </a:rPr>
            </a:br>
            <a:r>
              <a:rPr lang="ru-RU" sz="3200" dirty="0" smtClean="0">
                <a:latin typeface="Calibri (Основной текст)"/>
              </a:rPr>
              <a:t>В.А. Фомичева</a:t>
            </a:r>
            <a:endParaRPr lang="ru-RU" sz="3600" dirty="0">
              <a:latin typeface="Calibri (Основной текст)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975786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>
                <a:latin typeface="Calibri (Основной текст)"/>
              </a:rPr>
              <a:t>Грамматика Монтегю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250" y="3338421"/>
            <a:ext cx="28457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Абстрактное представление смысла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Сравнение подходов</a:t>
            </a:r>
            <a:endParaRPr lang="ru-RU" dirty="0">
              <a:latin typeface="Century Gothic (Заголовки)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40822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Критерий</a:t>
                      </a:r>
                      <a:endParaRPr lang="ru-RU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Абстрактное</a:t>
                      </a:r>
                      <a:r>
                        <a:rPr lang="ru-RU" sz="2400" b="1" baseline="0" dirty="0" smtClean="0"/>
                        <a:t> представление смысла</a:t>
                      </a:r>
                      <a:endParaRPr lang="ru-RU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Грамматика Монтегю</a:t>
                      </a:r>
                      <a:endParaRPr lang="ru-RU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Теория</a:t>
                      </a:r>
                      <a:r>
                        <a:rPr lang="ru-RU" sz="2400" b="1" baseline="0" dirty="0" smtClean="0"/>
                        <a:t> К-представлений </a:t>
                      </a:r>
                      <a:br>
                        <a:rPr lang="ru-RU" sz="2400" b="1" baseline="0" dirty="0" smtClean="0"/>
                      </a:br>
                      <a:r>
                        <a:rPr lang="ru-RU" sz="2400" b="1" baseline="0" dirty="0" smtClean="0"/>
                        <a:t>В.А. Фомичева</a:t>
                      </a:r>
                      <a:endParaRPr lang="ru-RU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Язык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Русский, Немецкий,</a:t>
                      </a:r>
                      <a:r>
                        <a:rPr lang="ru-RU" sz="2000" baseline="0" dirty="0" smtClean="0"/>
                        <a:t> Французский, Английский и др.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Типы текстов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 smtClean="0"/>
                        <a:t>Повествовательные предложения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Повествовательные предложения</a:t>
                      </a:r>
                      <a:r>
                        <a:rPr lang="ru-RU" sz="2000" baseline="0" dirty="0" smtClean="0"/>
                        <a:t> и вопросы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Фразы-высказывания,</a:t>
                      </a:r>
                      <a:r>
                        <a:rPr lang="ru-RU" sz="20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2000" baseline="0" dirty="0" smtClean="0"/>
                        <a:t>команды, вопросы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Допустимая структура</a:t>
                      </a:r>
                      <a:r>
                        <a:rPr lang="ru-RU" sz="2000" b="1" baseline="0" dirty="0" smtClean="0"/>
                        <a:t>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Отдельное предложение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Связный</a:t>
                      </a:r>
                      <a:r>
                        <a:rPr lang="ru-RU" sz="2000" baseline="0" dirty="0" smtClean="0"/>
                        <a:t> текст наравне с о</a:t>
                      </a:r>
                      <a:r>
                        <a:rPr lang="ru-RU" sz="2000" dirty="0" smtClean="0"/>
                        <a:t>тдельными предложениями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Лингвистическая база данных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Морфологическая база данных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960</Words>
  <Application>Microsoft Office PowerPoint</Application>
  <PresentationFormat>Широкоэкранный</PresentationFormat>
  <Paragraphs>186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(Основной текст)</vt:lpstr>
      <vt:lpstr>Calibri Light</vt:lpstr>
      <vt:lpstr>Century Gothic (Заголовки)</vt:lpstr>
      <vt:lpstr>Times New Roman</vt:lpstr>
      <vt:lpstr>Wingdings 2</vt:lpstr>
      <vt:lpstr>Wingdings 3</vt:lpstr>
      <vt:lpstr>Тема Office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77</cp:revision>
  <dcterms:created xsi:type="dcterms:W3CDTF">2022-04-12T07:04:07Z</dcterms:created>
  <dcterms:modified xsi:type="dcterms:W3CDTF">2022-06-04T12:27:57Z</dcterms:modified>
</cp:coreProperties>
</file>