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9" r:id="rId9"/>
    <p:sldId id="270" r:id="rId10"/>
    <p:sldId id="271" r:id="rId11"/>
    <p:sldId id="284" r:id="rId12"/>
    <p:sldId id="273" r:id="rId13"/>
    <p:sldId id="285" r:id="rId14"/>
    <p:sldId id="274" r:id="rId15"/>
    <p:sldId id="262" r:id="rId16"/>
    <p:sldId id="264" r:id="rId17"/>
    <p:sldId id="265" r:id="rId18"/>
    <p:sldId id="272" r:id="rId19"/>
    <p:sldId id="275" r:id="rId20"/>
    <p:sldId id="276" r:id="rId21"/>
    <p:sldId id="277" r:id="rId22"/>
    <p:sldId id="278" r:id="rId23"/>
    <p:sldId id="280" r:id="rId24"/>
    <p:sldId id="286" r:id="rId25"/>
    <p:sldId id="28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511DE-8BF1-4EC4-8E23-777DAF028E8B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73F14-7192-400F-8431-DBB42420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19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7B2C-8EA9-44AA-9979-828C8FCC1435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7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4E36-3ED1-488B-8BED-7CF777A2D4B3}" type="datetime1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26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B319-1B4C-48BB-AF14-E319E3AFC76C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5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7290-2D65-48CF-ABA8-3992D6E93BD3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68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91A-BC6F-46E7-947F-29B11670D475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8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8F41-9A22-4AAD-9D67-64A877C172CE}" type="datetime1">
              <a:rPr lang="ru-RU" smtClean="0"/>
              <a:t>09.06.2022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48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D7F6-5361-4DA9-9056-84E0CE899866}" type="datetime1">
              <a:rPr lang="ru-RU" smtClean="0"/>
              <a:t>09.06.2022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552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AC8C-F3D8-4D96-AD49-E2BF9E6F60D8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99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0933-386D-44AA-A4AD-3F6D0363F962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4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1EF9-C0BA-40CA-AAEA-5F446B400D7A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B2A5-6009-49AF-932A-73E018197862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8556-F677-4E45-A96D-FD03AC1E6EF6}" type="datetime1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CC9A-1870-49C5-BC58-8774BA84C8BD}" type="datetime1">
              <a:rPr lang="ru-RU" smtClean="0"/>
              <a:t>09.06.2022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DF4D-CE1F-41CC-B50C-5701D28C1A88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D96-1348-4901-8D10-2F4384CBE24F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946D6-0331-400A-AEC8-B7CF0E30CE8E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585F-AEB2-4368-A083-3210C40AA047}" type="datetime1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3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3CD2E4-735C-4B65-91E6-E46F3C88CBEC}" type="datetime1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187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для взаимодействия с Системой взаимосвязанных открытых данных 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7930497" y="4340121"/>
            <a:ext cx="3855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В.С.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д.т.н. профессор 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Лексико-семантический словарь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44405" y="1605420"/>
            <a:ext cx="5118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семантические значения лексем и фреймов.</a:t>
            </a:r>
          </a:p>
          <a:p>
            <a:endParaRPr lang="ru-RU" sz="2400" dirty="0" smtClean="0"/>
          </a:p>
          <a:p>
            <a:r>
              <a:rPr lang="ru-RU" sz="2400" dirty="0" smtClean="0"/>
              <a:t>Типы семантических значений: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Основное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Дополнительное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Значение фрейма 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17" y="1342402"/>
            <a:ext cx="63722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Словарь предложных фреймов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20176"/>
            <a:ext cx="421644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Предложный фрейм описывает смысловые отношения в сочетаниях «Существительное1 + Предлог + Существительное1» и «Существительное1 + Существительное2»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06" y="1415132"/>
            <a:ext cx="6753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37" y="286491"/>
            <a:ext cx="11081470" cy="97045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Структура входного запроса на русском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354" y="1929003"/>
            <a:ext cx="11502640" cy="762923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ru-RU" sz="3400" b="1" dirty="0">
                <a:effectLst/>
              </a:rPr>
              <a:t>Фрагмент1 Сущ1 </a:t>
            </a:r>
            <a:r>
              <a:rPr lang="ru-RU" sz="3400" b="1" dirty="0" smtClean="0">
                <a:effectLst/>
              </a:rPr>
              <a:t>Предлог Фрагмент2 </a:t>
            </a:r>
            <a:r>
              <a:rPr lang="ru-RU" sz="3400" b="1" dirty="0">
                <a:effectLst/>
              </a:rPr>
              <a:t>Сущ2 </a:t>
            </a:r>
            <a:r>
              <a:rPr lang="ru-RU" sz="3400" b="1" dirty="0" smtClean="0">
                <a:effectLst/>
              </a:rPr>
              <a:t>Фрагмент3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644" y="2765782"/>
            <a:ext cx="10648059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Фрагмент1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и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Фрагмент2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являются либо пустой цепочкой, либо последовательностью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прилагательных 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Сущ1 и Сущ2 –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существительные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Фрагмент3 является либо пустой цепочкой, либо искусственным именем, либо словосочетанием, определяющим сравнение с числом (например, «меньше 50000» или «не больше 60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»)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5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6325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Возможные входные запросы:</a:t>
            </a:r>
          </a:p>
          <a:p>
            <a:pPr marL="538163" indent="-538163"/>
            <a:r>
              <a:rPr lang="ru-RU" sz="2400" dirty="0"/>
              <a:t>Планета с самым большим </a:t>
            </a:r>
            <a:r>
              <a:rPr lang="ru-RU" sz="2400" dirty="0" smtClean="0"/>
              <a:t>радиусом</a:t>
            </a:r>
          </a:p>
          <a:p>
            <a:pPr marL="538163" indent="-538163"/>
            <a:r>
              <a:rPr lang="ru-RU" sz="2400" dirty="0"/>
              <a:t>Одноместные многоцелевые боевые самолёты российского </a:t>
            </a:r>
            <a:r>
              <a:rPr lang="ru-RU" sz="2400" dirty="0" smtClean="0"/>
              <a:t>производства</a:t>
            </a:r>
          </a:p>
          <a:p>
            <a:pPr marL="538163" indent="-538163"/>
            <a:r>
              <a:rPr lang="ru-RU" sz="2400" dirty="0"/>
              <a:t>Экспериментальные летательные аппараты </a:t>
            </a:r>
            <a:r>
              <a:rPr lang="ru-RU" sz="2400" dirty="0" smtClean="0"/>
              <a:t>Китая</a:t>
            </a:r>
          </a:p>
          <a:p>
            <a:pPr marL="538163" indent="-538163"/>
            <a:r>
              <a:rPr lang="ru-RU" sz="2400" dirty="0"/>
              <a:t>Широкофюзеляжные самолёты компании </a:t>
            </a:r>
            <a:r>
              <a:rPr lang="en-US" sz="2400" dirty="0" smtClean="0"/>
              <a:t>Airbus</a:t>
            </a:r>
            <a:endParaRPr lang="ru-RU" sz="2400" dirty="0" smtClean="0"/>
          </a:p>
          <a:p>
            <a:pPr marL="538163" indent="-538163"/>
            <a:r>
              <a:rPr lang="ru-RU" sz="2400" dirty="0"/>
              <a:t>Частные аэропорты </a:t>
            </a:r>
            <a:r>
              <a:rPr lang="ru-RU" sz="2400" dirty="0" smtClean="0"/>
              <a:t>Германии</a:t>
            </a:r>
          </a:p>
          <a:p>
            <a:pPr marL="538163" indent="-538163"/>
            <a:r>
              <a:rPr lang="ru-RU" sz="2400" dirty="0"/>
              <a:t>Канадские города с населением меньше 50000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81152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Структура семантического представления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39354" y="1758087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3400" b="1" dirty="0"/>
              <a:t>А (B1, R1, C1) (B2, R2, C2) … (Bn, Rn, Cn)</a:t>
            </a:r>
            <a:endParaRPr lang="ru-RU" sz="3400" b="1" dirty="0" smtClean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644" y="2620503"/>
            <a:ext cx="10648059" cy="402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A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обозначение понятия на русском языке (самолёт, автомобиль, компания и т.д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.)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смысловых параметров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семантического представления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бинарных отношений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обозначения значения параметра или второго атрибута отношения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4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Неоднозначность именования в онтологиях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5613682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Предикаты, описывающие одно и то же отношение между объектами, могут иметь разные имена даже в рамках одной онтологии.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84319"/>
              </p:ext>
            </p:extLst>
          </p:nvPr>
        </p:nvGraphicFramePr>
        <p:xfrm>
          <a:off x="6896456" y="2156604"/>
          <a:ext cx="4956238" cy="37266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8119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478119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Оттава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populationTotal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Ульяновск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Северодвинск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pop2010census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Недостаточная связанность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58914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smtClean="0"/>
              <a:t>YAGO,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У любых объектов класса Автомобиль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класса Город связывается со страной, в которой он располагается, с помощью строки с комментарием типа «Это столица России»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650716"/>
            <a:ext cx="7847619" cy="183896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Принципы преобразования параметров запросов к </a:t>
            </a:r>
            <a:r>
              <a:rPr lang="en-US" dirty="0" smtClean="0"/>
              <a:t>LOD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22025"/>
              </p:ext>
            </p:extLst>
          </p:nvPr>
        </p:nvGraphicFramePr>
        <p:xfrm>
          <a:off x="7335520" y="2276438"/>
          <a:ext cx="3911600" cy="39118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631515">
                <a:tc rowSpan="4">
                  <a:txBody>
                    <a:bodyPr/>
                    <a:lstStyle/>
                    <a:p>
                      <a:r>
                        <a:rPr lang="ru-RU" dirty="0" err="1" smtClean="0"/>
                        <a:t>Колич</a:t>
                      </a:r>
                      <a:r>
                        <a:rPr lang="ru-RU" dirty="0" smtClean="0"/>
                        <a:t>-Жителей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populationTotal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pop2010census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  <a:tr h="631515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dbr:Russia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72224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Компонент разрешения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309" y="1853248"/>
            <a:ext cx="475055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Необходим для связывания параметров семантического представления с параметрами онтологии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58" y="1853248"/>
            <a:ext cx="3949537" cy="44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5271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Преобразование семантического представления в </a:t>
            </a:r>
            <a:r>
              <a:rPr lang="en-US" dirty="0" smtClean="0"/>
              <a:t>SPARQL-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164014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SPARQL-</a:t>
            </a:r>
            <a:r>
              <a:rPr lang="ru-RU" sz="2800" dirty="0" smtClean="0"/>
              <a:t>запрос условно можно поделить на  части следующих типов:</a:t>
            </a:r>
          </a:p>
          <a:p>
            <a:r>
              <a:rPr lang="ru-RU" sz="2800" dirty="0" smtClean="0"/>
              <a:t>Заголовок</a:t>
            </a:r>
          </a:p>
          <a:p>
            <a:r>
              <a:rPr lang="ru-RU" sz="2800" dirty="0" smtClean="0"/>
              <a:t>Тройки равенства</a:t>
            </a:r>
          </a:p>
          <a:p>
            <a:r>
              <a:rPr lang="ru-RU" sz="2800" dirty="0" smtClean="0"/>
              <a:t>Тройки сравнения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37749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605308"/>
            <a:ext cx="10920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Необходимо </a:t>
            </a:r>
            <a:r>
              <a:rPr lang="ru-RU" sz="2800" dirty="0" smtClean="0">
                <a:latin typeface="Century Gothic (Заголовки)"/>
              </a:rPr>
              <a:t>разработать семантически-ориентированный естественно-языковой (русскоязычный) интерфейс для взаимодействия с системой взаимосвязанных 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требуется:</a:t>
            </a:r>
            <a:endParaRPr lang="ru-RU" sz="2800" dirty="0" smtClean="0">
              <a:latin typeface="Century Gothic (Заголовки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алгоритм для реализации преобразования </a:t>
            </a:r>
            <a:br>
              <a:rPr lang="ru-RU" sz="2800" dirty="0" smtClean="0">
                <a:latin typeface="Century Gothic (Заголовки)"/>
              </a:rPr>
            </a:br>
            <a:r>
              <a:rPr lang="ru-RU" sz="2800" dirty="0" smtClean="0">
                <a:latin typeface="Century Gothic (Заголовки)"/>
              </a:rPr>
              <a:t>«ЕЯ-запрос → </a:t>
            </a:r>
            <a:r>
              <a:rPr lang="en-US" sz="2800" dirty="0" smtClean="0">
                <a:latin typeface="Century Gothic (Заголовки)"/>
              </a:rPr>
              <a:t>SPARQL</a:t>
            </a:r>
            <a:r>
              <a:rPr lang="ru-RU" sz="2800" dirty="0" smtClean="0">
                <a:latin typeface="Century Gothic (Заголовки)"/>
              </a:rPr>
              <a:t>-запрос».</a:t>
            </a:r>
            <a:endParaRPr lang="ru-RU" sz="2800" dirty="0">
              <a:latin typeface="Century Gothic (Заголовки)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04293" y="3522269"/>
            <a:ext cx="2803022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14536" y="3522270"/>
            <a:ext cx="4495088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Заголовок </a:t>
            </a:r>
            <a:r>
              <a:rPr lang="en-US" dirty="0" smtClean="0"/>
              <a:t>SPARQL-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5807"/>
            <a:ext cx="8946541" cy="1091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В заголовке определяется тип искомой сущности на основе понятия </a:t>
            </a:r>
            <a:r>
              <a:rPr lang="en-US" sz="2800" b="1" dirty="0" smtClean="0"/>
              <a:t>A</a:t>
            </a:r>
            <a:r>
              <a:rPr lang="ru-RU" sz="2800" dirty="0" smtClean="0"/>
              <a:t>, указанного в </a:t>
            </a:r>
            <a:br>
              <a:rPr lang="ru-RU" sz="2800" dirty="0" smtClean="0"/>
            </a:br>
            <a:r>
              <a:rPr lang="ru-RU" sz="2800" dirty="0" smtClean="0"/>
              <a:t>семантическом представлении входного запроса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70039" y="3987785"/>
            <a:ext cx="187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Самолёт</a:t>
            </a:r>
            <a:endParaRPr lang="ru-RU" sz="28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4112413" y="4034582"/>
            <a:ext cx="2897024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214535" y="3514672"/>
            <a:ext cx="449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DISTINCT ?var1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VALUES ?var2 {</a:t>
            </a:r>
            <a:r>
              <a:rPr lang="en-US" sz="2400" dirty="0" err="1" smtClean="0"/>
              <a:t>dbo:Aircraft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 ?var2 .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Тройки равенства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4136" y="1445641"/>
            <a:ext cx="386885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85472" y="1445641"/>
            <a:ext cx="4927365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6111" y="1780885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(Страна, =, Россия)</a:t>
            </a:r>
            <a:endParaRPr lang="ru-RU" sz="28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883427" y="1780885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985473" y="1445641"/>
            <a:ext cx="451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</a:t>
            </a:r>
            <a:r>
              <a:rPr lang="en-US" sz="2400" dirty="0"/>
              <a:t>p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dbo:country</a:t>
            </a:r>
            <a:r>
              <a:rPr lang="en-US" sz="2400" dirty="0" smtClean="0"/>
              <a:t>} .</a:t>
            </a:r>
            <a:endParaRPr lang="ru-RU" sz="2400" dirty="0" smtClean="0"/>
          </a:p>
          <a:p>
            <a:r>
              <a:rPr lang="en-US" sz="2400" dirty="0" smtClean="0"/>
              <a:t>VALUES ?</a:t>
            </a:r>
            <a:r>
              <a:rPr lang="en-US" sz="2400" dirty="0" err="1" smtClean="0"/>
              <a:t>var</a:t>
            </a:r>
            <a:r>
              <a:rPr lang="ru-RU" sz="2400" dirty="0" smtClean="0"/>
              <a:t>3</a:t>
            </a:r>
            <a:r>
              <a:rPr lang="en-US" sz="2400" dirty="0" smtClean="0"/>
              <a:t> {</a:t>
            </a:r>
            <a:r>
              <a:rPr lang="en-US" sz="2400" dirty="0" err="1" smtClean="0"/>
              <a:t>dbr:Russia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?p3 ?var3 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161" y="3278011"/>
            <a:ext cx="3868856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013497" y="3278011"/>
            <a:ext cx="4899340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8148" y="3431899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(Экипаж, =, 4)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931268" y="3445632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027510" y="3278011"/>
            <a:ext cx="422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?p</a:t>
            </a:r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dbo:Crew</a:t>
            </a:r>
            <a:r>
              <a:rPr lang="en-US" sz="2400" dirty="0" smtClean="0"/>
              <a:t>} .?var1 ?p5 4.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16174" y="4741048"/>
            <a:ext cx="3868856" cy="1352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16173" y="5149283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(Радиус, =, </a:t>
            </a:r>
            <a:r>
              <a:rPr lang="en-US" sz="2800" dirty="0" smtClean="0"/>
              <a:t>#</a:t>
            </a:r>
            <a:r>
              <a:rPr lang="ru-RU" sz="2800" dirty="0" smtClean="0"/>
              <a:t>макс</a:t>
            </a:r>
            <a:r>
              <a:rPr lang="en-US" sz="2800" dirty="0" smtClean="0"/>
              <a:t>#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945281" y="5156546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027510" y="4395035"/>
            <a:ext cx="4885327" cy="2052859"/>
            <a:chOff x="7027510" y="4395035"/>
            <a:chExt cx="4885327" cy="2052859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7027510" y="4395035"/>
              <a:ext cx="4885327" cy="20528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7511" y="4451968"/>
              <a:ext cx="488532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VALUES</a:t>
              </a:r>
              <a:r>
                <a:rPr lang="en-US" sz="2400" dirty="0" smtClean="0"/>
                <a:t> </a:t>
              </a:r>
              <a:r>
                <a:rPr lang="en-US" sz="2400" dirty="0"/>
                <a:t>?p4 </a:t>
              </a:r>
              <a:r>
                <a:rPr lang="en-US" sz="2400" dirty="0" smtClean="0"/>
                <a:t>{</a:t>
              </a:r>
              <a:r>
                <a:rPr lang="en-US" sz="2400" dirty="0" err="1" smtClean="0"/>
                <a:t>dbo:radius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dbo:meanRadius</a:t>
              </a:r>
              <a:r>
                <a:rPr lang="en-US" sz="2400" dirty="0" smtClean="0"/>
                <a:t>} </a:t>
              </a:r>
              <a:r>
                <a:rPr lang="en-US" sz="2400" dirty="0"/>
                <a:t>.</a:t>
              </a:r>
            </a:p>
            <a:p>
              <a:r>
                <a:rPr lang="en-US" sz="2400" dirty="0"/>
                <a:t>?var1 ?p4 ?var4 </a:t>
              </a:r>
              <a:r>
                <a:rPr lang="en-US" sz="2400" dirty="0" smtClean="0"/>
                <a:t>.</a:t>
              </a:r>
              <a:endParaRPr lang="ru-RU" sz="2400" dirty="0" smtClean="0"/>
            </a:p>
            <a:p>
              <a:r>
                <a:rPr lang="ru-RU" sz="2400" dirty="0" smtClean="0"/>
                <a:t>…</a:t>
              </a:r>
            </a:p>
            <a:p>
              <a:r>
                <a:rPr lang="en-US" sz="2400" dirty="0" smtClean="0"/>
                <a:t>} ORDER BY DESC (?var4) LIMIT 1</a:t>
              </a:r>
              <a:endParaRPr lang="en-US" sz="2400" dirty="0"/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сравнения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8298" y="2707827"/>
            <a:ext cx="4694644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380965" y="2707827"/>
            <a:ext cx="4375919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81557" y="3415713"/>
            <a:ext cx="48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</a:t>
            </a:r>
            <a:r>
              <a:rPr lang="ru-RU" sz="2800" dirty="0" err="1" smtClean="0"/>
              <a:t>Колич</a:t>
            </a:r>
            <a:r>
              <a:rPr lang="ru-RU" sz="2800" dirty="0" smtClean="0"/>
              <a:t>-жителей, </a:t>
            </a:r>
            <a:r>
              <a:rPr lang="en-US" sz="2800" dirty="0" smtClean="0"/>
              <a:t>&lt;</a:t>
            </a:r>
            <a:r>
              <a:rPr lang="ru-RU" sz="2800" dirty="0" smtClean="0"/>
              <a:t>, </a:t>
            </a:r>
            <a:r>
              <a:rPr lang="en-US" sz="2800" dirty="0" smtClean="0"/>
              <a:t>50000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353582" y="3415713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380965" y="2707827"/>
            <a:ext cx="4512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</a:t>
            </a:r>
            <a:r>
              <a:rPr lang="en-US" sz="2400" dirty="0" smtClean="0"/>
              <a:t> </a:t>
            </a:r>
            <a:r>
              <a:rPr lang="en-US" sz="2400" dirty="0"/>
              <a:t>?p4 {</a:t>
            </a:r>
            <a:r>
              <a:rPr lang="en-US" sz="2400" dirty="0" err="1"/>
              <a:t>dbp:population</a:t>
            </a:r>
            <a:r>
              <a:rPr lang="en-US" sz="2400" dirty="0"/>
              <a:t> </a:t>
            </a:r>
            <a:r>
              <a:rPr lang="en-US" sz="2400" dirty="0" err="1"/>
              <a:t>dbp:populationTotal</a:t>
            </a:r>
            <a:r>
              <a:rPr lang="en-US" sz="2400" dirty="0"/>
              <a:t> </a:t>
            </a:r>
            <a:r>
              <a:rPr lang="en-US" sz="2400" dirty="0" err="1"/>
              <a:t>dbp:p</a:t>
            </a:r>
            <a:r>
              <a:rPr lang="en-US" sz="2400" dirty="0"/>
              <a:t> dbp:pop2010census} .</a:t>
            </a:r>
          </a:p>
          <a:p>
            <a:r>
              <a:rPr lang="en-US" sz="2400" dirty="0" smtClean="0"/>
              <a:t>?</a:t>
            </a:r>
            <a:r>
              <a:rPr lang="en-US" sz="2400" dirty="0"/>
              <a:t>var1 ?p4 ?var4 .</a:t>
            </a:r>
          </a:p>
          <a:p>
            <a:r>
              <a:rPr lang="en-US" sz="2400" dirty="0" smtClean="0"/>
              <a:t>FILTER </a:t>
            </a:r>
            <a:r>
              <a:rPr lang="en-US" sz="2400" dirty="0"/>
              <a:t>(?var4 &lt; 50000) .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58159"/>
            <a:ext cx="10705995" cy="517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Для</a:t>
            </a:r>
            <a:r>
              <a:rPr lang="en-US" sz="2600" dirty="0" smtClean="0"/>
              <a:t> </a:t>
            </a:r>
            <a:r>
              <a:rPr lang="ru-RU" sz="2600" dirty="0" smtClean="0"/>
              <a:t>программной реализации приложения был</a:t>
            </a:r>
            <a:r>
              <a:rPr lang="ru-RU" sz="2600" dirty="0"/>
              <a:t>и</a:t>
            </a:r>
            <a:r>
              <a:rPr lang="ru-RU" sz="2600" dirty="0" smtClean="0"/>
              <a:t> выбраны платформа </a:t>
            </a:r>
            <a:r>
              <a:rPr lang="ru-RU" sz="2600" b="1" dirty="0" smtClean="0"/>
              <a:t>.</a:t>
            </a:r>
            <a:r>
              <a:rPr lang="en-US" sz="2600" b="1" dirty="0" smtClean="0"/>
              <a:t>NET </a:t>
            </a:r>
            <a:r>
              <a:rPr lang="ru-RU" sz="2600" dirty="0" smtClean="0"/>
              <a:t>(версия </a:t>
            </a:r>
            <a:r>
              <a:rPr lang="en-US" sz="2600" b="1" dirty="0" smtClean="0"/>
              <a:t>.NET6</a:t>
            </a:r>
            <a:r>
              <a:rPr lang="ru-RU" sz="2600" dirty="0" smtClean="0"/>
              <a:t>) </a:t>
            </a:r>
            <a:r>
              <a:rPr lang="ru-RU" sz="2600" dirty="0"/>
              <a:t>и</a:t>
            </a:r>
            <a:r>
              <a:rPr lang="ru-RU" sz="2600" dirty="0" smtClean="0"/>
              <a:t> язык программирования </a:t>
            </a:r>
            <a:r>
              <a:rPr lang="en-US" sz="2600" b="1" dirty="0" smtClean="0"/>
              <a:t>C#</a:t>
            </a:r>
            <a:r>
              <a:rPr lang="ru-RU" sz="2600" dirty="0" smtClean="0"/>
              <a:t>.</a:t>
            </a:r>
          </a:p>
          <a:p>
            <a:pPr marL="0" indent="0">
              <a:buNone/>
            </a:pPr>
            <a:r>
              <a:rPr lang="ru-RU" sz="2600" dirty="0"/>
              <a:t>В качестве СУБД выбрана </a:t>
            </a:r>
            <a:r>
              <a:rPr lang="en-US" sz="2600" b="1" dirty="0"/>
              <a:t>PostgreSQL</a:t>
            </a:r>
            <a:r>
              <a:rPr lang="en-US" sz="2600" dirty="0"/>
              <a:t>.</a:t>
            </a:r>
            <a:endParaRPr lang="ru-RU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ru-RU" sz="2600" dirty="0" smtClean="0"/>
              <a:t>Использовались следующие инструменты и технологии:</a:t>
            </a:r>
          </a:p>
          <a:p>
            <a:r>
              <a:rPr lang="en-US" sz="2600" b="1" dirty="0" smtClean="0"/>
              <a:t>LINQ to Entity Fram</a:t>
            </a:r>
            <a:r>
              <a:rPr lang="en-US" sz="2600" b="1" dirty="0"/>
              <a:t>e</a:t>
            </a:r>
            <a:r>
              <a:rPr lang="en-US" sz="2600" b="1" dirty="0" smtClean="0"/>
              <a:t>work </a:t>
            </a:r>
            <a:r>
              <a:rPr lang="en-US" sz="2600" dirty="0" smtClean="0"/>
              <a:t>(</a:t>
            </a:r>
            <a:r>
              <a:rPr lang="ru-RU" sz="2600" dirty="0" smtClean="0"/>
              <a:t>взаимодействие с базой данных</a:t>
            </a:r>
            <a:r>
              <a:rPr lang="en-US" sz="2600" dirty="0" smtClean="0"/>
              <a:t>)</a:t>
            </a:r>
            <a:r>
              <a:rPr lang="ru-RU" sz="2600" dirty="0" smtClean="0"/>
              <a:t>,</a:t>
            </a:r>
            <a:endParaRPr lang="en-US" sz="2600" dirty="0" smtClean="0"/>
          </a:p>
          <a:p>
            <a:r>
              <a:rPr lang="en-US" sz="2600" b="1" dirty="0"/>
              <a:t>WPF</a:t>
            </a:r>
            <a:r>
              <a:rPr lang="en-US" sz="2600" dirty="0"/>
              <a:t> </a:t>
            </a:r>
            <a:r>
              <a:rPr lang="ru-RU" sz="2600" dirty="0"/>
              <a:t>(оконное приложение</a:t>
            </a:r>
            <a:r>
              <a:rPr lang="ru-RU" sz="2600" dirty="0" smtClean="0"/>
              <a:t>)</a:t>
            </a:r>
            <a:r>
              <a:rPr lang="en-US" sz="2600" dirty="0" smtClean="0"/>
              <a:t>,</a:t>
            </a:r>
            <a:endParaRPr lang="en-US" sz="2600" dirty="0"/>
          </a:p>
          <a:p>
            <a:r>
              <a:rPr lang="en-US" sz="2600" b="1" dirty="0" err="1" smtClean="0"/>
              <a:t>DeepMorphy</a:t>
            </a:r>
            <a:r>
              <a:rPr lang="en-US" sz="2600" dirty="0" smtClean="0"/>
              <a:t> </a:t>
            </a:r>
            <a:r>
              <a:rPr lang="ru-RU" sz="2600" dirty="0" smtClean="0"/>
              <a:t>(определение морфологических признаков),</a:t>
            </a:r>
          </a:p>
          <a:p>
            <a:r>
              <a:rPr lang="en-US" sz="2600" b="1" dirty="0" err="1" smtClean="0"/>
              <a:t>dotNetRdf</a:t>
            </a:r>
            <a:r>
              <a:rPr lang="en-US" sz="2600" dirty="0" smtClean="0"/>
              <a:t> </a:t>
            </a:r>
            <a:r>
              <a:rPr lang="ru-RU" sz="2600" dirty="0" smtClean="0"/>
              <a:t>(выполнение </a:t>
            </a:r>
            <a:r>
              <a:rPr lang="en-US" sz="2600" dirty="0" smtClean="0"/>
              <a:t>SPARQL</a:t>
            </a:r>
            <a:r>
              <a:rPr lang="ru-RU" sz="2600" dirty="0" smtClean="0"/>
              <a:t>-запросов)</a:t>
            </a:r>
            <a:r>
              <a:rPr lang="en-US" sz="2600" dirty="0" smtClean="0"/>
              <a:t>.</a:t>
            </a:r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6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 приложения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70" y="1324237"/>
            <a:ext cx="10693015" cy="46065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8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41066"/>
            <a:ext cx="10535079" cy="5074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ходе данной работы:</a:t>
            </a:r>
          </a:p>
          <a:p>
            <a:r>
              <a:rPr lang="ru-RU" sz="2400" dirty="0" smtClean="0"/>
              <a:t>Был разработан и реализован семантически-ориентированный естественно-языковой интерфейс для взаимодействия с Системой взаимосвязанных открытых данных</a:t>
            </a:r>
          </a:p>
          <a:p>
            <a:r>
              <a:rPr lang="ru-RU" sz="2400" dirty="0" smtClean="0"/>
              <a:t>Проведено сравнение подходов к формальному описанию семантической структуры текстов и выбран подход теории </a:t>
            </a:r>
            <a:br>
              <a:rPr lang="ru-RU" sz="2400" dirty="0" smtClean="0"/>
            </a:br>
            <a:r>
              <a:rPr lang="ru-RU" sz="2400" dirty="0" smtClean="0"/>
              <a:t>К-представлений В.А. Фомичева</a:t>
            </a:r>
          </a:p>
          <a:p>
            <a:r>
              <a:rPr lang="ru-RU" sz="2400" dirty="0" smtClean="0"/>
              <a:t>Разработана и реализована лингвистическая база данных</a:t>
            </a:r>
          </a:p>
          <a:p>
            <a:r>
              <a:rPr lang="ru-RU" sz="2400" dirty="0" smtClean="0"/>
              <a:t>Разработан алгоритм для реализации преобразования </a:t>
            </a:r>
            <a:br>
              <a:rPr lang="ru-RU" sz="2400" dirty="0" smtClean="0"/>
            </a:br>
            <a:r>
              <a:rPr lang="ru-RU" sz="2400" dirty="0" smtClean="0"/>
              <a:t>«ЕЯ-запрос  → </a:t>
            </a:r>
            <a:r>
              <a:rPr lang="en-US" sz="2400" dirty="0" smtClean="0"/>
              <a:t>SPARQL-</a:t>
            </a:r>
            <a:r>
              <a:rPr lang="ru-RU" sz="2400" dirty="0" smtClean="0"/>
              <a:t>запрос»</a:t>
            </a:r>
          </a:p>
          <a:p>
            <a:r>
              <a:rPr lang="ru-RU" sz="2400" dirty="0" smtClean="0"/>
              <a:t>Предложен принцип преобразования параметров запроса, позволяющий преодолевать проблему неоднозначности имен в онтологии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Linked Open Data</a:t>
            </a:r>
            <a:r>
              <a:rPr lang="ru-RU" dirty="0" smtClean="0"/>
              <a:t> (</a:t>
            </a:r>
            <a:r>
              <a:rPr lang="en-US" dirty="0" smtClean="0"/>
              <a:t>LOD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представляющих тройки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9" y="1825625"/>
            <a:ext cx="6962775" cy="334327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6089" y="1595718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Resource Description </a:t>
            </a:r>
            <a:r>
              <a:rPr lang="en-US" sz="2400" dirty="0" smtClean="0"/>
              <a:t>Framework – </a:t>
            </a:r>
            <a:r>
              <a:rPr lang="ru-RU" sz="2400" dirty="0" smtClean="0"/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Основной структурой языка  </a:t>
            </a:r>
            <a:r>
              <a:rPr lang="en-US" sz="2400" dirty="0" smtClean="0"/>
              <a:t>RDF </a:t>
            </a:r>
            <a:r>
              <a:rPr lang="ru-RU" sz="2400" dirty="0" smtClean="0"/>
              <a:t>являются триплеты – упорядоченные тройки вида (субъект, предикат, объект)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81" y="1595718"/>
            <a:ext cx="6654738" cy="362576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69350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15642"/>
          <a:stretch/>
        </p:blipFill>
        <p:spPr>
          <a:xfrm>
            <a:off x="7625869" y="3077528"/>
            <a:ext cx="2726671" cy="362988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04293" y="3077529"/>
            <a:ext cx="5785503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SELECT DISTINCT ?name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WHERE {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?town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rdf:type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dbo:City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?town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dbo:country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dbr:Russia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?town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rdfs:label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?name.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FILTER(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lang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(?name) = “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ru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”).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9710" y="202631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описанию семантического представления текстов на естественном языке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/>
              <a:t>Теория К-представлений </a:t>
            </a:r>
            <a:br>
              <a:rPr lang="ru-RU" sz="3200" dirty="0" smtClean="0"/>
            </a:br>
            <a:r>
              <a:rPr lang="ru-RU" sz="3200" dirty="0" smtClean="0"/>
              <a:t>В.А. Фомичева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95557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/>
              <a:t>Грамматика Монтегю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6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47188" y="3338421"/>
            <a:ext cx="3281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spcBef>
                <a:spcPts val="1000"/>
              </a:spcBef>
              <a:buClr>
                <a:srgbClr val="323232">
                  <a:lumMod val="40000"/>
                  <a:lumOff val="60000"/>
                </a:srgbClr>
              </a:buClr>
              <a:buSzPct val="80000"/>
            </a:pPr>
            <a:r>
              <a:rPr lang="ru-RU" sz="2800" dirty="0">
                <a:solidFill>
                  <a:prstClr val="white"/>
                </a:solidFill>
                <a:ea typeface="+mj-ea"/>
                <a:cs typeface="+mj-cs"/>
              </a:rPr>
              <a:t>Абстрактное представление </a:t>
            </a:r>
            <a:r>
              <a:rPr lang="ru-RU" sz="2800" dirty="0" smtClean="0">
                <a:solidFill>
                  <a:prstClr val="white"/>
                </a:solidFill>
                <a:ea typeface="+mj-ea"/>
                <a:cs typeface="+mj-cs"/>
              </a:rPr>
              <a:t>смысла</a:t>
            </a:r>
            <a:endParaRPr lang="ru-RU" sz="2800" dirty="0">
              <a:solidFill>
                <a:prstClr val="white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/>
              <a:t>Сравнение подходов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362393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Критерий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Абстрактное</a:t>
                      </a:r>
                      <a:r>
                        <a:rPr lang="ru-RU" sz="2000" b="1" baseline="0" dirty="0" smtClean="0"/>
                        <a:t> представление смысла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Грамматика Монтегю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Теория</a:t>
                      </a:r>
                      <a:r>
                        <a:rPr lang="ru-RU" sz="2000" b="1" baseline="0" dirty="0" smtClean="0"/>
                        <a:t> К-представлений </a:t>
                      </a:r>
                      <a:br>
                        <a:rPr lang="ru-RU" sz="2000" b="1" baseline="0" dirty="0" smtClean="0"/>
                      </a:br>
                      <a:r>
                        <a:rPr lang="ru-RU" sz="2000" b="1" baseline="0" dirty="0" smtClean="0"/>
                        <a:t>В.А. Фомичева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Язык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Русский, Немецкий,</a:t>
                      </a:r>
                      <a:r>
                        <a:rPr lang="ru-RU" sz="1800" baseline="0" dirty="0" smtClean="0"/>
                        <a:t> Французский, Английский и др.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Типы текстов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aseline="0" dirty="0" smtClean="0"/>
                        <a:t>Повествовательные предложения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Повествовательные предложения</a:t>
                      </a:r>
                      <a:r>
                        <a:rPr lang="ru-RU" sz="1800" baseline="0" dirty="0" smtClean="0"/>
                        <a:t> и вопросы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Фразы-высказывания,</a:t>
                      </a:r>
                      <a:r>
                        <a:rPr lang="ru-RU" sz="18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1800" baseline="0" dirty="0" smtClean="0"/>
                        <a:t>команды, вопросы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Допустимая структура</a:t>
                      </a:r>
                      <a:r>
                        <a:rPr lang="ru-RU" sz="1800" baseline="0" dirty="0" smtClean="0"/>
                        <a:t>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Отдельное предложение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Связный</a:t>
                      </a:r>
                      <a:r>
                        <a:rPr lang="ru-RU" sz="1800" baseline="0" dirty="0" smtClean="0"/>
                        <a:t> текст наравне с о</a:t>
                      </a:r>
                      <a:r>
                        <a:rPr lang="ru-RU" sz="1800" dirty="0" smtClean="0"/>
                        <a:t>тдельными предложениями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Лингвистическая 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Состоит из:</a:t>
            </a:r>
          </a:p>
          <a:p>
            <a:r>
              <a:rPr lang="ru-RU" sz="3200" dirty="0" smtClean="0"/>
              <a:t>Морфологической базы данных</a:t>
            </a:r>
          </a:p>
          <a:p>
            <a:r>
              <a:rPr lang="ru-RU" sz="3200" dirty="0" smtClean="0"/>
              <a:t>Лексико-семантического словаря</a:t>
            </a:r>
          </a:p>
          <a:p>
            <a:r>
              <a:rPr lang="ru-RU" sz="3200" dirty="0" smtClean="0"/>
              <a:t>Словаря предложных фреймов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Морфологическая база данных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9" y="1853248"/>
            <a:ext cx="477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информацию о лексемах, терминах, а также набор возможных морфологических признаков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ru-RU" sz="2400" dirty="0" smtClean="0"/>
              <a:t>Для определения морфологических признаков используется </a:t>
            </a:r>
            <a:r>
              <a:rPr lang="ru-RU" sz="2400" dirty="0" err="1" smtClean="0"/>
              <a:t>нейросетевая</a:t>
            </a:r>
            <a:r>
              <a:rPr lang="ru-RU" sz="2400" dirty="0" smtClean="0"/>
              <a:t> библиотека </a:t>
            </a:r>
            <a:r>
              <a:rPr lang="en-US" sz="2400" dirty="0" err="1" smtClean="0"/>
              <a:t>DeepMorphy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510" y="1886769"/>
            <a:ext cx="6374760" cy="37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2377</TotalTime>
  <Words>990</Words>
  <Application>Microsoft Office PowerPoint</Application>
  <PresentationFormat>Широкоэкранный</PresentationFormat>
  <Paragraphs>194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Arial</vt:lpstr>
      <vt:lpstr>Calibri</vt:lpstr>
      <vt:lpstr>Century Gothic</vt:lpstr>
      <vt:lpstr>Century Gothic (Заголовки)</vt:lpstr>
      <vt:lpstr>Consolas</vt:lpstr>
      <vt:lpstr>Times New Roman</vt:lpstr>
      <vt:lpstr>Wingdings 2</vt:lpstr>
      <vt:lpstr>Wingdings 3</vt:lpstr>
      <vt:lpstr>Ион</vt:lpstr>
      <vt:lpstr>Презентация PowerPoint</vt:lpstr>
      <vt:lpstr>Цели и задачи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Лингвистическая база данных</vt:lpstr>
      <vt:lpstr>Морфологическая база данных</vt:lpstr>
      <vt:lpstr>Лексико-семантический словарь</vt:lpstr>
      <vt:lpstr>Словарь предложных фреймов</vt:lpstr>
      <vt:lpstr>Структура входного запроса на русском языке</vt:lpstr>
      <vt:lpstr>Примеры запросов</vt:lpstr>
      <vt:lpstr>Структура семантического представления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Компонент разрешения имен</vt:lpstr>
      <vt:lpstr>Преобразование семантического представления в SPARQL-запрос</vt:lpstr>
      <vt:lpstr>Заголовок SPARQL-запроса</vt:lpstr>
      <vt:lpstr>Тройки равенства</vt:lpstr>
      <vt:lpstr>Тройка сравнения</vt:lpstr>
      <vt:lpstr>Средства разработки</vt:lpstr>
      <vt:lpstr>Интерфейс приложения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79</cp:revision>
  <dcterms:created xsi:type="dcterms:W3CDTF">2022-04-12T07:04:07Z</dcterms:created>
  <dcterms:modified xsi:type="dcterms:W3CDTF">2022-06-09T15:26:29Z</dcterms:modified>
</cp:coreProperties>
</file>