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8" r:id="rId3"/>
    <p:sldId id="258" r:id="rId4"/>
    <p:sldId id="259" r:id="rId5"/>
    <p:sldId id="260" r:id="rId6"/>
    <p:sldId id="266" r:id="rId7"/>
    <p:sldId id="261" r:id="rId8"/>
    <p:sldId id="263" r:id="rId9"/>
    <p:sldId id="269" r:id="rId10"/>
    <p:sldId id="270" r:id="rId11"/>
    <p:sldId id="271" r:id="rId12"/>
    <p:sldId id="284" r:id="rId13"/>
    <p:sldId id="273" r:id="rId14"/>
    <p:sldId id="285" r:id="rId15"/>
    <p:sldId id="274" r:id="rId16"/>
    <p:sldId id="262" r:id="rId17"/>
    <p:sldId id="264" r:id="rId18"/>
    <p:sldId id="265" r:id="rId19"/>
    <p:sldId id="272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6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2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5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68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8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552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9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3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87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8107636" y="4290999"/>
            <a:ext cx="3678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д.т.н.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8" y="1853248"/>
            <a:ext cx="5295900" cy="3533775"/>
          </a:xfrm>
        </p:spPr>
      </p:pic>
      <p:sp>
        <p:nvSpPr>
          <p:cNvPr id="5" name="TextBox 4"/>
          <p:cNvSpPr txBox="1"/>
          <p:nvPr/>
        </p:nvSpPr>
        <p:spPr>
          <a:xfrm>
            <a:off x="889462" y="2069869"/>
            <a:ext cx="477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информацию о базовых формах слов, лексемах и их частях </a:t>
            </a:r>
            <a:r>
              <a:rPr lang="ru-RU" sz="2400" dirty="0" smtClean="0"/>
              <a:t>речи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Для определения морфологических признаков используется </a:t>
            </a:r>
            <a:r>
              <a:rPr lang="ru-RU" sz="2400" dirty="0" err="1" smtClean="0"/>
              <a:t>нейросетевая</a:t>
            </a:r>
            <a:r>
              <a:rPr lang="ru-RU" sz="2400" dirty="0" smtClean="0"/>
              <a:t> библиотека </a:t>
            </a:r>
            <a:r>
              <a:rPr lang="en-US" sz="2400" dirty="0" err="1" smtClean="0"/>
              <a:t>DeepMorphy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25" y="1853248"/>
            <a:ext cx="4774221" cy="4195762"/>
          </a:xfrm>
        </p:spPr>
      </p:pic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 предложных фреймов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920" y="1420176"/>
            <a:ext cx="387601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Предложный фрейм описывает смысловое отношение двух существительных, связанных предлогом, в том числе нулевым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7" y="1420176"/>
            <a:ext cx="6640904" cy="47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940" y="269399"/>
            <a:ext cx="11081470" cy="97045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354" y="1929003"/>
            <a:ext cx="11502640" cy="762923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ru-RU" sz="3400" b="1" dirty="0">
                <a:effectLst/>
              </a:rPr>
              <a:t>Фрагмент1 Сущ1 </a:t>
            </a:r>
            <a:r>
              <a:rPr lang="ru-RU" sz="3400" b="1" dirty="0" smtClean="0">
                <a:effectLst/>
              </a:rPr>
              <a:t>Предлог Фрагмент2 </a:t>
            </a:r>
            <a:r>
              <a:rPr lang="ru-RU" sz="3400" b="1" dirty="0">
                <a:effectLst/>
              </a:rPr>
              <a:t>Сущ2 </a:t>
            </a:r>
            <a:r>
              <a:rPr lang="ru-RU" sz="3400" b="1" dirty="0" smtClean="0">
                <a:effectLst/>
              </a:rPr>
              <a:t>Фрагмент3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644" y="2765782"/>
            <a:ext cx="10648059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 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1 и Фрагмент 2 являются либо пустой цепочкой, либо последовательностью прилагательных, 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Сущ1 и Сущ2 – существительные, 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Фрагмент3 является либо пустой цепочкой, либо искусственным именем, либо словосочетанием, определяющим сравнение с числом (например, «меньше 50000» или «не больше 60»).</a:t>
            </a:r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Возможные входные запросы:</a:t>
            </a:r>
          </a:p>
          <a:p>
            <a:pPr marL="538163" indent="-538163"/>
            <a:r>
              <a:rPr lang="ru-RU" sz="2400" dirty="0"/>
              <a:t>Планета с самым большим </a:t>
            </a:r>
            <a:r>
              <a:rPr lang="ru-RU" sz="2400" dirty="0" smtClean="0"/>
              <a:t>радиусом</a:t>
            </a:r>
          </a:p>
          <a:p>
            <a:pPr marL="538163" indent="-538163"/>
            <a:r>
              <a:rPr lang="ru-RU" sz="2400" dirty="0"/>
              <a:t>Одноместные многоцелевые боевые самолёты российского </a:t>
            </a:r>
            <a:r>
              <a:rPr lang="ru-RU" sz="2400" dirty="0" smtClean="0"/>
              <a:t>производства</a:t>
            </a:r>
          </a:p>
          <a:p>
            <a:pPr marL="538163" indent="-538163"/>
            <a:r>
              <a:rPr lang="ru-RU" sz="2400" dirty="0"/>
              <a:t>Экспериментальные летательные аппараты </a:t>
            </a:r>
            <a:r>
              <a:rPr lang="ru-RU" sz="2400" dirty="0" smtClean="0"/>
              <a:t>Китая</a:t>
            </a:r>
          </a:p>
          <a:p>
            <a:pPr marL="538163" indent="-538163"/>
            <a:r>
              <a:rPr lang="ru-RU" sz="2400" dirty="0"/>
              <a:t>Широкофюзеляжные самолёты компании </a:t>
            </a:r>
            <a:r>
              <a:rPr lang="en-US" sz="2400" dirty="0" smtClean="0"/>
              <a:t>Airbus</a:t>
            </a:r>
            <a:endParaRPr lang="ru-RU" sz="2400" dirty="0" smtClean="0"/>
          </a:p>
          <a:p>
            <a:pPr marL="538163" indent="-538163"/>
            <a:r>
              <a:rPr lang="ru-RU" sz="2400" dirty="0"/>
              <a:t>Частные аэропорты </a:t>
            </a:r>
            <a:r>
              <a:rPr lang="ru-RU" sz="2400" dirty="0" smtClean="0"/>
              <a:t>Германии</a:t>
            </a:r>
          </a:p>
          <a:p>
            <a:pPr marL="538163" indent="-538163"/>
            <a:r>
              <a:rPr lang="ru-RU" sz="2400" dirty="0"/>
              <a:t>Канадские города с населением меньше 50000</a:t>
            </a:r>
          </a:p>
        </p:txBody>
      </p:sp>
    </p:spTree>
    <p:extLst>
      <p:ext uri="{BB962C8B-B14F-4D97-AF65-F5344CB8AC3E}">
        <p14:creationId xmlns:p14="http://schemas.microsoft.com/office/powerpoint/2010/main" val="2205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1152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39354" y="1758087"/>
            <a:ext cx="11502640" cy="76292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t-BR" sz="3400" b="1" dirty="0"/>
              <a:t>А (B1, R1, C1) (B2, R2, C2) … (Bn, Rn, Cn)</a:t>
            </a:r>
            <a:endParaRPr lang="ru-RU" sz="3400" b="1" dirty="0" smtClean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644" y="2620503"/>
            <a:ext cx="10648059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A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обозначение понятия на русском языке (самолёт, автомобиль, компания и т.д.), 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Bn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смысловых параметров представления на русском языке, 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Rn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имена бинарных отношений на русском </a:t>
            </a:r>
            <a:r>
              <a:rPr lang="ru-RU" sz="28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языке,</a:t>
            </a:r>
          </a:p>
          <a:p>
            <a:pPr marL="342900" lvl="0" indent="-306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С1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</a:t>
            </a:r>
            <a:r>
              <a:rPr lang="ru-RU" sz="28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С2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, …, </a:t>
            </a:r>
            <a:r>
              <a:rPr lang="ru-RU" sz="2800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Сn</a:t>
            </a:r>
            <a:r>
              <a:rPr lang="ru-RU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</a:rPr>
              <a:t> – обозначения значения параметра или второго атрибута отношения на русском языке.</a:t>
            </a:r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6229141" cy="419548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  <a:p>
            <a:pPr marL="0" indent="0">
              <a:buNone/>
            </a:pPr>
            <a:r>
              <a:rPr lang="ru-RU" sz="2400" dirty="0" smtClean="0"/>
              <a:t>Например, в онтологии </a:t>
            </a:r>
            <a:r>
              <a:rPr lang="en-US" sz="2400" dirty="0" err="1" smtClean="0"/>
              <a:t>DBpedia</a:t>
            </a:r>
            <a:r>
              <a:rPr lang="ru-RU" sz="2400" dirty="0"/>
              <a:t> </a:t>
            </a:r>
            <a:r>
              <a:rPr lang="ru-RU" sz="2400" dirty="0" smtClean="0"/>
              <a:t>города «Оттава», «Москва», «Ульяновск» и «Северодвинск» для обозначения количества населения имеют разные предикаты: «</a:t>
            </a:r>
            <a:r>
              <a:rPr lang="en-US" sz="2400" dirty="0" smtClean="0"/>
              <a:t>population</a:t>
            </a:r>
            <a:r>
              <a:rPr lang="ru-RU" sz="2400" dirty="0" smtClean="0"/>
              <a:t>»</a:t>
            </a:r>
            <a:r>
              <a:rPr lang="en-US" sz="2400" dirty="0" smtClean="0"/>
              <a:t>, </a:t>
            </a:r>
            <a:r>
              <a:rPr lang="ru-RU" sz="2400" dirty="0" smtClean="0"/>
              <a:t>«</a:t>
            </a:r>
            <a:r>
              <a:rPr lang="en-US" sz="2400" dirty="0" err="1" smtClean="0"/>
              <a:t>populationTota</a:t>
            </a:r>
            <a:r>
              <a:rPr lang="en-US" sz="2400" dirty="0" err="1"/>
              <a:t>l</a:t>
            </a:r>
            <a:r>
              <a:rPr lang="ru-RU" sz="2400" dirty="0" smtClean="0"/>
              <a:t>»</a:t>
            </a:r>
            <a:r>
              <a:rPr lang="en-US" sz="2400" dirty="0" smtClean="0"/>
              <a:t>,</a:t>
            </a:r>
            <a:r>
              <a:rPr lang="ru-RU" sz="2400" dirty="0" smtClean="0"/>
              <a:t> «</a:t>
            </a:r>
            <a:r>
              <a:rPr lang="en-US" sz="2400" dirty="0" smtClean="0"/>
              <a:t>p</a:t>
            </a:r>
            <a:r>
              <a:rPr lang="ru-RU" sz="2400" dirty="0" smtClean="0"/>
              <a:t>»</a:t>
            </a:r>
            <a:r>
              <a:rPr lang="en-US" sz="2400" dirty="0" smtClean="0"/>
              <a:t> </a:t>
            </a:r>
            <a:r>
              <a:rPr lang="ru-RU" sz="2400" dirty="0" smtClean="0"/>
              <a:t>и «</a:t>
            </a:r>
            <a:r>
              <a:rPr lang="en-US" sz="2400" dirty="0" smtClean="0"/>
              <a:t>pop2010census</a:t>
            </a:r>
            <a:r>
              <a:rPr lang="ru-RU" sz="2400" dirty="0" smtClean="0"/>
              <a:t>», </a:t>
            </a:r>
            <a:r>
              <a:rPr lang="ru-RU" sz="2400" dirty="0" err="1" smtClean="0"/>
              <a:t>соответсвенно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3575"/>
              </p:ext>
            </p:extLst>
          </p:nvPr>
        </p:nvGraphicFramePr>
        <p:xfrm>
          <a:off x="7440762" y="2156604"/>
          <a:ext cx="4411932" cy="37266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5966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205966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err="1" smtClean="0"/>
              <a:t>yago</a:t>
            </a:r>
            <a:r>
              <a:rPr lang="en-US" sz="2400" dirty="0" smtClean="0"/>
              <a:t>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Автомобилей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744720"/>
            <a:ext cx="7847619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91257"/>
              </p:ext>
            </p:extLst>
          </p:nvPr>
        </p:nvGraphicFramePr>
        <p:xfrm>
          <a:off x="7335520" y="2276438"/>
          <a:ext cx="3911600" cy="3771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754231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410876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Необходим для связывания параметров К-представления с параметрами онтологии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33" y="1517996"/>
            <a:ext cx="3625216" cy="48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Система </a:t>
            </a:r>
            <a:r>
              <a:rPr lang="en-US" sz="2400" dirty="0" smtClean="0"/>
              <a:t>LOD </a:t>
            </a:r>
            <a:r>
              <a:rPr lang="ru-RU" sz="2400" dirty="0" smtClean="0"/>
              <a:t>широко применяется при публикациях </a:t>
            </a:r>
            <a:r>
              <a:rPr lang="ru-RU" sz="2400" dirty="0" err="1" smtClean="0"/>
              <a:t>госдокументов</a:t>
            </a:r>
            <a:r>
              <a:rPr lang="ru-RU" sz="2400" dirty="0" smtClean="0"/>
              <a:t>, в библиотеках, в системах научных публикаций и бизнесе</a:t>
            </a:r>
          </a:p>
          <a:p>
            <a:r>
              <a:rPr lang="ru-RU" sz="2400" dirty="0" smtClean="0"/>
              <a:t>Для взаимодействия с системой используется язык запросов </a:t>
            </a:r>
            <a:r>
              <a:rPr lang="en-US" sz="2400" dirty="0" smtClean="0"/>
              <a:t>SPARQL.</a:t>
            </a:r>
          </a:p>
          <a:p>
            <a:r>
              <a:rPr lang="en-US" sz="2400" dirty="0" smtClean="0"/>
              <a:t>SPARQL</a:t>
            </a:r>
            <a:r>
              <a:rPr lang="ru-RU" sz="2400" dirty="0" smtClean="0"/>
              <a:t> – сложный язык для неспециалистов</a:t>
            </a:r>
          </a:p>
          <a:p>
            <a:r>
              <a:rPr lang="ru-RU" sz="2400" dirty="0" smtClean="0"/>
              <a:t>Нет естественно-языковых интерфейсов для обращения к </a:t>
            </a:r>
            <a:r>
              <a:rPr lang="en-US" sz="2400" dirty="0" smtClean="0"/>
              <a:t>LOD</a:t>
            </a:r>
            <a:r>
              <a:rPr lang="ru-RU" sz="2400" dirty="0" smtClean="0"/>
              <a:t> на русском языке</a:t>
            </a:r>
            <a:endParaRPr lang="en-US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6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 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Заголовок</a:t>
            </a:r>
          </a:p>
          <a:p>
            <a:r>
              <a:rPr lang="ru-RU" sz="2800" dirty="0" smtClean="0"/>
              <a:t>Тройки равенства</a:t>
            </a:r>
          </a:p>
          <a:p>
            <a:r>
              <a:rPr lang="ru-RU" sz="2800" dirty="0" smtClean="0"/>
              <a:t>Тройки сравнения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04293" y="3522269"/>
            <a:ext cx="2803022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214536" y="3522270"/>
            <a:ext cx="4495088" cy="1562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</a:t>
            </a:r>
            <a:r>
              <a:rPr lang="en-US" dirty="0" smtClean="0"/>
              <a:t>SPARQL-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5807"/>
            <a:ext cx="8946541" cy="1091935"/>
          </a:xfrm>
        </p:spPr>
        <p:txBody>
          <a:bodyPr>
            <a:noAutofit/>
          </a:bodyPr>
          <a:lstStyle/>
          <a:p>
            <a:r>
              <a:rPr lang="ru-RU" sz="2400" dirty="0" smtClean="0"/>
              <a:t>В заголовке определяется тип искомой сущности на основе понятия (</a:t>
            </a:r>
            <a:r>
              <a:rPr lang="en-US" sz="2400" b="1" dirty="0" smtClean="0"/>
              <a:t>A</a:t>
            </a:r>
            <a:r>
              <a:rPr lang="ru-RU" sz="2400" dirty="0" smtClean="0"/>
              <a:t>), указанного в К-представлении входного запроса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70039" y="3987785"/>
            <a:ext cx="187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Самолёт</a:t>
            </a:r>
            <a:endParaRPr lang="ru-RU" sz="28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12413" y="4034582"/>
            <a:ext cx="2897024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14535" y="3514672"/>
            <a:ext cx="44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DISTINCT ?var1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VALUES ?var2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?var2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равенства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4136" y="1445641"/>
            <a:ext cx="386885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85472" y="1445641"/>
            <a:ext cx="492736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6111" y="1780885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(Страна, =, Россия )</a:t>
            </a:r>
            <a:endParaRPr lang="ru-RU" sz="28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883427" y="1780885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85473" y="1445641"/>
            <a:ext cx="451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</a:t>
            </a:r>
            <a:r>
              <a:rPr lang="en-US" sz="2400" dirty="0"/>
              <a:t>p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dbo:country</a:t>
            </a:r>
            <a:r>
              <a:rPr lang="en-US" sz="2400" dirty="0" smtClean="0"/>
              <a:t>} .</a:t>
            </a:r>
            <a:endParaRPr lang="ru-RU" sz="2400" dirty="0" smtClean="0"/>
          </a:p>
          <a:p>
            <a:r>
              <a:rPr lang="en-US" sz="2400" dirty="0" smtClean="0"/>
              <a:t>VALUES ?</a:t>
            </a:r>
            <a:r>
              <a:rPr lang="en-US" sz="2400" dirty="0" err="1" smtClean="0"/>
              <a:t>var</a:t>
            </a:r>
            <a:r>
              <a:rPr lang="ru-RU" sz="2400" dirty="0" smtClean="0"/>
              <a:t>3</a:t>
            </a:r>
            <a:r>
              <a:rPr lang="en-US" sz="2400" dirty="0" smtClean="0"/>
              <a:t> {</a:t>
            </a:r>
            <a:r>
              <a:rPr lang="en-US" sz="2400" dirty="0" err="1" smtClean="0"/>
              <a:t>dbo:Aircraft</a:t>
            </a:r>
            <a:r>
              <a:rPr lang="en-US" sz="2400" dirty="0" smtClean="0"/>
              <a:t>} .</a:t>
            </a:r>
          </a:p>
          <a:p>
            <a:r>
              <a:rPr lang="en-US" sz="2400" dirty="0" smtClean="0"/>
              <a:t>?var1 ?p3 ?var2 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161" y="3278011"/>
            <a:ext cx="3868856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13497" y="3278011"/>
            <a:ext cx="4899340" cy="8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8148" y="3431899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(Экипаж, =, 4)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931268" y="3445632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013497" y="3278011"/>
            <a:ext cx="422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 </a:t>
            </a:r>
            <a:r>
              <a:rPr lang="en-US" sz="2400" dirty="0" smtClean="0"/>
              <a:t>?p</a:t>
            </a: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err="1" smtClean="0"/>
              <a:t>dbo:Crew</a:t>
            </a:r>
            <a:r>
              <a:rPr lang="en-US" sz="2400" dirty="0" smtClean="0"/>
              <a:t>} .?var1 ?p5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4.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6174" y="4741048"/>
            <a:ext cx="3868856" cy="135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6173" y="5149283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4945281" y="5156546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027510" y="4395035"/>
            <a:ext cx="4885327" cy="2052859"/>
            <a:chOff x="7027510" y="4395035"/>
            <a:chExt cx="4885327" cy="205285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027510" y="4395035"/>
              <a:ext cx="4885327" cy="20528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7511" y="4451968"/>
              <a:ext cx="48853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VALUES</a:t>
              </a:r>
              <a:r>
                <a:rPr lang="en-US" sz="2400" dirty="0" smtClean="0"/>
                <a:t> </a:t>
              </a:r>
              <a:r>
                <a:rPr lang="en-US" sz="2400" dirty="0"/>
                <a:t>?p4 </a:t>
              </a:r>
              <a:r>
                <a:rPr lang="en-US" sz="2400" dirty="0" smtClean="0"/>
                <a:t>{</a:t>
              </a:r>
              <a:r>
                <a:rPr lang="en-US" sz="2400" dirty="0" err="1" smtClean="0"/>
                <a:t>dbo:radius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dbo:meanRadius</a:t>
              </a:r>
              <a:r>
                <a:rPr lang="en-US" sz="2400" dirty="0" smtClean="0"/>
                <a:t>} </a:t>
              </a:r>
              <a:r>
                <a:rPr lang="en-US" sz="2400" dirty="0"/>
                <a:t>.</a:t>
              </a:r>
            </a:p>
            <a:p>
              <a:r>
                <a:rPr lang="en-US" sz="2400" dirty="0"/>
                <a:t>?var1 ?p4 ?var4 </a:t>
              </a:r>
              <a:r>
                <a:rPr lang="en-US" sz="2400" dirty="0" smtClean="0"/>
                <a:t>.</a:t>
              </a:r>
              <a:endParaRPr lang="ru-RU" sz="2400" dirty="0" smtClean="0"/>
            </a:p>
            <a:p>
              <a:r>
                <a:rPr lang="ru-RU" sz="2400" dirty="0" smtClean="0"/>
                <a:t>…</a:t>
              </a:r>
            </a:p>
            <a:p>
              <a:r>
                <a:rPr lang="en-US" sz="2400" dirty="0" smtClean="0"/>
                <a:t>} ORDER BY DESC (?var4) LIMIT 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6845" y="1678117"/>
            <a:ext cx="4694644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389512" y="1678117"/>
            <a:ext cx="4375919" cy="19389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0104" y="2386003"/>
            <a:ext cx="48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</a:t>
            </a:r>
            <a:r>
              <a:rPr lang="ru-RU" sz="2800" dirty="0" err="1" smtClean="0"/>
              <a:t>Колич</a:t>
            </a:r>
            <a:r>
              <a:rPr lang="ru-RU" sz="2800" dirty="0" smtClean="0"/>
              <a:t>-жителей, </a:t>
            </a:r>
            <a:r>
              <a:rPr lang="en-US" sz="2800" dirty="0" smtClean="0"/>
              <a:t>&lt;</a:t>
            </a:r>
            <a:r>
              <a:rPr lang="ru-RU" sz="2800" dirty="0" smtClean="0"/>
              <a:t>, </a:t>
            </a:r>
            <a:r>
              <a:rPr lang="en-US" sz="2800" dirty="0" smtClean="0"/>
              <a:t>50000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5362129" y="2386003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389512" y="1678117"/>
            <a:ext cx="4512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{</a:t>
            </a:r>
            <a:r>
              <a:rPr lang="en-US" sz="2400" dirty="0" err="1"/>
              <a:t>dbp:population</a:t>
            </a:r>
            <a:r>
              <a:rPr lang="en-US" sz="2400" dirty="0"/>
              <a:t> </a:t>
            </a:r>
            <a:r>
              <a:rPr lang="en-US" sz="2400" dirty="0" err="1"/>
              <a:t>dbp:populationTotal</a:t>
            </a:r>
            <a:r>
              <a:rPr lang="en-US" sz="2400" dirty="0"/>
              <a:t> </a:t>
            </a:r>
            <a:r>
              <a:rPr lang="en-US" sz="2400" dirty="0" err="1"/>
              <a:t>dbp:p</a:t>
            </a:r>
            <a:r>
              <a:rPr lang="en-US" sz="2400" dirty="0"/>
              <a:t> dbp:pop2010census} .</a:t>
            </a:r>
          </a:p>
          <a:p>
            <a:r>
              <a:rPr lang="en-US" sz="2400" dirty="0" smtClean="0"/>
              <a:t>?</a:t>
            </a:r>
            <a:r>
              <a:rPr lang="en-US" sz="2400" dirty="0"/>
              <a:t>var1 ?p4 ?var4 .</a:t>
            </a:r>
          </a:p>
          <a:p>
            <a:r>
              <a:rPr lang="en-US" sz="2400" dirty="0" smtClean="0"/>
              <a:t>filter </a:t>
            </a:r>
            <a:r>
              <a:rPr lang="en-US" sz="2400" dirty="0"/>
              <a:t>(?var4 &lt; 50000) .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6845" y="4324995"/>
            <a:ext cx="4694644" cy="16741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389512" y="4324995"/>
            <a:ext cx="4375919" cy="16741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84171" y="4897151"/>
            <a:ext cx="389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(Радиус, =, </a:t>
            </a:r>
            <a:r>
              <a:rPr lang="en-US" sz="2800" dirty="0" smtClean="0"/>
              <a:t>#</a:t>
            </a:r>
            <a:r>
              <a:rPr lang="ru-RU" sz="2800" dirty="0" smtClean="0"/>
              <a:t>макс</a:t>
            </a:r>
            <a:r>
              <a:rPr lang="en-US" sz="2800" dirty="0" smtClean="0"/>
              <a:t>#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5321295" y="4897151"/>
            <a:ext cx="1750002" cy="529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389513" y="4324995"/>
            <a:ext cx="42102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VALUES</a:t>
            </a:r>
            <a:r>
              <a:rPr lang="en-US" sz="2400" dirty="0" smtClean="0"/>
              <a:t> </a:t>
            </a:r>
            <a:r>
              <a:rPr lang="en-US" sz="2400" dirty="0"/>
              <a:t>?p4 </a:t>
            </a:r>
            <a:r>
              <a:rPr lang="en-US" sz="2400" dirty="0" smtClean="0"/>
              <a:t>{</a:t>
            </a:r>
            <a:r>
              <a:rPr lang="en-US" sz="2400" dirty="0" err="1" smtClean="0"/>
              <a:t>dbo:radius</a:t>
            </a:r>
            <a:r>
              <a:rPr lang="en-US" sz="2400" dirty="0" smtClean="0"/>
              <a:t>, </a:t>
            </a:r>
            <a:r>
              <a:rPr lang="en-US" sz="2400" dirty="0" err="1" smtClean="0"/>
              <a:t>dbo:meanRadius</a:t>
            </a:r>
            <a:r>
              <a:rPr lang="en-US" sz="2400" dirty="0" smtClean="0"/>
              <a:t>} </a:t>
            </a:r>
            <a:r>
              <a:rPr lang="en-US" sz="2400" dirty="0"/>
              <a:t>.</a:t>
            </a:r>
          </a:p>
          <a:p>
            <a:r>
              <a:rPr lang="en-US" sz="2400" dirty="0"/>
              <a:t>?var1 ?p4 ?var4 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filter (?var4 </a:t>
            </a:r>
            <a:r>
              <a:rPr lang="en-US" sz="2400" dirty="0" smtClean="0"/>
              <a:t>&gt; 30000</a:t>
            </a:r>
            <a:r>
              <a:rPr lang="en-US" sz="2400" dirty="0"/>
              <a:t>) .</a:t>
            </a:r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58159"/>
            <a:ext cx="10705995" cy="517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Для</a:t>
            </a:r>
            <a:r>
              <a:rPr lang="en-US" sz="2600" dirty="0" smtClean="0"/>
              <a:t> </a:t>
            </a:r>
            <a:r>
              <a:rPr lang="ru-RU" sz="2600" dirty="0" smtClean="0"/>
              <a:t>программной реализации приложения была выбрана платформа </a:t>
            </a:r>
            <a:r>
              <a:rPr lang="ru-RU" sz="2600" b="1" dirty="0" smtClean="0"/>
              <a:t>.</a:t>
            </a:r>
            <a:r>
              <a:rPr lang="en-US" sz="2600" b="1" dirty="0" smtClean="0"/>
              <a:t>NET </a:t>
            </a:r>
            <a:r>
              <a:rPr lang="ru-RU" sz="2600" dirty="0" smtClean="0"/>
              <a:t>(версия </a:t>
            </a:r>
            <a:r>
              <a:rPr lang="en-US" sz="2600" dirty="0" smtClean="0"/>
              <a:t>.NET6</a:t>
            </a:r>
            <a:r>
              <a:rPr lang="ru-RU" sz="2600" dirty="0" smtClean="0"/>
              <a:t>).</a:t>
            </a:r>
          </a:p>
          <a:p>
            <a:pPr marL="0" indent="0">
              <a:buNone/>
            </a:pPr>
            <a:r>
              <a:rPr lang="ru-RU" sz="2600" dirty="0"/>
              <a:t>В качестве СУБД выбрана </a:t>
            </a:r>
            <a:r>
              <a:rPr lang="en-US" sz="2600" b="1" dirty="0"/>
              <a:t>PostgreSQL</a:t>
            </a:r>
            <a:r>
              <a:rPr lang="en-US" sz="2600" dirty="0"/>
              <a:t>.</a:t>
            </a:r>
            <a:endParaRPr lang="ru-RU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Использовались следующие инструменты и технологии, предоставляемые платформой </a:t>
            </a:r>
            <a:r>
              <a:rPr lang="en-US" sz="2600" dirty="0" smtClean="0"/>
              <a:t>.NET</a:t>
            </a:r>
            <a:r>
              <a:rPr lang="ru-RU" sz="2600" dirty="0" smtClean="0"/>
              <a:t>:</a:t>
            </a:r>
          </a:p>
          <a:p>
            <a:r>
              <a:rPr lang="en-US" sz="2600" b="1" dirty="0" smtClean="0"/>
              <a:t>LINQ to Entity </a:t>
            </a:r>
            <a:r>
              <a:rPr lang="en-US" sz="2600" b="1" dirty="0" err="1" smtClean="0"/>
              <a:t>Framwork</a:t>
            </a:r>
            <a:r>
              <a:rPr lang="en-US" sz="2600" b="1" dirty="0" smtClean="0"/>
              <a:t> </a:t>
            </a:r>
            <a:r>
              <a:rPr lang="en-US" sz="2600" dirty="0" smtClean="0"/>
              <a:t>(</a:t>
            </a:r>
            <a:r>
              <a:rPr lang="ru-RU" sz="2600" dirty="0" smtClean="0"/>
              <a:t>работа с базой данных</a:t>
            </a:r>
            <a:r>
              <a:rPr lang="en-US" sz="2600" dirty="0" smtClean="0"/>
              <a:t>)</a:t>
            </a:r>
            <a:r>
              <a:rPr lang="ru-RU" sz="2600" dirty="0" smtClean="0"/>
              <a:t>,</a:t>
            </a:r>
          </a:p>
          <a:p>
            <a:r>
              <a:rPr lang="en-US" sz="2600" b="1" dirty="0" err="1" smtClean="0"/>
              <a:t>DeepMorphy</a:t>
            </a:r>
            <a:r>
              <a:rPr lang="en-US" sz="2600" dirty="0" smtClean="0"/>
              <a:t> </a:t>
            </a:r>
            <a:r>
              <a:rPr lang="ru-RU" sz="2600" dirty="0" smtClean="0"/>
              <a:t>(определение морфологических признаков),</a:t>
            </a:r>
          </a:p>
          <a:p>
            <a:r>
              <a:rPr lang="en-US" sz="2600" b="1" dirty="0" err="1" smtClean="0"/>
              <a:t>dotNetRdf</a:t>
            </a:r>
            <a:r>
              <a:rPr lang="en-US" sz="2600" dirty="0" smtClean="0"/>
              <a:t> </a:t>
            </a:r>
            <a:r>
              <a:rPr lang="ru-RU" sz="2600" dirty="0" smtClean="0"/>
              <a:t>(выполнение </a:t>
            </a:r>
            <a:r>
              <a:rPr lang="en-US" sz="2600" dirty="0" smtClean="0"/>
              <a:t>SPARQL</a:t>
            </a:r>
            <a:r>
              <a:rPr lang="ru-RU" sz="2600" dirty="0" smtClean="0"/>
              <a:t>-запросов),</a:t>
            </a:r>
          </a:p>
          <a:p>
            <a:r>
              <a:rPr lang="en-US" sz="2600" b="1" dirty="0" smtClean="0"/>
              <a:t>WPF</a:t>
            </a:r>
            <a:r>
              <a:rPr lang="en-US" sz="2600" dirty="0" smtClean="0"/>
              <a:t> </a:t>
            </a:r>
            <a:r>
              <a:rPr lang="ru-RU" sz="2600" dirty="0" smtClean="0"/>
              <a:t>(оконное приложение)</a:t>
            </a:r>
            <a:endParaRPr lang="en-US" sz="2600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4227" y="1863721"/>
            <a:ext cx="8946541" cy="419548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8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*Скриншоты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280" y="1879600"/>
            <a:ext cx="835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Century Gothic (Заголовки)"/>
              </a:rPr>
              <a:t>Спасибо за внимание!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для взаимодействия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Системой взаимосвязанных открытых данных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647709" y="4290999"/>
            <a:ext cx="41383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</a:t>
            </a:r>
            <a:r>
              <a:rPr lang="en-US" sz="2000" dirty="0" smtClean="0">
                <a:latin typeface="Century Gothic (Заголовки)"/>
              </a:rPr>
              <a:t>C</a:t>
            </a:r>
            <a:r>
              <a:rPr lang="ru-RU" sz="2000" dirty="0" smtClean="0">
                <a:latin typeface="Century Gothic (Заголовки)"/>
              </a:rPr>
              <a:t>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err="1" smtClean="0">
                <a:latin typeface="Century Gothic (Заголовки)"/>
              </a:rPr>
              <a:t>д.т.н</a:t>
            </a:r>
            <a:r>
              <a:rPr lang="ru-RU" sz="2000" dirty="0" smtClean="0">
                <a:latin typeface="Century Gothic (Заголовки)"/>
              </a:rPr>
              <a:t> профессор 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2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естественно-языковой интерфейс для взаимодействия с системой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 построения запроса к </a:t>
            </a:r>
            <a:r>
              <a:rPr lang="en-US" sz="2800" dirty="0" smtClean="0">
                <a:latin typeface="Century Gothic (Заголовки)"/>
              </a:rPr>
              <a:t>LOD </a:t>
            </a:r>
            <a:r>
              <a:rPr lang="ru-RU" sz="2800" dirty="0" smtClean="0">
                <a:latin typeface="Century Gothic (Заголовки)"/>
              </a:rPr>
              <a:t>на языке </a:t>
            </a:r>
            <a:r>
              <a:rPr lang="en-US" sz="2800" dirty="0" smtClean="0">
                <a:latin typeface="Century Gothic (Заголовки)"/>
              </a:rPr>
              <a:t>SPARQL </a:t>
            </a:r>
            <a:r>
              <a:rPr lang="ru-RU" sz="2800" dirty="0" smtClean="0">
                <a:latin typeface="Century Gothic (Заголовки)"/>
              </a:rPr>
              <a:t>по семантическому представлению исходного запроса на ЕЯ.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76999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Абстрактное представление смысла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065106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Критерий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Абстрактное</a:t>
                      </a:r>
                      <a:r>
                        <a:rPr lang="ru-RU" sz="2000" b="1" baseline="0" dirty="0" smtClean="0"/>
                        <a:t> представление смысла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Грамматика Монтегю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Теория</a:t>
                      </a:r>
                      <a:r>
                        <a:rPr lang="ru-RU" sz="2000" b="1" baseline="0" dirty="0" smtClean="0"/>
                        <a:t> К-представлений </a:t>
                      </a:r>
                      <a:br>
                        <a:rPr lang="ru-RU" sz="2000" b="1" baseline="0" dirty="0" smtClean="0"/>
                      </a:br>
                      <a:r>
                        <a:rPr lang="ru-RU" sz="2000" b="1" baseline="0" dirty="0" smtClean="0"/>
                        <a:t>В.А. Фомичева</a:t>
                      </a:r>
                      <a:endParaRPr lang="ru-RU" sz="2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Язык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Английский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Русский, Немецкий,</a:t>
                      </a:r>
                      <a:r>
                        <a:rPr lang="ru-RU" sz="1800" baseline="0" dirty="0" smtClean="0"/>
                        <a:t> Французский, Английский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Типы текстов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aseline="0" dirty="0" smtClean="0"/>
                        <a:t>Повествовательные предложения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Повествовательные предложения</a:t>
                      </a:r>
                      <a:r>
                        <a:rPr lang="ru-RU" sz="1800" baseline="0" dirty="0" smtClean="0"/>
                        <a:t> и вопросы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Фразы-высказывания,</a:t>
                      </a:r>
                      <a:r>
                        <a:rPr lang="ru-RU" sz="18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1800" baseline="0" dirty="0" smtClean="0"/>
                        <a:t>команды, вопросы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Допустимая структура</a:t>
                      </a:r>
                      <a:r>
                        <a:rPr lang="ru-RU" sz="1800" baseline="0" dirty="0" smtClean="0"/>
                        <a:t> текста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Отдельное предложение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Связный</a:t>
                      </a:r>
                      <a:r>
                        <a:rPr lang="ru-RU" sz="1800" baseline="0" dirty="0" smtClean="0"/>
                        <a:t> текст наравне с о</a:t>
                      </a:r>
                      <a:r>
                        <a:rPr lang="ru-RU" sz="1800" dirty="0" smtClean="0"/>
                        <a:t>тдельными предложениями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Морфологическая база данных</a:t>
            </a:r>
          </a:p>
          <a:p>
            <a:r>
              <a:rPr lang="ru-RU" sz="2800" dirty="0" smtClean="0"/>
              <a:t>Лексико-семантический словарь</a:t>
            </a:r>
          </a:p>
          <a:p>
            <a:r>
              <a:rPr lang="ru-RU" sz="2800" dirty="0" smtClean="0"/>
              <a:t>Словарь предложных фреймов</a:t>
            </a:r>
            <a:endParaRPr lang="ru-RU" sz="2800" dirty="0"/>
          </a:p>
          <a:p>
            <a:r>
              <a:rPr lang="ru-RU" sz="2800" dirty="0" smtClean="0"/>
              <a:t>Компонент разрешения имен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1451</TotalTime>
  <Words>1028</Words>
  <Application>Microsoft Office PowerPoint</Application>
  <PresentationFormat>Широкоэкранный</PresentationFormat>
  <Paragraphs>166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Century Gothic (Заголовки)</vt:lpstr>
      <vt:lpstr>Times New Roman</vt:lpstr>
      <vt:lpstr>Wingdings 2</vt:lpstr>
      <vt:lpstr>Wingdings 3</vt:lpstr>
      <vt:lpstr>Ион</vt:lpstr>
      <vt:lpstr>Презентация PowerPoint</vt:lpstr>
      <vt:lpstr>Актуальность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База данных</vt:lpstr>
      <vt:lpstr>Морфологическая база данных</vt:lpstr>
      <vt:lpstr>Лексико-семантический словарь</vt:lpstr>
      <vt:lpstr>Словарь предложных фреймов</vt:lpstr>
      <vt:lpstr>Структура входного запроса на русском языке</vt:lpstr>
      <vt:lpstr>Примеры запросов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Компонент разрешения имен</vt:lpstr>
      <vt:lpstr>Преобразование семантического представления в SPARQL-запрос</vt:lpstr>
      <vt:lpstr>Заголовок SPARQL-запроса</vt:lpstr>
      <vt:lpstr>Тройка равенства</vt:lpstr>
      <vt:lpstr>Тройка сравнения</vt:lpstr>
      <vt:lpstr>Средства разработки</vt:lpstr>
      <vt:lpstr>Интерфейс приложения</vt:lpstr>
      <vt:lpstr>*Скриншоты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46</cp:revision>
  <dcterms:created xsi:type="dcterms:W3CDTF">2022-04-12T07:04:07Z</dcterms:created>
  <dcterms:modified xsi:type="dcterms:W3CDTF">2022-05-22T19:36:01Z</dcterms:modified>
</cp:coreProperties>
</file>