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6" r:id="rId6"/>
    <p:sldId id="261" r:id="rId7"/>
    <p:sldId id="263" r:id="rId8"/>
    <p:sldId id="269" r:id="rId9"/>
    <p:sldId id="270" r:id="rId10"/>
    <p:sldId id="271" r:id="rId11"/>
    <p:sldId id="284" r:id="rId12"/>
    <p:sldId id="273" r:id="rId13"/>
    <p:sldId id="285" r:id="rId14"/>
    <p:sldId id="274" r:id="rId15"/>
    <p:sldId id="262" r:id="rId16"/>
    <p:sldId id="264" r:id="rId17"/>
    <p:sldId id="265" r:id="rId18"/>
    <p:sldId id="272" r:id="rId19"/>
    <p:sldId id="275" r:id="rId20"/>
    <p:sldId id="276" r:id="rId21"/>
    <p:sldId id="277" r:id="rId22"/>
    <p:sldId id="278" r:id="rId23"/>
    <p:sldId id="280" r:id="rId24"/>
    <p:sldId id="286" r:id="rId25"/>
    <p:sldId id="283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29D58-E374-4AA1-B041-63483FB75158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0961F-10F4-4295-B148-44875AD85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43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572F-604C-4D3C-812D-83729FD306DC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7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6196-E0AC-470D-AE76-2C2052AD14D7}" type="datetime1">
              <a:rPr lang="ru-RU" smtClean="0"/>
              <a:t>04.06.2022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26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88E0-8F79-4BBC-BEC2-2E1BA83F8D44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150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62E4-EDA9-44A7-A708-30D10CEA2B4C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68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C6E0-9C73-41E9-B528-A7E8442E03FF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185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DA59-53AB-4EC3-8929-8D2F353FBE35}" type="datetime1">
              <a:rPr lang="ru-RU" smtClean="0"/>
              <a:t>04.06.2022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481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2A58-4358-4146-B957-039B3B0B7BEA}" type="datetime1">
              <a:rPr lang="ru-RU" smtClean="0"/>
              <a:t>04.06.2022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552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D7DE-4E70-421E-991F-E544FAED91F4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299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0F07-183D-4991-8149-692626E60F7B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4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E254-B4AE-4F19-930D-4E9640035EDE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7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DEDB-E829-4EA2-B590-E8DCD2BA08D7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9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131E-0421-46F0-8C0D-0A085F640663}" type="datetime1">
              <a:rPr lang="ru-RU" smtClean="0"/>
              <a:t>04.06.2022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15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6B03-BA71-4A0C-AEBF-FA3E2DA247C8}" type="datetime1">
              <a:rPr lang="ru-RU" smtClean="0"/>
              <a:t>04.06.2022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8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F5A1-5A6F-4FCE-B5A2-EC29D110E272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0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CE08-60EA-4CFD-BCC7-DD674B5DE14B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C0C9-AEB5-4C1D-AFEF-3468E6D3F9AE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6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3D2-6D0E-413E-8E36-0173CDC19077}" type="datetime1">
              <a:rPr lang="ru-RU" smtClean="0"/>
              <a:t>04.06.2022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63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B91880-206D-4964-8CF7-7B0EDA1F41A4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187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ai">
            <a:extLst>
              <a:ext uri="{FF2B5EF4-FFF2-40B4-BE49-F238E27FC236}">
                <a16:creationId xmlns:a16="http://schemas.microsoft.com/office/drawing/2014/main" id="{5DB38610-EF62-4B94-8F4D-3D1D95A8AF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2" y="396263"/>
            <a:ext cx="1085850" cy="1064260"/>
          </a:xfrm>
          <a:prstGeom prst="rect">
            <a:avLst/>
          </a:prstGeom>
          <a:noFill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AD5FA6-73FE-4CBC-B429-BF1688374EE4}"/>
              </a:ext>
            </a:extLst>
          </p:cNvPr>
          <p:cNvSpPr/>
          <p:nvPr/>
        </p:nvSpPr>
        <p:spPr>
          <a:xfrm>
            <a:off x="1049194" y="2834057"/>
            <a:ext cx="1006303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Семантически-ориентированный естественно-языковой</a:t>
            </a:r>
          </a:p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интерфейс для взаимодействия с Системой взаимосвязанных открытых данных (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Linked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Open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Data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387406-8E82-4353-9175-74C05AD1BE4B}"/>
              </a:ext>
            </a:extLst>
          </p:cNvPr>
          <p:cNvSpPr/>
          <p:nvPr/>
        </p:nvSpPr>
        <p:spPr>
          <a:xfrm>
            <a:off x="993327" y="433555"/>
            <a:ext cx="10174778" cy="260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385" indent="-630555" algn="ctr">
              <a:lnSpc>
                <a:spcPts val="1190"/>
              </a:lnSpc>
              <a:spcAft>
                <a:spcPts val="0"/>
              </a:spcAft>
            </a:pPr>
            <a:r>
              <a:rPr lang="ru-RU" b="1" dirty="0">
                <a:effectLst/>
                <a:latin typeface="Century Gothic (Заголовки)"/>
                <a:ea typeface="Times New Roman" panose="02020603050405020304" pitchFamily="18" charset="0"/>
              </a:rPr>
              <a:t>МИНИСТЕРСТВО ОБРАЗОВАНИЯ И НАУКИ РОССИЙСКОЙ ФЕДЕРАЦИИ</a:t>
            </a:r>
            <a:endParaRPr lang="ru-RU" sz="2800" dirty="0">
              <a:effectLst/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87D3A4-09BE-46C4-8800-3148A76AE97E}"/>
              </a:ext>
            </a:extLst>
          </p:cNvPr>
          <p:cNvSpPr/>
          <p:nvPr/>
        </p:nvSpPr>
        <p:spPr>
          <a:xfrm>
            <a:off x="1453212" y="717068"/>
            <a:ext cx="925500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 УЧРЕЖДЕНИЕ ВЫСШЕГО ОБРАЗОВАНИЯ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443230" algn="ctr">
              <a:spcAft>
                <a:spcPts val="0"/>
              </a:spcAft>
            </a:pPr>
            <a:r>
              <a:rPr lang="ru-RU" b="0" spc="110" dirty="0">
                <a:latin typeface="Century Gothic (Заголовки)"/>
                <a:ea typeface="Times New Roman" panose="02020603050405020304" pitchFamily="18" charset="0"/>
              </a:rPr>
              <a:t>«МОСКОВСКИЙ АВИАЦИОННЫЙ ИНСТИТУТ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Century Gothic (Заголовки)"/>
                <a:ea typeface="Times New Roman" panose="02020603050405020304" pitchFamily="18" charset="0"/>
                <a:cs typeface="Calibri" panose="020F0502020204030204" pitchFamily="34" charset="0"/>
              </a:rPr>
              <a:t> (национальный исследовательский университет)»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48AC82-6F30-47D8-85A7-D82D28DA3CD6}"/>
              </a:ext>
            </a:extLst>
          </p:cNvPr>
          <p:cNvSpPr/>
          <p:nvPr/>
        </p:nvSpPr>
        <p:spPr>
          <a:xfrm>
            <a:off x="436552" y="2005233"/>
            <a:ext cx="11349470" cy="399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sz="2000" dirty="0">
                <a:latin typeface="Century Gothic (Заголовки)"/>
                <a:ea typeface="Times New Roman" panose="02020603050405020304" pitchFamily="18" charset="0"/>
              </a:rPr>
              <a:t>Кафедра 319 «Системы интеллектуального мониторинга</a:t>
            </a:r>
            <a:r>
              <a:rPr lang="ru-RU" sz="2000" dirty="0" smtClean="0">
                <a:latin typeface="Century Gothic (Заголовки)"/>
                <a:ea typeface="Times New Roman" panose="02020603050405020304" pitchFamily="18" charset="0"/>
              </a:rPr>
              <a:t>»</a:t>
            </a:r>
            <a:endParaRPr lang="ru-RU" sz="2000" dirty="0"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E1299D4-A820-4B47-ABBA-F45AC06AC924}"/>
              </a:ext>
            </a:extLst>
          </p:cNvPr>
          <p:cNvSpPr/>
          <p:nvPr/>
        </p:nvSpPr>
        <p:spPr>
          <a:xfrm>
            <a:off x="405978" y="6092406"/>
            <a:ext cx="1134947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b="1" dirty="0">
                <a:latin typeface="Century Gothic (Заголовки)"/>
                <a:ea typeface="Times New Roman" panose="02020603050405020304" pitchFamily="18" charset="0"/>
              </a:rPr>
              <a:t>Москва, 2022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B78DD38A-0C82-4CCC-AF24-0C1226477C77}"/>
              </a:ext>
            </a:extLst>
          </p:cNvPr>
          <p:cNvSpPr txBox="1"/>
          <p:nvPr/>
        </p:nvSpPr>
        <p:spPr>
          <a:xfrm>
            <a:off x="7930497" y="4340121"/>
            <a:ext cx="38555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Century Gothic (Заголовки)"/>
              </a:rPr>
              <a:t>Автор</a:t>
            </a:r>
            <a:r>
              <a:rPr lang="en-US" sz="2000" dirty="0" smtClean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студент группы М3О-435Б-18</a:t>
            </a:r>
          </a:p>
          <a:p>
            <a:r>
              <a:rPr lang="ru-RU" sz="2000" dirty="0" err="1" smtClean="0">
                <a:latin typeface="Century Gothic (Заголовки)"/>
              </a:rPr>
              <a:t>Урубков</a:t>
            </a:r>
            <a:r>
              <a:rPr lang="ru-RU" sz="2000" dirty="0" smtClean="0">
                <a:latin typeface="Century Gothic (Заголовки)"/>
              </a:rPr>
              <a:t> В.С.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Научный руководитель</a:t>
            </a:r>
            <a:r>
              <a:rPr lang="en-US" sz="2000" dirty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 smtClean="0">
                <a:latin typeface="Century Gothic (Заголовки)"/>
              </a:rPr>
              <a:t>д.т.н. профессор Фомичев В.А</a:t>
            </a:r>
            <a:r>
              <a:rPr lang="ru-RU" sz="2000" dirty="0">
                <a:latin typeface="Century Gothic (Заголовки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3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Лексико-семантический словарь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25" y="1853248"/>
            <a:ext cx="4774221" cy="4195762"/>
          </a:xfrm>
        </p:spPr>
      </p:pic>
      <p:sp>
        <p:nvSpPr>
          <p:cNvPr id="5" name="TextBox 4"/>
          <p:cNvSpPr txBox="1"/>
          <p:nvPr/>
        </p:nvSpPr>
        <p:spPr>
          <a:xfrm>
            <a:off x="375608" y="1853248"/>
            <a:ext cx="57684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Содержит семантические значения лексем и фреймов.</a:t>
            </a:r>
          </a:p>
          <a:p>
            <a:endParaRPr lang="ru-RU" sz="2400" dirty="0" smtClean="0"/>
          </a:p>
          <a:p>
            <a:r>
              <a:rPr lang="ru-RU" sz="2400" dirty="0" smtClean="0"/>
              <a:t>Типы семантических значений: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основное значение;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дополнительное значение;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значение фрейма.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7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Словарь предложных фреймов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9331" y="1420176"/>
            <a:ext cx="4643736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Предложный фрейм описывает смысловые отношения в сочетаниях «Существительное1 + Предлог + </a:t>
            </a:r>
            <a:r>
              <a:rPr lang="ru-RU" sz="2400" dirty="0" smtClean="0"/>
              <a:t>Существительное2» </a:t>
            </a:r>
            <a:r>
              <a:rPr lang="ru-RU" sz="2400" dirty="0" smtClean="0"/>
              <a:t>и «Существительное1 + Существительное2»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67" y="1420176"/>
            <a:ext cx="6640904" cy="473124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8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37" y="286491"/>
            <a:ext cx="11081470" cy="97045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Структура входного запроса на русском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354" y="1929003"/>
            <a:ext cx="11502640" cy="762923"/>
          </a:xfrm>
        </p:spPr>
        <p:txBody>
          <a:bodyPr>
            <a:normAutofit fontScale="92500"/>
          </a:bodyPr>
          <a:lstStyle/>
          <a:p>
            <a:pPr marL="36900" indent="0" algn="ctr">
              <a:buNone/>
            </a:pPr>
            <a:r>
              <a:rPr lang="ru-RU" sz="3400" b="1" dirty="0">
                <a:effectLst/>
              </a:rPr>
              <a:t>Фрагмент1 Сущ1 </a:t>
            </a:r>
            <a:r>
              <a:rPr lang="ru-RU" sz="3400" b="1" dirty="0" smtClean="0">
                <a:effectLst/>
              </a:rPr>
              <a:t>Предлог Фрагмент2 </a:t>
            </a:r>
            <a:r>
              <a:rPr lang="ru-RU" sz="3400" b="1" dirty="0">
                <a:effectLst/>
              </a:rPr>
              <a:t>Сущ2 </a:t>
            </a:r>
            <a:r>
              <a:rPr lang="ru-RU" sz="3400" b="1" dirty="0" smtClean="0">
                <a:effectLst/>
              </a:rPr>
              <a:t>Фрагмент3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6644" y="2765782"/>
            <a:ext cx="10648059" cy="343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Фрагмент1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и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Фрагмент2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являются либо пустой цепочкой, либо последовательностью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прилагательных 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Сущ1 и Сущ2 –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существительные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Фрагмент3 является либо пустой цепочкой, либо искусственным именем, либо словосочетанием, определяющим сравнение с числом (например, «меньше 50000» или «не больше 60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»)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5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Примеры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63258"/>
            <a:ext cx="10184701" cy="4911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Возможные входные запросы:</a:t>
            </a:r>
          </a:p>
          <a:p>
            <a:pPr marL="538163" indent="-538163"/>
            <a:r>
              <a:rPr lang="ru-RU" sz="2800" dirty="0"/>
              <a:t>Планета с самым большим </a:t>
            </a:r>
            <a:r>
              <a:rPr lang="ru-RU" sz="2800" dirty="0" smtClean="0"/>
              <a:t>радиусом</a:t>
            </a:r>
          </a:p>
          <a:p>
            <a:pPr marL="538163" indent="-538163"/>
            <a:r>
              <a:rPr lang="ru-RU" sz="2800" dirty="0"/>
              <a:t>Одноместные многоцелевые боевые самолёты российского </a:t>
            </a:r>
            <a:r>
              <a:rPr lang="ru-RU" sz="2800" dirty="0" smtClean="0"/>
              <a:t>производства</a:t>
            </a:r>
          </a:p>
          <a:p>
            <a:pPr marL="538163" indent="-538163"/>
            <a:r>
              <a:rPr lang="ru-RU" sz="2800" dirty="0"/>
              <a:t>Экспериментальные летательные аппараты </a:t>
            </a:r>
            <a:r>
              <a:rPr lang="ru-RU" sz="2800" dirty="0" smtClean="0"/>
              <a:t>Китая</a:t>
            </a:r>
          </a:p>
          <a:p>
            <a:pPr marL="538163" indent="-538163"/>
            <a:r>
              <a:rPr lang="ru-RU" sz="2800" dirty="0"/>
              <a:t>Широкофюзеляжные самолёты компании </a:t>
            </a:r>
            <a:r>
              <a:rPr lang="en-US" sz="2800" dirty="0" smtClean="0"/>
              <a:t>Airbus</a:t>
            </a:r>
            <a:endParaRPr lang="ru-RU" sz="2800" dirty="0" smtClean="0"/>
          </a:p>
          <a:p>
            <a:pPr marL="538163" indent="-538163"/>
            <a:r>
              <a:rPr lang="ru-RU" sz="2800" dirty="0"/>
              <a:t>Частные аэропорты </a:t>
            </a:r>
            <a:r>
              <a:rPr lang="ru-RU" sz="2800" dirty="0" smtClean="0"/>
              <a:t>Германии</a:t>
            </a:r>
          </a:p>
          <a:p>
            <a:pPr marL="538163" indent="-538163"/>
            <a:r>
              <a:rPr lang="ru-RU" sz="2800" dirty="0"/>
              <a:t>Канадские города с населением меньше 50000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0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181152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Структура семантического представления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39354" y="1758087"/>
            <a:ext cx="11502640" cy="76292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pt-BR" sz="3400" b="1" dirty="0"/>
              <a:t>А (B1, R1, C1) (B2, R2, C2) … (Bn, Rn, Cn)</a:t>
            </a:r>
            <a:endParaRPr lang="ru-RU" sz="3400" b="1" dirty="0" smtClean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644" y="2620503"/>
            <a:ext cx="10648059" cy="402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A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обозначение понятия на русском языке (самолёт, автомобиль, компания и т.д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.)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имена смысловых параметров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семантического представления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имена бинарных отношений 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обозначения значения параметра или второго атрибута отношения 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4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Неоднозначность именования в онтологиях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561368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Предикаты, описывающие одно и то же отношение между объектами, могут иметь разные имена даже в рамках одной онтологии.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84319"/>
              </p:ext>
            </p:extLst>
          </p:nvPr>
        </p:nvGraphicFramePr>
        <p:xfrm>
          <a:off x="6896456" y="2156604"/>
          <a:ext cx="4956238" cy="37266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78119">
                  <a:extLst>
                    <a:ext uri="{9D8B030D-6E8A-4147-A177-3AD203B41FA5}">
                      <a16:colId xmlns:a16="http://schemas.microsoft.com/office/drawing/2014/main" val="978492979"/>
                    </a:ext>
                  </a:extLst>
                </a:gridCol>
                <a:gridCol w="2478119">
                  <a:extLst>
                    <a:ext uri="{9D8B030D-6E8A-4147-A177-3AD203B41FA5}">
                      <a16:colId xmlns:a16="http://schemas.microsoft.com/office/drawing/2014/main" val="2030156524"/>
                    </a:ext>
                  </a:extLst>
                </a:gridCol>
              </a:tblGrid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Предикат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49652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Оттава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population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7014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populationTotal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21430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Ульяновск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39733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Северодвинск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pop2010census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28140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Недостаточная связанность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958914"/>
            <a:ext cx="1022508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онтологии </a:t>
            </a:r>
            <a:r>
              <a:rPr lang="en-US" sz="2400" dirty="0" smtClean="0"/>
              <a:t>YAGO, </a:t>
            </a:r>
            <a:r>
              <a:rPr lang="ru-RU" sz="2400" dirty="0" smtClean="0"/>
              <a:t>использующей систему типов </a:t>
            </a:r>
            <a:r>
              <a:rPr lang="en-US" sz="2400" dirty="0" smtClean="0"/>
              <a:t>Schema</a:t>
            </a:r>
            <a:r>
              <a:rPr lang="ru-RU" sz="2400" dirty="0" smtClean="0"/>
              <a:t>:</a:t>
            </a:r>
          </a:p>
          <a:p>
            <a:r>
              <a:rPr lang="ru-RU" sz="2400" dirty="0" smtClean="0"/>
              <a:t>У любых объектов класса Автомобиль отсутствуют содержательные предикаты, хотя информация для них есть</a:t>
            </a:r>
          </a:p>
          <a:p>
            <a:r>
              <a:rPr lang="ru-RU" sz="2400" dirty="0" smtClean="0"/>
              <a:t>Объект класса Город связывается со страной, в которой он располагается, с помощью строки с комментарием типа «Это столица России»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7847" b="14873"/>
          <a:stretch/>
        </p:blipFill>
        <p:spPr>
          <a:xfrm>
            <a:off x="1885645" y="4650716"/>
            <a:ext cx="7847619" cy="183896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4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Принципы преобразования параметров запросов к </a:t>
            </a:r>
            <a:r>
              <a:rPr lang="en-US" dirty="0" smtClean="0"/>
              <a:t>LOD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276438"/>
            <a:ext cx="574354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обеспечения перевода запроса к </a:t>
            </a:r>
            <a:r>
              <a:rPr lang="en-US" sz="2800" dirty="0" smtClean="0"/>
              <a:t>LOD </a:t>
            </a:r>
            <a:r>
              <a:rPr lang="ru-RU" sz="2800" dirty="0" smtClean="0"/>
              <a:t>на естественном языке в запрос на языке </a:t>
            </a:r>
            <a:r>
              <a:rPr lang="en-US" sz="2800" dirty="0" smtClean="0"/>
              <a:t>SPARQL </a:t>
            </a:r>
            <a:r>
              <a:rPr lang="ru-RU" sz="2800" dirty="0" smtClean="0"/>
              <a:t>необходимо заранее связывать параметры запроса (отношения и некоторые значения) с аналогичными параметрами онтологии.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922025"/>
              </p:ext>
            </p:extLst>
          </p:nvPr>
        </p:nvGraphicFramePr>
        <p:xfrm>
          <a:off x="7335520" y="2276438"/>
          <a:ext cx="3911600" cy="39118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17581513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63164965"/>
                    </a:ext>
                  </a:extLst>
                </a:gridCol>
              </a:tblGrid>
              <a:tr h="754231"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Отношение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Предикаты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387268"/>
                  </a:ext>
                </a:extLst>
              </a:tr>
              <a:tr h="631515">
                <a:tc rowSpan="4">
                  <a:txBody>
                    <a:bodyPr/>
                    <a:lstStyle/>
                    <a:p>
                      <a:r>
                        <a:rPr lang="ru-RU" dirty="0" err="1" smtClean="0"/>
                        <a:t>Колич</a:t>
                      </a:r>
                      <a:r>
                        <a:rPr lang="ru-RU" dirty="0" smtClean="0"/>
                        <a:t>-Жителей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345579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populationTotal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64771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45703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pop2010census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823430"/>
                  </a:ext>
                </a:extLst>
              </a:tr>
              <a:tr h="631515"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dbr:Russia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72224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7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Компонент разрешения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5862" y="1517996"/>
            <a:ext cx="475055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Необходим для связывания параметров семантического представления с параметрами онтологии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33" y="1517996"/>
            <a:ext cx="3625216" cy="483362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8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95271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Преобразование семантического представления в </a:t>
            </a:r>
            <a:r>
              <a:rPr lang="en-US" dirty="0" smtClean="0"/>
              <a:t>SPARQL-</a:t>
            </a:r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206743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SPARQL-</a:t>
            </a:r>
            <a:r>
              <a:rPr lang="ru-RU" sz="2800" dirty="0" smtClean="0"/>
              <a:t>запрос условно можно поделить на  части следующих типов:</a:t>
            </a:r>
          </a:p>
          <a:p>
            <a:r>
              <a:rPr lang="ru-RU" sz="2800" dirty="0" smtClean="0"/>
              <a:t>заголовок;</a:t>
            </a:r>
            <a:endParaRPr lang="ru-RU" sz="2800" dirty="0" smtClean="0"/>
          </a:p>
          <a:p>
            <a:r>
              <a:rPr lang="ru-RU" sz="2800" dirty="0" smtClean="0"/>
              <a:t>тройки равенства;</a:t>
            </a:r>
            <a:endParaRPr lang="ru-RU" sz="2800" dirty="0" smtClean="0"/>
          </a:p>
          <a:p>
            <a:r>
              <a:rPr lang="ru-RU" sz="2800" dirty="0" smtClean="0"/>
              <a:t>тройки сравнения.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8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0345" y="377498"/>
            <a:ext cx="9404723" cy="1400530"/>
          </a:xfrm>
        </p:spPr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Цели и задачи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689" y="1605308"/>
            <a:ext cx="109205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Gothic (Заголовки)"/>
              </a:rPr>
              <a:t>Требуется разработать </a:t>
            </a:r>
            <a:r>
              <a:rPr lang="ru-RU" sz="2800" dirty="0" smtClean="0">
                <a:latin typeface="Century Gothic (Заголовки)"/>
              </a:rPr>
              <a:t>семантически-ориентированный естественно-языковой (русскоязычный) интерфейс для взаимодействия с системой взаимосвязанных открытых данных.</a:t>
            </a:r>
            <a:endParaRPr lang="en-US" sz="2800" dirty="0" smtClean="0">
              <a:latin typeface="Century Gothic (Заголовки)"/>
            </a:endParaRPr>
          </a:p>
          <a:p>
            <a:endParaRPr lang="ru-RU" sz="2800" dirty="0" smtClean="0">
              <a:latin typeface="Century Gothic (Заголовки)"/>
            </a:endParaRPr>
          </a:p>
          <a:p>
            <a:r>
              <a:rPr lang="ru-RU" sz="2800" dirty="0" smtClean="0">
                <a:latin typeface="Century Gothic (Заголовки)"/>
              </a:rPr>
              <a:t>Для этого </a:t>
            </a:r>
            <a:r>
              <a:rPr lang="ru-RU" sz="2800" dirty="0" smtClean="0">
                <a:latin typeface="Century Gothic (Заголовки)"/>
              </a:rPr>
              <a:t>необходимо:</a:t>
            </a:r>
            <a:endParaRPr lang="ru-RU" sz="2800" dirty="0" smtClean="0">
              <a:latin typeface="Century Gothic (Заголовки)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entury Gothic (Заголовки)"/>
              </a:rPr>
              <a:t>выбрать подход к описанию семантического представления текста на естественном языке;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entury Gothic (Заголовки)"/>
              </a:rPr>
              <a:t>р</a:t>
            </a:r>
            <a:r>
              <a:rPr lang="ru-RU" sz="2800" dirty="0" smtClean="0">
                <a:latin typeface="Century Gothic (Заголовки)"/>
              </a:rPr>
              <a:t>азработать алгоритмы для реализации преобразования «ЕЯ-запрос → </a:t>
            </a:r>
            <a:r>
              <a:rPr lang="en-US" sz="2800" dirty="0" smtClean="0">
                <a:latin typeface="Century Gothic (Заголовки)"/>
              </a:rPr>
              <a:t>SPARQL</a:t>
            </a:r>
            <a:r>
              <a:rPr lang="ru-RU" sz="2800" dirty="0" smtClean="0">
                <a:latin typeface="Century Gothic (Заголовки)"/>
              </a:rPr>
              <a:t>-запрос».</a:t>
            </a:r>
            <a:endParaRPr lang="ru-RU" sz="2800" dirty="0">
              <a:latin typeface="Century Gothic (Заголовки)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0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104293" y="3522269"/>
            <a:ext cx="2803022" cy="1562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214536" y="3522270"/>
            <a:ext cx="4495088" cy="1562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Заголовок </a:t>
            </a:r>
            <a:r>
              <a:rPr lang="en-US" dirty="0" smtClean="0"/>
              <a:t>SPARQL-</a:t>
            </a:r>
            <a:r>
              <a:rPr lang="ru-RU" dirty="0" smtClean="0"/>
              <a:t>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65807"/>
            <a:ext cx="10605331" cy="1091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В заголовке определяется тип искомой сущности на основе понятия </a:t>
            </a:r>
            <a:r>
              <a:rPr lang="en-US" sz="2800" b="1" dirty="0" smtClean="0"/>
              <a:t>A</a:t>
            </a:r>
            <a:r>
              <a:rPr lang="ru-RU" sz="2800" dirty="0" smtClean="0"/>
              <a:t>, указанного </a:t>
            </a:r>
            <a:r>
              <a:rPr lang="ru-RU" sz="2800" dirty="0" smtClean="0"/>
              <a:t>в семантическом </a:t>
            </a:r>
            <a:r>
              <a:rPr lang="ru-RU" sz="2800" dirty="0" smtClean="0"/>
              <a:t>представлении входного запроса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70039" y="3987785"/>
            <a:ext cx="187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Самолёт</a:t>
            </a:r>
            <a:endParaRPr lang="ru-RU" sz="2800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4112413" y="4034582"/>
            <a:ext cx="2897024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214535" y="3514672"/>
            <a:ext cx="4495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DISTINCT ?var1</a:t>
            </a:r>
          </a:p>
          <a:p>
            <a:r>
              <a:rPr lang="en-US" sz="2400" dirty="0" smtClean="0"/>
              <a:t>WHERE {</a:t>
            </a:r>
          </a:p>
          <a:p>
            <a:r>
              <a:rPr lang="en-US" sz="2400" dirty="0" smtClean="0"/>
              <a:t>VALUES ?var2 {</a:t>
            </a:r>
            <a:r>
              <a:rPr lang="en-US" sz="2400" dirty="0" err="1" smtClean="0"/>
              <a:t>dbo:Aircraft</a:t>
            </a:r>
            <a:r>
              <a:rPr lang="en-US" sz="2400" dirty="0" smtClean="0"/>
              <a:t>} .</a:t>
            </a:r>
          </a:p>
          <a:p>
            <a:r>
              <a:rPr lang="en-US" sz="2400" dirty="0" smtClean="0"/>
              <a:t>?var1 </a:t>
            </a:r>
            <a:r>
              <a:rPr lang="en-US" sz="2400" dirty="0" err="1" smtClean="0"/>
              <a:t>rdf:type</a:t>
            </a:r>
            <a:r>
              <a:rPr lang="en-US" sz="2400" dirty="0" smtClean="0"/>
              <a:t> ?var2 .</a:t>
            </a: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2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Тройки равенства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4136" y="1445641"/>
            <a:ext cx="3868856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985472" y="1445641"/>
            <a:ext cx="4927365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46111" y="1780885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(Страна, =, Россия)</a:t>
            </a:r>
            <a:endParaRPr lang="ru-RU" sz="28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883427" y="1780885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985473" y="1445641"/>
            <a:ext cx="451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 </a:t>
            </a:r>
            <a:r>
              <a:rPr lang="en-US" sz="2400" dirty="0" smtClean="0"/>
              <a:t>?</a:t>
            </a:r>
            <a:r>
              <a:rPr lang="en-US" sz="2400" dirty="0"/>
              <a:t>p</a:t>
            </a:r>
            <a:r>
              <a:rPr lang="ru-RU" sz="2400" dirty="0" smtClean="0"/>
              <a:t>3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dbo:country</a:t>
            </a:r>
            <a:r>
              <a:rPr lang="en-US" sz="2400" dirty="0" smtClean="0"/>
              <a:t>} .</a:t>
            </a:r>
            <a:endParaRPr lang="ru-RU" sz="2400" dirty="0" smtClean="0"/>
          </a:p>
          <a:p>
            <a:r>
              <a:rPr lang="en-US" sz="2400" dirty="0" smtClean="0"/>
              <a:t>VALUES ?</a:t>
            </a:r>
            <a:r>
              <a:rPr lang="en-US" sz="2400" dirty="0" err="1" smtClean="0"/>
              <a:t>var</a:t>
            </a:r>
            <a:r>
              <a:rPr lang="ru-RU" sz="2400" dirty="0" smtClean="0"/>
              <a:t>3</a:t>
            </a:r>
            <a:r>
              <a:rPr lang="en-US" sz="2400" dirty="0" smtClean="0"/>
              <a:t> {</a:t>
            </a:r>
            <a:r>
              <a:rPr lang="en-US" sz="2400" dirty="0" err="1" smtClean="0"/>
              <a:t>dbr:Russia</a:t>
            </a:r>
            <a:r>
              <a:rPr lang="en-US" sz="2400" dirty="0" smtClean="0"/>
              <a:t>} .</a:t>
            </a:r>
          </a:p>
          <a:p>
            <a:r>
              <a:rPr lang="en-US" sz="2400" dirty="0" smtClean="0"/>
              <a:t>?var1 ?p3 ?var3 .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2161" y="3278011"/>
            <a:ext cx="3868856" cy="865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013497" y="3278011"/>
            <a:ext cx="4899340" cy="865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88148" y="3431899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(Экипаж, =, 4)</a:t>
            </a:r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4931268" y="3445632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027510" y="3278011"/>
            <a:ext cx="4224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 </a:t>
            </a:r>
            <a:r>
              <a:rPr lang="en-US" sz="2400" dirty="0" smtClean="0"/>
              <a:t>?p</a:t>
            </a:r>
            <a:r>
              <a:rPr lang="en-US" sz="2400" dirty="0"/>
              <a:t>5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dbo:Crew</a:t>
            </a:r>
            <a:r>
              <a:rPr lang="en-US" sz="2400" dirty="0" smtClean="0"/>
              <a:t>} .?var1 ?p5 4.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16174" y="4741048"/>
            <a:ext cx="3868856" cy="1352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716173" y="5149283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(Радиус, =, </a:t>
            </a:r>
            <a:r>
              <a:rPr lang="en-US" sz="2800" dirty="0" smtClean="0"/>
              <a:t>#</a:t>
            </a:r>
            <a:r>
              <a:rPr lang="ru-RU" sz="2800" dirty="0" smtClean="0"/>
              <a:t>макс</a:t>
            </a:r>
            <a:r>
              <a:rPr lang="en-US" sz="2800" dirty="0" smtClean="0"/>
              <a:t>#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4945281" y="5156546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7027510" y="4395035"/>
            <a:ext cx="4885327" cy="2052859"/>
            <a:chOff x="7027510" y="4395035"/>
            <a:chExt cx="4885327" cy="2052859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7027510" y="4395035"/>
              <a:ext cx="4885327" cy="20528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7511" y="4451968"/>
              <a:ext cx="488532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VALUES</a:t>
              </a:r>
              <a:r>
                <a:rPr lang="en-US" sz="2400" dirty="0" smtClean="0"/>
                <a:t> </a:t>
              </a:r>
              <a:r>
                <a:rPr lang="en-US" sz="2400" dirty="0"/>
                <a:t>?p4 </a:t>
              </a:r>
              <a:r>
                <a:rPr lang="en-US" sz="2400" dirty="0" smtClean="0"/>
                <a:t>{</a:t>
              </a:r>
              <a:r>
                <a:rPr lang="en-US" sz="2400" dirty="0" err="1" smtClean="0"/>
                <a:t>dbo:radius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dbo:meanRadius</a:t>
              </a:r>
              <a:r>
                <a:rPr lang="en-US" sz="2400" dirty="0" smtClean="0"/>
                <a:t>} </a:t>
              </a:r>
              <a:r>
                <a:rPr lang="en-US" sz="2400" dirty="0"/>
                <a:t>.</a:t>
              </a:r>
            </a:p>
            <a:p>
              <a:r>
                <a:rPr lang="en-US" sz="2400" dirty="0"/>
                <a:t>?var1 ?p4 ?var4 </a:t>
              </a:r>
              <a:r>
                <a:rPr lang="en-US" sz="2400" dirty="0" smtClean="0"/>
                <a:t>.</a:t>
              </a:r>
              <a:endParaRPr lang="ru-RU" sz="2400" dirty="0" smtClean="0"/>
            </a:p>
            <a:p>
              <a:r>
                <a:rPr lang="ru-RU" sz="2400" dirty="0" smtClean="0"/>
                <a:t>…</a:t>
              </a:r>
            </a:p>
            <a:p>
              <a:r>
                <a:rPr lang="en-US" sz="2400" dirty="0" smtClean="0"/>
                <a:t>} ORDER BY DESC (?var4) LIMIT 1</a:t>
              </a:r>
              <a:endParaRPr lang="en-US" sz="2400" dirty="0"/>
            </a:p>
          </p:txBody>
        </p:sp>
      </p:grp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6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Тройка сравнения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38298" y="2707827"/>
            <a:ext cx="4694644" cy="1938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380965" y="2707827"/>
            <a:ext cx="4375919" cy="1938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81557" y="3415713"/>
            <a:ext cx="480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</a:t>
            </a:r>
            <a:r>
              <a:rPr lang="ru-RU" sz="2800" dirty="0" err="1" smtClean="0"/>
              <a:t>Колич</a:t>
            </a:r>
            <a:r>
              <a:rPr lang="ru-RU" sz="2800" dirty="0" smtClean="0"/>
              <a:t>-жителей, </a:t>
            </a:r>
            <a:r>
              <a:rPr lang="en-US" sz="2800" dirty="0" smtClean="0"/>
              <a:t>&lt;</a:t>
            </a:r>
            <a:r>
              <a:rPr lang="ru-RU" sz="2800" dirty="0" smtClean="0"/>
              <a:t>, </a:t>
            </a:r>
            <a:r>
              <a:rPr lang="en-US" sz="2800" dirty="0" smtClean="0"/>
              <a:t>50000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5353582" y="3415713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380965" y="2707827"/>
            <a:ext cx="4512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</a:t>
            </a:r>
            <a:r>
              <a:rPr lang="en-US" sz="2400" dirty="0" smtClean="0"/>
              <a:t> </a:t>
            </a:r>
            <a:r>
              <a:rPr lang="en-US" sz="2400" dirty="0"/>
              <a:t>?p4 {</a:t>
            </a:r>
            <a:r>
              <a:rPr lang="en-US" sz="2400" dirty="0" err="1"/>
              <a:t>dbp:population</a:t>
            </a:r>
            <a:r>
              <a:rPr lang="en-US" sz="2400" dirty="0"/>
              <a:t> </a:t>
            </a:r>
            <a:r>
              <a:rPr lang="en-US" sz="2400" dirty="0" err="1"/>
              <a:t>dbp:populationTotal</a:t>
            </a:r>
            <a:r>
              <a:rPr lang="en-US" sz="2400" dirty="0"/>
              <a:t> </a:t>
            </a:r>
            <a:r>
              <a:rPr lang="en-US" sz="2400" dirty="0" err="1"/>
              <a:t>dbp:p</a:t>
            </a:r>
            <a:r>
              <a:rPr lang="en-US" sz="2400" dirty="0"/>
              <a:t> dbp:pop2010census} .</a:t>
            </a:r>
          </a:p>
          <a:p>
            <a:r>
              <a:rPr lang="en-US" sz="2400" dirty="0" smtClean="0"/>
              <a:t>?</a:t>
            </a:r>
            <a:r>
              <a:rPr lang="en-US" sz="2400" dirty="0"/>
              <a:t>var1 ?p4 ?var4 .</a:t>
            </a:r>
          </a:p>
          <a:p>
            <a:r>
              <a:rPr lang="en-US" sz="2400" dirty="0" smtClean="0"/>
              <a:t>FILTER </a:t>
            </a:r>
            <a:r>
              <a:rPr lang="en-US" sz="2400" dirty="0"/>
              <a:t>(?var4 &lt; 50000) .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2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Средства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58159"/>
            <a:ext cx="10705995" cy="517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Для</a:t>
            </a:r>
            <a:r>
              <a:rPr lang="en-US" sz="2600" dirty="0" smtClean="0"/>
              <a:t> </a:t>
            </a:r>
            <a:r>
              <a:rPr lang="ru-RU" sz="2600" dirty="0" smtClean="0"/>
              <a:t>программной реализации приложения был</a:t>
            </a:r>
            <a:r>
              <a:rPr lang="ru-RU" sz="2600" dirty="0"/>
              <a:t>и</a:t>
            </a:r>
            <a:r>
              <a:rPr lang="ru-RU" sz="2600" dirty="0" smtClean="0"/>
              <a:t> выбраны платформа </a:t>
            </a:r>
            <a:r>
              <a:rPr lang="ru-RU" sz="2600" b="1" dirty="0" smtClean="0"/>
              <a:t>.</a:t>
            </a:r>
            <a:r>
              <a:rPr lang="en-US" sz="2600" b="1" dirty="0" smtClean="0"/>
              <a:t>NET </a:t>
            </a:r>
            <a:r>
              <a:rPr lang="ru-RU" sz="2600" dirty="0" smtClean="0"/>
              <a:t>(версия </a:t>
            </a:r>
            <a:r>
              <a:rPr lang="en-US" sz="2600" b="1" dirty="0" smtClean="0"/>
              <a:t>.NET6</a:t>
            </a:r>
            <a:r>
              <a:rPr lang="ru-RU" sz="2600" dirty="0" smtClean="0"/>
              <a:t>) </a:t>
            </a:r>
            <a:r>
              <a:rPr lang="ru-RU" sz="2600" dirty="0"/>
              <a:t>и</a:t>
            </a:r>
            <a:r>
              <a:rPr lang="ru-RU" sz="2600" dirty="0" smtClean="0"/>
              <a:t> язык программирования </a:t>
            </a:r>
            <a:r>
              <a:rPr lang="en-US" sz="2600" b="1" dirty="0" smtClean="0"/>
              <a:t>C#</a:t>
            </a:r>
            <a:r>
              <a:rPr lang="ru-RU" sz="2600" dirty="0" smtClean="0"/>
              <a:t>.</a:t>
            </a:r>
          </a:p>
          <a:p>
            <a:pPr marL="0" indent="0">
              <a:buNone/>
            </a:pPr>
            <a:r>
              <a:rPr lang="ru-RU" sz="2600" dirty="0"/>
              <a:t>В качестве СУБД выбрана </a:t>
            </a:r>
            <a:r>
              <a:rPr lang="en-US" sz="2600" b="1" dirty="0"/>
              <a:t>PostgreSQL</a:t>
            </a:r>
            <a:r>
              <a:rPr lang="en-US" sz="2600" dirty="0"/>
              <a:t>.</a:t>
            </a:r>
            <a:endParaRPr lang="ru-RU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ru-RU" sz="2600" dirty="0" smtClean="0"/>
              <a:t>Использовались следующие инструменты и технологии:</a:t>
            </a:r>
          </a:p>
          <a:p>
            <a:r>
              <a:rPr lang="en-US" sz="2600" b="1" dirty="0" smtClean="0"/>
              <a:t>LINQ to Entity Fram</a:t>
            </a:r>
            <a:r>
              <a:rPr lang="en-US" sz="2600" b="1" dirty="0"/>
              <a:t>e</a:t>
            </a:r>
            <a:r>
              <a:rPr lang="en-US" sz="2600" b="1" dirty="0" smtClean="0"/>
              <a:t>work </a:t>
            </a:r>
            <a:r>
              <a:rPr lang="en-US" sz="2600" dirty="0" smtClean="0"/>
              <a:t>(</a:t>
            </a:r>
            <a:r>
              <a:rPr lang="ru-RU" sz="2600" dirty="0" smtClean="0"/>
              <a:t>взаимодействие с базой данных</a:t>
            </a:r>
            <a:r>
              <a:rPr lang="en-US" sz="2600" dirty="0" smtClean="0"/>
              <a:t>)</a:t>
            </a:r>
            <a:r>
              <a:rPr lang="ru-RU" sz="2600" dirty="0"/>
              <a:t>;</a:t>
            </a:r>
            <a:endParaRPr lang="ru-RU" sz="2600" dirty="0" smtClean="0"/>
          </a:p>
          <a:p>
            <a:r>
              <a:rPr lang="en-US" sz="2600" b="1" dirty="0" err="1" smtClean="0"/>
              <a:t>DeepMorphy</a:t>
            </a:r>
            <a:r>
              <a:rPr lang="en-US" sz="2600" dirty="0" smtClean="0"/>
              <a:t> </a:t>
            </a:r>
            <a:r>
              <a:rPr lang="ru-RU" sz="2600" dirty="0" smtClean="0"/>
              <a:t>(определение морфологических признаков</a:t>
            </a:r>
            <a:r>
              <a:rPr lang="ru-RU" sz="2600" dirty="0" smtClean="0"/>
              <a:t>);</a:t>
            </a:r>
            <a:endParaRPr lang="ru-RU" sz="2600" dirty="0" smtClean="0"/>
          </a:p>
          <a:p>
            <a:r>
              <a:rPr lang="en-US" sz="2600" b="1" dirty="0" err="1" smtClean="0"/>
              <a:t>dotNetRdf</a:t>
            </a:r>
            <a:r>
              <a:rPr lang="en-US" sz="2600" dirty="0" smtClean="0"/>
              <a:t> </a:t>
            </a:r>
            <a:r>
              <a:rPr lang="ru-RU" sz="2600" dirty="0" smtClean="0"/>
              <a:t>(выполнение </a:t>
            </a:r>
            <a:r>
              <a:rPr lang="en-US" sz="2600" dirty="0" smtClean="0"/>
              <a:t>SPARQL</a:t>
            </a:r>
            <a:r>
              <a:rPr lang="ru-RU" sz="2600" dirty="0" smtClean="0"/>
              <a:t>-запросов</a:t>
            </a:r>
            <a:r>
              <a:rPr lang="ru-RU" sz="2600" dirty="0" smtClean="0"/>
              <a:t>);</a:t>
            </a:r>
            <a:endParaRPr lang="ru-RU" sz="2600" dirty="0" smtClean="0"/>
          </a:p>
          <a:p>
            <a:r>
              <a:rPr lang="en-US" sz="2600" b="1" dirty="0" smtClean="0"/>
              <a:t>WPF</a:t>
            </a:r>
            <a:r>
              <a:rPr lang="en-US" sz="2600" dirty="0" smtClean="0"/>
              <a:t> </a:t>
            </a:r>
            <a:r>
              <a:rPr lang="ru-RU" sz="2600" dirty="0" smtClean="0"/>
              <a:t>(оконное </a:t>
            </a:r>
            <a:r>
              <a:rPr lang="ru-RU" sz="2600" dirty="0" smtClean="0"/>
              <a:t>приложение).</a:t>
            </a:r>
            <a:endParaRPr lang="en-US" sz="2600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6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Интерфейс приложения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238517"/>
            <a:ext cx="10911835" cy="470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41066"/>
            <a:ext cx="10535079" cy="5074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ходе данной работы:</a:t>
            </a:r>
          </a:p>
          <a:p>
            <a:r>
              <a:rPr lang="ru-RU" sz="2400" dirty="0" smtClean="0"/>
              <a:t>был разработан </a:t>
            </a:r>
            <a:r>
              <a:rPr lang="ru-RU" sz="2400" dirty="0" smtClean="0"/>
              <a:t>и реализован семантически-ориентированный естественно-языковой интерфейс для взаимодействия с Системой взаимосвязанных открытых </a:t>
            </a:r>
            <a:r>
              <a:rPr lang="ru-RU" sz="2400" dirty="0" smtClean="0"/>
              <a:t>данных;</a:t>
            </a:r>
            <a:endParaRPr lang="ru-RU" sz="2400" dirty="0" smtClean="0"/>
          </a:p>
          <a:p>
            <a:r>
              <a:rPr lang="ru-RU" sz="2400" dirty="0" smtClean="0"/>
              <a:t>проведено сравнение </a:t>
            </a:r>
            <a:r>
              <a:rPr lang="ru-RU" sz="2400" dirty="0" smtClean="0"/>
              <a:t>подходов к формальному описанию семантической структуры текстов и выбран подход теории </a:t>
            </a:r>
            <a:br>
              <a:rPr lang="ru-RU" sz="2400" dirty="0" smtClean="0"/>
            </a:br>
            <a:r>
              <a:rPr lang="ru-RU" sz="2400" dirty="0" smtClean="0"/>
              <a:t>К-представлений В.А. </a:t>
            </a:r>
            <a:r>
              <a:rPr lang="ru-RU" sz="2400" dirty="0" smtClean="0"/>
              <a:t>Фомичева;</a:t>
            </a:r>
            <a:endParaRPr lang="ru-RU" sz="2400" dirty="0" smtClean="0"/>
          </a:p>
          <a:p>
            <a:r>
              <a:rPr lang="ru-RU" sz="2400" dirty="0" smtClean="0"/>
              <a:t>разработана и </a:t>
            </a:r>
            <a:r>
              <a:rPr lang="ru-RU" sz="2400" dirty="0" smtClean="0"/>
              <a:t>реализована лингвистическая база </a:t>
            </a:r>
            <a:r>
              <a:rPr lang="ru-RU" sz="2400" dirty="0" smtClean="0"/>
              <a:t>данных;</a:t>
            </a:r>
            <a:endParaRPr lang="ru-RU" sz="2400" dirty="0" smtClean="0"/>
          </a:p>
          <a:p>
            <a:r>
              <a:rPr lang="ru-RU" sz="2400" dirty="0" smtClean="0"/>
              <a:t>разработаны алгоритмы </a:t>
            </a:r>
            <a:r>
              <a:rPr lang="ru-RU" sz="2400" dirty="0" smtClean="0"/>
              <a:t>для реализации преобразования </a:t>
            </a:r>
            <a:br>
              <a:rPr lang="ru-RU" sz="2400" dirty="0" smtClean="0"/>
            </a:br>
            <a:r>
              <a:rPr lang="ru-RU" sz="2400" dirty="0" smtClean="0"/>
              <a:t>«ЕЯ-запрос  → </a:t>
            </a:r>
            <a:r>
              <a:rPr lang="en-US" sz="2400" dirty="0" smtClean="0"/>
              <a:t>SPARQL-</a:t>
            </a:r>
            <a:r>
              <a:rPr lang="ru-RU" sz="2400" dirty="0" smtClean="0"/>
              <a:t>запрос</a:t>
            </a:r>
            <a:r>
              <a:rPr lang="ru-RU" sz="2400" dirty="0" smtClean="0"/>
              <a:t>»;</a:t>
            </a:r>
            <a:endParaRPr lang="ru-RU" sz="2400" dirty="0" smtClean="0"/>
          </a:p>
          <a:p>
            <a:r>
              <a:rPr lang="ru-RU" sz="2400" dirty="0" smtClean="0"/>
              <a:t>предложен принцип </a:t>
            </a:r>
            <a:r>
              <a:rPr lang="ru-RU" sz="2400" dirty="0" smtClean="0"/>
              <a:t>преобразования параметров запроса, позволяющий преодолевать проблему неоднозначности имен в </a:t>
            </a:r>
            <a:r>
              <a:rPr lang="ru-RU" sz="2400" dirty="0" smtClean="0"/>
              <a:t>онтологии.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8201" y="42509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Linked Open Data</a:t>
            </a:r>
            <a:r>
              <a:rPr lang="ru-RU" dirty="0" smtClean="0"/>
              <a:t> (</a:t>
            </a:r>
            <a:r>
              <a:rPr lang="en-US" dirty="0" smtClean="0"/>
              <a:t>LOD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298" y="1825625"/>
            <a:ext cx="452024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Система </a:t>
            </a:r>
            <a:r>
              <a:rPr lang="ru-RU" sz="2400" dirty="0"/>
              <a:t>LOD </a:t>
            </a:r>
            <a:r>
              <a:rPr lang="ru-RU" sz="2400" dirty="0" smtClean="0"/>
              <a:t>– огромный </a:t>
            </a:r>
            <a:r>
              <a:rPr lang="ru-RU" sz="2400" dirty="0"/>
              <a:t>размеченный ориентированный граф, состоящий из элементарных </a:t>
            </a:r>
            <a:r>
              <a:rPr lang="ru-RU" sz="2400" dirty="0" smtClean="0"/>
              <a:t>графов, представляющих тройки</a:t>
            </a:r>
            <a:r>
              <a:rPr lang="en-US" sz="2400" dirty="0" smtClean="0"/>
              <a:t> </a:t>
            </a:r>
            <a:r>
              <a:rPr lang="ru-RU" sz="2400" dirty="0" smtClean="0"/>
              <a:t>вида (субъект, предикат, объект).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99" y="1825625"/>
            <a:ext cx="6962775" cy="334327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2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4" y="1595718"/>
            <a:ext cx="4658152" cy="4891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Resource Description </a:t>
            </a:r>
            <a:r>
              <a:rPr lang="en-US" sz="2400" dirty="0" smtClean="0"/>
              <a:t>Framework – </a:t>
            </a:r>
            <a:r>
              <a:rPr lang="ru-RU" sz="2400" dirty="0" smtClean="0"/>
              <a:t>язык для создания распределенных баз знаний (онтологий).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Основной структурой языка  </a:t>
            </a:r>
            <a:r>
              <a:rPr lang="en-US" sz="2400" dirty="0" smtClean="0"/>
              <a:t>RDF </a:t>
            </a:r>
            <a:r>
              <a:rPr lang="ru-RU" sz="2400" dirty="0" smtClean="0"/>
              <a:t>являются триплеты – упорядоченные тройки вида (субъект, предикат, объект)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985" y="1981740"/>
            <a:ext cx="5629275" cy="306705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SPARQL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369350"/>
            <a:ext cx="8946541" cy="138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SPARQL</a:t>
            </a:r>
            <a:r>
              <a:rPr lang="ru-RU" sz="2400" dirty="0"/>
              <a:t> (рекурсивный акроним </a:t>
            </a:r>
            <a:r>
              <a:rPr lang="en-US" sz="2400" dirty="0"/>
              <a:t>SPARQL Protocol and RDF Query Language</a:t>
            </a:r>
            <a:r>
              <a:rPr lang="ru-RU" sz="2400" dirty="0" smtClean="0"/>
              <a:t>)</a:t>
            </a:r>
            <a:r>
              <a:rPr lang="en-US" sz="2400" dirty="0" smtClean="0"/>
              <a:t> – </a:t>
            </a:r>
            <a:r>
              <a:rPr lang="ru-RU" sz="2400" dirty="0"/>
              <a:t>язык запросов к данным, представленным в формате RDF.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3077529"/>
            <a:ext cx="4666667" cy="34857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b="15642"/>
          <a:stretch/>
        </p:blipFill>
        <p:spPr>
          <a:xfrm>
            <a:off x="7625869" y="3077529"/>
            <a:ext cx="2618375" cy="348571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2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Подходы к описанию семантического представления текстов на естественном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82" y="3338421"/>
            <a:ext cx="3097752" cy="17885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Абстрактное представление смысла</a:t>
            </a:r>
            <a:endParaRPr lang="ru-RU" sz="2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28773" y="2953110"/>
            <a:ext cx="5447013" cy="148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3200" dirty="0" smtClean="0"/>
              <a:t>Теория К-представлений </a:t>
            </a:r>
            <a:br>
              <a:rPr lang="ru-RU" sz="3200" dirty="0" smtClean="0"/>
            </a:br>
            <a:r>
              <a:rPr lang="ru-RU" sz="3200" dirty="0" smtClean="0"/>
              <a:t>В.А. Фомичева</a:t>
            </a:r>
            <a:endParaRPr lang="ru-RU" sz="3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895557" y="3338421"/>
            <a:ext cx="3097752" cy="110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800" dirty="0" smtClean="0"/>
              <a:t>Грамматика Монтегю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3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774343"/>
          </a:xfrm>
        </p:spPr>
        <p:txBody>
          <a:bodyPr/>
          <a:lstStyle/>
          <a:p>
            <a:pPr algn="ctr"/>
            <a:r>
              <a:rPr lang="ru-RU" dirty="0" smtClean="0"/>
              <a:t>Сравнение подходов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469627"/>
              </p:ext>
            </p:extLst>
          </p:nvPr>
        </p:nvGraphicFramePr>
        <p:xfrm>
          <a:off x="0" y="1129611"/>
          <a:ext cx="12192000" cy="5728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633012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67751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8235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9901144"/>
                    </a:ext>
                  </a:extLst>
                </a:gridCol>
              </a:tblGrid>
              <a:tr h="1392672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Критерий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Абстрактное</a:t>
                      </a:r>
                      <a:r>
                        <a:rPr lang="ru-RU" sz="2000" b="1" baseline="0" dirty="0" smtClean="0"/>
                        <a:t> представление смысла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Грамматика Монтегю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Теория</a:t>
                      </a:r>
                      <a:r>
                        <a:rPr lang="ru-RU" sz="2000" b="1" baseline="0" dirty="0" smtClean="0"/>
                        <a:t> К-представлений </a:t>
                      </a:r>
                      <a:br>
                        <a:rPr lang="ru-RU" sz="2000" b="1" baseline="0" dirty="0" smtClean="0"/>
                      </a:br>
                      <a:r>
                        <a:rPr lang="ru-RU" sz="2000" b="1" baseline="0" dirty="0" smtClean="0"/>
                        <a:t>В.А. Фомичева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562677"/>
                  </a:ext>
                </a:extLst>
              </a:tr>
              <a:tr h="1111722">
                <a:tc>
                  <a:txBody>
                    <a:bodyPr/>
                    <a:lstStyle/>
                    <a:p>
                      <a:r>
                        <a:rPr lang="ru-RU" sz="1800" b="1" dirty="0" smtClean="0"/>
                        <a:t>Язык текста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Английский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Английский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Русский, Немецкий,</a:t>
                      </a:r>
                      <a:r>
                        <a:rPr lang="ru-RU" sz="2000" baseline="0" dirty="0" smtClean="0"/>
                        <a:t> Французский, Английский и др.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94569"/>
                  </a:ext>
                </a:extLst>
              </a:tr>
              <a:tr h="1778756">
                <a:tc>
                  <a:txBody>
                    <a:bodyPr/>
                    <a:lstStyle/>
                    <a:p>
                      <a:r>
                        <a:rPr lang="ru-RU" sz="1800" b="1" dirty="0" smtClean="0"/>
                        <a:t>Типы текстов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aseline="0" dirty="0" smtClean="0"/>
                        <a:t>Повествовательные предложения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Повествовательные предложения</a:t>
                      </a:r>
                      <a:r>
                        <a:rPr lang="ru-RU" sz="2000" baseline="0" dirty="0" smtClean="0"/>
                        <a:t> и вопросы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Фразы-высказывания,</a:t>
                      </a:r>
                      <a:r>
                        <a:rPr lang="ru-RU" sz="2000" baseline="0" dirty="0" smtClean="0"/>
                        <a:t> повествовательные тексты, </a:t>
                      </a:r>
                    </a:p>
                    <a:p>
                      <a:r>
                        <a:rPr lang="ru-RU" sz="2000" baseline="0" dirty="0" smtClean="0"/>
                        <a:t>команды, вопросы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15147"/>
                  </a:ext>
                </a:extLst>
              </a:tr>
              <a:tr h="1445239">
                <a:tc>
                  <a:txBody>
                    <a:bodyPr/>
                    <a:lstStyle/>
                    <a:p>
                      <a:r>
                        <a:rPr lang="ru-RU" sz="1800" b="1" dirty="0" smtClean="0"/>
                        <a:t>Допустимая структура</a:t>
                      </a:r>
                      <a:r>
                        <a:rPr lang="ru-RU" sz="1800" b="1" baseline="0" dirty="0" smtClean="0"/>
                        <a:t> текста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Отдельное предложение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Отдельное предложение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Связный</a:t>
                      </a:r>
                      <a:r>
                        <a:rPr lang="ru-RU" sz="2000" baseline="0" dirty="0" smtClean="0"/>
                        <a:t> текст наравне с о</a:t>
                      </a:r>
                      <a:r>
                        <a:rPr lang="ru-RU" sz="2000" dirty="0" smtClean="0"/>
                        <a:t>тдельными предложениями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2865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6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Лингвистическая 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Состоит из:</a:t>
            </a:r>
          </a:p>
          <a:p>
            <a:r>
              <a:rPr lang="ru-RU" sz="3200" dirty="0" smtClean="0"/>
              <a:t>Морфологической базы данных</a:t>
            </a:r>
          </a:p>
          <a:p>
            <a:r>
              <a:rPr lang="ru-RU" sz="3200" dirty="0" smtClean="0"/>
              <a:t>Лексико-семантического словаря</a:t>
            </a:r>
          </a:p>
          <a:p>
            <a:r>
              <a:rPr lang="ru-RU" sz="3200" dirty="0" smtClean="0"/>
              <a:t>Словаря предложных фреймов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6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Морфологическая 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08" y="1853248"/>
            <a:ext cx="5295900" cy="3533775"/>
          </a:xfrm>
        </p:spPr>
      </p:pic>
      <p:sp>
        <p:nvSpPr>
          <p:cNvPr id="5" name="TextBox 4"/>
          <p:cNvSpPr txBox="1"/>
          <p:nvPr/>
        </p:nvSpPr>
        <p:spPr>
          <a:xfrm>
            <a:off x="852110" y="1853248"/>
            <a:ext cx="477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Содержит информацию о лексемах, терминах, а также набор возможных морфологических признаков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ru-RU" sz="2400" dirty="0" smtClean="0"/>
              <a:t>Для определения морфологических признаков используется </a:t>
            </a:r>
            <a:r>
              <a:rPr lang="ru-RU" sz="2400" dirty="0" err="1" smtClean="0"/>
              <a:t>нейросетевая</a:t>
            </a:r>
            <a:r>
              <a:rPr lang="ru-RU" sz="2400" dirty="0" smtClean="0"/>
              <a:t> библиотека </a:t>
            </a:r>
            <a:r>
              <a:rPr lang="en-US" sz="2400" dirty="0" err="1" smtClean="0"/>
              <a:t>DeepMorphy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4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2084</TotalTime>
  <Words>970</Words>
  <Application>Microsoft Office PowerPoint</Application>
  <PresentationFormat>Широкоэкранный</PresentationFormat>
  <Paragraphs>186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Century Gothic</vt:lpstr>
      <vt:lpstr>Century Gothic (Заголовки)</vt:lpstr>
      <vt:lpstr>Times New Roman</vt:lpstr>
      <vt:lpstr>Wingdings 2</vt:lpstr>
      <vt:lpstr>Wingdings 3</vt:lpstr>
      <vt:lpstr>Ион</vt:lpstr>
      <vt:lpstr>Презентация PowerPoint</vt:lpstr>
      <vt:lpstr>Цели и задачи</vt:lpstr>
      <vt:lpstr>Linked Open Data (LOD)</vt:lpstr>
      <vt:lpstr>RDF</vt:lpstr>
      <vt:lpstr>SPARQL</vt:lpstr>
      <vt:lpstr>Подходы к описанию семантического представления текстов на естественном языке</vt:lpstr>
      <vt:lpstr>Сравнение подходов</vt:lpstr>
      <vt:lpstr>Лингвистическая база данных</vt:lpstr>
      <vt:lpstr>Морфологическая база данных</vt:lpstr>
      <vt:lpstr>Лексико-семантический словарь</vt:lpstr>
      <vt:lpstr>Словарь предложных фреймов</vt:lpstr>
      <vt:lpstr>Структура входного запроса на русском языке</vt:lpstr>
      <vt:lpstr>Примеры запросов</vt:lpstr>
      <vt:lpstr>Структура семантического представления</vt:lpstr>
      <vt:lpstr>Неоднозначность именования в онтологиях</vt:lpstr>
      <vt:lpstr>Недостаточная связанность данных</vt:lpstr>
      <vt:lpstr>Принципы преобразования параметров запросов к LOD</vt:lpstr>
      <vt:lpstr>Компонент разрешения имен</vt:lpstr>
      <vt:lpstr>Преобразование семантического представления в SPARQL-запрос</vt:lpstr>
      <vt:lpstr>Заголовок SPARQL-запроса</vt:lpstr>
      <vt:lpstr>Тройки равенства</vt:lpstr>
      <vt:lpstr>Тройка сравнения</vt:lpstr>
      <vt:lpstr>Средства разработки</vt:lpstr>
      <vt:lpstr>Интерфейс приложения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docNemo</dc:creator>
  <cp:lastModifiedBy>docNemo</cp:lastModifiedBy>
  <cp:revision>74</cp:revision>
  <dcterms:created xsi:type="dcterms:W3CDTF">2022-04-12T07:04:07Z</dcterms:created>
  <dcterms:modified xsi:type="dcterms:W3CDTF">2022-06-04T12:38:55Z</dcterms:modified>
</cp:coreProperties>
</file>