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7" r:id="rId2"/>
    <p:sldId id="258" r:id="rId3"/>
    <p:sldId id="269" r:id="rId4"/>
    <p:sldId id="294" r:id="rId5"/>
    <p:sldId id="279" r:id="rId6"/>
    <p:sldId id="270" r:id="rId7"/>
    <p:sldId id="291" r:id="rId8"/>
    <p:sldId id="280" r:id="rId9"/>
    <p:sldId id="271" r:id="rId10"/>
    <p:sldId id="272" r:id="rId11"/>
    <p:sldId id="275" r:id="rId12"/>
    <p:sldId id="276" r:id="rId13"/>
    <p:sldId id="277" r:id="rId14"/>
    <p:sldId id="278" r:id="rId15"/>
    <p:sldId id="281" r:id="rId16"/>
    <p:sldId id="290" r:id="rId17"/>
    <p:sldId id="289" r:id="rId18"/>
    <p:sldId id="284" r:id="rId19"/>
    <p:sldId id="296" r:id="rId20"/>
    <p:sldId id="295" r:id="rId21"/>
    <p:sldId id="297" r:id="rId22"/>
    <p:sldId id="298" r:id="rId23"/>
    <p:sldId id="293" r:id="rId24"/>
    <p:sldId id="299" r:id="rId25"/>
    <p:sldId id="274" r:id="rId26"/>
    <p:sldId id="292" r:id="rId27"/>
    <p:sldId id="273" r:id="rId28"/>
    <p:sldId id="282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8" autoAdjust="0"/>
    <p:restoredTop sz="94660"/>
  </p:normalViewPr>
  <p:slideViewPr>
    <p:cSldViewPr snapToGrid="0">
      <p:cViewPr varScale="1">
        <p:scale>
          <a:sx n="53" d="100"/>
          <a:sy n="53" d="100"/>
        </p:scale>
        <p:origin x="57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64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90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48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19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44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97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42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28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97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039D10-B407-417D-B9A7-5ABFBCE3522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95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90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039D10-B407-417D-B9A7-5ABFBCE3522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167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ai">
            <a:extLst>
              <a:ext uri="{FF2B5EF4-FFF2-40B4-BE49-F238E27FC236}">
                <a16:creationId xmlns:a16="http://schemas.microsoft.com/office/drawing/2014/main" id="{5DB38610-EF62-4B94-8F4D-3D1D95A8AF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2" y="396263"/>
            <a:ext cx="1085850" cy="1064260"/>
          </a:xfrm>
          <a:prstGeom prst="rect">
            <a:avLst/>
          </a:prstGeom>
          <a:noFill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23949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Актуализация </a:t>
            </a:r>
            <a:r>
              <a:rPr lang="ru-RU" sz="2800" dirty="0" smtClean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содержания базы </a:t>
            </a:r>
            <a:r>
              <a:rPr lang="ru-RU" sz="28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данных на основе семантической обработки ресурсов из полнотекстовой базы данных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387406-8E82-4353-9175-74C05AD1BE4B}"/>
              </a:ext>
            </a:extLst>
          </p:cNvPr>
          <p:cNvSpPr/>
          <p:nvPr/>
        </p:nvSpPr>
        <p:spPr>
          <a:xfrm>
            <a:off x="993327" y="433555"/>
            <a:ext cx="10174778" cy="260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85" indent="-630555" algn="ctr">
              <a:lnSpc>
                <a:spcPts val="1190"/>
              </a:lnSpc>
              <a:spcAft>
                <a:spcPts val="0"/>
              </a:spcAft>
            </a:pPr>
            <a:r>
              <a:rPr lang="ru-RU" b="1" dirty="0">
                <a:solidFill>
                  <a:schemeClr val="tx1">
                    <a:lumMod val="95000"/>
                  </a:schemeClr>
                </a:solidFill>
                <a:effectLst/>
                <a:latin typeface="Century Gothic (Заголовки)"/>
                <a:ea typeface="Times New Roman" panose="02020603050405020304" pitchFamily="18" charset="0"/>
              </a:rPr>
              <a:t>МИНИСТЕРСТВО ОБРАЗОВАНИЯ И НАУКИ РОССИЙСКОЙ ФЕДЕРАЦИИ</a:t>
            </a:r>
            <a:endParaRPr lang="ru-RU" sz="2800" dirty="0">
              <a:solidFill>
                <a:schemeClr val="tx1">
                  <a:lumMod val="95000"/>
                </a:schemeClr>
              </a:solidFill>
              <a:effectLst/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87D3A4-09BE-46C4-8800-3148A76AE97E}"/>
              </a:ext>
            </a:extLst>
          </p:cNvPr>
          <p:cNvSpPr/>
          <p:nvPr/>
        </p:nvSpPr>
        <p:spPr>
          <a:xfrm>
            <a:off x="1453212" y="717068"/>
            <a:ext cx="925500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>
              <a:spcAft>
                <a:spcPts val="0"/>
              </a:spcAft>
            </a:pPr>
            <a:r>
              <a:rPr lang="ru-RU" b="0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  <a:ea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sz="2800" dirty="0">
              <a:solidFill>
                <a:schemeClr val="tx1">
                  <a:lumMod val="95000"/>
                </a:schemeClr>
              </a:solidFill>
              <a:latin typeface="Century Gothic (Заголовки)"/>
              <a:ea typeface="Times New Roman" panose="02020603050405020304" pitchFamily="18" charset="0"/>
            </a:endParaRPr>
          </a:p>
          <a:p>
            <a:pPr indent="-125095" algn="ctr">
              <a:spcAft>
                <a:spcPts val="0"/>
              </a:spcAft>
            </a:pPr>
            <a:r>
              <a:rPr lang="ru-RU" b="0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  <a:ea typeface="Times New Roman" panose="02020603050405020304" pitchFamily="18" charset="0"/>
              </a:rPr>
              <a:t> УЧРЕЖДЕНИЕ ВЫСШЕГО ОБРАЗОВАНИЯ</a:t>
            </a:r>
            <a:endParaRPr lang="ru-RU" sz="2800" dirty="0">
              <a:solidFill>
                <a:schemeClr val="tx1">
                  <a:lumMod val="95000"/>
                </a:schemeClr>
              </a:solidFill>
              <a:latin typeface="Century Gothic (Заголовки)"/>
              <a:ea typeface="Times New Roman" panose="02020603050405020304" pitchFamily="18" charset="0"/>
            </a:endParaRPr>
          </a:p>
          <a:p>
            <a:pPr indent="443230" algn="ctr">
              <a:spcAft>
                <a:spcPts val="0"/>
              </a:spcAft>
            </a:pPr>
            <a:r>
              <a:rPr lang="ru-RU" b="0" spc="110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  <a:ea typeface="Times New Roman" panose="02020603050405020304" pitchFamily="18" charset="0"/>
              </a:rPr>
              <a:t>«МОСКОВСКИЙ АВИАЦИОННЫЙ ИНСТИТУТ</a:t>
            </a:r>
            <a:endParaRPr lang="ru-RU" sz="2800" dirty="0">
              <a:solidFill>
                <a:schemeClr val="tx1">
                  <a:lumMod val="95000"/>
                </a:schemeClr>
              </a:solidFill>
              <a:latin typeface="Century Gothic (Заголовки)"/>
              <a:ea typeface="Times New Roman" panose="02020603050405020304" pitchFamily="18" charset="0"/>
            </a:endParaRPr>
          </a:p>
          <a:p>
            <a:pPr algn="ctr"/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  <a:ea typeface="Times New Roman" panose="02020603050405020304" pitchFamily="18" charset="0"/>
                <a:cs typeface="Calibri" panose="020F0502020204030204" pitchFamily="34" charset="0"/>
              </a:rPr>
              <a:t> (национальный исследовательский университет)»</a:t>
            </a:r>
            <a:endParaRPr lang="ru-RU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48AC82-6F30-47D8-85A7-D82D28DA3CD6}"/>
              </a:ext>
            </a:extLst>
          </p:cNvPr>
          <p:cNvSpPr/>
          <p:nvPr/>
        </p:nvSpPr>
        <p:spPr>
          <a:xfrm>
            <a:off x="436552" y="2005233"/>
            <a:ext cx="11349470" cy="39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  <a:ea typeface="Times New Roman" panose="02020603050405020304" pitchFamily="18" charset="0"/>
              </a:rPr>
              <a:t>Кафедра 319 «Системы интеллектуального мониторинга</a:t>
            </a:r>
            <a:r>
              <a:rPr lang="ru-RU" sz="2000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  <a:ea typeface="Times New Roman" panose="02020603050405020304" pitchFamily="18" charset="0"/>
              </a:rPr>
              <a:t>»</a:t>
            </a:r>
            <a:endParaRPr lang="ru-RU" sz="2000" dirty="0">
              <a:solidFill>
                <a:schemeClr val="tx1">
                  <a:lumMod val="95000"/>
                </a:schemeClr>
              </a:solidFill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E1299D4-A820-4B47-ABBA-F45AC06AC924}"/>
              </a:ext>
            </a:extLst>
          </p:cNvPr>
          <p:cNvSpPr/>
          <p:nvPr/>
        </p:nvSpPr>
        <p:spPr>
          <a:xfrm>
            <a:off x="494204" y="6408494"/>
            <a:ext cx="1134947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b="1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  <a:ea typeface="Times New Roman" panose="02020603050405020304" pitchFamily="18" charset="0"/>
              </a:rPr>
              <a:t>Москва, 2022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8077065" y="4344277"/>
            <a:ext cx="36783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Автор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:</a:t>
            </a:r>
            <a:endParaRPr lang="ru-RU" sz="200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  <a:p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Подрезов Д.В.</a:t>
            </a:r>
            <a:endParaRPr lang="ru-RU" sz="200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  <a:p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Научный руководитель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:</a:t>
            </a:r>
            <a:endParaRPr lang="ru-RU" sz="200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  <a:p>
            <a:r>
              <a:rPr lang="ru-RU" sz="2000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д.т.н. профессор Фомичев В.А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3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3936" y="315884"/>
            <a:ext cx="8631936" cy="125854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Структура лингвистической базы данных</a:t>
            </a:r>
            <a:endParaRPr lang="ru-RU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581" y="2224088"/>
            <a:ext cx="110088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3200" dirty="0" smtClean="0">
                <a:latin typeface="Century Gothic (Заголовки)"/>
              </a:rPr>
              <a:t>Компоненты: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entury Gothic (Заголовки)"/>
              </a:rPr>
              <a:t>Морфологическая база данных (МБД)</a:t>
            </a:r>
            <a:endParaRPr lang="en-US" sz="3200" dirty="0">
              <a:latin typeface="Century Gothic (Заголовки)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entury Gothic (Заголовки)"/>
              </a:rPr>
              <a:t>Лексико-семантический словарь (ЛСС)</a:t>
            </a:r>
            <a:endParaRPr lang="en-US" sz="3200" dirty="0" smtClean="0">
              <a:latin typeface="Century Gothic (Заголовки)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entury Gothic (Заголовки)"/>
              </a:rPr>
              <a:t>Словарь глагольно-предложных фреймов (СГПФ)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entury Gothic (Заголовки)"/>
              </a:rPr>
              <a:t>Словарь предложных фреймов (СПФ)</a:t>
            </a:r>
            <a:endParaRPr lang="ru-RU" sz="32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33115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3936" y="871274"/>
            <a:ext cx="8631936" cy="7031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Морфологическая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база данных</a:t>
            </a:r>
            <a:endParaRPr lang="ru-RU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pic>
        <p:nvPicPr>
          <p:cNvPr id="1026" name="Picture 2" descr="M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" y="1765344"/>
            <a:ext cx="4746752" cy="453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89904" y="2171655"/>
            <a:ext cx="520977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>
                <a:latin typeface="Century Gothic (Заголовки)"/>
              </a:rPr>
              <a:t>Морфологические признаки словоформ определяются с помощью </a:t>
            </a:r>
            <a:r>
              <a:rPr lang="ru-RU" sz="2400" dirty="0" smtClean="0">
                <a:latin typeface="Century Gothic (Заголовки)"/>
              </a:rPr>
              <a:t>методов </a:t>
            </a:r>
            <a:r>
              <a:rPr lang="ru-RU" sz="2400" dirty="0">
                <a:latin typeface="Century Gothic (Заголовки)"/>
              </a:rPr>
              <a:t>из библиотеки </a:t>
            </a:r>
            <a:r>
              <a:rPr lang="ru-RU" sz="2400" dirty="0" err="1" smtClean="0">
                <a:latin typeface="Century Gothic (Заголовки)"/>
              </a:rPr>
              <a:t>DeepMorphy</a:t>
            </a:r>
            <a:r>
              <a:rPr lang="ru-RU" sz="2400" dirty="0" smtClean="0">
                <a:latin typeface="Century Gothic (Заголовки)"/>
              </a:rPr>
              <a:t>.</a:t>
            </a:r>
          </a:p>
          <a:p>
            <a:pPr>
              <a:spcBef>
                <a:spcPts val="1200"/>
              </a:spcBef>
            </a:pPr>
            <a:endParaRPr lang="ru-RU" sz="2400" dirty="0">
              <a:latin typeface="Century Gothic (Заголовки)"/>
            </a:endParaRPr>
          </a:p>
          <a:p>
            <a:pPr>
              <a:spcBef>
                <a:spcPts val="1200"/>
              </a:spcBef>
            </a:pPr>
            <a:r>
              <a:rPr lang="ru-RU" sz="2400" dirty="0" smtClean="0">
                <a:latin typeface="Century Gothic (Заголовки)"/>
              </a:rPr>
              <a:t>МБД содержит лексемы, набор морфологических признаков и связь каждой лексемы с её частью речи и подклассом части речи</a:t>
            </a:r>
          </a:p>
        </p:txBody>
      </p:sp>
    </p:spTree>
    <p:extLst>
      <p:ext uri="{BB962C8B-B14F-4D97-AF65-F5344CB8AC3E}">
        <p14:creationId xmlns:p14="http://schemas.microsoft.com/office/powerpoint/2010/main" val="29506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3936" y="871274"/>
            <a:ext cx="8631936" cy="7031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Лексико-семантический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словарь</a:t>
            </a:r>
            <a:endParaRPr lang="ru-RU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pic>
        <p:nvPicPr>
          <p:cNvPr id="2050" name="Picture 2" descr="L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4" y="1767839"/>
            <a:ext cx="5776596" cy="4529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65661" y="2484547"/>
            <a:ext cx="52097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800" dirty="0">
                <a:latin typeface="Century Gothic (Заголовки)"/>
              </a:rPr>
              <a:t>ЛСС хранит информацию о лексических единицах, которым ставятся в соответствие семантические </a:t>
            </a:r>
            <a:r>
              <a:rPr lang="ru-RU" sz="2800" dirty="0" smtClean="0">
                <a:latin typeface="Century Gothic (Заголовки)"/>
              </a:rPr>
              <a:t>единицы.</a:t>
            </a:r>
            <a:endParaRPr lang="ru-RU" sz="28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0982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3936" y="465514"/>
            <a:ext cx="8631936" cy="1108918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Словарь </a:t>
            </a:r>
            <a:r>
              <a:rPr lang="ru-RU" sz="3600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глагольно-предложных семантико-синтаксических фреймов</a:t>
            </a:r>
            <a:endParaRPr lang="ru-RU" sz="3600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pic>
        <p:nvPicPr>
          <p:cNvPr id="3074" name="Picture 2" descr="VPSSF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1786458"/>
            <a:ext cx="7164913" cy="448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02490" y="1786458"/>
            <a:ext cx="448951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dirty="0" smtClean="0">
                <a:latin typeface="Century Gothic (Заголовки)"/>
              </a:rPr>
              <a:t>СГПФ </a:t>
            </a:r>
            <a:r>
              <a:rPr lang="ru-RU" sz="2000" dirty="0">
                <a:latin typeface="Century Gothic (Заголовки)"/>
              </a:rPr>
              <a:t>содержит информацию о сочетаниях </a:t>
            </a:r>
            <a:r>
              <a:rPr lang="ru-RU" sz="2000" dirty="0" smtClean="0">
                <a:latin typeface="Century Gothic (Заголовки)"/>
              </a:rPr>
              <a:t>вида: «Глагол </a:t>
            </a:r>
            <a:r>
              <a:rPr lang="ru-RU" sz="2000" dirty="0">
                <a:latin typeface="Century Gothic (Заголовки)"/>
              </a:rPr>
              <a:t>+ </a:t>
            </a:r>
            <a:r>
              <a:rPr lang="ru-RU" sz="2000" dirty="0" smtClean="0">
                <a:latin typeface="Century Gothic (Заголовки)"/>
              </a:rPr>
              <a:t>Предлог (возможно пустой) </a:t>
            </a:r>
            <a:r>
              <a:rPr lang="ru-RU" sz="2000" dirty="0">
                <a:latin typeface="Century Gothic (Заголовки)"/>
              </a:rPr>
              <a:t>+ </a:t>
            </a:r>
            <a:r>
              <a:rPr lang="ru-RU" sz="2000" dirty="0" smtClean="0">
                <a:latin typeface="Century Gothic (Заголовки)"/>
              </a:rPr>
              <a:t>Существительное»</a:t>
            </a:r>
          </a:p>
          <a:p>
            <a:pPr>
              <a:spcBef>
                <a:spcPts val="1200"/>
              </a:spcBef>
            </a:pPr>
            <a:r>
              <a:rPr lang="ru-RU" sz="2000" dirty="0" smtClean="0">
                <a:latin typeface="Century Gothic (Заголовки)"/>
              </a:rPr>
              <a:t>Фрейм включает в себя: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 (Заголовки)"/>
              </a:rPr>
              <a:t>М</a:t>
            </a:r>
            <a:r>
              <a:rPr lang="ru-RU" sz="2000" dirty="0" smtClean="0">
                <a:latin typeface="Century Gothic (Заголовки)"/>
              </a:rPr>
              <a:t>орфологические признаки глагола (или причастия)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entury Gothic (Заголовки)"/>
              </a:rPr>
              <a:t>Семантическое значение ситуации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entury Gothic (Заголовки)"/>
              </a:rPr>
              <a:t>Семантическое ограничение существительного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entury Gothic (Заголовки)"/>
              </a:rPr>
              <a:t>Роль существительного</a:t>
            </a:r>
          </a:p>
        </p:txBody>
      </p:sp>
    </p:spTree>
    <p:extLst>
      <p:ext uri="{BB962C8B-B14F-4D97-AF65-F5344CB8AC3E}">
        <p14:creationId xmlns:p14="http://schemas.microsoft.com/office/powerpoint/2010/main" val="229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3936" y="498764"/>
            <a:ext cx="8631936" cy="1075667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Словарь </a:t>
            </a:r>
            <a:r>
              <a:rPr lang="ru-RU" sz="3600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предложных семантико-синтаксических фреймов</a:t>
            </a:r>
            <a:endParaRPr lang="ru-RU" sz="3600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042008"/>
            <a:ext cx="523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dirty="0" smtClean="0">
                <a:latin typeface="Century Gothic (Заголовки)"/>
              </a:rPr>
              <a:t>СПФ </a:t>
            </a:r>
            <a:r>
              <a:rPr lang="ru-RU" sz="2000" dirty="0">
                <a:latin typeface="Century Gothic (Заголовки)"/>
              </a:rPr>
              <a:t>содержит информацию о сочетаниях </a:t>
            </a:r>
            <a:r>
              <a:rPr lang="ru-RU" sz="2000" dirty="0" smtClean="0">
                <a:latin typeface="Century Gothic (Заголовки)"/>
              </a:rPr>
              <a:t>вида: </a:t>
            </a:r>
            <a:r>
              <a:rPr lang="ru-RU" sz="2000" dirty="0">
                <a:latin typeface="Century Gothic (Заголовки)"/>
              </a:rPr>
              <a:t>«Существительное </a:t>
            </a:r>
            <a:r>
              <a:rPr lang="ru-RU" sz="2000" dirty="0" smtClean="0">
                <a:latin typeface="Century Gothic (Заголовки)"/>
              </a:rPr>
              <a:t>1 </a:t>
            </a:r>
            <a:r>
              <a:rPr lang="ru-RU" sz="2000" dirty="0">
                <a:latin typeface="Century Gothic (Заголовки)"/>
              </a:rPr>
              <a:t>+ </a:t>
            </a:r>
            <a:r>
              <a:rPr lang="ru-RU" sz="2000" dirty="0" smtClean="0">
                <a:latin typeface="Century Gothic (Заголовки)"/>
              </a:rPr>
              <a:t>Предлог </a:t>
            </a:r>
            <a:r>
              <a:rPr lang="ru-RU" sz="2000" dirty="0">
                <a:latin typeface="Century Gothic (Заголовки)"/>
              </a:rPr>
              <a:t>(возможно пустой</a:t>
            </a:r>
            <a:r>
              <a:rPr lang="ru-RU" sz="2000" dirty="0" smtClean="0">
                <a:latin typeface="Century Gothic (Заголовки)"/>
              </a:rPr>
              <a:t>) </a:t>
            </a:r>
            <a:r>
              <a:rPr lang="ru-RU" sz="2000" dirty="0">
                <a:latin typeface="Century Gothic (Заголовки)"/>
              </a:rPr>
              <a:t>+ </a:t>
            </a:r>
            <a:r>
              <a:rPr lang="ru-RU" sz="2000" dirty="0" smtClean="0">
                <a:latin typeface="Century Gothic (Заголовки)"/>
              </a:rPr>
              <a:t>Существительное </a:t>
            </a:r>
            <a:r>
              <a:rPr lang="ru-RU" sz="2000" dirty="0">
                <a:latin typeface="Century Gothic (Заголовки)"/>
              </a:rPr>
              <a:t>2»</a:t>
            </a:r>
          </a:p>
          <a:p>
            <a:pPr>
              <a:spcBef>
                <a:spcPts val="1200"/>
              </a:spcBef>
            </a:pPr>
            <a:r>
              <a:rPr lang="ru-RU" sz="2000" dirty="0" smtClean="0">
                <a:latin typeface="Century Gothic (Заголовки)"/>
              </a:rPr>
              <a:t>Фрейм включает в себя: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entury Gothic (Заголовки)"/>
              </a:rPr>
              <a:t>Семантическое ограничение первого и второго существительных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entury Gothic (Заголовки)"/>
              </a:rPr>
              <a:t>Семантическое значение фрейма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entury Gothic (Заголовки)"/>
              </a:rPr>
              <a:t>Необходимый падеж второго существительного</a:t>
            </a:r>
            <a:endParaRPr lang="ru-RU" sz="3200" dirty="0">
              <a:latin typeface="Century Gothic (Заголовки)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759519"/>
            <a:ext cx="4714239" cy="455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3936" y="871274"/>
            <a:ext cx="8631936" cy="7031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Формальная модель базы знаний</a:t>
            </a:r>
            <a:endParaRPr lang="ru-RU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99314"/>
            <a:ext cx="12192000" cy="4924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latin typeface="Courier New" panose="02070309020205020404" pitchFamily="49" charset="0"/>
                <a:ea typeface="Times New Roman" panose="02020603050405020304" pitchFamily="18" charset="0"/>
              </a:rPr>
              <a:t>&lt;concept1, concept2 * (rel1, value1</a:t>
            </a:r>
            <a:r>
              <a:rPr lang="en-US" sz="26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)…(</a:t>
            </a:r>
            <a:r>
              <a:rPr lang="en-US" sz="26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reln</a:t>
            </a:r>
            <a:r>
              <a:rPr lang="en-US" sz="26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valuen</a:t>
            </a:r>
            <a:r>
              <a:rPr lang="en-US" sz="2600" dirty="0">
                <a:latin typeface="Courier New" panose="02070309020205020404" pitchFamily="49" charset="0"/>
                <a:ea typeface="Times New Roman" panose="02020603050405020304" pitchFamily="18" charset="0"/>
              </a:rPr>
              <a:t>)&gt;</a:t>
            </a:r>
            <a:endParaRPr lang="ru-RU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863600" y="2083541"/>
            <a:ext cx="10403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500" dirty="0" smtClean="0">
                <a:latin typeface="Century Gothic (Заголовки)"/>
              </a:rPr>
              <a:t>Формальную модель базы знаний можно представить в виде описания конечного множества выражений вида:</a:t>
            </a:r>
            <a:endParaRPr lang="ru-RU" sz="2500" dirty="0">
              <a:latin typeface="Century Gothic (Заголовки)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3600" y="4345756"/>
            <a:ext cx="10403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Century Gothic (Заголовки)"/>
              </a:rPr>
              <a:t>c</a:t>
            </a:r>
            <a:r>
              <a:rPr lang="en-US" sz="2500" dirty="0" smtClean="0">
                <a:latin typeface="Century Gothic (Заголовки)"/>
              </a:rPr>
              <a:t>oncept1 – </a:t>
            </a:r>
            <a:r>
              <a:rPr lang="ru-RU" sz="2500" dirty="0" smtClean="0">
                <a:latin typeface="Century Gothic (Заголовки)"/>
              </a:rPr>
              <a:t>поясняемое понятие</a:t>
            </a:r>
            <a:r>
              <a:rPr lang="en-US" sz="2500" dirty="0" smtClean="0">
                <a:latin typeface="Century Gothic (Заголовки)"/>
              </a:rPr>
              <a:t>;</a:t>
            </a:r>
            <a:endParaRPr lang="ru-RU" sz="2500" dirty="0" smtClean="0">
              <a:latin typeface="Century Gothic (Заголовки)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Century Gothic (Заголовки)"/>
              </a:rPr>
              <a:t>c</a:t>
            </a:r>
            <a:r>
              <a:rPr lang="en-US" sz="2500" dirty="0" smtClean="0">
                <a:latin typeface="Century Gothic (Заголовки)"/>
              </a:rPr>
              <a:t>oncept2 – </a:t>
            </a:r>
            <a:r>
              <a:rPr lang="ru-RU" sz="2500" dirty="0" smtClean="0">
                <a:latin typeface="Century Gothic (Заголовки)"/>
              </a:rPr>
              <a:t>понятие-стереотип;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500" dirty="0" smtClean="0">
                <a:latin typeface="Century Gothic (Заголовки)"/>
              </a:rPr>
              <a:t>(</a:t>
            </a:r>
            <a:r>
              <a:rPr lang="en-US" sz="2500" dirty="0" err="1" smtClean="0">
                <a:latin typeface="Century Gothic (Заголовки)"/>
              </a:rPr>
              <a:t>rel</a:t>
            </a:r>
            <a:r>
              <a:rPr lang="en-US" sz="2500" dirty="0" smtClean="0">
                <a:latin typeface="Century Gothic (Заголовки)"/>
              </a:rPr>
              <a:t>, value</a:t>
            </a:r>
            <a:r>
              <a:rPr lang="ru-RU" sz="2500" dirty="0" smtClean="0">
                <a:latin typeface="Century Gothic (Заголовки)"/>
              </a:rPr>
              <a:t>)</a:t>
            </a:r>
            <a:r>
              <a:rPr lang="en-GB" sz="2500" dirty="0" smtClean="0">
                <a:latin typeface="Century Gothic (Заголовки)"/>
              </a:rPr>
              <a:t> – </a:t>
            </a:r>
            <a:r>
              <a:rPr lang="ru-RU" sz="2500" dirty="0" smtClean="0">
                <a:latin typeface="Century Gothic (Заголовки)"/>
              </a:rPr>
              <a:t>бинарное отношение – свойство объекта из класса </a:t>
            </a:r>
            <a:r>
              <a:rPr lang="en-US" sz="2500" dirty="0" smtClean="0">
                <a:latin typeface="Century Gothic (Заголовки)"/>
              </a:rPr>
              <a:t>concept1</a:t>
            </a:r>
            <a:r>
              <a:rPr lang="ru-RU" sz="2500" dirty="0" smtClean="0">
                <a:latin typeface="Century Gothic (Заголовки)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769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3936" y="871274"/>
            <a:ext cx="8631936" cy="7031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Формальная модель базы знаний</a:t>
            </a:r>
            <a:endParaRPr lang="ru-RU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984" y="1998711"/>
            <a:ext cx="10403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500" dirty="0" smtClean="0">
                <a:latin typeface="Century Gothic (Заголовки)"/>
              </a:rPr>
              <a:t>Пример выражения:</a:t>
            </a:r>
            <a:endParaRPr lang="en-US" sz="2500" dirty="0" smtClean="0">
              <a:latin typeface="Century Gothic (Заголовки)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2900045"/>
            <a:ext cx="12192000" cy="209288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ru-RU" sz="26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спорт-команда, </a:t>
            </a:r>
            <a:r>
              <a:rPr lang="ru-RU" sz="2600" dirty="0">
                <a:latin typeface="Courier New" panose="02070309020205020404" pitchFamily="49" charset="0"/>
                <a:ea typeface="Times New Roman" panose="02020603050405020304" pitchFamily="18" charset="0"/>
              </a:rPr>
              <a:t>группа1 * (Название, </a:t>
            </a:r>
            <a:r>
              <a:rPr lang="ru-RU" sz="26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нек</a:t>
            </a:r>
            <a:r>
              <a:rPr lang="ru-RU" sz="26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6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строка1)(Вид-спорта</a:t>
            </a:r>
            <a:r>
              <a:rPr lang="ru-RU" sz="26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ru-RU" sz="26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нек</a:t>
            </a:r>
            <a:r>
              <a:rPr lang="ru-RU" sz="26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6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конкретиз</a:t>
            </a:r>
            <a:r>
              <a:rPr lang="ru-RU" sz="2600" dirty="0">
                <a:latin typeface="Courier New" panose="02070309020205020404" pitchFamily="49" charset="0"/>
                <a:ea typeface="Times New Roman" panose="02020603050405020304" pitchFamily="18" charset="0"/>
              </a:rPr>
              <a:t>-спорта)(Символика, </a:t>
            </a:r>
            <a:r>
              <a:rPr lang="ru-RU" sz="26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нек</a:t>
            </a:r>
            <a:r>
              <a:rPr lang="ru-RU" sz="2600" dirty="0">
                <a:latin typeface="Courier New" panose="02070309020205020404" pitchFamily="49" charset="0"/>
                <a:ea typeface="Times New Roman" panose="02020603050405020304" pitchFamily="18" charset="0"/>
              </a:rPr>
              <a:t> эмблема1)(Страна-</a:t>
            </a:r>
            <a:r>
              <a:rPr lang="ru-RU" sz="26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отнош</a:t>
            </a:r>
            <a:r>
              <a:rPr lang="ru-RU" sz="26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ru-RU" sz="26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нек</a:t>
            </a:r>
            <a:r>
              <a:rPr lang="ru-RU" sz="2600" dirty="0">
                <a:latin typeface="Courier New" panose="02070309020205020404" pitchFamily="49" charset="0"/>
                <a:ea typeface="Times New Roman" panose="02020603050405020304" pitchFamily="18" charset="0"/>
              </a:rPr>
              <a:t> страна1)(Город-</a:t>
            </a:r>
            <a:r>
              <a:rPr lang="ru-RU" sz="26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отнош</a:t>
            </a:r>
            <a:r>
              <a:rPr lang="ru-RU" sz="26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ru-RU" sz="26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нек</a:t>
            </a:r>
            <a:r>
              <a:rPr lang="ru-RU" sz="2600" dirty="0">
                <a:latin typeface="Courier New" panose="02070309020205020404" pitchFamily="49" charset="0"/>
                <a:ea typeface="Times New Roman" panose="02020603050405020304" pitchFamily="18" charset="0"/>
              </a:rPr>
              <a:t> город1)(</a:t>
            </a:r>
            <a:r>
              <a:rPr lang="ru-RU" sz="26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Старш</a:t>
            </a:r>
            <a:r>
              <a:rPr lang="ru-RU" sz="2600" dirty="0">
                <a:latin typeface="Courier New" panose="02070309020205020404" pitchFamily="49" charset="0"/>
                <a:ea typeface="Times New Roman" panose="02020603050405020304" pitchFamily="18" charset="0"/>
              </a:rPr>
              <a:t>-тренер, </a:t>
            </a:r>
            <a:r>
              <a:rPr lang="ru-RU" sz="26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нек</a:t>
            </a:r>
            <a:r>
              <a:rPr lang="ru-RU" sz="2600" dirty="0">
                <a:latin typeface="Courier New" panose="02070309020205020404" pitchFamily="49" charset="0"/>
                <a:ea typeface="Times New Roman" panose="02020603050405020304" pitchFamily="18" charset="0"/>
              </a:rPr>
              <a:t> человек1)(Капитан-</a:t>
            </a:r>
            <a:r>
              <a:rPr lang="ru-RU" sz="26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отнош</a:t>
            </a:r>
            <a:r>
              <a:rPr lang="ru-RU" sz="26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ru-RU" sz="26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нек</a:t>
            </a:r>
            <a:r>
              <a:rPr lang="ru-RU" sz="2600" dirty="0">
                <a:latin typeface="Courier New" panose="02070309020205020404" pitchFamily="49" charset="0"/>
                <a:ea typeface="Times New Roman" panose="02020603050405020304" pitchFamily="18" charset="0"/>
              </a:rPr>
              <a:t> человек1</a:t>
            </a:r>
            <a:r>
              <a:rPr lang="ru-RU" sz="26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)&gt;</a:t>
            </a:r>
            <a:endParaRPr lang="ru-RU" sz="2600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8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3936" y="871274"/>
            <a:ext cx="8631936" cy="7031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Структура базы знаний</a:t>
            </a:r>
            <a:endParaRPr lang="ru-RU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pic>
        <p:nvPicPr>
          <p:cNvPr id="5122" name="Picture 2" descr="OK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160" y="1755119"/>
            <a:ext cx="5242560" cy="455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7504" y="2356968"/>
            <a:ext cx="5232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 smtClean="0">
                <a:latin typeface="Century Gothic (Заголовки)"/>
              </a:rPr>
              <a:t>База знаний реализована в виде реляционной базы данных.</a:t>
            </a:r>
          </a:p>
          <a:p>
            <a:pPr>
              <a:spcBef>
                <a:spcPts val="1200"/>
              </a:spcBef>
            </a:pPr>
            <a:r>
              <a:rPr lang="ru-RU" sz="2400" dirty="0" smtClean="0">
                <a:latin typeface="Century Gothic (Заголовки)"/>
              </a:rPr>
              <a:t>Компоненты базы знаний: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 (Заголовки)"/>
              </a:rPr>
              <a:t>База знаний о мире;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 (Заголовки)"/>
              </a:rPr>
              <a:t>База данных об объектах в мире.</a:t>
            </a:r>
          </a:p>
        </p:txBody>
      </p:sp>
    </p:spTree>
    <p:extLst>
      <p:ext uri="{BB962C8B-B14F-4D97-AF65-F5344CB8AC3E}">
        <p14:creationId xmlns:p14="http://schemas.microsoft.com/office/powerpoint/2010/main" val="274922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3936" y="249382"/>
            <a:ext cx="8631936" cy="132504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Поверхностное семантическое представление</a:t>
            </a:r>
            <a:endParaRPr lang="ru-RU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584" y="2250585"/>
            <a:ext cx="5327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ru-RU" sz="2400" dirty="0" smtClean="0">
                <a:latin typeface="Century Gothic (Заголовки)"/>
              </a:rPr>
              <a:t>Алгоритм основан на новом методе построения семантического представления текста на естественном языке </a:t>
            </a:r>
            <a:r>
              <a:rPr lang="ru-RU" sz="2400" dirty="0">
                <a:latin typeface="Century Gothic (Заголовки)"/>
              </a:rPr>
              <a:t>(методологическая основа - теория К-представлений В.А</a:t>
            </a:r>
            <a:r>
              <a:rPr lang="ru-RU" sz="2400" dirty="0" smtClean="0">
                <a:latin typeface="Century Gothic (Заголовки)"/>
              </a:rPr>
              <a:t>. Фомичёва).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001763" y="1950293"/>
            <a:ext cx="4020820" cy="53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Century Gothic (Заголовки)"/>
              </a:rPr>
              <a:t>Текст на естественном языке</a:t>
            </a:r>
            <a:endParaRPr lang="ru-RU" sz="2000" dirty="0">
              <a:latin typeface="Century Gothic (Заголовки)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987793" y="5395335"/>
            <a:ext cx="4048760" cy="53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Century Gothic (Заголовки)"/>
              </a:rPr>
              <a:t>К-представление</a:t>
            </a:r>
            <a:endParaRPr lang="ru-RU" sz="2000" dirty="0">
              <a:latin typeface="Century Gothic (Заголовки)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89904" y="3037998"/>
            <a:ext cx="5844541" cy="5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Century Gothic (Заголовки)"/>
              </a:rPr>
              <a:t>Компонентно-морфологическое представление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096000" y="4114959"/>
            <a:ext cx="5838445" cy="72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Century Gothic (Заголовки)"/>
              </a:rPr>
              <a:t>Редуцированное Матричное </a:t>
            </a:r>
            <a:r>
              <a:rPr lang="ru-RU" sz="2000" dirty="0">
                <a:latin typeface="Century Gothic (Заголовки)"/>
              </a:rPr>
              <a:t>семантико-синтаксическое представление</a:t>
            </a:r>
          </a:p>
        </p:txBody>
      </p:sp>
      <p:sp>
        <p:nvSpPr>
          <p:cNvPr id="13" name="Стрелка вправо 12"/>
          <p:cNvSpPr/>
          <p:nvPr/>
        </p:nvSpPr>
        <p:spPr>
          <a:xfrm rot="5400000">
            <a:off x="8740063" y="2465534"/>
            <a:ext cx="544221" cy="580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5400000">
            <a:off x="8740062" y="3542495"/>
            <a:ext cx="544221" cy="580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5400000">
            <a:off x="8740061" y="4822871"/>
            <a:ext cx="544221" cy="580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52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3936" y="249382"/>
            <a:ext cx="8631936" cy="132504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Обнаружение и решение метонимии</a:t>
            </a:r>
            <a:endParaRPr lang="ru-RU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672" y="2095193"/>
            <a:ext cx="1082446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500" dirty="0" smtClean="0">
                <a:latin typeface="Century Gothic (Заголовки)"/>
              </a:rPr>
              <a:t>Шаги по обнаружению и разрешению метонимии: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500" dirty="0" smtClean="0">
                <a:latin typeface="Century Gothic (Заголовки)"/>
              </a:rPr>
              <a:t>Фиксирование сигнала о наличии метонимии;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500" dirty="0" smtClean="0">
                <a:latin typeface="Century Gothic (Заголовки)"/>
              </a:rPr>
              <a:t>Определение фокусного выражения по сигналу;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500" dirty="0" smtClean="0">
                <a:latin typeface="Century Gothic (Заголовки)"/>
              </a:rPr>
              <a:t>Определение семантической единицы по фокусному выражению;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500" dirty="0" smtClean="0">
                <a:latin typeface="Century Gothic (Заголовки)"/>
              </a:rPr>
              <a:t>Поиск объекта по контексту с использованием базы знаний.</a:t>
            </a:r>
          </a:p>
          <a:p>
            <a:pPr>
              <a:spcBef>
                <a:spcPts val="1200"/>
              </a:spcBef>
            </a:pPr>
            <a:r>
              <a:rPr lang="ru-RU" sz="2500" dirty="0" smtClean="0">
                <a:latin typeface="Century Gothic (Заголовки)"/>
              </a:rPr>
              <a:t>Сигналом о наличии метонимии </a:t>
            </a:r>
            <a:r>
              <a:rPr lang="ru-RU" sz="2500" dirty="0">
                <a:latin typeface="Century Gothic (Заголовки)"/>
              </a:rPr>
              <a:t>является отсутствие </a:t>
            </a:r>
            <a:r>
              <a:rPr lang="ru-RU" sz="2500" dirty="0" smtClean="0">
                <a:latin typeface="Century Gothic (Заголовки)"/>
              </a:rPr>
              <a:t>атрибута у агента во второй части текста, свойственного понятиям, ранее фигурировавшим в данном тексте.</a:t>
            </a:r>
          </a:p>
        </p:txBody>
      </p:sp>
    </p:spTree>
    <p:extLst>
      <p:ext uri="{BB962C8B-B14F-4D97-AF65-F5344CB8AC3E}">
        <p14:creationId xmlns:p14="http://schemas.microsoft.com/office/powerpoint/2010/main" val="40806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3416" y="871274"/>
            <a:ext cx="9345168" cy="703157"/>
          </a:xfrm>
        </p:spPr>
        <p:txBody>
          <a:bodyPr>
            <a:normAutofit fontScale="90000"/>
          </a:bodyPr>
          <a:lstStyle/>
          <a:p>
            <a:pPr algn="ctr"/>
            <a:r>
              <a:rPr lang="ru-RU" b="0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Цели и задачи</a:t>
            </a:r>
            <a:endParaRPr lang="ru-RU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581" y="1747520"/>
            <a:ext cx="110088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entury Gothic (Заголовки)"/>
              </a:rPr>
              <a:t>Цель: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 (Заголовки)"/>
              </a:rPr>
              <a:t>Разработать программу для </a:t>
            </a:r>
            <a:r>
              <a:rPr lang="ru-RU" sz="2400" smtClean="0">
                <a:latin typeface="Century Gothic (Заголовки)"/>
              </a:rPr>
              <a:t>актуализации </a:t>
            </a:r>
            <a:r>
              <a:rPr lang="ru-RU" sz="2400" smtClean="0">
                <a:latin typeface="Century Gothic (Заголовки)"/>
              </a:rPr>
              <a:t>содержания </a:t>
            </a:r>
            <a:r>
              <a:rPr lang="ru-RU" sz="2400" dirty="0" smtClean="0">
                <a:latin typeface="Century Gothic (Заголовки)"/>
              </a:rPr>
              <a:t>базы данных на основе семантической обработки текстов на естественном (русском) языке с элементами нерегулярной семантико-синтаксической структуры.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 smtClean="0">
              <a:latin typeface="Century Gothic (Заголовки)"/>
            </a:endParaRPr>
          </a:p>
          <a:p>
            <a:r>
              <a:rPr lang="ru-RU" sz="2400" dirty="0" smtClean="0">
                <a:latin typeface="Century Gothic (Заголовки)"/>
              </a:rPr>
              <a:t>Задачи: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 (Заголовки)"/>
              </a:rPr>
              <a:t>исследовать основные подходы к формальному описанию семантического представления текста на естественном языке;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Century Gothic (Заголовки)"/>
              </a:rPr>
              <a:t>р</a:t>
            </a:r>
            <a:r>
              <a:rPr lang="ru-RU" sz="2400" dirty="0" smtClean="0">
                <a:latin typeface="Century Gothic (Заголовки)"/>
              </a:rPr>
              <a:t>азработать алгоритм построения семантического представления текста и преобразования его в запрос к целевой базе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6840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3936" y="249382"/>
            <a:ext cx="8631936" cy="132504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Обнаружение и решение метонимии</a:t>
            </a:r>
            <a:endParaRPr lang="ru-RU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4080" y="1837213"/>
            <a:ext cx="1040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 smtClean="0">
                <a:latin typeface="Century Gothic (Заголовки)"/>
              </a:rPr>
              <a:t>Пример: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297816"/>
            <a:ext cx="12192000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Century Gothic (Заголовки)"/>
                <a:ea typeface="Times New Roman" panose="02020603050405020304" pitchFamily="18" charset="0"/>
              </a:rPr>
              <a:t>Т1 = «12 марта в Санкт-Петербурге состоялся футбольный матч межу командой </a:t>
            </a:r>
            <a:r>
              <a:rPr lang="ru-RU" sz="2400" dirty="0" smtClean="0">
                <a:latin typeface="Century Gothic (Заголовки)"/>
                <a:ea typeface="Times New Roman" panose="02020603050405020304" pitchFamily="18" charset="0"/>
              </a:rPr>
              <a:t>«Зенит» </a:t>
            </a:r>
            <a:r>
              <a:rPr lang="ru-RU" sz="2400" dirty="0">
                <a:latin typeface="Century Gothic (Заголовки)"/>
                <a:ea typeface="Times New Roman" panose="02020603050405020304" pitchFamily="18" charset="0"/>
              </a:rPr>
              <a:t>и командой </a:t>
            </a:r>
            <a:r>
              <a:rPr lang="ru-RU" sz="2400" dirty="0" smtClean="0">
                <a:latin typeface="Century Gothic (Заголовки)"/>
                <a:ea typeface="Times New Roman" panose="02020603050405020304" pitchFamily="18" charset="0"/>
              </a:rPr>
              <a:t>«Спартак». </a:t>
            </a:r>
            <a:r>
              <a:rPr lang="ru-RU" sz="2400" dirty="0">
                <a:latin typeface="Century Gothic (Заголовки)"/>
                <a:ea typeface="Times New Roman" panose="02020603050405020304" pitchFamily="18" charset="0"/>
              </a:rPr>
              <a:t>Победили красно-белые со </a:t>
            </a:r>
            <a:r>
              <a:rPr lang="ru-RU" sz="2400" dirty="0" smtClean="0">
                <a:latin typeface="Century Gothic (Заголовки)"/>
                <a:ea typeface="Times New Roman" panose="02020603050405020304" pitchFamily="18" charset="0"/>
              </a:rPr>
              <a:t>счетом 2 </a:t>
            </a:r>
            <a:r>
              <a:rPr lang="ru-RU" sz="2400" dirty="0">
                <a:latin typeface="Century Gothic (Заголовки)"/>
                <a:ea typeface="Times New Roman" panose="02020603050405020304" pitchFamily="18" charset="0"/>
              </a:rPr>
              <a:t>: 1.»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7984" y="3128813"/>
            <a:ext cx="1040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 smtClean="0">
                <a:latin typeface="Century Gothic (Заголовки)"/>
              </a:rPr>
              <a:t>Понятия в первой части Т1: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3589416"/>
            <a:ext cx="12192000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latin typeface="Century Gothic (Заголовки)"/>
                <a:ea typeface="Times New Roman" panose="02020603050405020304" pitchFamily="18" charset="0"/>
              </a:rPr>
              <a:t>н</a:t>
            </a:r>
            <a:r>
              <a:rPr lang="ru-RU" sz="2400" dirty="0" err="1" smtClean="0">
                <a:latin typeface="Century Gothic (Заголовки)"/>
                <a:ea typeface="Times New Roman" panose="02020603050405020304" pitchFamily="18" charset="0"/>
              </a:rPr>
              <a:t>ек</a:t>
            </a:r>
            <a:r>
              <a:rPr lang="ru-RU" sz="2400" dirty="0" smtClean="0">
                <a:latin typeface="Century Gothic (Заголовки)"/>
                <a:ea typeface="Times New Roman" panose="02020603050405020304" pitchFamily="18" charset="0"/>
              </a:rPr>
              <a:t> команда * (Название, «Спартак»)</a:t>
            </a:r>
          </a:p>
          <a:p>
            <a:pPr algn="ctr"/>
            <a:r>
              <a:rPr lang="ru-RU" sz="2400" dirty="0" err="1" smtClean="0">
                <a:latin typeface="Century Gothic (Заголовки)"/>
                <a:ea typeface="Times New Roman" panose="02020603050405020304" pitchFamily="18" charset="0"/>
              </a:rPr>
              <a:t>нек</a:t>
            </a:r>
            <a:r>
              <a:rPr lang="ru-RU" sz="2400" dirty="0" smtClean="0">
                <a:latin typeface="Century Gothic (Заголовки)"/>
                <a:ea typeface="Times New Roman" panose="02020603050405020304" pitchFamily="18" charset="0"/>
              </a:rPr>
              <a:t> команда * (Название, «Зенит»)</a:t>
            </a:r>
            <a:endParaRPr lang="ru-RU" sz="2400" dirty="0"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984" y="4420413"/>
            <a:ext cx="1040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 smtClean="0">
                <a:latin typeface="Century Gothic (Заголовки)"/>
              </a:rPr>
              <a:t>Агент во второй части Т1: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-6096" y="4881016"/>
            <a:ext cx="12192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latin typeface="Century Gothic (Заголовки)"/>
                <a:ea typeface="Times New Roman" panose="02020603050405020304" pitchFamily="18" charset="0"/>
              </a:rPr>
              <a:t>н</a:t>
            </a:r>
            <a:r>
              <a:rPr lang="ru-RU" sz="2400" dirty="0" err="1" smtClean="0">
                <a:latin typeface="Century Gothic (Заголовки)"/>
                <a:ea typeface="Times New Roman" panose="02020603050405020304" pitchFamily="18" charset="0"/>
              </a:rPr>
              <a:t>ек</a:t>
            </a:r>
            <a:r>
              <a:rPr lang="ru-RU" sz="2400" dirty="0" smtClean="0">
                <a:latin typeface="Century Gothic (Заголовки)"/>
                <a:ea typeface="Times New Roman" panose="02020603050405020304" pitchFamily="18" charset="0"/>
              </a:rPr>
              <a:t> объект * (</a:t>
            </a:r>
            <a:r>
              <a:rPr lang="ru-RU" sz="2400" dirty="0" err="1" smtClean="0">
                <a:latin typeface="Century Gothic (Заголовки)"/>
                <a:ea typeface="Times New Roman" panose="02020603050405020304" pitchFamily="18" charset="0"/>
              </a:rPr>
              <a:t>Сочет</a:t>
            </a:r>
            <a:r>
              <a:rPr lang="ru-RU" sz="2400" dirty="0" smtClean="0">
                <a:latin typeface="Century Gothic (Заголовки)"/>
                <a:ea typeface="Times New Roman" panose="02020603050405020304" pitchFamily="18" charset="0"/>
              </a:rPr>
              <a:t>-цветов, красный </a:t>
            </a:r>
            <a:r>
              <a:rPr lang="en-US" sz="2400" dirty="0" smtClean="0">
                <a:latin typeface="Century Gothic (Заголовки)"/>
                <a:ea typeface="Times New Roman" panose="02020603050405020304" pitchFamily="18" charset="0"/>
              </a:rPr>
              <a:t>^</a:t>
            </a:r>
            <a:r>
              <a:rPr lang="en-GB" sz="2400" dirty="0" smtClean="0">
                <a:latin typeface="Century Gothic (Заголовки)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Century Gothic (Заголовки)"/>
                <a:ea typeface="Times New Roman" panose="02020603050405020304" pitchFamily="18" charset="0"/>
              </a:rPr>
              <a:t>белый)</a:t>
            </a:r>
            <a:endParaRPr lang="ru-RU" sz="2400" dirty="0"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7984" y="5342681"/>
            <a:ext cx="1040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 smtClean="0">
                <a:latin typeface="Century Gothic (Заголовки)"/>
              </a:rPr>
              <a:t>Сигнал метонимии – отсутствие общего атрибута «Название»</a:t>
            </a:r>
          </a:p>
        </p:txBody>
      </p:sp>
    </p:spTree>
    <p:extLst>
      <p:ext uri="{BB962C8B-B14F-4D97-AF65-F5344CB8AC3E}">
        <p14:creationId xmlns:p14="http://schemas.microsoft.com/office/powerpoint/2010/main" val="31260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3936" y="249382"/>
            <a:ext cx="8631936" cy="132504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Обнаружение и решение метонимии</a:t>
            </a:r>
            <a:endParaRPr lang="ru-RU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48953"/>
              </p:ext>
            </p:extLst>
          </p:nvPr>
        </p:nvGraphicFramePr>
        <p:xfrm>
          <a:off x="0" y="2230735"/>
          <a:ext cx="12192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9558900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519961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131945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950169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40117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232080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340123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5289156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822422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58472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Фокусное понятие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Базовое понятие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Атрибут 1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Сем</a:t>
                      </a:r>
                      <a:r>
                        <a:rPr lang="ru-RU" sz="1400" baseline="0" dirty="0" smtClean="0">
                          <a:latin typeface="Century Gothic (Заголовки)"/>
                        </a:rPr>
                        <a:t>. </a:t>
                      </a:r>
                      <a:r>
                        <a:rPr lang="ru-RU" sz="1400" baseline="0" dirty="0" err="1" smtClean="0">
                          <a:latin typeface="Century Gothic (Заголовки)"/>
                        </a:rPr>
                        <a:t>огранич</a:t>
                      </a:r>
                      <a:r>
                        <a:rPr lang="ru-RU" sz="1400" baseline="0" dirty="0" smtClean="0">
                          <a:latin typeface="Century Gothic (Заголовки)"/>
                        </a:rPr>
                        <a:t> 1 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Атрибут 2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Сем.</a:t>
                      </a:r>
                      <a:r>
                        <a:rPr lang="ru-RU" sz="1400" baseline="0" dirty="0" smtClean="0">
                          <a:latin typeface="Century Gothic (Заголовки)"/>
                        </a:rPr>
                        <a:t> </a:t>
                      </a:r>
                      <a:r>
                        <a:rPr lang="ru-RU" sz="1400" baseline="0" dirty="0" err="1" smtClean="0">
                          <a:latin typeface="Century Gothic (Заголовки)"/>
                        </a:rPr>
                        <a:t>огранич</a:t>
                      </a:r>
                      <a:r>
                        <a:rPr lang="ru-RU" sz="1400" baseline="0" dirty="0" smtClean="0">
                          <a:latin typeface="Century Gothic (Заголовки)"/>
                        </a:rPr>
                        <a:t> 2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Атрибут 3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Сем</a:t>
                      </a:r>
                      <a:r>
                        <a:rPr lang="ru-RU" sz="1400" baseline="0" dirty="0" smtClean="0">
                          <a:latin typeface="Century Gothic (Заголовки)"/>
                        </a:rPr>
                        <a:t>. </a:t>
                      </a:r>
                      <a:r>
                        <a:rPr lang="ru-RU" sz="1400" baseline="0" dirty="0" err="1" smtClean="0">
                          <a:latin typeface="Century Gothic (Заголовки)"/>
                        </a:rPr>
                        <a:t>огранич</a:t>
                      </a:r>
                      <a:r>
                        <a:rPr lang="ru-RU" sz="1400" baseline="0" dirty="0" smtClean="0">
                          <a:latin typeface="Century Gothic (Заголовки)"/>
                        </a:rPr>
                        <a:t> 3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Атрибут 4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Сем</a:t>
                      </a:r>
                      <a:r>
                        <a:rPr lang="ru-RU" sz="1400" baseline="0" dirty="0" smtClean="0">
                          <a:latin typeface="Century Gothic (Заголовки)"/>
                        </a:rPr>
                        <a:t>. </a:t>
                      </a:r>
                      <a:r>
                        <a:rPr lang="ru-RU" sz="1400" baseline="0" dirty="0" err="1" smtClean="0">
                          <a:latin typeface="Century Gothic (Заголовки)"/>
                        </a:rPr>
                        <a:t>огранич</a:t>
                      </a:r>
                      <a:r>
                        <a:rPr lang="ru-RU" sz="1400" baseline="0" dirty="0" smtClean="0">
                          <a:latin typeface="Century Gothic (Заголовки)"/>
                        </a:rPr>
                        <a:t> 4 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3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город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latin typeface="Century Gothic (Заголовки)"/>
                        </a:rPr>
                        <a:t>Простр</a:t>
                      </a:r>
                      <a:r>
                        <a:rPr lang="ru-RU" sz="1400" dirty="0" smtClean="0">
                          <a:latin typeface="Century Gothic (Заголовки)"/>
                        </a:rPr>
                        <a:t>. объект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Название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строка1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Страна-</a:t>
                      </a:r>
                      <a:r>
                        <a:rPr lang="ru-RU" sz="1400" dirty="0" err="1" smtClean="0">
                          <a:latin typeface="Century Gothic (Заголовки)"/>
                        </a:rPr>
                        <a:t>отнош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страна1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latin typeface="Century Gothic (Заголовки)"/>
                        </a:rPr>
                        <a:t>Колич</a:t>
                      </a:r>
                      <a:r>
                        <a:rPr lang="ru-RU" sz="1400" dirty="0" smtClean="0">
                          <a:latin typeface="Century Gothic (Заголовки)"/>
                        </a:rPr>
                        <a:t>-жит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вещ-</a:t>
                      </a:r>
                      <a:r>
                        <a:rPr lang="ru-RU" sz="1400" dirty="0" err="1" smtClean="0">
                          <a:latin typeface="Century Gothic (Заголовки)"/>
                        </a:rPr>
                        <a:t>числ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Мэр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человек1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08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спорт-команда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Группа1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Название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строка1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Город-</a:t>
                      </a:r>
                      <a:r>
                        <a:rPr lang="ru-RU" sz="1400" dirty="0" err="1" smtClean="0">
                          <a:latin typeface="Century Gothic (Заголовки)"/>
                        </a:rPr>
                        <a:t>отнош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город1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Вид-спорта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latin typeface="Century Gothic (Заголовки)"/>
                        </a:rPr>
                        <a:t>конкрет</a:t>
                      </a:r>
                      <a:r>
                        <a:rPr lang="ru-RU" sz="1400" dirty="0" smtClean="0">
                          <a:latin typeface="Century Gothic (Заголовки)"/>
                        </a:rPr>
                        <a:t>-спорта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Символика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эмблема1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6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эмблема1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Изображ1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latin typeface="Century Gothic (Заголовки)"/>
                        </a:rPr>
                        <a:t>Сочет</a:t>
                      </a:r>
                      <a:r>
                        <a:rPr lang="ru-RU" sz="1400" dirty="0" smtClean="0">
                          <a:latin typeface="Century Gothic (Заголовки)"/>
                        </a:rPr>
                        <a:t>-цветов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latin typeface="Century Gothic (Заголовки)"/>
                        </a:rPr>
                        <a:t>знач</a:t>
                      </a:r>
                      <a:r>
                        <a:rPr lang="ru-RU" sz="1400" dirty="0" smtClean="0">
                          <a:latin typeface="Century Gothic (Заголовки)"/>
                        </a:rPr>
                        <a:t>-цвета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latin typeface="Century Gothic (Заголовки)"/>
                        </a:rPr>
                        <a:t>Изобр</a:t>
                      </a:r>
                      <a:r>
                        <a:rPr lang="ru-RU" sz="1400" dirty="0" smtClean="0">
                          <a:latin typeface="Century Gothic (Заголовки)"/>
                        </a:rPr>
                        <a:t>-объекты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latin typeface="Century Gothic (Заголовки)"/>
                        </a:rPr>
                        <a:t>простр</a:t>
                      </a:r>
                      <a:r>
                        <a:rPr lang="ru-RU" sz="1400" dirty="0" smtClean="0">
                          <a:latin typeface="Century Gothic (Заголовки)"/>
                        </a:rPr>
                        <a:t>-объект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entury Gothic (Заголовки)"/>
                        </a:rPr>
                        <a:t>#nil#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entury Gothic (Заголовки)"/>
                        </a:rPr>
                        <a:t>#nil#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entury Gothic (Заголовки)"/>
                        </a:rPr>
                        <a:t>#nil#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entury Gothic (Заголовки)"/>
                        </a:rPr>
                        <a:t>#nil#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878030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97964"/>
              </p:ext>
            </p:extLst>
          </p:nvPr>
        </p:nvGraphicFramePr>
        <p:xfrm>
          <a:off x="0" y="4775200"/>
          <a:ext cx="12192000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9558900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519961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31945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950169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640117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232080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340123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52891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latin typeface="Century Gothic (Заголовки)"/>
                        </a:rPr>
                        <a:t>Идентиф</a:t>
                      </a:r>
                      <a:r>
                        <a:rPr lang="ru-RU" sz="1400" dirty="0" smtClean="0">
                          <a:latin typeface="Century Gothic (Заголовки)"/>
                        </a:rPr>
                        <a:t>.</a:t>
                      </a:r>
                      <a:r>
                        <a:rPr lang="ru-RU" sz="1400" baseline="0" dirty="0" smtClean="0">
                          <a:latin typeface="Century Gothic (Заголовки)"/>
                        </a:rPr>
                        <a:t> о</a:t>
                      </a:r>
                      <a:r>
                        <a:rPr lang="ru-RU" sz="1400" dirty="0" smtClean="0">
                          <a:latin typeface="Century Gothic (Заголовки)"/>
                        </a:rPr>
                        <a:t>бъекта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Понятие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Свойство</a:t>
                      </a:r>
                      <a:r>
                        <a:rPr lang="ru-RU" sz="1400" baseline="0" dirty="0" smtClean="0">
                          <a:latin typeface="Century Gothic (Заголовки)"/>
                        </a:rPr>
                        <a:t> 1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Значение 1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Свойство</a:t>
                      </a:r>
                      <a:r>
                        <a:rPr lang="ru-RU" sz="1400" baseline="0" dirty="0" smtClean="0">
                          <a:latin typeface="Century Gothic (Заголовки)"/>
                        </a:rPr>
                        <a:t> 2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Значение 2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Свойство</a:t>
                      </a:r>
                      <a:r>
                        <a:rPr lang="ru-RU" sz="1400" baseline="0" dirty="0" smtClean="0">
                          <a:latin typeface="Century Gothic (Заголовки)"/>
                        </a:rPr>
                        <a:t> 3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Значение 3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3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Москва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город1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Страна-</a:t>
                      </a:r>
                      <a:r>
                        <a:rPr lang="ru-RU" sz="1400" dirty="0" err="1" smtClean="0">
                          <a:latin typeface="Century Gothic (Заголовки)"/>
                        </a:rPr>
                        <a:t>отнош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Россия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err="1" smtClean="0">
                          <a:latin typeface="Century Gothic (Заголовки)"/>
                        </a:rPr>
                        <a:t>Колич</a:t>
                      </a:r>
                      <a:r>
                        <a:rPr lang="ru-RU" sz="1400" dirty="0" smtClean="0">
                          <a:latin typeface="Century Gothic (Заголовки)"/>
                        </a:rPr>
                        <a:t>-жит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13/млн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Мэр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С.С.</a:t>
                      </a:r>
                      <a:r>
                        <a:rPr lang="ru-RU" sz="1400" baseline="0" dirty="0" smtClean="0">
                          <a:latin typeface="Century Gothic (Заголовки)"/>
                        </a:rPr>
                        <a:t> </a:t>
                      </a:r>
                      <a:r>
                        <a:rPr lang="ru-RU" sz="1400" baseline="0" dirty="0" err="1" smtClean="0">
                          <a:latin typeface="Century Gothic (Заголовки)"/>
                        </a:rPr>
                        <a:t>Собянин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08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Воронеж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город1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Страна-</a:t>
                      </a:r>
                      <a:r>
                        <a:rPr lang="ru-RU" sz="1400" dirty="0" err="1" smtClean="0">
                          <a:latin typeface="Century Gothic (Заголовки)"/>
                        </a:rPr>
                        <a:t>отнош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Россия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err="1" smtClean="0">
                          <a:latin typeface="Century Gothic (Заголовки)"/>
                        </a:rPr>
                        <a:t>Колич</a:t>
                      </a:r>
                      <a:r>
                        <a:rPr lang="ru-RU" sz="1400" dirty="0" smtClean="0">
                          <a:latin typeface="Century Gothic (Заголовки)"/>
                        </a:rPr>
                        <a:t>-жит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1,05/млн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Мэр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В.Ю. </a:t>
                      </a:r>
                      <a:r>
                        <a:rPr lang="ru-RU" sz="1400" dirty="0" err="1" smtClean="0">
                          <a:latin typeface="Century Gothic (Заголовки)"/>
                        </a:rPr>
                        <a:t>Кстенин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6415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эмблема 731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эмблема1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Обладатель1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Спартак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latin typeface="Century Gothic (Заголовки)"/>
                        </a:rPr>
                        <a:t>Сочет</a:t>
                      </a:r>
                      <a:r>
                        <a:rPr lang="ru-RU" sz="1400" dirty="0" smtClean="0">
                          <a:latin typeface="Century Gothic (Заголовки)"/>
                        </a:rPr>
                        <a:t>-цветов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красный </a:t>
                      </a:r>
                      <a:r>
                        <a:rPr lang="en-US" sz="1400" dirty="0" smtClean="0">
                          <a:latin typeface="Century Gothic (Заголовки)"/>
                        </a:rPr>
                        <a:t>^</a:t>
                      </a:r>
                      <a:r>
                        <a:rPr lang="en-GB" sz="1400" baseline="0" dirty="0" smtClean="0">
                          <a:latin typeface="Century Gothic (Заголовки)"/>
                        </a:rPr>
                        <a:t> </a:t>
                      </a:r>
                      <a:r>
                        <a:rPr lang="ru-RU" sz="1400" baseline="0" dirty="0" smtClean="0">
                          <a:latin typeface="Century Gothic (Заголовки)"/>
                        </a:rPr>
                        <a:t>белый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latin typeface="Century Gothic (Заголовки)"/>
                        </a:rPr>
                        <a:t>Изобр</a:t>
                      </a:r>
                      <a:r>
                        <a:rPr lang="ru-RU" sz="1400" dirty="0" smtClean="0">
                          <a:latin typeface="Century Gothic (Заголовки)"/>
                        </a:rPr>
                        <a:t>-объекты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мяч1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87803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Спартак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Century Gothic (Заголовки)"/>
                        </a:rPr>
                        <a:t>спорт-команда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Century Gothic (Заголовки)"/>
                        </a:rPr>
                        <a:t>Город-</a:t>
                      </a:r>
                      <a:r>
                        <a:rPr lang="ru-RU" sz="1400" dirty="0" err="1" smtClean="0">
                          <a:latin typeface="Century Gothic (Заголовки)"/>
                        </a:rPr>
                        <a:t>отнош</a:t>
                      </a:r>
                      <a:endParaRPr lang="ru-RU" sz="1400" dirty="0" smtClean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Москва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Вид-спорта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футбол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Символика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entury Gothic (Заголовки)"/>
                        </a:rPr>
                        <a:t>эмблема 731</a:t>
                      </a:r>
                      <a:endParaRPr lang="ru-RU" sz="1400" dirty="0">
                        <a:latin typeface="Century Gothic (Заголовк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0014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46480" y="1769070"/>
            <a:ext cx="1040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>
                <a:latin typeface="Century Gothic (Заголовки)"/>
              </a:rPr>
              <a:t>База </a:t>
            </a:r>
            <a:r>
              <a:rPr lang="ru-RU" sz="2400" dirty="0" smtClean="0">
                <a:latin typeface="Century Gothic (Заголовки)"/>
              </a:rPr>
              <a:t>знаний о мире: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6480" y="4313535"/>
            <a:ext cx="1040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>
                <a:latin typeface="Century Gothic (Заголовки)"/>
              </a:rPr>
              <a:t>База данных об объектах в </a:t>
            </a:r>
            <a:r>
              <a:rPr lang="ru-RU" sz="2400" dirty="0" smtClean="0">
                <a:latin typeface="Century Gothic (Заголовки)"/>
              </a:rPr>
              <a:t>мире:</a:t>
            </a:r>
          </a:p>
        </p:txBody>
      </p:sp>
    </p:spTree>
    <p:extLst>
      <p:ext uri="{BB962C8B-B14F-4D97-AF65-F5344CB8AC3E}">
        <p14:creationId xmlns:p14="http://schemas.microsoft.com/office/powerpoint/2010/main" val="33027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3936" y="249382"/>
            <a:ext cx="8631936" cy="132504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Целевая реляционная база данных</a:t>
            </a:r>
            <a:endParaRPr lang="ru-RU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pic>
        <p:nvPicPr>
          <p:cNvPr id="9219" name="Picture 3" descr="D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769" y="2116455"/>
            <a:ext cx="3487103" cy="363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5785" y="2116455"/>
            <a:ext cx="55302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 smtClean="0">
                <a:latin typeface="Century Gothic (Заголовки)"/>
              </a:rPr>
              <a:t>«Результаты спортивных матчей» - таблица целевой реляционной базы данных. Хранит информацию о: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 (Заголовки)"/>
              </a:rPr>
              <a:t>дате проведения матча (или дату записи)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 (Заголовки)"/>
              </a:rPr>
              <a:t>место проведения матча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 (Заголовки)"/>
              </a:rPr>
              <a:t>двух участниках матча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 (Заголовки)"/>
              </a:rPr>
              <a:t>команда победителя (или «Ничья»)</a:t>
            </a:r>
            <a:endParaRPr lang="en-US" sz="2400" dirty="0" smtClean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20202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94080" y="2496661"/>
            <a:ext cx="1040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 smtClean="0">
                <a:latin typeface="Century Gothic (Заголовки)"/>
              </a:rPr>
              <a:t>Возможное итоговое К-представление Т1: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-6096" y="2958326"/>
            <a:ext cx="12192000" cy="26776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Ситуация(e1, </a:t>
            </a:r>
            <a:r>
              <a:rPr lang="en-US" sz="2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taking-place</a:t>
            </a:r>
            <a:r>
              <a:rPr lang="ru-RU" sz="2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 </a:t>
            </a:r>
            <a:r>
              <a:rPr lang="ru-R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(Время1, </a:t>
            </a:r>
            <a:r>
              <a:rPr lang="ru-RU" sz="2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нек</a:t>
            </a:r>
            <a:r>
              <a:rPr lang="ru-R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дата * (</a:t>
            </a:r>
            <a:r>
              <a:rPr lang="ru-RU" sz="2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12/03/#</a:t>
            </a:r>
            <a:r>
              <a:rPr lang="ru-RU" sz="2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nil</a:t>
            </a:r>
            <a:r>
              <a:rPr lang="ru-R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#) : t1)(Место1, </a:t>
            </a:r>
            <a:r>
              <a:rPr lang="ru-RU" sz="2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нек</a:t>
            </a:r>
            <a:r>
              <a:rPr lang="ru-R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город * (</a:t>
            </a:r>
            <a:r>
              <a:rPr lang="ru-RU" sz="2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Назв</a:t>
            </a:r>
            <a:r>
              <a:rPr lang="ru-RU" sz="2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«Санкт-Петербург») </a:t>
            </a:r>
            <a:r>
              <a:rPr lang="ru-R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y1</a:t>
            </a:r>
            <a:r>
              <a:rPr lang="ru-RU" sz="2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)(Событие</a:t>
            </a:r>
            <a:r>
              <a:rPr lang="en-US" sz="2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ru-RU" sz="2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роль1</a:t>
            </a:r>
            <a:r>
              <a:rPr lang="ru-R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соревнование1 * (</a:t>
            </a:r>
            <a:r>
              <a:rPr lang="ru-RU" sz="2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Вид-спорта, </a:t>
            </a:r>
            <a:r>
              <a:rPr lang="ru-R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футбол))(</a:t>
            </a:r>
            <a:r>
              <a:rPr lang="ru-RU" sz="2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Участник1, </a:t>
            </a:r>
            <a:r>
              <a:rPr lang="ru-RU" sz="2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нек</a:t>
            </a:r>
            <a:r>
              <a:rPr lang="ru-RU" sz="2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команда1 * (</a:t>
            </a:r>
            <a:r>
              <a:rPr lang="ru-RU" sz="2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Назв</a:t>
            </a:r>
            <a:r>
              <a:rPr lang="ru-RU" sz="2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«Зенит») </a:t>
            </a:r>
            <a:r>
              <a:rPr lang="ru-R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ru-RU" sz="2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x2)(Участник1, </a:t>
            </a:r>
            <a:r>
              <a:rPr lang="ru-RU" sz="2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нек</a:t>
            </a:r>
            <a:r>
              <a:rPr lang="ru-RU" sz="2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спорт-команда1 </a:t>
            </a:r>
            <a:r>
              <a:rPr lang="ru-R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(</a:t>
            </a:r>
            <a:r>
              <a:rPr lang="ru-RU" sz="2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Назв</a:t>
            </a:r>
            <a:r>
              <a:rPr lang="ru-RU" sz="2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«Спартак») </a:t>
            </a:r>
            <a:r>
              <a:rPr lang="ru-R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x3</a:t>
            </a:r>
            <a:r>
              <a:rPr lang="ru-RU" sz="2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 </a:t>
            </a:r>
            <a:r>
              <a:rPr lang="ru-R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x1)) ^ </a:t>
            </a:r>
            <a:r>
              <a:rPr lang="ru-RU" sz="2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Ситуация(e2, </a:t>
            </a:r>
            <a:r>
              <a:rPr lang="ru-R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победа1 * (Агент1, </a:t>
            </a:r>
            <a:r>
              <a:rPr lang="ru-RU" sz="2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нек</a:t>
            </a:r>
            <a:r>
              <a:rPr lang="ru-R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спорт-команда1 * (</a:t>
            </a:r>
            <a:r>
              <a:rPr lang="ru-RU" sz="2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Назв</a:t>
            </a:r>
            <a:r>
              <a:rPr lang="ru-RU" sz="2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«Спартак») </a:t>
            </a:r>
            <a:r>
              <a:rPr lang="ru-R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x4)(</a:t>
            </a:r>
            <a:r>
              <a:rPr lang="ru-RU" sz="2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Доп</a:t>
            </a:r>
            <a:r>
              <a:rPr lang="ru-R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-результат, </a:t>
            </a:r>
            <a:r>
              <a:rPr lang="ru-RU" sz="2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счёт1 * </a:t>
            </a:r>
            <a:r>
              <a:rPr lang="ru-R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Отношение1(z, 2 : 1) : x5))</a:t>
            </a: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773936" y="249382"/>
            <a:ext cx="8631936" cy="13250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Сохранение информации из семантического представления</a:t>
            </a:r>
            <a:endParaRPr lang="ru-RU" sz="360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27496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3936" y="249382"/>
            <a:ext cx="8631936" cy="1325049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Сохранение информации из семантического представления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872698" y="1812394"/>
            <a:ext cx="4190416" cy="6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Время1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ru-RU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нек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дата * (12/03/#</a:t>
            </a:r>
            <a:r>
              <a:rPr lang="ru-RU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nil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#)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873627" y="1812394"/>
            <a:ext cx="4184320" cy="6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entury Gothic (Заголовки)"/>
              </a:rPr>
              <a:t>Дата проведения: </a:t>
            </a:r>
            <a:r>
              <a:rPr lang="en-US" dirty="0" smtClean="0">
                <a:latin typeface="Century Gothic (Заголовки)"/>
              </a:rPr>
              <a:t>12.03.2022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20" name="Стрелка вправо 19"/>
          <p:cNvSpPr/>
          <p:nvPr/>
        </p:nvSpPr>
        <p:spPr>
          <a:xfrm>
            <a:off x="5063113" y="1889294"/>
            <a:ext cx="1810513" cy="53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72698" y="2612820"/>
            <a:ext cx="4178224" cy="68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Место1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ru-RU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нек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город * (</a:t>
            </a:r>
            <a:r>
              <a:rPr lang="ru-RU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Назв</a:t>
            </a:r>
            <a:r>
              <a:rPr lang="ru-RU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«Санкт-Петербург»)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873626" y="2594366"/>
            <a:ext cx="4178224" cy="704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entury Gothic (Заголовки)"/>
              </a:rPr>
              <a:t>Место проведения: Санкт-Петербург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5057018" y="2689372"/>
            <a:ext cx="1816608" cy="53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872698" y="3426652"/>
            <a:ext cx="4178224" cy="68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Участник1, </a:t>
            </a:r>
            <a:r>
              <a:rPr lang="ru-RU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нек</a:t>
            </a:r>
            <a:r>
              <a:rPr lang="ru-RU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спорт-команда1</a:t>
            </a:r>
            <a:r>
              <a:rPr lang="ru-RU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(</a:t>
            </a:r>
            <a:r>
              <a:rPr lang="ru-RU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Назв</a:t>
            </a:r>
            <a:r>
              <a:rPr lang="ru-RU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«Зенит»)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873626" y="3408198"/>
            <a:ext cx="4178224" cy="704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entury Gothic (Заголовки)"/>
              </a:rPr>
              <a:t>Оппонент 1: Зенит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22" name="Стрелка вправо 21"/>
          <p:cNvSpPr/>
          <p:nvPr/>
        </p:nvSpPr>
        <p:spPr>
          <a:xfrm>
            <a:off x="5057018" y="3503204"/>
            <a:ext cx="1816608" cy="53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878794" y="5135220"/>
            <a:ext cx="4178224" cy="68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Агент1, </a:t>
            </a:r>
            <a:r>
              <a:rPr lang="ru-RU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нек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спорт-команда1</a:t>
            </a:r>
            <a:r>
              <a:rPr lang="ru-RU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(</a:t>
            </a:r>
            <a:r>
              <a:rPr lang="ru-RU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Назв</a:t>
            </a:r>
            <a:r>
              <a:rPr lang="ru-RU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«Спартак»)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879722" y="5116766"/>
            <a:ext cx="4178224" cy="704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entury Gothic (Заголовки)"/>
              </a:rPr>
              <a:t>Победитель: Спартак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25" name="Стрелка вправо 24"/>
          <p:cNvSpPr/>
          <p:nvPr/>
        </p:nvSpPr>
        <p:spPr>
          <a:xfrm>
            <a:off x="5063114" y="5211772"/>
            <a:ext cx="1816608" cy="53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884889" y="4237306"/>
            <a:ext cx="4178224" cy="68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Участник1, </a:t>
            </a:r>
            <a:r>
              <a:rPr lang="ru-RU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нек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спорт-команда1</a:t>
            </a:r>
            <a:r>
              <a:rPr lang="ru-RU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(</a:t>
            </a:r>
            <a:r>
              <a:rPr lang="ru-RU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Назв</a:t>
            </a:r>
            <a:r>
              <a:rPr lang="ru-RU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«Спартак»)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885817" y="4237306"/>
            <a:ext cx="4178224" cy="68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entury Gothic (Заголовки)"/>
              </a:rPr>
              <a:t>Оппонент 2: Спартак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28" name="Стрелка вправо 27"/>
          <p:cNvSpPr/>
          <p:nvPr/>
        </p:nvSpPr>
        <p:spPr>
          <a:xfrm>
            <a:off x="5069209" y="4313858"/>
            <a:ext cx="1816608" cy="53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1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3416" y="871274"/>
            <a:ext cx="9345168" cy="703157"/>
          </a:xfrm>
        </p:spPr>
        <p:txBody>
          <a:bodyPr>
            <a:normAutofit fontScale="90000"/>
          </a:bodyPr>
          <a:lstStyle/>
          <a:p>
            <a:pPr algn="ctr"/>
            <a:r>
              <a:rPr lang="ru-RU" b="0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Средства разработки</a:t>
            </a:r>
            <a:endParaRPr lang="ru-RU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785" y="1879560"/>
            <a:ext cx="55302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dirty="0" smtClean="0">
                <a:latin typeface="Century Gothic (Заголовки)"/>
              </a:rPr>
              <a:t>Для </a:t>
            </a:r>
            <a:r>
              <a:rPr lang="ru-RU" sz="2000" dirty="0">
                <a:latin typeface="Century Gothic (Заголовки)"/>
              </a:rPr>
              <a:t>разработки </a:t>
            </a:r>
            <a:r>
              <a:rPr lang="ru-RU" sz="2000" dirty="0" smtClean="0">
                <a:latin typeface="Century Gothic (Заголовки)"/>
              </a:rPr>
              <a:t>приложения были выбраны: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entury Gothic (Заголовки)"/>
              </a:rPr>
              <a:t>платформа </a:t>
            </a:r>
            <a:r>
              <a:rPr lang="ru-RU" sz="2000" dirty="0">
                <a:latin typeface="Century Gothic (Заголовки)"/>
              </a:rPr>
              <a:t>.NET версии .</a:t>
            </a:r>
            <a:r>
              <a:rPr lang="ru-RU" sz="2000" dirty="0" smtClean="0">
                <a:latin typeface="Century Gothic (Заголовки)"/>
              </a:rPr>
              <a:t>NET6;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entury Gothic (Заголовки)"/>
              </a:rPr>
              <a:t>язык программирования C#;</a:t>
            </a:r>
            <a:endParaRPr lang="en-US" sz="2000" dirty="0" smtClean="0">
              <a:latin typeface="Century Gothic (Заголовки)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 (Заголовки)"/>
              </a:rPr>
              <a:t>WPF </a:t>
            </a:r>
            <a:r>
              <a:rPr lang="ru-RU" sz="2000" dirty="0" smtClean="0">
                <a:latin typeface="Century Gothic (Заголовки)"/>
              </a:rPr>
              <a:t>для реализации оконного интерфейса;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 (Заголовки)"/>
              </a:rPr>
              <a:t>СУБД </a:t>
            </a:r>
            <a:r>
              <a:rPr lang="en-US" sz="2000" dirty="0" smtClean="0">
                <a:latin typeface="Century Gothic (Заголовки)"/>
              </a:rPr>
              <a:t>PostgreSQL</a:t>
            </a:r>
            <a:r>
              <a:rPr lang="ru-RU" sz="2000" dirty="0" smtClean="0">
                <a:latin typeface="Century Gothic (Заголовки)"/>
              </a:rPr>
              <a:t>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entury Gothic (Заголовки)"/>
              </a:rPr>
              <a:t>LINQ </a:t>
            </a:r>
            <a:r>
              <a:rPr lang="ru-RU" sz="2000" dirty="0">
                <a:latin typeface="Century Gothic (Заголовки)"/>
              </a:rPr>
              <a:t>и </a:t>
            </a:r>
            <a:r>
              <a:rPr lang="en-US" sz="2000" dirty="0">
                <a:latin typeface="Century Gothic (Заголовки)"/>
              </a:rPr>
              <a:t>LINQ to Entity </a:t>
            </a:r>
            <a:r>
              <a:rPr lang="en-US" sz="2000" dirty="0" smtClean="0">
                <a:latin typeface="Century Gothic (Заголовки)"/>
              </a:rPr>
              <a:t>Framework</a:t>
            </a:r>
            <a:r>
              <a:rPr lang="ru-RU" sz="2000" dirty="0">
                <a:latin typeface="Century Gothic (Заголовки)"/>
              </a:rPr>
              <a:t> </a:t>
            </a:r>
            <a:r>
              <a:rPr lang="ru-RU" sz="2000" dirty="0" smtClean="0">
                <a:latin typeface="Century Gothic (Заголовки)"/>
              </a:rPr>
              <a:t>для взаимодействия с базами данных;</a:t>
            </a:r>
            <a:endParaRPr lang="en-US" sz="2000" dirty="0">
              <a:latin typeface="Century Gothic (Заголовки)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 (Заголовки)"/>
              </a:rPr>
              <a:t>б</a:t>
            </a:r>
            <a:r>
              <a:rPr lang="ru-RU" sz="2000" dirty="0" smtClean="0">
                <a:latin typeface="Century Gothic (Заголовки)"/>
              </a:rPr>
              <a:t>иблиотека </a:t>
            </a:r>
            <a:r>
              <a:rPr lang="en-US" sz="2000" dirty="0" err="1" smtClean="0">
                <a:latin typeface="Century Gothic (Заголовки)"/>
              </a:rPr>
              <a:t>DeepMorphy</a:t>
            </a:r>
            <a:r>
              <a:rPr lang="ru-RU" sz="2000" dirty="0" smtClean="0">
                <a:latin typeface="Century Gothic (Заголовки)"/>
              </a:rPr>
              <a:t> для морфологического разбора словоформ;</a:t>
            </a:r>
            <a:endParaRPr lang="en-US" sz="2000" dirty="0" smtClean="0">
              <a:latin typeface="Century Gothic (Заголовки)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597" y="1779806"/>
            <a:ext cx="1704122" cy="170412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031" y="4512557"/>
            <a:ext cx="2575878" cy="14604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956" y="3926274"/>
            <a:ext cx="2575405" cy="14256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874" y="2767677"/>
            <a:ext cx="3132192" cy="856763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0068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3416" y="871274"/>
            <a:ext cx="9345168" cy="7031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Демонстрационное приложение</a:t>
            </a:r>
            <a:endParaRPr lang="ru-RU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7" y="2025472"/>
            <a:ext cx="11598645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7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3416" y="871274"/>
            <a:ext cx="9345168" cy="7031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Выводы</a:t>
            </a:r>
            <a:endParaRPr lang="ru-RU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980" y="1737208"/>
            <a:ext cx="1124204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1900" dirty="0" smtClean="0">
                <a:latin typeface="Century Gothic (Заголовки)"/>
              </a:rPr>
              <a:t>Результаты работы: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900" dirty="0" smtClean="0">
                <a:latin typeface="Century Gothic (Заголовки)"/>
              </a:rPr>
              <a:t>Проведён </a:t>
            </a:r>
            <a:r>
              <a:rPr lang="ru-RU" sz="1900" dirty="0">
                <a:latin typeface="Century Gothic (Заголовки)"/>
              </a:rPr>
              <a:t>анализ и разбор основных подходов к формальному описанию </a:t>
            </a:r>
            <a:r>
              <a:rPr lang="ru-RU" sz="1900" dirty="0" smtClean="0">
                <a:latin typeface="Century Gothic (Заголовки)"/>
              </a:rPr>
              <a:t>семантической </a:t>
            </a:r>
            <a:r>
              <a:rPr lang="ru-RU" sz="1900" dirty="0">
                <a:latin typeface="Century Gothic (Заголовки)"/>
              </a:rPr>
              <a:t>структуры предложений и дискурсов на естественном </a:t>
            </a:r>
            <a:r>
              <a:rPr lang="ru-RU" sz="1900" dirty="0" smtClean="0">
                <a:latin typeface="Century Gothic (Заголовки)"/>
              </a:rPr>
              <a:t>языке</a:t>
            </a:r>
            <a:r>
              <a:rPr lang="ru-RU" sz="1900" dirty="0">
                <a:latin typeface="Century Gothic (Заголовки)"/>
              </a:rPr>
              <a:t>.</a:t>
            </a:r>
            <a:endParaRPr lang="ru-RU" sz="1900" dirty="0" smtClean="0">
              <a:latin typeface="Century Gothic (Заголовки)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900" dirty="0" smtClean="0">
                <a:latin typeface="Century Gothic (Заголовки)"/>
              </a:rPr>
              <a:t>Изучены </a:t>
            </a:r>
            <a:r>
              <a:rPr lang="ru-RU" sz="1900" dirty="0">
                <a:latin typeface="Century Gothic (Заголовки)"/>
              </a:rPr>
              <a:t>подходы к семантическому представлению текстов с регулярной семантико-синтаксической структурой, а также текстов с нерегулярной структурой, выражающейся в проявлениях омонимии.</a:t>
            </a:r>
            <a:endParaRPr lang="ru-RU" sz="1900" dirty="0" smtClean="0">
              <a:latin typeface="Century Gothic (Заголовки)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900" dirty="0" smtClean="0">
                <a:latin typeface="Century Gothic (Заголовки)"/>
              </a:rPr>
              <a:t>Разработана </a:t>
            </a:r>
            <a:r>
              <a:rPr lang="ru-RU" sz="1900" dirty="0">
                <a:latin typeface="Century Gothic (Заголовки)"/>
              </a:rPr>
              <a:t>и реализована логическая структура лингвистической базы данных, а также структура базы знаний о выбранной предметной области</a:t>
            </a:r>
            <a:r>
              <a:rPr lang="ru-RU" sz="1900" dirty="0" smtClean="0">
                <a:latin typeface="Century Gothic (Заголовки)"/>
              </a:rPr>
              <a:t>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latin typeface="Century Gothic (Заголовки)"/>
              </a:rPr>
              <a:t>Разработан алгоритм для формирования семантического представления входного текста на естественном (русском) языке, содержащего элементы нерегулярной структуры.</a:t>
            </a:r>
            <a:endParaRPr lang="ru-RU" sz="1900" dirty="0" smtClean="0">
              <a:latin typeface="Century Gothic (Заголовки)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latin typeface="Century Gothic (Заголовки)"/>
              </a:rPr>
              <a:t>Разработаны компьютерная программа, реализующая предложенный структурированный алгоритм семантической обработки текстов, а также демонстрационная база данных регистрации результатов спортивных </a:t>
            </a:r>
            <a:r>
              <a:rPr lang="ru-RU" sz="1900" dirty="0" smtClean="0">
                <a:latin typeface="Century Gothic (Заголовки)"/>
              </a:rPr>
              <a:t>матчей.</a:t>
            </a:r>
          </a:p>
        </p:txBody>
      </p:sp>
    </p:spTree>
    <p:extLst>
      <p:ext uri="{BB962C8B-B14F-4D97-AF65-F5344CB8AC3E}">
        <p14:creationId xmlns:p14="http://schemas.microsoft.com/office/powerpoint/2010/main" val="38432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3416" y="3077421"/>
            <a:ext cx="9345168" cy="7031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Спасибо за внимание!</a:t>
            </a:r>
            <a:endParaRPr lang="ru-RU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2643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2264" y="223612"/>
            <a:ext cx="8647471" cy="1429789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Формальное описание семантической структуры предложений и дискурсов</a:t>
            </a:r>
            <a:endParaRPr lang="ru-RU" sz="3600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580" y="2415084"/>
            <a:ext cx="11008838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ru-RU" sz="2800" b="1" dirty="0" smtClean="0">
                <a:latin typeface="Century Gothic (Заголовки)"/>
              </a:rPr>
              <a:t>Семантическая </a:t>
            </a:r>
            <a:r>
              <a:rPr lang="ru-RU" sz="2800" b="1" dirty="0">
                <a:latin typeface="Century Gothic (Заголовки)"/>
              </a:rPr>
              <a:t>структура предложения</a:t>
            </a:r>
            <a:r>
              <a:rPr lang="ru-RU" sz="2800" dirty="0">
                <a:latin typeface="Century Gothic (Заголовки)"/>
              </a:rPr>
              <a:t> – это абстрактное представление содержания предложения в виде отношений семантических единиц, которые формируются взаимодействием лексических и грамматических значений членов предложения.</a:t>
            </a:r>
            <a:endParaRPr lang="en-US" sz="2800" dirty="0" smtClean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32618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2264" y="223612"/>
            <a:ext cx="8647471" cy="1429789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Формальное описание семантической структуры предложений и дискурсов</a:t>
            </a:r>
            <a:endParaRPr lang="ru-RU" sz="3600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2669" y="2351276"/>
            <a:ext cx="818665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entury Gothic (Заголовки)"/>
              </a:rPr>
              <a:t>Логика предикатов первого порядка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entury Gothic (Заголовки)"/>
              </a:rPr>
              <a:t>ANALOG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entury Gothic (Заголовки)"/>
              </a:rPr>
              <a:t>UNO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entury Gothic (Заголовки)"/>
              </a:rPr>
              <a:t>Core </a:t>
            </a:r>
            <a:r>
              <a:rPr lang="en-US" sz="3200" dirty="0">
                <a:latin typeface="Century Gothic (Заголовки)"/>
              </a:rPr>
              <a:t>Language Engine</a:t>
            </a:r>
            <a:endParaRPr lang="en-US" sz="3200" dirty="0" smtClean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293813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2264" y="223612"/>
            <a:ext cx="8647471" cy="1429789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Формальное описание семантической структуры предложений и дискурсов</a:t>
            </a:r>
            <a:endParaRPr lang="ru-RU" sz="3600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2110" y="2554476"/>
            <a:ext cx="9527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entury Gothic (Заголовки)"/>
              </a:rPr>
              <a:t>Эпизодическая логика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entury Gothic (Заголовки)"/>
              </a:rPr>
              <a:t>Абстрактное представление смысла</a:t>
            </a:r>
            <a:endParaRPr lang="en-US" sz="3200" dirty="0" smtClean="0">
              <a:latin typeface="Century Gothic (Заголовки)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Century Gothic (Заголовки)"/>
              </a:rPr>
              <a:t>Теория К-представлений</a:t>
            </a:r>
            <a:endParaRPr lang="en-US" sz="3600" dirty="0" smtClean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64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6316" y="223612"/>
            <a:ext cx="8659368" cy="1429789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Обработка предложений и дискурсов с </a:t>
            </a:r>
            <a:r>
              <a:rPr lang="ru-RU" sz="3600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регулярной </a:t>
            </a:r>
            <a:r>
              <a:rPr lang="ru-RU" sz="3600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семантико-синтаксической </a:t>
            </a:r>
            <a:r>
              <a:rPr lang="ru-RU" sz="3600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структурой (ССС)</a:t>
            </a:r>
            <a:endParaRPr lang="ru-RU" sz="3600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8710" y="2519491"/>
            <a:ext cx="9974580" cy="13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ru-RU" sz="3000" dirty="0" smtClean="0">
                <a:latin typeface="Century Gothic (Заголовки)"/>
              </a:rPr>
              <a:t>Семантическая обработка </a:t>
            </a:r>
            <a:r>
              <a:rPr lang="ru-RU" sz="3000" dirty="0">
                <a:latin typeface="Century Gothic (Заголовки)"/>
              </a:rPr>
              <a:t>текста с регулярной </a:t>
            </a:r>
            <a:r>
              <a:rPr lang="ru-RU" sz="3000" dirty="0" smtClean="0">
                <a:latin typeface="Century Gothic (Заголовки)"/>
              </a:rPr>
              <a:t>ССС не требует обращения </a:t>
            </a:r>
            <a:r>
              <a:rPr lang="ru-RU" sz="3000" dirty="0">
                <a:latin typeface="Century Gothic (Заголовки)"/>
              </a:rPr>
              <a:t>к базе </a:t>
            </a:r>
            <a:r>
              <a:rPr lang="ru-RU" sz="3000" dirty="0" smtClean="0">
                <a:latin typeface="Century Gothic (Заголовки)"/>
              </a:rPr>
              <a:t>знаний.</a:t>
            </a:r>
          </a:p>
        </p:txBody>
      </p:sp>
    </p:spTree>
    <p:extLst>
      <p:ext uri="{BB962C8B-B14F-4D97-AF65-F5344CB8AC3E}">
        <p14:creationId xmlns:p14="http://schemas.microsoft.com/office/powerpoint/2010/main" val="4665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6316" y="223612"/>
            <a:ext cx="8659368" cy="1429789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Обработка предложений и дискурсов с </a:t>
            </a:r>
            <a:r>
              <a:rPr lang="ru-RU" sz="3600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регулярной </a:t>
            </a:r>
            <a:r>
              <a:rPr lang="ru-RU" sz="3600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семантико-синтаксической </a:t>
            </a:r>
            <a:r>
              <a:rPr lang="ru-RU" sz="3600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структурой</a:t>
            </a:r>
            <a:endParaRPr lang="ru-RU" sz="3600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275" y="2343646"/>
            <a:ext cx="1033145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entury Gothic (Заголовки)"/>
              </a:rPr>
              <a:t>Метаязык на базе аппарата лексических функций</a:t>
            </a:r>
            <a:br>
              <a:rPr lang="ru-RU" sz="3200" dirty="0" smtClean="0">
                <a:latin typeface="Century Gothic (Заголовки)"/>
              </a:rPr>
            </a:br>
            <a:r>
              <a:rPr lang="ru-RU" sz="3200" dirty="0" smtClean="0">
                <a:latin typeface="Century Gothic (Заголовки)"/>
              </a:rPr>
              <a:t>(Ю.Д. Апресян и И.А. Мельчук)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entury Gothic (Заголовки)"/>
              </a:rPr>
              <a:t>Технология автоматического анализа текста</a:t>
            </a:r>
            <a:br>
              <a:rPr lang="ru-RU" sz="3200" dirty="0" smtClean="0">
                <a:latin typeface="Century Gothic (Заголовки)"/>
              </a:rPr>
            </a:br>
            <a:r>
              <a:rPr lang="ru-RU" sz="3200" dirty="0" smtClean="0">
                <a:latin typeface="Century Gothic (Заголовки)"/>
              </a:rPr>
              <a:t>(С.Л. Киселёва, А.Е. Ермакова и В.В. Плешко)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3200" dirty="0">
                <a:latin typeface="Century Gothic (Заголовки)"/>
              </a:rPr>
              <a:t>Алгоритмы семантико-синтаксического анализа </a:t>
            </a:r>
            <a:r>
              <a:rPr lang="ru-RU" sz="3200" dirty="0" err="1">
                <a:latin typeface="Century Gothic (Заголовки)"/>
              </a:rPr>
              <a:t>SemSyn</a:t>
            </a:r>
            <a:r>
              <a:rPr lang="ru-RU" sz="3200" dirty="0">
                <a:latin typeface="Century Gothic (Заголовки)"/>
              </a:rPr>
              <a:t> и SemSynt1 В.А. </a:t>
            </a:r>
            <a:r>
              <a:rPr lang="ru-RU" sz="3200" dirty="0" smtClean="0">
                <a:latin typeface="Century Gothic (Заголовки)"/>
              </a:rPr>
              <a:t>Фомичева</a:t>
            </a:r>
            <a:endParaRPr lang="ru-RU" sz="32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5667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0032" y="223612"/>
            <a:ext cx="8631936" cy="1429789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Обработка предложений и дискурсов с </a:t>
            </a:r>
            <a:r>
              <a:rPr lang="ru-RU" sz="3600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метонимией и метафорами</a:t>
            </a:r>
            <a:endParaRPr lang="ru-RU" sz="3600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8710" y="2013446"/>
            <a:ext cx="997458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800" b="1" dirty="0" smtClean="0">
                <a:latin typeface="Century Gothic (Заголовки)"/>
              </a:rPr>
              <a:t>Метонимия</a:t>
            </a:r>
            <a:r>
              <a:rPr lang="ru-RU" sz="2800" dirty="0" smtClean="0">
                <a:latin typeface="Century Gothic (Заголовки)"/>
              </a:rPr>
              <a:t> </a:t>
            </a:r>
            <a:r>
              <a:rPr lang="ru-RU" sz="2800" dirty="0">
                <a:latin typeface="Century Gothic (Заголовки)"/>
              </a:rPr>
              <a:t>- замена выражения или названия какого-либо предмета выражением или </a:t>
            </a:r>
            <a:r>
              <a:rPr lang="ru-RU" sz="2800" dirty="0" smtClean="0">
                <a:latin typeface="Century Gothic (Заголовки)"/>
              </a:rPr>
              <a:t>названием </a:t>
            </a:r>
            <a:r>
              <a:rPr lang="ru-RU" sz="2800" dirty="0">
                <a:latin typeface="Century Gothic (Заголовки)"/>
              </a:rPr>
              <a:t>другого предмета на основании их смысловой </a:t>
            </a:r>
            <a:r>
              <a:rPr lang="ru-RU" sz="2800" dirty="0" smtClean="0">
                <a:latin typeface="Century Gothic (Заголовки)"/>
              </a:rPr>
              <a:t>связанности</a:t>
            </a:r>
          </a:p>
          <a:p>
            <a:pPr>
              <a:spcBef>
                <a:spcPts val="1200"/>
              </a:spcBef>
            </a:pPr>
            <a:endParaRPr lang="ru-RU" sz="2800" b="1" dirty="0" smtClean="0">
              <a:latin typeface="Century Gothic (Заголовки)"/>
            </a:endParaRPr>
          </a:p>
          <a:p>
            <a:pPr>
              <a:spcBef>
                <a:spcPts val="1200"/>
              </a:spcBef>
            </a:pPr>
            <a:r>
              <a:rPr lang="ru-RU" sz="2800" b="1" dirty="0" smtClean="0">
                <a:latin typeface="Century Gothic (Заголовки)"/>
              </a:rPr>
              <a:t>Метафора</a:t>
            </a:r>
            <a:r>
              <a:rPr lang="ru-RU" sz="2800" dirty="0" smtClean="0">
                <a:latin typeface="Century Gothic (Заголовки)"/>
              </a:rPr>
              <a:t> </a:t>
            </a:r>
            <a:r>
              <a:rPr lang="ru-RU" sz="2800" dirty="0">
                <a:latin typeface="Century Gothic (Заголовки)"/>
              </a:rPr>
              <a:t>– это распространенная особенность человеческого языка, </a:t>
            </a:r>
            <a:r>
              <a:rPr lang="ru-RU" sz="2800" dirty="0" smtClean="0">
                <a:latin typeface="Century Gothic (Заголовки)"/>
              </a:rPr>
              <a:t>которая позволяет </a:t>
            </a:r>
            <a:r>
              <a:rPr lang="ru-RU" sz="2800" dirty="0" err="1">
                <a:latin typeface="Century Gothic (Заголовки)"/>
              </a:rPr>
              <a:t>концептуализировать</a:t>
            </a:r>
            <a:r>
              <a:rPr lang="ru-RU" sz="2800" dirty="0">
                <a:latin typeface="Century Gothic (Заголовки)"/>
              </a:rPr>
              <a:t> и передавать абстрактные понятия, используя более конкретную терминологию.</a:t>
            </a:r>
          </a:p>
        </p:txBody>
      </p:sp>
    </p:spTree>
    <p:extLst>
      <p:ext uri="{BB962C8B-B14F-4D97-AF65-F5344CB8AC3E}">
        <p14:creationId xmlns:p14="http://schemas.microsoft.com/office/powerpoint/2010/main" val="8471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0032" y="223612"/>
            <a:ext cx="8631936" cy="1429789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Обработка предложений и дискурсов с </a:t>
            </a:r>
            <a:r>
              <a:rPr lang="ru-RU" sz="3600" dirty="0" smtClean="0">
                <a:solidFill>
                  <a:schemeClr val="tx1">
                    <a:lumMod val="95000"/>
                  </a:schemeClr>
                </a:solidFill>
                <a:latin typeface="Century Gothic (Заголовки)"/>
              </a:rPr>
              <a:t>метонимией и метафорами</a:t>
            </a:r>
            <a:endParaRPr lang="ru-RU" sz="3600" b="0" dirty="0">
              <a:solidFill>
                <a:schemeClr val="tx1">
                  <a:lumMod val="95000"/>
                </a:schemeClr>
              </a:solidFill>
              <a:latin typeface="Century Gothic (Заголовки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581" y="2549208"/>
            <a:ext cx="1100883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entury Gothic (Заголовки)"/>
              </a:rPr>
              <a:t>TACITUS</a:t>
            </a:r>
            <a:endParaRPr lang="en-US" sz="3200" dirty="0">
              <a:latin typeface="Century Gothic (Заголовки)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Century Gothic (Заголовки)"/>
              </a:rPr>
              <a:t>CorMet</a:t>
            </a:r>
            <a:endParaRPr lang="en-US" sz="3200" dirty="0" smtClean="0">
              <a:latin typeface="Century Gothic (Заголовки)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3400" dirty="0" smtClean="0">
                <a:latin typeface="Century Gothic (Заголовки)"/>
              </a:rPr>
              <a:t>Декодирование метафор </a:t>
            </a:r>
            <a:r>
              <a:rPr lang="ru-RU" sz="3400" dirty="0">
                <a:latin typeface="Century Gothic (Заголовки)"/>
              </a:rPr>
              <a:t>с помощью семантического </a:t>
            </a:r>
            <a:r>
              <a:rPr lang="ru-RU" sz="3400" dirty="0" smtClean="0">
                <a:latin typeface="Century Gothic (Заголовки)"/>
              </a:rPr>
              <a:t>словаря (теория К-представлений)</a:t>
            </a:r>
          </a:p>
        </p:txBody>
      </p:sp>
    </p:spTree>
    <p:extLst>
      <p:ext uri="{BB962C8B-B14F-4D97-AF65-F5344CB8AC3E}">
        <p14:creationId xmlns:p14="http://schemas.microsoft.com/office/powerpoint/2010/main" val="201072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6820</TotalTime>
  <Words>1302</Words>
  <Application>Microsoft Office PowerPoint</Application>
  <PresentationFormat>Широкоэкранный</PresentationFormat>
  <Paragraphs>226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Century Gothic (Заголовки)</vt:lpstr>
      <vt:lpstr>Courier New</vt:lpstr>
      <vt:lpstr>Times New Roman</vt:lpstr>
      <vt:lpstr>Ретро</vt:lpstr>
      <vt:lpstr>Презентация PowerPoint</vt:lpstr>
      <vt:lpstr>Цели и задачи</vt:lpstr>
      <vt:lpstr>Формальное описание семантической структуры предложений и дискурсов</vt:lpstr>
      <vt:lpstr>Формальное описание семантической структуры предложений и дискурсов</vt:lpstr>
      <vt:lpstr>Формальное описание семантической структуры предложений и дискурсов</vt:lpstr>
      <vt:lpstr>Обработка предложений и дискурсов с регулярной семантико-синтаксической структурой (ССС)</vt:lpstr>
      <vt:lpstr>Обработка предложений и дискурсов с регулярной семантико-синтаксической структурой</vt:lpstr>
      <vt:lpstr>Обработка предложений и дискурсов с метонимией и метафорами</vt:lpstr>
      <vt:lpstr>Обработка предложений и дискурсов с метонимией и метафорами</vt:lpstr>
      <vt:lpstr>Структура лингвистической базы данных</vt:lpstr>
      <vt:lpstr>Морфологическая база данных</vt:lpstr>
      <vt:lpstr>Лексико-семантический словарь</vt:lpstr>
      <vt:lpstr>Словарь глагольно-предложных семантико-синтаксических фреймов</vt:lpstr>
      <vt:lpstr>Словарь предложных семантико-синтаксических фреймов</vt:lpstr>
      <vt:lpstr>Формальная модель базы знаний</vt:lpstr>
      <vt:lpstr>Формальная модель базы знаний</vt:lpstr>
      <vt:lpstr>Структура базы знаний</vt:lpstr>
      <vt:lpstr>Поверхностное семантическое представление</vt:lpstr>
      <vt:lpstr>Обнаружение и решение метонимии</vt:lpstr>
      <vt:lpstr>Обнаружение и решение метонимии</vt:lpstr>
      <vt:lpstr>Обнаружение и решение метонимии</vt:lpstr>
      <vt:lpstr>Целевая реляционная база данных</vt:lpstr>
      <vt:lpstr>Презентация PowerPoint</vt:lpstr>
      <vt:lpstr>Сохранение информации из семантического представления</vt:lpstr>
      <vt:lpstr>Средства разработки</vt:lpstr>
      <vt:lpstr>Демонстрационное приложение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docNemo</dc:creator>
  <cp:lastModifiedBy>Дмитрий Подрезов</cp:lastModifiedBy>
  <cp:revision>140</cp:revision>
  <dcterms:created xsi:type="dcterms:W3CDTF">2022-04-12T07:04:07Z</dcterms:created>
  <dcterms:modified xsi:type="dcterms:W3CDTF">2022-06-03T09:45:22Z</dcterms:modified>
</cp:coreProperties>
</file>