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8" r:id="rId3"/>
    <p:sldId id="258" r:id="rId4"/>
    <p:sldId id="259" r:id="rId5"/>
    <p:sldId id="260" r:id="rId6"/>
    <p:sldId id="266" r:id="rId7"/>
    <p:sldId id="261" r:id="rId8"/>
    <p:sldId id="263" r:id="rId9"/>
    <p:sldId id="269" r:id="rId10"/>
    <p:sldId id="270" r:id="rId11"/>
    <p:sldId id="271" r:id="rId12"/>
    <p:sldId id="284" r:id="rId13"/>
    <p:sldId id="273" r:id="rId14"/>
    <p:sldId id="285" r:id="rId15"/>
    <p:sldId id="274" r:id="rId16"/>
    <p:sldId id="262" r:id="rId17"/>
    <p:sldId id="264" r:id="rId18"/>
    <p:sldId id="265" r:id="rId19"/>
    <p:sldId id="272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67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7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26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150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68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185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481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552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299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4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7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9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15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8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0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6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63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039D10-B407-417D-B9A7-5ABFBCE3522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187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mai">
            <a:extLst>
              <a:ext uri="{FF2B5EF4-FFF2-40B4-BE49-F238E27FC236}">
                <a16:creationId xmlns:a16="http://schemas.microsoft.com/office/drawing/2014/main" id="{5DB38610-EF62-4B94-8F4D-3D1D95A8AF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2" y="396263"/>
            <a:ext cx="1085850" cy="1064260"/>
          </a:xfrm>
          <a:prstGeom prst="rect">
            <a:avLst/>
          </a:prstGeom>
          <a:noFill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AD5FA6-73FE-4CBC-B429-BF1688374EE4}"/>
              </a:ext>
            </a:extLst>
          </p:cNvPr>
          <p:cNvSpPr/>
          <p:nvPr/>
        </p:nvSpPr>
        <p:spPr>
          <a:xfrm>
            <a:off x="1049194" y="2834057"/>
            <a:ext cx="1006303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Семантически-ориентированный естественно-языковой</a:t>
            </a:r>
          </a:p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интерфейс для взаимодействия с Системой взаимосвязанных открытых данных (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Linked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Open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Data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A387406-8E82-4353-9175-74C05AD1BE4B}"/>
              </a:ext>
            </a:extLst>
          </p:cNvPr>
          <p:cNvSpPr/>
          <p:nvPr/>
        </p:nvSpPr>
        <p:spPr>
          <a:xfrm>
            <a:off x="993327" y="433555"/>
            <a:ext cx="10174778" cy="260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385" indent="-630555" algn="ctr">
              <a:lnSpc>
                <a:spcPts val="1190"/>
              </a:lnSpc>
              <a:spcAft>
                <a:spcPts val="0"/>
              </a:spcAft>
            </a:pPr>
            <a:r>
              <a:rPr lang="ru-RU" b="1" dirty="0">
                <a:effectLst/>
                <a:latin typeface="Century Gothic (Заголовки)"/>
                <a:ea typeface="Times New Roman" panose="02020603050405020304" pitchFamily="18" charset="0"/>
              </a:rPr>
              <a:t>МИНИСТЕРСТВО ОБРАЗОВАНИЯ И НАУКИ РОССИЙСКОЙ ФЕДЕРАЦИИ</a:t>
            </a:r>
            <a:endParaRPr lang="ru-RU" sz="2800" dirty="0">
              <a:effectLst/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87D3A4-09BE-46C4-8800-3148A76AE97E}"/>
              </a:ext>
            </a:extLst>
          </p:cNvPr>
          <p:cNvSpPr/>
          <p:nvPr/>
        </p:nvSpPr>
        <p:spPr>
          <a:xfrm>
            <a:off x="1453212" y="717068"/>
            <a:ext cx="925500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 УЧРЕЖДЕНИЕ ВЫСШЕГО ОБРАЗОВАНИЯ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443230" algn="ctr">
              <a:spcAft>
                <a:spcPts val="0"/>
              </a:spcAft>
            </a:pPr>
            <a:r>
              <a:rPr lang="ru-RU" b="0" spc="110" dirty="0">
                <a:latin typeface="Century Gothic (Заголовки)"/>
                <a:ea typeface="Times New Roman" panose="02020603050405020304" pitchFamily="18" charset="0"/>
              </a:rPr>
              <a:t>«МОСКОВСКИЙ АВИАЦИОННЫЙ ИНСТИТУТ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Century Gothic (Заголовки)"/>
                <a:ea typeface="Times New Roman" panose="02020603050405020304" pitchFamily="18" charset="0"/>
                <a:cs typeface="Calibri" panose="020F0502020204030204" pitchFamily="34" charset="0"/>
              </a:rPr>
              <a:t> (национальный исследовательский университет)»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48AC82-6F30-47D8-85A7-D82D28DA3CD6}"/>
              </a:ext>
            </a:extLst>
          </p:cNvPr>
          <p:cNvSpPr/>
          <p:nvPr/>
        </p:nvSpPr>
        <p:spPr>
          <a:xfrm>
            <a:off x="436552" y="2005233"/>
            <a:ext cx="11349470" cy="399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sz="2000" dirty="0">
                <a:latin typeface="Century Gothic (Заголовки)"/>
                <a:ea typeface="Times New Roman" panose="02020603050405020304" pitchFamily="18" charset="0"/>
              </a:rPr>
              <a:t>Кафедра 319 «Системы интеллектуального мониторинга</a:t>
            </a:r>
            <a:r>
              <a:rPr lang="ru-RU" sz="2000" dirty="0" smtClean="0">
                <a:latin typeface="Century Gothic (Заголовки)"/>
                <a:ea typeface="Times New Roman" panose="02020603050405020304" pitchFamily="18" charset="0"/>
              </a:rPr>
              <a:t>»</a:t>
            </a:r>
            <a:endParaRPr lang="ru-RU" sz="2000" dirty="0"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E1299D4-A820-4B47-ABBA-F45AC06AC924}"/>
              </a:ext>
            </a:extLst>
          </p:cNvPr>
          <p:cNvSpPr/>
          <p:nvPr/>
        </p:nvSpPr>
        <p:spPr>
          <a:xfrm>
            <a:off x="405978" y="6092406"/>
            <a:ext cx="1134947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b="1" dirty="0">
                <a:latin typeface="Century Gothic (Заголовки)"/>
                <a:ea typeface="Times New Roman" panose="02020603050405020304" pitchFamily="18" charset="0"/>
              </a:rPr>
              <a:t>Москва, 2022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B78DD38A-0C82-4CCC-AF24-0C1226477C77}"/>
              </a:ext>
            </a:extLst>
          </p:cNvPr>
          <p:cNvSpPr txBox="1"/>
          <p:nvPr/>
        </p:nvSpPr>
        <p:spPr>
          <a:xfrm>
            <a:off x="8107636" y="4290999"/>
            <a:ext cx="36783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Century Gothic (Заголовки)"/>
              </a:rPr>
              <a:t>Автор</a:t>
            </a:r>
            <a:r>
              <a:rPr lang="en-US" sz="2000" dirty="0" smtClean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студент группы М3О-435Б-18</a:t>
            </a:r>
          </a:p>
          <a:p>
            <a:r>
              <a:rPr lang="ru-RU" sz="2000" dirty="0" err="1" smtClean="0">
                <a:latin typeface="Century Gothic (Заголовки)"/>
              </a:rPr>
              <a:t>Урубков</a:t>
            </a:r>
            <a:r>
              <a:rPr lang="ru-RU" sz="2000" dirty="0" smtClean="0">
                <a:latin typeface="Century Gothic (Заголовки)"/>
              </a:rPr>
              <a:t> В.С.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Научный руководитель</a:t>
            </a:r>
            <a:r>
              <a:rPr lang="en-US" sz="2000" dirty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 smtClean="0">
                <a:latin typeface="Century Gothic (Заголовки)"/>
              </a:rPr>
              <a:t>д.т.н. профессор Фомичев В.А</a:t>
            </a:r>
            <a:r>
              <a:rPr lang="ru-RU" sz="2000" dirty="0">
                <a:latin typeface="Century Gothic (Заголовки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3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Морфологическая база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08" y="1853248"/>
            <a:ext cx="5295900" cy="3533775"/>
          </a:xfrm>
        </p:spPr>
      </p:pic>
      <p:sp>
        <p:nvSpPr>
          <p:cNvPr id="5" name="TextBox 4"/>
          <p:cNvSpPr txBox="1"/>
          <p:nvPr/>
        </p:nvSpPr>
        <p:spPr>
          <a:xfrm>
            <a:off x="889462" y="2069869"/>
            <a:ext cx="4776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Содержит информацию о базовых формах слов, лексемах и их частях речи</a:t>
            </a:r>
            <a:r>
              <a:rPr lang="en-US" sz="2400" dirty="0"/>
              <a:t>.</a:t>
            </a:r>
            <a:endParaRPr lang="en-US" sz="2400" dirty="0" smtClean="0"/>
          </a:p>
          <a:p>
            <a:endParaRPr lang="en-US" sz="2400" dirty="0"/>
          </a:p>
          <a:p>
            <a:r>
              <a:rPr lang="ru-RU" sz="2400" dirty="0" smtClean="0"/>
              <a:t>Для определения морфологических признаков используется </a:t>
            </a:r>
            <a:r>
              <a:rPr lang="ru-RU" sz="2400" dirty="0" err="1" smtClean="0"/>
              <a:t>нейросетевая</a:t>
            </a:r>
            <a:r>
              <a:rPr lang="ru-RU" sz="2400" dirty="0" smtClean="0"/>
              <a:t> библиотека </a:t>
            </a:r>
            <a:r>
              <a:rPr lang="en-US" sz="2400" dirty="0" err="1" smtClean="0"/>
              <a:t>DeepMorphy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94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Лексико-семантический словарь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25" y="1853248"/>
            <a:ext cx="4774221" cy="4195762"/>
          </a:xfrm>
        </p:spPr>
      </p:pic>
      <p:sp>
        <p:nvSpPr>
          <p:cNvPr id="3" name="TextBox 2"/>
          <p:cNvSpPr txBox="1"/>
          <p:nvPr/>
        </p:nvSpPr>
        <p:spPr>
          <a:xfrm>
            <a:off x="760575" y="2093720"/>
            <a:ext cx="5118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Содержит семантические значения лексем и фреймов.</a:t>
            </a:r>
          </a:p>
          <a:p>
            <a:endParaRPr lang="ru-RU" sz="2400" dirty="0" smtClean="0"/>
          </a:p>
          <a:p>
            <a:r>
              <a:rPr lang="ru-RU" sz="2400" dirty="0" smtClean="0"/>
              <a:t>Типы семантические значения: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Основное значение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Дополнительное значение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Значение фрейма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437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Словарь предложных фреймов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6920" y="1420176"/>
            <a:ext cx="387601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Предложный фрейм описывает смысловое отношение двух существительных, связанных предлогом, в том числе нулевым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67" y="1420176"/>
            <a:ext cx="6640904" cy="473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9940" y="269399"/>
            <a:ext cx="11081470" cy="97045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Структура входного запроса на русском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354" y="1929003"/>
            <a:ext cx="11502640" cy="762923"/>
          </a:xfrm>
        </p:spPr>
        <p:txBody>
          <a:bodyPr>
            <a:normAutofit fontScale="92500"/>
          </a:bodyPr>
          <a:lstStyle/>
          <a:p>
            <a:pPr marL="36900" indent="0" algn="ctr">
              <a:buNone/>
            </a:pPr>
            <a:r>
              <a:rPr lang="ru-RU" sz="3400" b="1" dirty="0">
                <a:effectLst/>
              </a:rPr>
              <a:t>Фрагмент1 Сущ1 </a:t>
            </a:r>
            <a:r>
              <a:rPr lang="ru-RU" sz="3400" b="1" dirty="0" smtClean="0">
                <a:effectLst/>
              </a:rPr>
              <a:t>Предлог Фрагмент2 </a:t>
            </a:r>
            <a:r>
              <a:rPr lang="ru-RU" sz="3400" b="1" dirty="0">
                <a:effectLst/>
              </a:rPr>
              <a:t>Сущ2 </a:t>
            </a:r>
            <a:r>
              <a:rPr lang="ru-RU" sz="3400" b="1" dirty="0" smtClean="0">
                <a:effectLst/>
              </a:rPr>
              <a:t>Фрагмент3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6644" y="2765782"/>
            <a:ext cx="10648059" cy="343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1 и Фрагмент 2 являются либо пустой цепочкой, либо последовательностью прилагательных, 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Сущ1 и Сущ2 – существительные, 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Фрагмент3 является либо пустой цепочкой, либо искусственным именем, либо словосочетанием, определяющим сравнение с числом (например, «меньше 50000» или «не больше 60»).</a:t>
            </a:r>
          </a:p>
        </p:txBody>
      </p:sp>
    </p:spTree>
    <p:extLst>
      <p:ext uri="{BB962C8B-B14F-4D97-AF65-F5344CB8AC3E}">
        <p14:creationId xmlns:p14="http://schemas.microsoft.com/office/powerpoint/2010/main" val="20615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Примеры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Возможные входные запросы:</a:t>
            </a:r>
          </a:p>
          <a:p>
            <a:pPr marL="538163" indent="-538163"/>
            <a:r>
              <a:rPr lang="ru-RU" sz="2400" dirty="0"/>
              <a:t>Планета с самым большим </a:t>
            </a:r>
            <a:r>
              <a:rPr lang="ru-RU" sz="2400" dirty="0" smtClean="0"/>
              <a:t>радиусом</a:t>
            </a:r>
          </a:p>
          <a:p>
            <a:pPr marL="538163" indent="-538163"/>
            <a:r>
              <a:rPr lang="ru-RU" sz="2400" dirty="0"/>
              <a:t>Одноместные многоцелевые боевые самолёты российского </a:t>
            </a:r>
            <a:r>
              <a:rPr lang="ru-RU" sz="2400" dirty="0" smtClean="0"/>
              <a:t>производства</a:t>
            </a:r>
          </a:p>
          <a:p>
            <a:pPr marL="538163" indent="-538163"/>
            <a:r>
              <a:rPr lang="ru-RU" sz="2400" dirty="0"/>
              <a:t>Экспериментальные летательные аппараты </a:t>
            </a:r>
            <a:r>
              <a:rPr lang="ru-RU" sz="2400" dirty="0" smtClean="0"/>
              <a:t>Китая</a:t>
            </a:r>
          </a:p>
          <a:p>
            <a:pPr marL="538163" indent="-538163"/>
            <a:r>
              <a:rPr lang="ru-RU" sz="2400" dirty="0"/>
              <a:t>Широкофюзеляжные самолёты компании </a:t>
            </a:r>
            <a:r>
              <a:rPr lang="en-US" sz="2400" dirty="0" smtClean="0"/>
              <a:t>Airbus</a:t>
            </a:r>
            <a:endParaRPr lang="ru-RU" sz="2400" dirty="0" smtClean="0"/>
          </a:p>
          <a:p>
            <a:pPr marL="538163" indent="-538163"/>
            <a:r>
              <a:rPr lang="ru-RU" sz="2400" dirty="0"/>
              <a:t>Частные аэропорты </a:t>
            </a:r>
            <a:r>
              <a:rPr lang="ru-RU" sz="2400" dirty="0" smtClean="0"/>
              <a:t>Германии</a:t>
            </a:r>
          </a:p>
          <a:p>
            <a:pPr marL="538163" indent="-538163"/>
            <a:r>
              <a:rPr lang="ru-RU" sz="2400" dirty="0"/>
              <a:t>Канадские города с населением меньше 50000</a:t>
            </a:r>
          </a:p>
        </p:txBody>
      </p:sp>
    </p:spTree>
    <p:extLst>
      <p:ext uri="{BB962C8B-B14F-4D97-AF65-F5344CB8AC3E}">
        <p14:creationId xmlns:p14="http://schemas.microsoft.com/office/powerpoint/2010/main" val="22050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181152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Структура семантического представления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39354" y="1758087"/>
            <a:ext cx="11502640" cy="76292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pt-BR" sz="3400" b="1" dirty="0"/>
              <a:t>А (B1, R1, C1) (B2, R2, C2) … (Bn, Rn, Cn)</a:t>
            </a:r>
            <a:endParaRPr lang="ru-RU" sz="3400" b="1" dirty="0" smtClean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6644" y="2620503"/>
            <a:ext cx="10648059" cy="402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A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обозначение понятия на русском языке (самолёт, автомобиль, компания и т.д.), 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имена смысловых параметров представления на русском языке, 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имена бинарных отношений 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языке,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обозначения значения параметра или второго атрибута отношения на русском языке.</a:t>
            </a:r>
          </a:p>
        </p:txBody>
      </p:sp>
    </p:spTree>
    <p:extLst>
      <p:ext uri="{BB962C8B-B14F-4D97-AF65-F5344CB8AC3E}">
        <p14:creationId xmlns:p14="http://schemas.microsoft.com/office/powerpoint/2010/main" val="36294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Неоднозначность именования в онтологиях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6229141" cy="419548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 smtClean="0"/>
              <a:t>Предикаты, описывающие одно и то же отношение между объектами, могут иметь разные имена даже в рамках одной онтологии.</a:t>
            </a:r>
          </a:p>
          <a:p>
            <a:pPr marL="0" indent="0">
              <a:buNone/>
            </a:pPr>
            <a:r>
              <a:rPr lang="ru-RU" sz="2400" dirty="0" smtClean="0"/>
              <a:t>Например, в онтологии </a:t>
            </a:r>
            <a:r>
              <a:rPr lang="en-US" sz="2400" dirty="0" err="1" smtClean="0"/>
              <a:t>DBpedia</a:t>
            </a:r>
            <a:r>
              <a:rPr lang="ru-RU" sz="2400" dirty="0"/>
              <a:t> </a:t>
            </a:r>
            <a:r>
              <a:rPr lang="ru-RU" sz="2400" dirty="0" smtClean="0"/>
              <a:t>города «Оттава», «Москва», «Ульяновск» и «Северодвинск» для обозначения количества населения имеют разные предикаты: «</a:t>
            </a:r>
            <a:r>
              <a:rPr lang="en-US" sz="2400" dirty="0" smtClean="0"/>
              <a:t>population</a:t>
            </a:r>
            <a:r>
              <a:rPr lang="ru-RU" sz="2400" dirty="0" smtClean="0"/>
              <a:t>»</a:t>
            </a:r>
            <a:r>
              <a:rPr lang="en-US" sz="2400" dirty="0" smtClean="0"/>
              <a:t>, </a:t>
            </a:r>
            <a:r>
              <a:rPr lang="ru-RU" sz="2400" dirty="0" smtClean="0"/>
              <a:t>«</a:t>
            </a:r>
            <a:r>
              <a:rPr lang="en-US" sz="2400" dirty="0" err="1" smtClean="0"/>
              <a:t>populationTota</a:t>
            </a:r>
            <a:r>
              <a:rPr lang="en-US" sz="2400" dirty="0" err="1"/>
              <a:t>l</a:t>
            </a:r>
            <a:r>
              <a:rPr lang="ru-RU" sz="2400" dirty="0" smtClean="0"/>
              <a:t>»</a:t>
            </a:r>
            <a:r>
              <a:rPr lang="en-US" sz="2400" dirty="0" smtClean="0"/>
              <a:t>,</a:t>
            </a:r>
            <a:r>
              <a:rPr lang="ru-RU" sz="2400" dirty="0" smtClean="0"/>
              <a:t> «</a:t>
            </a:r>
            <a:r>
              <a:rPr lang="en-US" sz="2400" dirty="0" smtClean="0"/>
              <a:t>p</a:t>
            </a:r>
            <a:r>
              <a:rPr lang="ru-RU" sz="2400" dirty="0" smtClean="0"/>
              <a:t>»</a:t>
            </a:r>
            <a:r>
              <a:rPr lang="en-US" sz="2400" dirty="0" smtClean="0"/>
              <a:t> </a:t>
            </a:r>
            <a:r>
              <a:rPr lang="ru-RU" sz="2400" dirty="0" smtClean="0"/>
              <a:t>и «</a:t>
            </a:r>
            <a:r>
              <a:rPr lang="en-US" sz="2400" dirty="0" smtClean="0"/>
              <a:t>pop2010census</a:t>
            </a:r>
            <a:r>
              <a:rPr lang="ru-RU" sz="2400" dirty="0" smtClean="0"/>
              <a:t>», </a:t>
            </a:r>
            <a:r>
              <a:rPr lang="ru-RU" sz="2400" dirty="0" err="1" smtClean="0"/>
              <a:t>соответсвенно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23575"/>
              </p:ext>
            </p:extLst>
          </p:nvPr>
        </p:nvGraphicFramePr>
        <p:xfrm>
          <a:off x="7440762" y="2156604"/>
          <a:ext cx="4411932" cy="37266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5966">
                  <a:extLst>
                    <a:ext uri="{9D8B030D-6E8A-4147-A177-3AD203B41FA5}">
                      <a16:colId xmlns:a16="http://schemas.microsoft.com/office/drawing/2014/main" val="978492979"/>
                    </a:ext>
                  </a:extLst>
                </a:gridCol>
                <a:gridCol w="2205966">
                  <a:extLst>
                    <a:ext uri="{9D8B030D-6E8A-4147-A177-3AD203B41FA5}">
                      <a16:colId xmlns:a16="http://schemas.microsoft.com/office/drawing/2014/main" val="2030156524"/>
                    </a:ext>
                  </a:extLst>
                </a:gridCol>
              </a:tblGrid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Предикат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49652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Оттава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population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7014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populationTotal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21430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Ульяновск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439733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Северодвинск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pop2010census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28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Недостаточная связанность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2508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онтологии </a:t>
            </a:r>
            <a:r>
              <a:rPr lang="en-US" sz="2400" dirty="0" err="1" smtClean="0"/>
              <a:t>yago</a:t>
            </a:r>
            <a:r>
              <a:rPr lang="en-US" sz="2400" dirty="0" smtClean="0"/>
              <a:t>, </a:t>
            </a:r>
            <a:r>
              <a:rPr lang="ru-RU" sz="2400" dirty="0" smtClean="0"/>
              <a:t>использующей систему типов </a:t>
            </a:r>
            <a:r>
              <a:rPr lang="en-US" sz="2400" dirty="0" smtClean="0"/>
              <a:t>Schema</a:t>
            </a:r>
            <a:r>
              <a:rPr lang="ru-RU" sz="2400" dirty="0" smtClean="0"/>
              <a:t>:</a:t>
            </a:r>
          </a:p>
          <a:p>
            <a:r>
              <a:rPr lang="ru-RU" sz="2400" dirty="0" smtClean="0"/>
              <a:t>У любых объектов Автомобилей отсутствуют содержательные предикаты, хотя информация для них есть</a:t>
            </a:r>
          </a:p>
          <a:p>
            <a:r>
              <a:rPr lang="ru-RU" sz="2400" dirty="0" smtClean="0"/>
              <a:t>Объект Город связывается со страной, в которой он располагается, с помощью строки с комментарием типа «Это столица России»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7847" b="14873"/>
          <a:stretch/>
        </p:blipFill>
        <p:spPr>
          <a:xfrm>
            <a:off x="1885645" y="4744720"/>
            <a:ext cx="7847619" cy="18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Принципы преобразования параметров запросов к </a:t>
            </a:r>
            <a:r>
              <a:rPr lang="en-US" dirty="0" smtClean="0"/>
              <a:t>LOD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276438"/>
            <a:ext cx="574354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Для обеспечения перевода запроса к </a:t>
            </a:r>
            <a:r>
              <a:rPr lang="en-US" sz="2800" dirty="0" smtClean="0"/>
              <a:t>LOD </a:t>
            </a:r>
            <a:r>
              <a:rPr lang="ru-RU" sz="2800" dirty="0" smtClean="0"/>
              <a:t>на естественном языке в запрос на языке </a:t>
            </a:r>
            <a:r>
              <a:rPr lang="en-US" sz="2800" dirty="0" smtClean="0"/>
              <a:t>SPARQL </a:t>
            </a:r>
            <a:r>
              <a:rPr lang="ru-RU" sz="2800" dirty="0" smtClean="0"/>
              <a:t>необходимо заранее связывать параметры запроса (отношения и некоторые значения) с аналогичными параметрами онтологии.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691257"/>
              </p:ext>
            </p:extLst>
          </p:nvPr>
        </p:nvGraphicFramePr>
        <p:xfrm>
          <a:off x="7335520" y="2276438"/>
          <a:ext cx="3911600" cy="37711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17581513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63164965"/>
                    </a:ext>
                  </a:extLst>
                </a:gridCol>
              </a:tblGrid>
              <a:tr h="754231">
                <a:tc>
                  <a:txBody>
                    <a:bodyPr/>
                    <a:lstStyle/>
                    <a:p>
                      <a:r>
                        <a:rPr lang="ru-RU" dirty="0" smtClean="0"/>
                        <a:t>Отношение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Предикаты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387268"/>
                  </a:ext>
                </a:extLst>
              </a:tr>
              <a:tr h="754231">
                <a:tc rowSpan="4">
                  <a:txBody>
                    <a:bodyPr/>
                    <a:lstStyle/>
                    <a:p>
                      <a:r>
                        <a:rPr lang="ru-RU" dirty="0" err="1" smtClean="0"/>
                        <a:t>Колич</a:t>
                      </a:r>
                      <a:r>
                        <a:rPr lang="ru-RU" dirty="0" smtClean="0"/>
                        <a:t>-Жителей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345579"/>
                  </a:ext>
                </a:extLst>
              </a:tr>
              <a:tr h="7542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populationTotal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64771"/>
                  </a:ext>
                </a:extLst>
              </a:tr>
              <a:tr h="7542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45703"/>
                  </a:ext>
                </a:extLst>
              </a:tr>
              <a:tr h="754231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pop2010census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823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7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Компонент разрешения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410876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Необходим для связывания параметров К-представления с параметрами онтологии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133" y="1517996"/>
            <a:ext cx="3625216" cy="48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Система </a:t>
            </a:r>
            <a:r>
              <a:rPr lang="en-US" sz="2400" dirty="0" smtClean="0"/>
              <a:t>LOD </a:t>
            </a:r>
            <a:r>
              <a:rPr lang="ru-RU" sz="2400" dirty="0" smtClean="0"/>
              <a:t>широко применяется при публикациях </a:t>
            </a:r>
            <a:r>
              <a:rPr lang="ru-RU" sz="2400" dirty="0" err="1" smtClean="0"/>
              <a:t>госдокументов</a:t>
            </a:r>
            <a:r>
              <a:rPr lang="ru-RU" sz="2400" dirty="0" smtClean="0"/>
              <a:t>, в библиотеках, в системах научных публикаций и бизнесе</a:t>
            </a:r>
          </a:p>
          <a:p>
            <a:r>
              <a:rPr lang="ru-RU" sz="2400" dirty="0" smtClean="0"/>
              <a:t>Для взаимодействия с системой используется язык запросов </a:t>
            </a:r>
            <a:r>
              <a:rPr lang="en-US" sz="2400" dirty="0" smtClean="0"/>
              <a:t>SPARQL.</a:t>
            </a:r>
          </a:p>
          <a:p>
            <a:r>
              <a:rPr lang="en-US" sz="2400" dirty="0" smtClean="0"/>
              <a:t>SPARQL</a:t>
            </a:r>
            <a:r>
              <a:rPr lang="ru-RU" sz="2400" dirty="0" smtClean="0"/>
              <a:t> – сложный язык для неспециалистов</a:t>
            </a:r>
          </a:p>
          <a:p>
            <a:r>
              <a:rPr lang="ru-RU" sz="2400" dirty="0" smtClean="0"/>
              <a:t>Нет естественно-языковых интерфейсов для обращения к </a:t>
            </a:r>
            <a:r>
              <a:rPr lang="en-US" sz="2400" dirty="0" smtClean="0"/>
              <a:t>LOD</a:t>
            </a:r>
            <a:r>
              <a:rPr lang="ru-RU" sz="2400" dirty="0" smtClean="0"/>
              <a:t> на русском языке</a:t>
            </a:r>
            <a:endParaRPr lang="en-US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6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95271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Преобразование семантического представления в </a:t>
            </a:r>
            <a:r>
              <a:rPr lang="en-US" dirty="0" smtClean="0"/>
              <a:t>SPARQL-</a:t>
            </a:r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Заголовок</a:t>
            </a:r>
          </a:p>
          <a:p>
            <a:r>
              <a:rPr lang="ru-RU" sz="2800" dirty="0" smtClean="0"/>
              <a:t>Тройки равенства</a:t>
            </a:r>
          </a:p>
          <a:p>
            <a:r>
              <a:rPr lang="ru-RU" sz="2800" dirty="0" smtClean="0"/>
              <a:t>Тройки сравнения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298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104293" y="3522269"/>
            <a:ext cx="2803022" cy="1562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214536" y="3522270"/>
            <a:ext cx="4495088" cy="1562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Заголовок </a:t>
            </a:r>
            <a:r>
              <a:rPr lang="en-US" dirty="0" smtClean="0"/>
              <a:t>SPARQL-</a:t>
            </a:r>
            <a:r>
              <a:rPr lang="ru-RU" dirty="0" smtClean="0"/>
              <a:t>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65807"/>
            <a:ext cx="8946541" cy="1091935"/>
          </a:xfrm>
        </p:spPr>
        <p:txBody>
          <a:bodyPr>
            <a:noAutofit/>
          </a:bodyPr>
          <a:lstStyle/>
          <a:p>
            <a:r>
              <a:rPr lang="ru-RU" sz="2400" dirty="0" smtClean="0"/>
              <a:t>В заголовке определяется тип искомой сущности на основе понятия (</a:t>
            </a:r>
            <a:r>
              <a:rPr lang="en-US" sz="2400" b="1" dirty="0" smtClean="0"/>
              <a:t>A</a:t>
            </a:r>
            <a:r>
              <a:rPr lang="ru-RU" sz="2400" dirty="0" smtClean="0"/>
              <a:t>), указанного в К-представлении входного запроса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70039" y="3987785"/>
            <a:ext cx="187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Самолёт</a:t>
            </a:r>
            <a:endParaRPr lang="ru-RU" sz="2800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4112413" y="4034582"/>
            <a:ext cx="2897024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214535" y="3514672"/>
            <a:ext cx="4495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DISTINCT ?var1</a:t>
            </a:r>
          </a:p>
          <a:p>
            <a:r>
              <a:rPr lang="en-US" sz="2400" dirty="0" smtClean="0"/>
              <a:t>WHERE {</a:t>
            </a:r>
          </a:p>
          <a:p>
            <a:r>
              <a:rPr lang="en-US" sz="2400" dirty="0" smtClean="0"/>
              <a:t>VALUES ?var2 {</a:t>
            </a:r>
            <a:r>
              <a:rPr lang="en-US" sz="2400" dirty="0" err="1" smtClean="0"/>
              <a:t>dbo:Aircraft</a:t>
            </a:r>
            <a:r>
              <a:rPr lang="en-US" sz="2400" dirty="0" smtClean="0"/>
              <a:t>} .</a:t>
            </a:r>
          </a:p>
          <a:p>
            <a:r>
              <a:rPr lang="en-US" sz="2400" dirty="0" smtClean="0"/>
              <a:t>?var1 </a:t>
            </a:r>
            <a:r>
              <a:rPr lang="en-US" sz="2400" dirty="0" err="1" smtClean="0"/>
              <a:t>rdf:type</a:t>
            </a:r>
            <a:r>
              <a:rPr lang="en-US" sz="2400" dirty="0" smtClean="0"/>
              <a:t> ?var2 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282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Тройка равенства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4136" y="1445641"/>
            <a:ext cx="3868856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985472" y="1445641"/>
            <a:ext cx="4927365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46111" y="1780885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(Страна, =, Россия )</a:t>
            </a:r>
            <a:endParaRPr lang="ru-RU" sz="28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883427" y="1780885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985473" y="1445641"/>
            <a:ext cx="451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 </a:t>
            </a:r>
            <a:r>
              <a:rPr lang="en-US" sz="2400" dirty="0" smtClean="0"/>
              <a:t>?</a:t>
            </a:r>
            <a:r>
              <a:rPr lang="en-US" sz="2400" dirty="0"/>
              <a:t>p</a:t>
            </a:r>
            <a:r>
              <a:rPr lang="ru-RU" sz="2400" dirty="0" smtClean="0"/>
              <a:t>3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dbo:country</a:t>
            </a:r>
            <a:r>
              <a:rPr lang="en-US" sz="2400" dirty="0" smtClean="0"/>
              <a:t>} .</a:t>
            </a:r>
            <a:endParaRPr lang="ru-RU" sz="2400" dirty="0" smtClean="0"/>
          </a:p>
          <a:p>
            <a:r>
              <a:rPr lang="en-US" sz="2400" dirty="0" smtClean="0"/>
              <a:t>VALUES ?</a:t>
            </a:r>
            <a:r>
              <a:rPr lang="en-US" sz="2400" dirty="0" err="1" smtClean="0"/>
              <a:t>var</a:t>
            </a:r>
            <a:r>
              <a:rPr lang="ru-RU" sz="2400" dirty="0" smtClean="0"/>
              <a:t>3</a:t>
            </a:r>
            <a:r>
              <a:rPr lang="en-US" sz="2400" dirty="0" smtClean="0"/>
              <a:t> {</a:t>
            </a:r>
            <a:r>
              <a:rPr lang="en-US" sz="2400" dirty="0" err="1" smtClean="0"/>
              <a:t>dbo:Aircraft</a:t>
            </a:r>
            <a:r>
              <a:rPr lang="en-US" sz="2400" dirty="0" smtClean="0"/>
              <a:t>} .</a:t>
            </a:r>
          </a:p>
          <a:p>
            <a:r>
              <a:rPr lang="en-US" sz="2400" dirty="0" smtClean="0"/>
              <a:t>?var1 ?p3 ?var2 .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2161" y="3278011"/>
            <a:ext cx="3868856" cy="865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013497" y="3278011"/>
            <a:ext cx="4899340" cy="865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88148" y="3431899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(Экипаж, =, 4)</a:t>
            </a:r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4931268" y="3445632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013497" y="3278011"/>
            <a:ext cx="4224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 </a:t>
            </a:r>
            <a:r>
              <a:rPr lang="en-US" sz="2400" dirty="0" smtClean="0"/>
              <a:t>?p</a:t>
            </a:r>
            <a:r>
              <a:rPr lang="en-US" sz="2400" dirty="0"/>
              <a:t>5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dbo:Crew</a:t>
            </a:r>
            <a:r>
              <a:rPr lang="en-US" sz="2400" dirty="0" smtClean="0"/>
              <a:t>} .?var1 ?p5 </a:t>
            </a:r>
            <a:r>
              <a:rPr lang="en-US" sz="2400" dirty="0" err="1" smtClean="0"/>
              <a:t>rdf:type</a:t>
            </a:r>
            <a:r>
              <a:rPr lang="en-US" sz="2400" dirty="0" smtClean="0"/>
              <a:t> 4.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16174" y="4741048"/>
            <a:ext cx="3868856" cy="1352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716173" y="5149283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(Радиус, =, </a:t>
            </a:r>
            <a:r>
              <a:rPr lang="en-US" sz="2800" dirty="0" smtClean="0"/>
              <a:t>#</a:t>
            </a:r>
            <a:r>
              <a:rPr lang="ru-RU" sz="2800" dirty="0" smtClean="0"/>
              <a:t>макс</a:t>
            </a:r>
            <a:r>
              <a:rPr lang="en-US" sz="2800" dirty="0" smtClean="0"/>
              <a:t>#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4945281" y="5156546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7027510" y="4395035"/>
            <a:ext cx="4885327" cy="2052859"/>
            <a:chOff x="7027510" y="4395035"/>
            <a:chExt cx="4885327" cy="2052859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7027510" y="4395035"/>
              <a:ext cx="4885327" cy="20528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7511" y="4451968"/>
              <a:ext cx="488532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VALUES</a:t>
              </a:r>
              <a:r>
                <a:rPr lang="en-US" sz="2400" dirty="0" smtClean="0"/>
                <a:t> </a:t>
              </a:r>
              <a:r>
                <a:rPr lang="en-US" sz="2400" dirty="0"/>
                <a:t>?p4 </a:t>
              </a:r>
              <a:r>
                <a:rPr lang="en-US" sz="2400" dirty="0" smtClean="0"/>
                <a:t>{</a:t>
              </a:r>
              <a:r>
                <a:rPr lang="en-US" sz="2400" dirty="0" err="1" smtClean="0"/>
                <a:t>dbo:radius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dbo:meanRadius</a:t>
              </a:r>
              <a:r>
                <a:rPr lang="en-US" sz="2400" dirty="0" smtClean="0"/>
                <a:t>} </a:t>
              </a:r>
              <a:r>
                <a:rPr lang="en-US" sz="2400" dirty="0"/>
                <a:t>.</a:t>
              </a:r>
            </a:p>
            <a:p>
              <a:r>
                <a:rPr lang="en-US" sz="2400" dirty="0"/>
                <a:t>?var1 ?p4 ?var4 </a:t>
              </a:r>
              <a:r>
                <a:rPr lang="en-US" sz="2400" dirty="0" smtClean="0"/>
                <a:t>.</a:t>
              </a:r>
              <a:endParaRPr lang="ru-RU" sz="2400" dirty="0" smtClean="0"/>
            </a:p>
            <a:p>
              <a:r>
                <a:rPr lang="ru-RU" sz="2400" dirty="0" smtClean="0"/>
                <a:t>…</a:t>
              </a:r>
            </a:p>
            <a:p>
              <a:r>
                <a:rPr lang="en-US" sz="2400" dirty="0" smtClean="0"/>
                <a:t>} ORDER BY DESC (?var4) LIMIT 1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06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Тройка сравнения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46845" y="1678117"/>
            <a:ext cx="4694644" cy="19389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389512" y="1678117"/>
            <a:ext cx="4375919" cy="19389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90104" y="2386003"/>
            <a:ext cx="480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</a:t>
            </a:r>
            <a:r>
              <a:rPr lang="ru-RU" sz="2800" dirty="0" err="1" smtClean="0"/>
              <a:t>Колич</a:t>
            </a:r>
            <a:r>
              <a:rPr lang="ru-RU" sz="2800" dirty="0" smtClean="0"/>
              <a:t>-жителей, </a:t>
            </a:r>
            <a:r>
              <a:rPr lang="en-US" sz="2800" dirty="0" smtClean="0"/>
              <a:t>&lt;</a:t>
            </a:r>
            <a:r>
              <a:rPr lang="ru-RU" sz="2800" dirty="0" smtClean="0"/>
              <a:t>, </a:t>
            </a:r>
            <a:r>
              <a:rPr lang="en-US" sz="2800" dirty="0" smtClean="0"/>
              <a:t>50000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5362129" y="2386003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389512" y="1678117"/>
            <a:ext cx="4512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</a:t>
            </a:r>
            <a:r>
              <a:rPr lang="en-US" sz="2400" dirty="0" smtClean="0"/>
              <a:t> </a:t>
            </a:r>
            <a:r>
              <a:rPr lang="en-US" sz="2400" dirty="0"/>
              <a:t>?p4 {</a:t>
            </a:r>
            <a:r>
              <a:rPr lang="en-US" sz="2400" dirty="0" err="1"/>
              <a:t>dbp:population</a:t>
            </a:r>
            <a:r>
              <a:rPr lang="en-US" sz="2400" dirty="0"/>
              <a:t> </a:t>
            </a:r>
            <a:r>
              <a:rPr lang="en-US" sz="2400" dirty="0" err="1"/>
              <a:t>dbp:populationTotal</a:t>
            </a:r>
            <a:r>
              <a:rPr lang="en-US" sz="2400" dirty="0"/>
              <a:t> </a:t>
            </a:r>
            <a:r>
              <a:rPr lang="en-US" sz="2400" dirty="0" err="1"/>
              <a:t>dbp:p</a:t>
            </a:r>
            <a:r>
              <a:rPr lang="en-US" sz="2400" dirty="0"/>
              <a:t> dbp:pop2010census} .</a:t>
            </a:r>
          </a:p>
          <a:p>
            <a:r>
              <a:rPr lang="en-US" sz="2400" dirty="0" smtClean="0"/>
              <a:t>?</a:t>
            </a:r>
            <a:r>
              <a:rPr lang="en-US" sz="2400" dirty="0"/>
              <a:t>var1 ?p4 ?var4 .</a:t>
            </a:r>
          </a:p>
          <a:p>
            <a:r>
              <a:rPr lang="en-US" sz="2400" dirty="0" smtClean="0"/>
              <a:t>filter </a:t>
            </a:r>
            <a:r>
              <a:rPr lang="en-US" sz="2400" dirty="0"/>
              <a:t>(?var4 &lt; 50000) .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46845" y="4324995"/>
            <a:ext cx="4694644" cy="16741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7389512" y="4324995"/>
            <a:ext cx="4375919" cy="16741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84171" y="4897151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(Радиус, =, </a:t>
            </a:r>
            <a:r>
              <a:rPr lang="en-US" sz="2800" dirty="0" smtClean="0"/>
              <a:t>#</a:t>
            </a:r>
            <a:r>
              <a:rPr lang="ru-RU" sz="2800" dirty="0" smtClean="0"/>
              <a:t>макс</a:t>
            </a:r>
            <a:r>
              <a:rPr lang="en-US" sz="2800" dirty="0" smtClean="0"/>
              <a:t>#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5321295" y="4897151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389513" y="4324995"/>
            <a:ext cx="42102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</a:t>
            </a:r>
            <a:r>
              <a:rPr lang="en-US" sz="2400" dirty="0" smtClean="0"/>
              <a:t> </a:t>
            </a:r>
            <a:r>
              <a:rPr lang="en-US" sz="2400" dirty="0"/>
              <a:t>?p4 </a:t>
            </a:r>
            <a:r>
              <a:rPr lang="en-US" sz="2400" dirty="0" smtClean="0"/>
              <a:t>{</a:t>
            </a:r>
            <a:r>
              <a:rPr lang="en-US" sz="2400" dirty="0" err="1" smtClean="0"/>
              <a:t>dbo:radius</a:t>
            </a:r>
            <a:r>
              <a:rPr lang="en-US" sz="2400" dirty="0" smtClean="0"/>
              <a:t>, </a:t>
            </a:r>
            <a:r>
              <a:rPr lang="en-US" sz="2400" dirty="0" err="1" smtClean="0"/>
              <a:t>dbo:meanRadius</a:t>
            </a:r>
            <a:r>
              <a:rPr lang="en-US" sz="2400" dirty="0" smtClean="0"/>
              <a:t>} </a:t>
            </a:r>
            <a:r>
              <a:rPr lang="en-US" sz="2400" dirty="0"/>
              <a:t>.</a:t>
            </a:r>
          </a:p>
          <a:p>
            <a:r>
              <a:rPr lang="en-US" sz="2400" dirty="0"/>
              <a:t>?var1 ?p4 ?var4 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filter (?var4 </a:t>
            </a:r>
            <a:r>
              <a:rPr lang="en-US" sz="2400" dirty="0" smtClean="0"/>
              <a:t>&gt; 30000</a:t>
            </a:r>
            <a:r>
              <a:rPr lang="en-US" sz="2400" dirty="0"/>
              <a:t>) .</a:t>
            </a:r>
            <a:endParaRPr lang="ru-RU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62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Средства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58159"/>
            <a:ext cx="10705995" cy="517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Для</a:t>
            </a:r>
            <a:r>
              <a:rPr lang="en-US" sz="2600" dirty="0" smtClean="0"/>
              <a:t> </a:t>
            </a:r>
            <a:r>
              <a:rPr lang="ru-RU" sz="2600" dirty="0" smtClean="0"/>
              <a:t>программной реализации приложения была выбрана платформа </a:t>
            </a:r>
            <a:r>
              <a:rPr lang="ru-RU" sz="2600" b="1" dirty="0" smtClean="0"/>
              <a:t>.</a:t>
            </a:r>
            <a:r>
              <a:rPr lang="en-US" sz="2600" b="1" dirty="0" smtClean="0"/>
              <a:t>NET </a:t>
            </a:r>
            <a:r>
              <a:rPr lang="ru-RU" sz="2600" dirty="0" smtClean="0"/>
              <a:t>(версия </a:t>
            </a:r>
            <a:r>
              <a:rPr lang="en-US" sz="2600" dirty="0" smtClean="0"/>
              <a:t>.NET6</a:t>
            </a:r>
            <a:r>
              <a:rPr lang="ru-RU" sz="2600" dirty="0" smtClean="0"/>
              <a:t>).</a:t>
            </a:r>
          </a:p>
          <a:p>
            <a:pPr marL="0" indent="0">
              <a:buNone/>
            </a:pPr>
            <a:r>
              <a:rPr lang="ru-RU" sz="2600" dirty="0"/>
              <a:t>В качестве СУБД выбрана </a:t>
            </a:r>
            <a:r>
              <a:rPr lang="en-US" sz="2600" b="1" dirty="0"/>
              <a:t>PostgreSQL</a:t>
            </a:r>
            <a:r>
              <a:rPr lang="en-US" sz="2600" dirty="0"/>
              <a:t>.</a:t>
            </a:r>
            <a:endParaRPr lang="ru-RU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ru-RU" sz="2600" dirty="0" smtClean="0"/>
              <a:t>Использовались следующие инструменты и технологии, предоставляемые платформой </a:t>
            </a:r>
            <a:r>
              <a:rPr lang="en-US" sz="2600" dirty="0" smtClean="0"/>
              <a:t>.NET</a:t>
            </a:r>
            <a:r>
              <a:rPr lang="ru-RU" sz="2600" dirty="0" smtClean="0"/>
              <a:t>:</a:t>
            </a:r>
          </a:p>
          <a:p>
            <a:r>
              <a:rPr lang="en-US" sz="2600" b="1" dirty="0" smtClean="0"/>
              <a:t>LINQ to Entity </a:t>
            </a:r>
            <a:r>
              <a:rPr lang="en-US" sz="2600" b="1" dirty="0" err="1" smtClean="0"/>
              <a:t>Framwork</a:t>
            </a:r>
            <a:r>
              <a:rPr lang="en-US" sz="2600" b="1" dirty="0" smtClean="0"/>
              <a:t> </a:t>
            </a:r>
            <a:r>
              <a:rPr lang="en-US" sz="2600" dirty="0" smtClean="0"/>
              <a:t>(</a:t>
            </a:r>
            <a:r>
              <a:rPr lang="ru-RU" sz="2600" dirty="0" smtClean="0"/>
              <a:t>работа с базой данных</a:t>
            </a:r>
            <a:r>
              <a:rPr lang="en-US" sz="2600" dirty="0" smtClean="0"/>
              <a:t>)</a:t>
            </a:r>
            <a:r>
              <a:rPr lang="ru-RU" sz="2600" dirty="0" smtClean="0"/>
              <a:t>,</a:t>
            </a:r>
          </a:p>
          <a:p>
            <a:r>
              <a:rPr lang="en-US" sz="2600" b="1" dirty="0" err="1" smtClean="0"/>
              <a:t>DeepMorphy</a:t>
            </a:r>
            <a:r>
              <a:rPr lang="en-US" sz="2600" dirty="0" smtClean="0"/>
              <a:t> </a:t>
            </a:r>
            <a:r>
              <a:rPr lang="ru-RU" sz="2600" dirty="0" smtClean="0"/>
              <a:t>(определение морфологических признаков),</a:t>
            </a:r>
          </a:p>
          <a:p>
            <a:r>
              <a:rPr lang="en-US" sz="2600" b="1" dirty="0" err="1" smtClean="0"/>
              <a:t>dotNetRdf</a:t>
            </a:r>
            <a:r>
              <a:rPr lang="en-US" sz="2600" dirty="0" smtClean="0"/>
              <a:t> </a:t>
            </a:r>
            <a:r>
              <a:rPr lang="ru-RU" sz="2600" dirty="0" smtClean="0"/>
              <a:t>(выполнение </a:t>
            </a:r>
            <a:r>
              <a:rPr lang="en-US" sz="2600" dirty="0" smtClean="0"/>
              <a:t>SPARQL</a:t>
            </a:r>
            <a:r>
              <a:rPr lang="ru-RU" sz="2600" dirty="0" smtClean="0"/>
              <a:t>-запросов),</a:t>
            </a:r>
          </a:p>
          <a:p>
            <a:r>
              <a:rPr lang="en-US" sz="2600" b="1" dirty="0" smtClean="0"/>
              <a:t>WPF</a:t>
            </a:r>
            <a:r>
              <a:rPr lang="en-US" sz="2600" dirty="0" smtClean="0"/>
              <a:t> </a:t>
            </a:r>
            <a:r>
              <a:rPr lang="ru-RU" sz="2600" dirty="0" smtClean="0"/>
              <a:t>(оконное приложение)</a:t>
            </a:r>
            <a:endParaRPr lang="en-US" sz="2600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116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Интерфейс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4227" y="1863721"/>
            <a:ext cx="8946541" cy="4195481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8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*Скриншоты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9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9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9280" y="1879600"/>
            <a:ext cx="8351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Century Gothic (Заголовки)"/>
              </a:rPr>
              <a:t>Спасибо за внимание!</a:t>
            </a:r>
            <a:endParaRPr lang="ru-RU" sz="4000" dirty="0">
              <a:latin typeface="Century Gothic (Заголовки)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CAD5FA6-73FE-4CBC-B429-BF1688374EE4}"/>
              </a:ext>
            </a:extLst>
          </p:cNvPr>
          <p:cNvSpPr/>
          <p:nvPr/>
        </p:nvSpPr>
        <p:spPr>
          <a:xfrm>
            <a:off x="1049194" y="2834057"/>
            <a:ext cx="1006303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Семантически-ориентированный 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естественно-языковой</a:t>
            </a:r>
          </a:p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интерфейс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для взаимодействия 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Системой взаимосвязанных открытых данных 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(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Linked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Open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Data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)</a:t>
            </a: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B78DD38A-0C82-4CCC-AF24-0C1226477C77}"/>
              </a:ext>
            </a:extLst>
          </p:cNvPr>
          <p:cNvSpPr txBox="1"/>
          <p:nvPr/>
        </p:nvSpPr>
        <p:spPr>
          <a:xfrm>
            <a:off x="7647709" y="4290999"/>
            <a:ext cx="41383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Century Gothic (Заголовки)"/>
              </a:rPr>
              <a:t>Автор</a:t>
            </a:r>
            <a:r>
              <a:rPr lang="en-US" sz="2000" dirty="0" smtClean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студент группы М3О-435Б-18</a:t>
            </a:r>
          </a:p>
          <a:p>
            <a:r>
              <a:rPr lang="ru-RU" sz="2000" dirty="0" err="1" smtClean="0">
                <a:latin typeface="Century Gothic (Заголовки)"/>
              </a:rPr>
              <a:t>Урубков</a:t>
            </a:r>
            <a:r>
              <a:rPr lang="ru-RU" sz="2000" dirty="0" smtClean="0">
                <a:latin typeface="Century Gothic (Заголовки)"/>
              </a:rPr>
              <a:t> В.</a:t>
            </a:r>
            <a:r>
              <a:rPr lang="en-US" sz="2000" dirty="0" smtClean="0">
                <a:latin typeface="Century Gothic (Заголовки)"/>
              </a:rPr>
              <a:t>C</a:t>
            </a:r>
            <a:r>
              <a:rPr lang="ru-RU" sz="2000" dirty="0" smtClean="0">
                <a:latin typeface="Century Gothic (Заголовки)"/>
              </a:rPr>
              <a:t>.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Научный руководитель</a:t>
            </a:r>
            <a:r>
              <a:rPr lang="en-US" sz="2000" dirty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 err="1" smtClean="0">
                <a:latin typeface="Century Gothic (Заголовки)"/>
              </a:rPr>
              <a:t>д.т.н</a:t>
            </a:r>
            <a:r>
              <a:rPr lang="ru-RU" sz="2000" dirty="0" smtClean="0">
                <a:latin typeface="Century Gothic (Заголовки)"/>
              </a:rPr>
              <a:t> профессор Фомичев В.А</a:t>
            </a:r>
            <a:r>
              <a:rPr lang="ru-RU" sz="2000" dirty="0">
                <a:latin typeface="Century Gothic (Заголовки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32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0345" y="377498"/>
            <a:ext cx="9404723" cy="1400530"/>
          </a:xfrm>
        </p:spPr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Цели и задачи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689" y="1605308"/>
            <a:ext cx="109205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 Gothic (Заголовки)"/>
              </a:rPr>
              <a:t>Необходимо реализовать семантически-ориентированный естественно-языковой интерфейс для взаимодействия с системой открытых данных.</a:t>
            </a:r>
            <a:endParaRPr lang="en-US" sz="2800" dirty="0" smtClean="0">
              <a:latin typeface="Century Gothic (Заголовки)"/>
            </a:endParaRPr>
          </a:p>
          <a:p>
            <a:endParaRPr lang="ru-RU" sz="2800" dirty="0" smtClean="0">
              <a:latin typeface="Century Gothic (Заголовки)"/>
            </a:endParaRPr>
          </a:p>
          <a:p>
            <a:r>
              <a:rPr lang="ru-RU" sz="2800" dirty="0" smtClean="0">
                <a:latin typeface="Century Gothic (Заголовки)"/>
              </a:rPr>
              <a:t>Для этого необходимо: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entury Gothic (Заголовки)"/>
              </a:rPr>
              <a:t>выбрать подход к описанию семантического представления текста на естественном языке;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entury Gothic (Заголовки)"/>
              </a:rPr>
              <a:t>р</a:t>
            </a:r>
            <a:r>
              <a:rPr lang="ru-RU" sz="2800" dirty="0" smtClean="0">
                <a:latin typeface="Century Gothic (Заголовки)"/>
              </a:rPr>
              <a:t>азработать алгоритм построения запроса к </a:t>
            </a:r>
            <a:r>
              <a:rPr lang="en-US" sz="2800" dirty="0" smtClean="0">
                <a:latin typeface="Century Gothic (Заголовки)"/>
              </a:rPr>
              <a:t>LOD </a:t>
            </a:r>
            <a:r>
              <a:rPr lang="ru-RU" sz="2800" dirty="0" smtClean="0">
                <a:latin typeface="Century Gothic (Заголовки)"/>
              </a:rPr>
              <a:t>на языке </a:t>
            </a:r>
            <a:r>
              <a:rPr lang="en-US" sz="2800" dirty="0" smtClean="0">
                <a:latin typeface="Century Gothic (Заголовки)"/>
              </a:rPr>
              <a:t>SPARQL </a:t>
            </a:r>
            <a:r>
              <a:rPr lang="ru-RU" sz="2800" dirty="0" smtClean="0">
                <a:latin typeface="Century Gothic (Заголовки)"/>
              </a:rPr>
              <a:t>по семантическому представлению исходного запроса на ЕЯ.</a:t>
            </a:r>
            <a:endParaRPr lang="ru-RU" sz="2800" dirty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6840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8201" y="42509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Linked Open Data</a:t>
            </a:r>
            <a:r>
              <a:rPr lang="ru-RU" dirty="0" smtClean="0"/>
              <a:t> (</a:t>
            </a:r>
            <a:r>
              <a:rPr lang="en-US" dirty="0" smtClean="0"/>
              <a:t>LOD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298" y="1825625"/>
            <a:ext cx="452024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Система </a:t>
            </a:r>
            <a:r>
              <a:rPr lang="ru-RU" sz="2400" dirty="0"/>
              <a:t>LOD </a:t>
            </a:r>
            <a:r>
              <a:rPr lang="ru-RU" sz="2400" dirty="0" smtClean="0"/>
              <a:t>– огромный </a:t>
            </a:r>
            <a:r>
              <a:rPr lang="ru-RU" sz="2400" dirty="0"/>
              <a:t>размеченный ориентированный граф, состоящий из элементарных </a:t>
            </a:r>
            <a:r>
              <a:rPr lang="ru-RU" sz="2400" dirty="0" smtClean="0"/>
              <a:t>графов, представляющих тройки</a:t>
            </a:r>
            <a:r>
              <a:rPr lang="en-US" sz="2400" dirty="0" smtClean="0"/>
              <a:t> </a:t>
            </a:r>
            <a:r>
              <a:rPr lang="ru-RU" sz="2400" dirty="0" smtClean="0"/>
              <a:t>вида (субъект, предикат, объект).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99" y="1825625"/>
            <a:ext cx="69627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4" y="1595718"/>
            <a:ext cx="4658152" cy="4891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Resource Description </a:t>
            </a:r>
            <a:r>
              <a:rPr lang="en-US" sz="2400" dirty="0" smtClean="0"/>
              <a:t>Framework – </a:t>
            </a:r>
            <a:r>
              <a:rPr lang="ru-RU" sz="2400" dirty="0" smtClean="0"/>
              <a:t>язык для создания распределенных баз знаний (онтологий).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Основной структурой языка  </a:t>
            </a:r>
            <a:r>
              <a:rPr lang="en-US" sz="2400" dirty="0" smtClean="0"/>
              <a:t>RDF </a:t>
            </a:r>
            <a:r>
              <a:rPr lang="ru-RU" sz="2400" dirty="0" smtClean="0"/>
              <a:t>являются триплеты – упорядоченные тройки вида (субъект, предикат, объект)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985" y="1981740"/>
            <a:ext cx="56292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SPARQL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676999"/>
            <a:ext cx="8946541" cy="138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SPARQL</a:t>
            </a:r>
            <a:r>
              <a:rPr lang="ru-RU" sz="2400" dirty="0"/>
              <a:t> (рекурсивный акроним </a:t>
            </a:r>
            <a:r>
              <a:rPr lang="en-US" sz="2400" dirty="0"/>
              <a:t>SPARQL Protocol and RDF Query Language</a:t>
            </a:r>
            <a:r>
              <a:rPr lang="ru-RU" sz="2400" dirty="0" smtClean="0"/>
              <a:t>)</a:t>
            </a:r>
            <a:r>
              <a:rPr lang="en-US" sz="2400" dirty="0" smtClean="0"/>
              <a:t> – </a:t>
            </a:r>
            <a:r>
              <a:rPr lang="ru-RU" sz="2400" dirty="0"/>
              <a:t>язык запросов к данным, представленным в формате RDF.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3077529"/>
            <a:ext cx="4666667" cy="34857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b="15642"/>
          <a:stretch/>
        </p:blipFill>
        <p:spPr>
          <a:xfrm>
            <a:off x="7625869" y="3077529"/>
            <a:ext cx="2618375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Подходы к описанию семантического представления текстов на естественном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82" y="3338421"/>
            <a:ext cx="3097752" cy="17885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Абстрактное представление смысла</a:t>
            </a:r>
            <a:endParaRPr lang="ru-RU" sz="2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28773" y="2953110"/>
            <a:ext cx="5447013" cy="148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3200" dirty="0" smtClean="0"/>
              <a:t>Теория К-представлений </a:t>
            </a:r>
            <a:br>
              <a:rPr lang="ru-RU" sz="3200" dirty="0" smtClean="0"/>
            </a:br>
            <a:r>
              <a:rPr lang="ru-RU" sz="3200" dirty="0" smtClean="0"/>
              <a:t>В.А. Фомичева</a:t>
            </a:r>
            <a:endParaRPr lang="ru-RU" sz="3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895557" y="3338421"/>
            <a:ext cx="3097752" cy="110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800" dirty="0" smtClean="0"/>
              <a:t>Грамматика Монтегю</a:t>
            </a:r>
          </a:p>
        </p:txBody>
      </p:sp>
    </p:spTree>
    <p:extLst>
      <p:ext uri="{BB962C8B-B14F-4D97-AF65-F5344CB8AC3E}">
        <p14:creationId xmlns:p14="http://schemas.microsoft.com/office/powerpoint/2010/main" val="4453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774343"/>
          </a:xfrm>
        </p:spPr>
        <p:txBody>
          <a:bodyPr/>
          <a:lstStyle/>
          <a:p>
            <a:pPr algn="ctr"/>
            <a:r>
              <a:rPr lang="ru-RU" dirty="0" smtClean="0"/>
              <a:t>Сравнение подходов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065106"/>
              </p:ext>
            </p:extLst>
          </p:nvPr>
        </p:nvGraphicFramePr>
        <p:xfrm>
          <a:off x="0" y="1129611"/>
          <a:ext cx="12192000" cy="5728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633012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167751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8235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9901144"/>
                    </a:ext>
                  </a:extLst>
                </a:gridCol>
              </a:tblGrid>
              <a:tr h="1392672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Критерий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Абстрактное</a:t>
                      </a:r>
                      <a:r>
                        <a:rPr lang="ru-RU" sz="2000" b="1" baseline="0" dirty="0" smtClean="0"/>
                        <a:t> представление смысла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Грамматика Монтегю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Теория</a:t>
                      </a:r>
                      <a:r>
                        <a:rPr lang="ru-RU" sz="2000" b="1" baseline="0" dirty="0" smtClean="0"/>
                        <a:t> К-представлений </a:t>
                      </a:r>
                      <a:br>
                        <a:rPr lang="ru-RU" sz="2000" b="1" baseline="0" dirty="0" smtClean="0"/>
                      </a:br>
                      <a:r>
                        <a:rPr lang="ru-RU" sz="2000" b="1" baseline="0" dirty="0" smtClean="0"/>
                        <a:t>В.А. Фомичева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562677"/>
                  </a:ext>
                </a:extLst>
              </a:tr>
              <a:tr h="1111722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Язык текста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Английский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Английский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Русский, Немецкий,</a:t>
                      </a:r>
                      <a:r>
                        <a:rPr lang="ru-RU" sz="1800" baseline="0" dirty="0" smtClean="0"/>
                        <a:t> Французский, Английский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94569"/>
                  </a:ext>
                </a:extLst>
              </a:tr>
              <a:tr h="1778756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Типы текстов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aseline="0" dirty="0" smtClean="0"/>
                        <a:t>Повествовательные предложения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Повествовательные предложения</a:t>
                      </a:r>
                      <a:r>
                        <a:rPr lang="ru-RU" sz="1800" baseline="0" dirty="0" smtClean="0"/>
                        <a:t> и вопросы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Фразы-высказывания,</a:t>
                      </a:r>
                      <a:r>
                        <a:rPr lang="ru-RU" sz="1800" baseline="0" dirty="0" smtClean="0"/>
                        <a:t> повествовательные тексты, </a:t>
                      </a:r>
                    </a:p>
                    <a:p>
                      <a:r>
                        <a:rPr lang="ru-RU" sz="1800" baseline="0" dirty="0" smtClean="0"/>
                        <a:t>команды, вопросы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15147"/>
                  </a:ext>
                </a:extLst>
              </a:tr>
              <a:tr h="1445239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Допустимая структура</a:t>
                      </a:r>
                      <a:r>
                        <a:rPr lang="ru-RU" sz="1800" baseline="0" dirty="0" smtClean="0"/>
                        <a:t> текста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Отдельное предложение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Отдельное предложение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Связный</a:t>
                      </a:r>
                      <a:r>
                        <a:rPr lang="ru-RU" sz="1800" baseline="0" dirty="0" smtClean="0"/>
                        <a:t> текст наравне с о</a:t>
                      </a:r>
                      <a:r>
                        <a:rPr lang="ru-RU" sz="1800" dirty="0" smtClean="0"/>
                        <a:t>тдельными предложениями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2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6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Морфологическая база данных</a:t>
            </a:r>
          </a:p>
          <a:p>
            <a:r>
              <a:rPr lang="ru-RU" sz="2800" dirty="0" smtClean="0"/>
              <a:t>Лексико-семантический словарь</a:t>
            </a:r>
          </a:p>
          <a:p>
            <a:r>
              <a:rPr lang="ru-RU" sz="2800" dirty="0" smtClean="0"/>
              <a:t>Словарь </a:t>
            </a:r>
            <a:r>
              <a:rPr lang="ru-RU" sz="2800" smtClean="0"/>
              <a:t>предложных </a:t>
            </a:r>
            <a:r>
              <a:rPr lang="ru-RU" sz="2800" smtClean="0"/>
              <a:t>фреймов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686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1457</TotalTime>
  <Words>1042</Words>
  <Application>Microsoft Office PowerPoint</Application>
  <PresentationFormat>Широкоэкранный</PresentationFormat>
  <Paragraphs>171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Arial</vt:lpstr>
      <vt:lpstr>Calibri</vt:lpstr>
      <vt:lpstr>Century Gothic</vt:lpstr>
      <vt:lpstr>Century Gothic (Заголовки)</vt:lpstr>
      <vt:lpstr>Times New Roman</vt:lpstr>
      <vt:lpstr>Wingdings 2</vt:lpstr>
      <vt:lpstr>Wingdings 3</vt:lpstr>
      <vt:lpstr>Ион</vt:lpstr>
      <vt:lpstr>Презентация PowerPoint</vt:lpstr>
      <vt:lpstr>Актуальность</vt:lpstr>
      <vt:lpstr>Цели и задачи</vt:lpstr>
      <vt:lpstr>Linked Open Data (LOD)</vt:lpstr>
      <vt:lpstr>RDF</vt:lpstr>
      <vt:lpstr>SPARQL</vt:lpstr>
      <vt:lpstr>Подходы к описанию семантического представления текстов на естественном языке</vt:lpstr>
      <vt:lpstr>Сравнение подходов</vt:lpstr>
      <vt:lpstr>База данных</vt:lpstr>
      <vt:lpstr>Морфологическая база данных</vt:lpstr>
      <vt:lpstr>Лексико-семантический словарь</vt:lpstr>
      <vt:lpstr>Словарь предложных фреймов</vt:lpstr>
      <vt:lpstr>Структура входного запроса на русском языке</vt:lpstr>
      <vt:lpstr>Примеры запросов</vt:lpstr>
      <vt:lpstr>Структура семантического представления</vt:lpstr>
      <vt:lpstr>Неоднозначность именования в онтологиях</vt:lpstr>
      <vt:lpstr>Недостаточная связанность данных</vt:lpstr>
      <vt:lpstr>Принципы преобразования параметров запросов к LOD</vt:lpstr>
      <vt:lpstr>Компонент разрешения имен</vt:lpstr>
      <vt:lpstr>Преобразование семантического представления в SPARQL-запрос</vt:lpstr>
      <vt:lpstr>Заголовок SPARQL-запроса</vt:lpstr>
      <vt:lpstr>Тройка равенства</vt:lpstr>
      <vt:lpstr>Тройка сравнения</vt:lpstr>
      <vt:lpstr>Средства разработки</vt:lpstr>
      <vt:lpstr>Интерфейс приложения</vt:lpstr>
      <vt:lpstr>*Скриншоты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docNemo</dc:creator>
  <cp:lastModifiedBy>docNemo</cp:lastModifiedBy>
  <cp:revision>47</cp:revision>
  <dcterms:created xsi:type="dcterms:W3CDTF">2022-04-12T07:04:07Z</dcterms:created>
  <dcterms:modified xsi:type="dcterms:W3CDTF">2022-05-27T10:30:48Z</dcterms:modified>
</cp:coreProperties>
</file>