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9" r:id="rId9"/>
    <p:sldId id="270" r:id="rId10"/>
    <p:sldId id="271" r:id="rId11"/>
    <p:sldId id="284" r:id="rId12"/>
    <p:sldId id="273" r:id="rId13"/>
    <p:sldId id="285" r:id="rId14"/>
    <p:sldId id="274" r:id="rId15"/>
    <p:sldId id="262" r:id="rId16"/>
    <p:sldId id="264" r:id="rId17"/>
    <p:sldId id="265" r:id="rId18"/>
    <p:sldId id="272" r:id="rId19"/>
    <p:sldId id="275" r:id="rId20"/>
    <p:sldId id="276" r:id="rId21"/>
    <p:sldId id="277" r:id="rId22"/>
    <p:sldId id="278" r:id="rId23"/>
    <p:sldId id="280" r:id="rId24"/>
    <p:sldId id="286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930497" y="4340121"/>
            <a:ext cx="3855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  <p:sp>
        <p:nvSpPr>
          <p:cNvPr id="5" name="TextBox 4"/>
          <p:cNvSpPr txBox="1"/>
          <p:nvPr/>
        </p:nvSpPr>
        <p:spPr>
          <a:xfrm>
            <a:off x="863125" y="1853248"/>
            <a:ext cx="5118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семантические значения лексем и фреймов.</a:t>
            </a:r>
          </a:p>
          <a:p>
            <a:endParaRPr lang="ru-RU" sz="2400" dirty="0" smtClean="0"/>
          </a:p>
          <a:p>
            <a:r>
              <a:rPr lang="ru-RU" sz="2400" dirty="0" smtClean="0"/>
              <a:t>Типы семантических значений: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Основное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Дополнительное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Значение фрейма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20176"/>
            <a:ext cx="42164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смысловые отношения в сочетаниях «Существительное1 + Предлог + Существительное1» и «Существительное1 + Существительное2»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37" y="286491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Фрагмент1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и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Фрагмент2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являются либо пустой цепочкой, либо последовательностью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прилагательных 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существительные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»)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632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.)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семантического представления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</a:t>
            </a:r>
            <a:endParaRPr lang="ru-RU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613682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84319"/>
              </p:ext>
            </p:extLst>
          </p:nvPr>
        </p:nvGraphicFramePr>
        <p:xfrm>
          <a:off x="6896456" y="2156604"/>
          <a:ext cx="4956238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8119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478119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58914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smtClean="0"/>
              <a:t>YAGO,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класса Автомобиль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класса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650716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22025"/>
              </p:ext>
            </p:extLst>
          </p:nvPr>
        </p:nvGraphicFramePr>
        <p:xfrm>
          <a:off x="7335520" y="2276438"/>
          <a:ext cx="3911600" cy="3911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631515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63151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  <a:tr h="631515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dbr:Russia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309" y="1853248"/>
            <a:ext cx="475055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Необходим для связывания параметров семантического представления с параметрами онтологии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16401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SPARQL-</a:t>
            </a:r>
            <a:r>
              <a:rPr lang="ru-RU" sz="2800" dirty="0" smtClean="0"/>
              <a:t>запрос условно можно поделить на  части следующих типов:</a:t>
            </a:r>
          </a:p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(русскоязычный) интерфейс для взаимодействия с системой взаимосвязанных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алгоритмы для реализации преобразования «ЕЯ-запрос → </a:t>
            </a:r>
            <a:r>
              <a:rPr lang="en-US" sz="2800" dirty="0" smtClean="0">
                <a:latin typeface="Century Gothic (Заголовки)"/>
              </a:rPr>
              <a:t>SPARQL</a:t>
            </a:r>
            <a:r>
              <a:rPr lang="ru-RU" sz="2800" dirty="0" smtClean="0">
                <a:latin typeface="Century Gothic (Заголовки)"/>
              </a:rPr>
              <a:t>-запрос».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заголовке определяется тип искомой сущности на основе понятия </a:t>
            </a:r>
            <a:r>
              <a:rPr lang="en-US" sz="2800" b="1" dirty="0" smtClean="0"/>
              <a:t>A</a:t>
            </a:r>
            <a:r>
              <a:rPr lang="ru-RU" sz="2800" dirty="0" smtClean="0"/>
              <a:t>, указанного в </a:t>
            </a:r>
            <a:br>
              <a:rPr lang="ru-RU" sz="2800" dirty="0" smtClean="0"/>
            </a:br>
            <a:r>
              <a:rPr lang="ru-RU" sz="2800" dirty="0" smtClean="0"/>
              <a:t>семантическом представлении входного запроса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Тройки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dbr:Russia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?var3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27510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8298" y="270782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0965" y="270782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81557" y="341571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53582" y="341571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0965" y="270782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</a:t>
            </a:r>
            <a:r>
              <a:rPr lang="ru-RU" sz="2600" dirty="0" smtClean="0"/>
              <a:t>был</a:t>
            </a:r>
            <a:r>
              <a:rPr lang="ru-RU" sz="2600" dirty="0"/>
              <a:t>и</a:t>
            </a:r>
            <a:r>
              <a:rPr lang="ru-RU" sz="2600" dirty="0" smtClean="0"/>
              <a:t> выбраны </a:t>
            </a:r>
            <a:r>
              <a:rPr lang="ru-RU" sz="2600" dirty="0" smtClean="0"/>
              <a:t>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b="1" dirty="0" smtClean="0"/>
              <a:t>.NET6</a:t>
            </a:r>
            <a:r>
              <a:rPr lang="ru-RU" sz="2600" dirty="0" smtClean="0"/>
              <a:t>) </a:t>
            </a:r>
            <a:r>
              <a:rPr lang="ru-RU" sz="2600" dirty="0"/>
              <a:t>и</a:t>
            </a:r>
            <a:r>
              <a:rPr lang="ru-RU" sz="2600" dirty="0" smtClean="0"/>
              <a:t> язык программирования </a:t>
            </a:r>
            <a:r>
              <a:rPr lang="en-US" sz="2600" b="1" dirty="0" smtClean="0"/>
              <a:t>C#</a:t>
            </a:r>
            <a:r>
              <a:rPr lang="ru-RU" sz="2600" dirty="0" smtClean="0"/>
              <a:t>.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технологии:</a:t>
            </a:r>
          </a:p>
          <a:p>
            <a:r>
              <a:rPr lang="en-US" sz="2600" b="1" dirty="0" smtClean="0"/>
              <a:t>LINQ to Entity Fram</a:t>
            </a:r>
            <a:r>
              <a:rPr lang="en-US" sz="2600" b="1" dirty="0"/>
              <a:t>e</a:t>
            </a:r>
            <a:r>
              <a:rPr lang="en-US" sz="2600" b="1" dirty="0" smtClean="0"/>
              <a:t>work </a:t>
            </a:r>
            <a:r>
              <a:rPr lang="en-US" sz="2600" dirty="0" smtClean="0"/>
              <a:t>(</a:t>
            </a:r>
            <a:r>
              <a:rPr lang="ru-RU" sz="2600" dirty="0" smtClean="0"/>
              <a:t>взаимодействие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50" y="1410056"/>
            <a:ext cx="8665184" cy="48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41066"/>
            <a:ext cx="10535079" cy="5074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ходе данной работы:</a:t>
            </a:r>
          </a:p>
          <a:p>
            <a:r>
              <a:rPr lang="ru-RU" sz="2400" dirty="0" smtClean="0"/>
              <a:t>Был разработан и реализован семантически-ориентированный естественно-языковой интерфейс для взаимодействия с Системой взаимосвязанных открытых данных</a:t>
            </a:r>
          </a:p>
          <a:p>
            <a:r>
              <a:rPr lang="ru-RU" sz="2400" dirty="0" smtClean="0"/>
              <a:t>Проведено сравнение подходов к формальному описанию семантической структуры текстов и выбран подход теории </a:t>
            </a:r>
            <a:br>
              <a:rPr lang="ru-RU" sz="2400" dirty="0" smtClean="0"/>
            </a:br>
            <a:r>
              <a:rPr lang="ru-RU" sz="2400" dirty="0" smtClean="0"/>
              <a:t>К-представлений В.А. Фомичева</a:t>
            </a:r>
          </a:p>
          <a:p>
            <a:r>
              <a:rPr lang="ru-RU" sz="2400" dirty="0" smtClean="0"/>
              <a:t>Разработана и реализована лингвистическая база данных</a:t>
            </a:r>
          </a:p>
          <a:p>
            <a:r>
              <a:rPr lang="ru-RU" sz="2400" dirty="0" smtClean="0"/>
              <a:t>Разработаны алгоритмы для реализации преобразования </a:t>
            </a:r>
            <a:br>
              <a:rPr lang="ru-RU" sz="2400" dirty="0" smtClean="0"/>
            </a:br>
            <a:r>
              <a:rPr lang="ru-RU" sz="2400" dirty="0" smtClean="0"/>
              <a:t>«ЕЯ-запрос  → </a:t>
            </a:r>
            <a:r>
              <a:rPr lang="en-US" sz="2400" dirty="0" smtClean="0"/>
              <a:t>SPARQL-</a:t>
            </a:r>
            <a:r>
              <a:rPr lang="ru-RU" sz="2400" dirty="0" smtClean="0"/>
              <a:t>запрос»</a:t>
            </a:r>
          </a:p>
          <a:p>
            <a:r>
              <a:rPr lang="ru-RU" sz="2400" dirty="0" smtClean="0"/>
              <a:t>Предложен принцип преобразования параметров запроса, позволяющий преодолевать проблему неоднозначности имен в онтологии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69350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62393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 и др.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Состоит из:</a:t>
            </a:r>
          </a:p>
          <a:p>
            <a:r>
              <a:rPr lang="ru-RU" sz="3200" dirty="0" smtClean="0"/>
              <a:t>Морфологической базы данных</a:t>
            </a:r>
          </a:p>
          <a:p>
            <a:r>
              <a:rPr lang="ru-RU" sz="3200" dirty="0" smtClean="0"/>
              <a:t>Лексико-семантического словаря</a:t>
            </a:r>
          </a:p>
          <a:p>
            <a:r>
              <a:rPr lang="ru-RU" sz="3200" dirty="0" smtClean="0"/>
              <a:t>Словаря предложных фреймов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52110" y="1853248"/>
            <a:ext cx="477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лексемах, терминах, а также набор возможных морфологических признаков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2074</TotalTime>
  <Words>935</Words>
  <Application>Microsoft Office PowerPoint</Application>
  <PresentationFormat>Широкоэкранный</PresentationFormat>
  <Paragraphs>162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Century Gothic (Заголовки)</vt:lpstr>
      <vt:lpstr>Times New Roman</vt:lpstr>
      <vt:lpstr>Wingdings 2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Тройки равенства</vt:lpstr>
      <vt:lpstr>Тройка сравнения</vt:lpstr>
      <vt:lpstr>Средства разработки</vt:lpstr>
      <vt:lpstr>Интерфейс приложения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72</cp:revision>
  <dcterms:created xsi:type="dcterms:W3CDTF">2022-04-12T07:04:07Z</dcterms:created>
  <dcterms:modified xsi:type="dcterms:W3CDTF">2022-06-01T07:23:22Z</dcterms:modified>
</cp:coreProperties>
</file>