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8" r:id="rId4"/>
    <p:sldId id="259" r:id="rId5"/>
    <p:sldId id="260" r:id="rId6"/>
    <p:sldId id="266" r:id="rId7"/>
    <p:sldId id="261" r:id="rId8"/>
    <p:sldId id="263" r:id="rId9"/>
    <p:sldId id="269" r:id="rId10"/>
    <p:sldId id="270" r:id="rId11"/>
    <p:sldId id="271" r:id="rId12"/>
    <p:sldId id="272" r:id="rId13"/>
    <p:sldId id="273" r:id="rId14"/>
    <p:sldId id="274" r:id="rId15"/>
    <p:sldId id="262" r:id="rId16"/>
    <p:sldId id="264" r:id="rId17"/>
    <p:sldId id="265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67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3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88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792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72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65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430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864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212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70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6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06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72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25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35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55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9D10-B407-417D-B9A7-5ABFBCE35229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72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039D10-B407-417D-B9A7-5ABFBCE35229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FCFD-657C-416B-ADF3-64C51752C7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975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mai">
            <a:extLst>
              <a:ext uri="{FF2B5EF4-FFF2-40B4-BE49-F238E27FC236}">
                <a16:creationId xmlns:a16="http://schemas.microsoft.com/office/drawing/2014/main" id="{5DB38610-EF62-4B94-8F4D-3D1D95A8AF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02" y="396263"/>
            <a:ext cx="1085850" cy="1064260"/>
          </a:xfrm>
          <a:prstGeom prst="rect">
            <a:avLst/>
          </a:prstGeom>
          <a:noFill/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CAD5FA6-73FE-4CBC-B429-BF1688374EE4}"/>
              </a:ext>
            </a:extLst>
          </p:cNvPr>
          <p:cNvSpPr/>
          <p:nvPr/>
        </p:nvSpPr>
        <p:spPr>
          <a:xfrm>
            <a:off x="1049194" y="2834057"/>
            <a:ext cx="1006303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Семантически-ориентированный естественно-языковой</a:t>
            </a:r>
          </a:p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интерфейс для взаимодействия с Системой взаимосвязанных открытых данных (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Linked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Open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Data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)</a:t>
            </a:r>
            <a:endParaRPr lang="ru-RU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 (Заголовки)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A387406-8E82-4353-9175-74C05AD1BE4B}"/>
              </a:ext>
            </a:extLst>
          </p:cNvPr>
          <p:cNvSpPr/>
          <p:nvPr/>
        </p:nvSpPr>
        <p:spPr>
          <a:xfrm>
            <a:off x="993327" y="433555"/>
            <a:ext cx="10174778" cy="260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385" indent="-630555" algn="ctr">
              <a:lnSpc>
                <a:spcPts val="1190"/>
              </a:lnSpc>
              <a:spcAft>
                <a:spcPts val="0"/>
              </a:spcAft>
            </a:pPr>
            <a:r>
              <a:rPr lang="ru-RU" b="1" dirty="0">
                <a:effectLst/>
                <a:latin typeface="Century Gothic (Заголовки)"/>
                <a:ea typeface="Times New Roman" panose="02020603050405020304" pitchFamily="18" charset="0"/>
              </a:rPr>
              <a:t>МИНИСТЕРСТВО ОБРАЗОВАНИЯ И НАУКИ РОССИЙСКОЙ ФЕДЕРАЦИИ</a:t>
            </a:r>
            <a:endParaRPr lang="ru-RU" sz="2800" dirty="0">
              <a:effectLst/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87D3A4-09BE-46C4-8800-3148A76AE97E}"/>
              </a:ext>
            </a:extLst>
          </p:cNvPr>
          <p:cNvSpPr/>
          <p:nvPr/>
        </p:nvSpPr>
        <p:spPr>
          <a:xfrm>
            <a:off x="1453212" y="717068"/>
            <a:ext cx="9255008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ФЕДЕРАЛЬНОЕ ГОСУДАРСТВЕННОЕ БЮДЖЕТНОЕ ОБРАЗОВАТЕЛЬНОЕ   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-125095" algn="ctr">
              <a:spcAft>
                <a:spcPts val="0"/>
              </a:spcAft>
            </a:pPr>
            <a:r>
              <a:rPr lang="ru-RU" b="0" dirty="0">
                <a:latin typeface="Century Gothic (Заголовки)"/>
                <a:ea typeface="Times New Roman" panose="02020603050405020304" pitchFamily="18" charset="0"/>
              </a:rPr>
              <a:t> УЧРЕЖДЕНИЕ ВЫСШЕГО ОБРАЗОВАНИЯ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indent="443230" algn="ctr">
              <a:spcAft>
                <a:spcPts val="0"/>
              </a:spcAft>
            </a:pPr>
            <a:r>
              <a:rPr lang="ru-RU" b="0" spc="110" dirty="0">
                <a:latin typeface="Century Gothic (Заголовки)"/>
                <a:ea typeface="Times New Roman" panose="02020603050405020304" pitchFamily="18" charset="0"/>
              </a:rPr>
              <a:t>«МОСКОВСКИЙ АВИАЦИОННЫЙ ИНСТИТУТ</a:t>
            </a:r>
            <a:endParaRPr lang="ru-RU" sz="2800" dirty="0">
              <a:latin typeface="Century Gothic (Заголовки)"/>
              <a:ea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Century Gothic (Заголовки)"/>
                <a:ea typeface="Times New Roman" panose="02020603050405020304" pitchFamily="18" charset="0"/>
                <a:cs typeface="Calibri" panose="020F0502020204030204" pitchFamily="34" charset="0"/>
              </a:rPr>
              <a:t> (национальный исследовательский университет)»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048AC82-6F30-47D8-85A7-D82D28DA3CD6}"/>
              </a:ext>
            </a:extLst>
          </p:cNvPr>
          <p:cNvSpPr/>
          <p:nvPr/>
        </p:nvSpPr>
        <p:spPr>
          <a:xfrm>
            <a:off x="436552" y="2005233"/>
            <a:ext cx="11349470" cy="3996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sz="2000" dirty="0">
                <a:latin typeface="Century Gothic (Заголовки)"/>
                <a:ea typeface="Times New Roman" panose="02020603050405020304" pitchFamily="18" charset="0"/>
              </a:rPr>
              <a:t>Кафедра 319 «Системы интеллектуального мониторинга</a:t>
            </a:r>
            <a:r>
              <a:rPr lang="ru-RU" sz="2000" dirty="0" smtClean="0">
                <a:latin typeface="Century Gothic (Заголовки)"/>
                <a:ea typeface="Times New Roman" panose="02020603050405020304" pitchFamily="18" charset="0"/>
              </a:rPr>
              <a:t>»</a:t>
            </a:r>
            <a:endParaRPr lang="ru-RU" sz="2000" dirty="0">
              <a:latin typeface="Century Gothic (Заголовки)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E1299D4-A820-4B47-ABBA-F45AC06AC924}"/>
              </a:ext>
            </a:extLst>
          </p:cNvPr>
          <p:cNvSpPr/>
          <p:nvPr/>
        </p:nvSpPr>
        <p:spPr>
          <a:xfrm>
            <a:off x="405978" y="6092406"/>
            <a:ext cx="1134947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25095" algn="ctr"/>
            <a:r>
              <a:rPr lang="ru-RU" b="1" dirty="0">
                <a:latin typeface="Century Gothic (Заголовки)"/>
                <a:ea typeface="Times New Roman" panose="02020603050405020304" pitchFamily="18" charset="0"/>
              </a:rPr>
              <a:t>Москва, 2022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B78DD38A-0C82-4CCC-AF24-0C1226477C77}"/>
              </a:ext>
            </a:extLst>
          </p:cNvPr>
          <p:cNvSpPr txBox="1"/>
          <p:nvPr/>
        </p:nvSpPr>
        <p:spPr>
          <a:xfrm>
            <a:off x="8107636" y="4290999"/>
            <a:ext cx="36783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Century Gothic (Заголовки)"/>
              </a:rPr>
              <a:t>Автор</a:t>
            </a:r>
            <a:r>
              <a:rPr lang="en-US" sz="2000" dirty="0" smtClean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студент группы М3О-435Б-18</a:t>
            </a:r>
          </a:p>
          <a:p>
            <a:r>
              <a:rPr lang="ru-RU" sz="2000" dirty="0" err="1" smtClean="0">
                <a:latin typeface="Century Gothic (Заголовки)"/>
              </a:rPr>
              <a:t>Урубков</a:t>
            </a:r>
            <a:r>
              <a:rPr lang="ru-RU" sz="2000" dirty="0" smtClean="0">
                <a:latin typeface="Century Gothic (Заголовки)"/>
              </a:rPr>
              <a:t> В.С.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Научный руководитель</a:t>
            </a:r>
            <a:r>
              <a:rPr lang="en-US" sz="2000" dirty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 smtClean="0">
                <a:latin typeface="Century Gothic (Заголовки)"/>
              </a:rPr>
              <a:t>д.т.н</a:t>
            </a:r>
            <a:r>
              <a:rPr lang="ru-RU" sz="2000" dirty="0" smtClean="0">
                <a:latin typeface="Century Gothic (Заголовки)"/>
              </a:rPr>
              <a:t>. </a:t>
            </a:r>
            <a:r>
              <a:rPr lang="ru-RU" sz="2000" dirty="0" smtClean="0">
                <a:latin typeface="Century Gothic (Заголовки)"/>
              </a:rPr>
              <a:t>профессор </a:t>
            </a:r>
            <a:r>
              <a:rPr lang="ru-RU" sz="2000" dirty="0" smtClean="0">
                <a:latin typeface="Century Gothic (Заголовки)"/>
              </a:rPr>
              <a:t>Фомичев В.А</a:t>
            </a:r>
            <a:r>
              <a:rPr lang="ru-RU" sz="2000" dirty="0">
                <a:latin typeface="Century Gothic (Заголовки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3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Морфологическая 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477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Лексико-семантический словарь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78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Компонент разрешения имен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840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входного запроса на русском языке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522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семантического представления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468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Неоднозначность именования в онтологиях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6229141" cy="419548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 smtClean="0"/>
              <a:t>Предикаты, описывающие одно и то же отношение между объектами, могут иметь разные имена даже в рамках одной онтологии.</a:t>
            </a:r>
          </a:p>
          <a:p>
            <a:pPr marL="0" indent="0">
              <a:buNone/>
            </a:pPr>
            <a:r>
              <a:rPr lang="ru-RU" sz="2400" dirty="0" smtClean="0"/>
              <a:t>Например, в онтологии </a:t>
            </a:r>
            <a:r>
              <a:rPr lang="en-US" sz="2400" dirty="0" err="1" smtClean="0"/>
              <a:t>DBpedia</a:t>
            </a:r>
            <a:r>
              <a:rPr lang="ru-RU" sz="2400" dirty="0"/>
              <a:t> </a:t>
            </a:r>
            <a:r>
              <a:rPr lang="ru-RU" sz="2400" dirty="0" smtClean="0"/>
              <a:t>города «Оттава», «Москва», «Ульяновск» и «Северодвинск» для обозначения количества населения имеют разные предикаты: «</a:t>
            </a:r>
            <a:r>
              <a:rPr lang="en-US" sz="2400" dirty="0" smtClean="0"/>
              <a:t>population</a:t>
            </a:r>
            <a:r>
              <a:rPr lang="ru-RU" sz="2400" dirty="0" smtClean="0"/>
              <a:t>»</a:t>
            </a:r>
            <a:r>
              <a:rPr lang="en-US" sz="2400" dirty="0" smtClean="0"/>
              <a:t>, </a:t>
            </a:r>
            <a:r>
              <a:rPr lang="ru-RU" sz="2400" dirty="0" smtClean="0"/>
              <a:t>«</a:t>
            </a:r>
            <a:r>
              <a:rPr lang="en-US" sz="2400" dirty="0" err="1" smtClean="0"/>
              <a:t>populationTota</a:t>
            </a:r>
            <a:r>
              <a:rPr lang="en-US" sz="2400" dirty="0" err="1"/>
              <a:t>l</a:t>
            </a:r>
            <a:r>
              <a:rPr lang="ru-RU" sz="2400" dirty="0" smtClean="0"/>
              <a:t>»</a:t>
            </a:r>
            <a:r>
              <a:rPr lang="en-US" sz="2400" dirty="0" smtClean="0"/>
              <a:t>,</a:t>
            </a:r>
            <a:r>
              <a:rPr lang="ru-RU" sz="2400" dirty="0" smtClean="0"/>
              <a:t> «</a:t>
            </a:r>
            <a:r>
              <a:rPr lang="en-US" sz="2400" dirty="0" smtClean="0"/>
              <a:t>p</a:t>
            </a:r>
            <a:r>
              <a:rPr lang="ru-RU" sz="2400" dirty="0" smtClean="0"/>
              <a:t>»</a:t>
            </a:r>
            <a:r>
              <a:rPr lang="en-US" sz="2400" dirty="0" smtClean="0"/>
              <a:t> </a:t>
            </a:r>
            <a:r>
              <a:rPr lang="ru-RU" sz="2400" dirty="0" smtClean="0"/>
              <a:t>и «</a:t>
            </a:r>
            <a:r>
              <a:rPr lang="en-US" sz="2400" dirty="0" smtClean="0"/>
              <a:t>pop2010census</a:t>
            </a:r>
            <a:r>
              <a:rPr lang="ru-RU" sz="2400" dirty="0" smtClean="0"/>
              <a:t>», </a:t>
            </a:r>
            <a:r>
              <a:rPr lang="ru-RU" sz="2400" dirty="0" err="1" smtClean="0"/>
              <a:t>соответсвенно</a:t>
            </a: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836203"/>
              </p:ext>
            </p:extLst>
          </p:nvPr>
        </p:nvGraphicFramePr>
        <p:xfrm>
          <a:off x="7440762" y="2156604"/>
          <a:ext cx="4411932" cy="3726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966">
                  <a:extLst>
                    <a:ext uri="{9D8B030D-6E8A-4147-A177-3AD203B41FA5}">
                      <a16:colId xmlns:a16="http://schemas.microsoft.com/office/drawing/2014/main" val="978492979"/>
                    </a:ext>
                  </a:extLst>
                </a:gridCol>
                <a:gridCol w="2205966">
                  <a:extLst>
                    <a:ext uri="{9D8B030D-6E8A-4147-A177-3AD203B41FA5}">
                      <a16:colId xmlns:a16="http://schemas.microsoft.com/office/drawing/2014/main" val="2030156524"/>
                    </a:ext>
                  </a:extLst>
                </a:gridCol>
              </a:tblGrid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Город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Предикат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949652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Оттава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population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67014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Москва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populationTotal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921430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Ульяновск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439733"/>
                  </a:ext>
                </a:extLst>
              </a:tr>
              <a:tr h="745322">
                <a:tc>
                  <a:txBody>
                    <a:bodyPr/>
                    <a:lstStyle/>
                    <a:p>
                      <a:r>
                        <a:rPr lang="ru-RU" dirty="0" smtClean="0"/>
                        <a:t>Северодвинск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pop2010census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328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Недостаточная связанность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2508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онтологии </a:t>
            </a:r>
            <a:r>
              <a:rPr lang="en-US" sz="2400" dirty="0" err="1" smtClean="0"/>
              <a:t>yago</a:t>
            </a:r>
            <a:r>
              <a:rPr lang="en-US" sz="2400" dirty="0" smtClean="0"/>
              <a:t>, </a:t>
            </a:r>
            <a:r>
              <a:rPr lang="ru-RU" sz="2400" dirty="0" smtClean="0"/>
              <a:t>использующей систему типов </a:t>
            </a:r>
            <a:r>
              <a:rPr lang="en-US" sz="2400" dirty="0" smtClean="0"/>
              <a:t>Schema</a:t>
            </a:r>
            <a:r>
              <a:rPr lang="ru-RU" sz="2400" dirty="0" smtClean="0"/>
              <a:t>:</a:t>
            </a:r>
          </a:p>
          <a:p>
            <a:r>
              <a:rPr lang="ru-RU" sz="2400" dirty="0" smtClean="0"/>
              <a:t>У любых объектов Автомобилей отсутствуют содержательные предикаты, хотя информация для них есть</a:t>
            </a:r>
          </a:p>
          <a:p>
            <a:r>
              <a:rPr lang="ru-RU" sz="2400" dirty="0" smtClean="0"/>
              <a:t>Объект Город связывается со страной, в которой он располагается, с помощью строки с комментарием типа «Это столица России»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17847" b="14873"/>
          <a:stretch/>
        </p:blipFill>
        <p:spPr>
          <a:xfrm>
            <a:off x="1885645" y="4744720"/>
            <a:ext cx="7847619" cy="18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Принципы преобразования параметров запросов к </a:t>
            </a:r>
            <a:r>
              <a:rPr lang="en-US" dirty="0" smtClean="0"/>
              <a:t>LOD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2276438"/>
            <a:ext cx="574354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Для обеспечения перевода запроса к </a:t>
            </a:r>
            <a:r>
              <a:rPr lang="en-US" sz="2800" dirty="0" smtClean="0"/>
              <a:t>LOD </a:t>
            </a:r>
            <a:r>
              <a:rPr lang="ru-RU" sz="2800" dirty="0" smtClean="0"/>
              <a:t>на естественном языке в запрос на языке </a:t>
            </a:r>
            <a:r>
              <a:rPr lang="en-US" sz="2800" dirty="0" smtClean="0"/>
              <a:t>SPARQL </a:t>
            </a:r>
            <a:r>
              <a:rPr lang="ru-RU" sz="2800" dirty="0" smtClean="0"/>
              <a:t>необходимо заранее связывать параметры запроса (отношения и некоторые значения) с аналогичными параметрами онтологии.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404234"/>
              </p:ext>
            </p:extLst>
          </p:nvPr>
        </p:nvGraphicFramePr>
        <p:xfrm>
          <a:off x="7335520" y="2276438"/>
          <a:ext cx="3911600" cy="3771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175815130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363164965"/>
                    </a:ext>
                  </a:extLst>
                </a:gridCol>
              </a:tblGrid>
              <a:tr h="754231">
                <a:tc>
                  <a:txBody>
                    <a:bodyPr/>
                    <a:lstStyle/>
                    <a:p>
                      <a:r>
                        <a:rPr lang="ru-RU" dirty="0" smtClean="0"/>
                        <a:t>Отношение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Предикаты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387268"/>
                  </a:ext>
                </a:extLst>
              </a:tr>
              <a:tr h="754231">
                <a:tc rowSpan="4">
                  <a:txBody>
                    <a:bodyPr/>
                    <a:lstStyle/>
                    <a:p>
                      <a:r>
                        <a:rPr lang="ru-RU" dirty="0" err="1" smtClean="0"/>
                        <a:t>Колич</a:t>
                      </a:r>
                      <a:r>
                        <a:rPr lang="ru-RU" dirty="0" smtClean="0"/>
                        <a:t>-Жителей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345579"/>
                  </a:ext>
                </a:extLst>
              </a:tr>
              <a:tr h="7542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populationTotal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64771"/>
                  </a:ext>
                </a:extLst>
              </a:tr>
              <a:tr h="75423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245703"/>
                  </a:ext>
                </a:extLst>
              </a:tr>
              <a:tr h="754231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pop2010census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823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7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95271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Преобразование семантического представления в</a:t>
            </a:r>
            <a:r>
              <a:rPr lang="en-US" dirty="0" smtClean="0"/>
              <a:t>SPARQL-</a:t>
            </a:r>
            <a:r>
              <a:rPr lang="ru-RU" dirty="0" smtClean="0"/>
              <a:t>запрос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Заголовок</a:t>
            </a:r>
          </a:p>
          <a:p>
            <a:r>
              <a:rPr lang="ru-RU" dirty="0" smtClean="0"/>
              <a:t>Равенство</a:t>
            </a:r>
          </a:p>
          <a:p>
            <a:r>
              <a:rPr lang="ru-RU" dirty="0" smtClean="0"/>
              <a:t>Сравнение</a:t>
            </a:r>
          </a:p>
          <a:p>
            <a:r>
              <a:rPr lang="ru-RU" dirty="0" smtClean="0"/>
              <a:t>Сортировка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9882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Заголовок 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823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0345" y="377498"/>
            <a:ext cx="9404723" cy="1400530"/>
          </a:xfrm>
        </p:spPr>
        <p:txBody>
          <a:bodyPr/>
          <a:lstStyle/>
          <a:p>
            <a:pPr algn="ctr"/>
            <a:r>
              <a:rPr lang="ru-RU" dirty="0" smtClean="0">
                <a:latin typeface="Century Gothic (Заголовки)"/>
              </a:rPr>
              <a:t>Цели и задачи</a:t>
            </a:r>
            <a:endParaRPr lang="ru-RU" dirty="0">
              <a:latin typeface="Century Gothic (Заголовки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689" y="1605308"/>
            <a:ext cx="109205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entury Gothic (Заголовки)"/>
              </a:rPr>
              <a:t>Необходимо реализовать семантически-ориентированный естественно-языковой интерфейс для взаимодействия с системой открытых данных.</a:t>
            </a:r>
            <a:endParaRPr lang="en-US" sz="2800" dirty="0" smtClean="0">
              <a:latin typeface="Century Gothic (Заголовки)"/>
            </a:endParaRPr>
          </a:p>
          <a:p>
            <a:endParaRPr lang="ru-RU" sz="2800" dirty="0" smtClean="0">
              <a:latin typeface="Century Gothic (Заголовки)"/>
            </a:endParaRPr>
          </a:p>
          <a:p>
            <a:r>
              <a:rPr lang="ru-RU" sz="2800" dirty="0" smtClean="0">
                <a:latin typeface="Century Gothic (Заголовки)"/>
              </a:rPr>
              <a:t>Для этого необходимо: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Century Gothic (Заголовки)"/>
              </a:rPr>
              <a:t>выбрать подход к описанию семантического представления текста на естественном языке;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Century Gothic (Заголовки)"/>
              </a:rPr>
              <a:t>р</a:t>
            </a:r>
            <a:r>
              <a:rPr lang="ru-RU" sz="2800" dirty="0" smtClean="0">
                <a:latin typeface="Century Gothic (Заголовки)"/>
              </a:rPr>
              <a:t>азработать алгоритм построения запроса к </a:t>
            </a:r>
            <a:r>
              <a:rPr lang="en-US" sz="2800" dirty="0" smtClean="0">
                <a:latin typeface="Century Gothic (Заголовки)"/>
              </a:rPr>
              <a:t>LOD </a:t>
            </a:r>
            <a:r>
              <a:rPr lang="ru-RU" sz="2800" dirty="0" smtClean="0">
                <a:latin typeface="Century Gothic (Заголовки)"/>
              </a:rPr>
              <a:t>на языке </a:t>
            </a:r>
            <a:r>
              <a:rPr lang="en-US" sz="2800" dirty="0" smtClean="0">
                <a:latin typeface="Century Gothic (Заголовки)"/>
              </a:rPr>
              <a:t>SPARQL </a:t>
            </a:r>
            <a:r>
              <a:rPr lang="ru-RU" sz="2800" dirty="0" smtClean="0">
                <a:latin typeface="Century Gothic (Заголовки)"/>
              </a:rPr>
              <a:t>по семантическому представлению исходного запроса на ЕЯ.</a:t>
            </a:r>
            <a:endParaRPr lang="ru-RU" sz="2800" dirty="0">
              <a:latin typeface="Century Gothic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16840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Тройка равенства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675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Тройка сравнения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279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Тройка сортировки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867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Средства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661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Интерфейс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802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*Скриншоты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963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37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9280" y="1879600"/>
            <a:ext cx="8351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Century Gothic (Заголовки)"/>
              </a:rPr>
              <a:t>Спасибо за внимание!</a:t>
            </a:r>
            <a:endParaRPr lang="ru-RU" sz="4000" dirty="0">
              <a:latin typeface="Century Gothic (Заголовки)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CAD5FA6-73FE-4CBC-B429-BF1688374EE4}"/>
              </a:ext>
            </a:extLst>
          </p:cNvPr>
          <p:cNvSpPr/>
          <p:nvPr/>
        </p:nvSpPr>
        <p:spPr>
          <a:xfrm>
            <a:off x="1049194" y="2834057"/>
            <a:ext cx="1006303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Семантически-ориентированный 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естественно-языковой</a:t>
            </a:r>
          </a:p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интерфейс 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для взаимодействия 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с </a:t>
            </a:r>
            <a:r>
              <a:rPr lang="ru-RU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Системой взаимосвязанных открытых данных 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(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Linked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Open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 </a:t>
            </a:r>
            <a:r>
              <a:rPr lang="ru-RU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Data</a:t>
            </a:r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Заголовки)"/>
              </a:rPr>
              <a:t>)</a:t>
            </a: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B78DD38A-0C82-4CCC-AF24-0C1226477C77}"/>
              </a:ext>
            </a:extLst>
          </p:cNvPr>
          <p:cNvSpPr txBox="1"/>
          <p:nvPr/>
        </p:nvSpPr>
        <p:spPr>
          <a:xfrm>
            <a:off x="7647709" y="4290999"/>
            <a:ext cx="41383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Century Gothic (Заголовки)"/>
              </a:rPr>
              <a:t>Автор</a:t>
            </a:r>
            <a:r>
              <a:rPr lang="en-US" sz="2000" dirty="0" smtClean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студент группы М3О-435Б-18</a:t>
            </a:r>
          </a:p>
          <a:p>
            <a:r>
              <a:rPr lang="ru-RU" sz="2000" dirty="0" err="1" smtClean="0">
                <a:latin typeface="Century Gothic (Заголовки)"/>
              </a:rPr>
              <a:t>Урубков</a:t>
            </a:r>
            <a:r>
              <a:rPr lang="ru-RU" sz="2000" dirty="0" smtClean="0">
                <a:latin typeface="Century Gothic (Заголовки)"/>
              </a:rPr>
              <a:t> В.</a:t>
            </a:r>
            <a:r>
              <a:rPr lang="en-US" sz="2000" dirty="0" smtClean="0">
                <a:latin typeface="Century Gothic (Заголовки)"/>
              </a:rPr>
              <a:t>C</a:t>
            </a:r>
            <a:r>
              <a:rPr lang="ru-RU" sz="2000" dirty="0" smtClean="0">
                <a:latin typeface="Century Gothic (Заголовки)"/>
              </a:rPr>
              <a:t>.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>
                <a:latin typeface="Century Gothic (Заголовки)"/>
              </a:rPr>
              <a:t>Научный руководитель</a:t>
            </a:r>
            <a:r>
              <a:rPr lang="en-US" sz="2000" dirty="0">
                <a:latin typeface="Century Gothic (Заголовки)"/>
              </a:rPr>
              <a:t>:</a:t>
            </a:r>
            <a:endParaRPr lang="ru-RU" sz="2000" dirty="0">
              <a:latin typeface="Century Gothic (Заголовки)"/>
            </a:endParaRPr>
          </a:p>
          <a:p>
            <a:r>
              <a:rPr lang="ru-RU" sz="2000" dirty="0" err="1" smtClean="0">
                <a:latin typeface="Century Gothic (Заголовки)"/>
              </a:rPr>
              <a:t>д.т.н</a:t>
            </a:r>
            <a:r>
              <a:rPr lang="ru-RU" sz="2000" dirty="0" smtClean="0">
                <a:latin typeface="Century Gothic (Заголовки)"/>
              </a:rPr>
              <a:t> профессор Фомичев </a:t>
            </a:r>
            <a:r>
              <a:rPr lang="ru-RU" sz="2000" dirty="0" smtClean="0">
                <a:latin typeface="Century Gothic (Заголовки)"/>
              </a:rPr>
              <a:t>В.А</a:t>
            </a:r>
            <a:r>
              <a:rPr lang="ru-RU" sz="2000" dirty="0">
                <a:latin typeface="Century Gothic (Заголовки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32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63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8201" y="425095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Linked Open Data</a:t>
            </a:r>
            <a:r>
              <a:rPr lang="ru-RU" dirty="0" smtClean="0"/>
              <a:t> (</a:t>
            </a:r>
            <a:r>
              <a:rPr lang="en-US" dirty="0" smtClean="0"/>
              <a:t>LOD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3298" y="1825625"/>
            <a:ext cx="452024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Система </a:t>
            </a:r>
            <a:r>
              <a:rPr lang="ru-RU" sz="2400" dirty="0"/>
              <a:t>LOD </a:t>
            </a:r>
            <a:r>
              <a:rPr lang="ru-RU" sz="2400" dirty="0" smtClean="0"/>
              <a:t>– огромный </a:t>
            </a:r>
            <a:r>
              <a:rPr lang="ru-RU" sz="2400" dirty="0"/>
              <a:t>размеченный ориентированный граф, состоящий из элементарных </a:t>
            </a:r>
            <a:r>
              <a:rPr lang="ru-RU" sz="2400" dirty="0" smtClean="0"/>
              <a:t>графов, представляющих тройки</a:t>
            </a:r>
            <a:r>
              <a:rPr lang="en-US" sz="2400" dirty="0" smtClean="0"/>
              <a:t> </a:t>
            </a:r>
            <a:r>
              <a:rPr lang="ru-RU" sz="2400" dirty="0" smtClean="0"/>
              <a:t>вида (субъект, предикат, объект).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99" y="1825625"/>
            <a:ext cx="69627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4" y="1595718"/>
            <a:ext cx="4658152" cy="4891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Resource Description </a:t>
            </a:r>
            <a:r>
              <a:rPr lang="en-US" sz="2400" dirty="0" smtClean="0"/>
              <a:t>Framework – </a:t>
            </a:r>
            <a:r>
              <a:rPr lang="ru-RU" sz="2400" dirty="0" smtClean="0"/>
              <a:t>язык для создания распределенных баз знаний (онтологий).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Основной структурой языка  </a:t>
            </a:r>
            <a:r>
              <a:rPr lang="en-US" sz="2400" dirty="0" smtClean="0"/>
              <a:t>RDF </a:t>
            </a:r>
            <a:r>
              <a:rPr lang="ru-RU" sz="2400" dirty="0" smtClean="0"/>
              <a:t>являются триплеты – упорядоченные тройки вида (субъект, предикат, объект)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985" y="1981740"/>
            <a:ext cx="56292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SPARQL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676999"/>
            <a:ext cx="8946541" cy="1381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SPARQL</a:t>
            </a:r>
            <a:r>
              <a:rPr lang="ru-RU" sz="2400" dirty="0"/>
              <a:t> (рекурсивный акроним </a:t>
            </a:r>
            <a:r>
              <a:rPr lang="en-US" sz="2400" dirty="0"/>
              <a:t>SPARQL Protocol and RDF Query Language</a:t>
            </a:r>
            <a:r>
              <a:rPr lang="ru-RU" sz="2400" dirty="0" smtClean="0"/>
              <a:t>)</a:t>
            </a:r>
            <a:r>
              <a:rPr lang="en-US" sz="2400" dirty="0" smtClean="0"/>
              <a:t> – </a:t>
            </a:r>
            <a:r>
              <a:rPr lang="ru-RU" sz="2400" dirty="0"/>
              <a:t>язык запросов к данным, представленным в формате RDF.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3077529"/>
            <a:ext cx="4666667" cy="34857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b="15642"/>
          <a:stretch/>
        </p:blipFill>
        <p:spPr>
          <a:xfrm>
            <a:off x="7625869" y="3077529"/>
            <a:ext cx="2618375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5847" y="211177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Подходы к описанию семантического представления текстов на естественном языке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82" y="3338421"/>
            <a:ext cx="3097752" cy="17885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Абстрактное представление смысла</a:t>
            </a:r>
            <a:endParaRPr lang="ru-RU" sz="28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528773" y="2953110"/>
            <a:ext cx="5447013" cy="1489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3200" dirty="0" smtClean="0"/>
              <a:t>Теория К-представлений </a:t>
            </a:r>
            <a:br>
              <a:rPr lang="ru-RU" sz="3200" dirty="0" smtClean="0"/>
            </a:br>
            <a:r>
              <a:rPr lang="ru-RU" sz="3200" dirty="0" smtClean="0"/>
              <a:t>В.А. Фомичева</a:t>
            </a:r>
            <a:endParaRPr lang="ru-RU" sz="36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895557" y="3338421"/>
            <a:ext cx="3097752" cy="110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2800" dirty="0" smtClean="0"/>
              <a:t>Грамматика Монтегю</a:t>
            </a:r>
          </a:p>
        </p:txBody>
      </p:sp>
    </p:spTree>
    <p:extLst>
      <p:ext uri="{BB962C8B-B14F-4D97-AF65-F5344CB8AC3E}">
        <p14:creationId xmlns:p14="http://schemas.microsoft.com/office/powerpoint/2010/main" val="4453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720831"/>
              </p:ext>
            </p:extLst>
          </p:nvPr>
        </p:nvGraphicFramePr>
        <p:xfrm>
          <a:off x="0" y="1129611"/>
          <a:ext cx="12192000" cy="5728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6330126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167751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48235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9901144"/>
                    </a:ext>
                  </a:extLst>
                </a:gridCol>
              </a:tblGrid>
              <a:tr h="1392672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Параметр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Абстрактное</a:t>
                      </a:r>
                      <a:r>
                        <a:rPr lang="ru-RU" sz="2000" baseline="0" dirty="0" smtClean="0"/>
                        <a:t> представление смысла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Грамматика Монтегю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Теория</a:t>
                      </a:r>
                      <a:r>
                        <a:rPr lang="ru-RU" sz="2000" baseline="0" dirty="0" smtClean="0"/>
                        <a:t> К-представлений </a:t>
                      </a:r>
                      <a:br>
                        <a:rPr lang="ru-RU" sz="2000" baseline="0" dirty="0" smtClean="0"/>
                      </a:br>
                      <a:r>
                        <a:rPr lang="ru-RU" sz="2000" baseline="0" dirty="0" smtClean="0"/>
                        <a:t>В.А. Фомичева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562677"/>
                  </a:ext>
                </a:extLst>
              </a:tr>
              <a:tr h="1111722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Язык текста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Английский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Английский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Русский, Немецкий,</a:t>
                      </a:r>
                      <a:r>
                        <a:rPr lang="ru-RU" sz="2000" baseline="0" dirty="0" smtClean="0"/>
                        <a:t> Французский, Английский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94569"/>
                  </a:ext>
                </a:extLst>
              </a:tr>
              <a:tr h="1778756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Типы текстов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aseline="0" dirty="0" smtClean="0"/>
                        <a:t>Повествовательные предложения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Повествовательные предложения</a:t>
                      </a:r>
                      <a:r>
                        <a:rPr lang="ru-RU" sz="2000" baseline="0" dirty="0" smtClean="0"/>
                        <a:t> и вопросы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Фразы-высказывания,</a:t>
                      </a:r>
                      <a:r>
                        <a:rPr lang="ru-RU" sz="2000" baseline="0" dirty="0" smtClean="0"/>
                        <a:t> повествовательные тексты, </a:t>
                      </a:r>
                    </a:p>
                    <a:p>
                      <a:r>
                        <a:rPr lang="ru-RU" sz="2000" baseline="0" dirty="0" smtClean="0"/>
                        <a:t>команды, вопросы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15147"/>
                  </a:ext>
                </a:extLst>
              </a:tr>
              <a:tr h="1445239">
                <a:tc>
                  <a:txBody>
                    <a:bodyPr/>
                    <a:lstStyle/>
                    <a:p>
                      <a:r>
                        <a:rPr lang="ru-RU" sz="2000" b="1" dirty="0" smtClean="0"/>
                        <a:t>Допустимая структура</a:t>
                      </a:r>
                      <a:r>
                        <a:rPr lang="ru-RU" sz="2000" b="1" baseline="0" dirty="0" smtClean="0"/>
                        <a:t> текста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Отдельное предложение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Отдельное предложение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Связный</a:t>
                      </a:r>
                      <a:r>
                        <a:rPr lang="ru-RU" sz="2000" baseline="0" dirty="0" smtClean="0"/>
                        <a:t> текст наравне с о</a:t>
                      </a:r>
                      <a:r>
                        <a:rPr lang="ru-RU" sz="2000" dirty="0" smtClean="0"/>
                        <a:t>тдельными предложениями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28650"/>
                  </a:ext>
                </a:extLst>
              </a:tr>
            </a:tbl>
          </a:graphicData>
        </a:graphic>
      </p:graphicFrame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205847" y="211177"/>
            <a:ext cx="9404723" cy="774343"/>
          </a:xfrm>
        </p:spPr>
        <p:txBody>
          <a:bodyPr/>
          <a:lstStyle/>
          <a:p>
            <a:pPr algn="ctr"/>
            <a:r>
              <a:rPr lang="ru-RU" dirty="0" smtClean="0"/>
              <a:t>Сравнение подходов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6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Лингвистическая 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642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976</TotalTime>
  <Words>512</Words>
  <Application>Microsoft Office PowerPoint</Application>
  <PresentationFormat>Широкоэкранный</PresentationFormat>
  <Paragraphs>104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Century Gothic</vt:lpstr>
      <vt:lpstr>Century Gothic (Заголовки)</vt:lpstr>
      <vt:lpstr>Times New Roman</vt:lpstr>
      <vt:lpstr>Wingdings 3</vt:lpstr>
      <vt:lpstr>Ион</vt:lpstr>
      <vt:lpstr>Презентация PowerPoint</vt:lpstr>
      <vt:lpstr>Цели и задачи</vt:lpstr>
      <vt:lpstr>Актуальность</vt:lpstr>
      <vt:lpstr>Linked Open Data (LOD)</vt:lpstr>
      <vt:lpstr>RDF</vt:lpstr>
      <vt:lpstr>SPARQL</vt:lpstr>
      <vt:lpstr>Подходы к описанию семантического представления текстов на естественном языке</vt:lpstr>
      <vt:lpstr>Сравнение подходов</vt:lpstr>
      <vt:lpstr>Лингвистическая база данных</vt:lpstr>
      <vt:lpstr>Морфологическая база данных</vt:lpstr>
      <vt:lpstr>Лексико-семантический словарь</vt:lpstr>
      <vt:lpstr>Компонент разрешения имен</vt:lpstr>
      <vt:lpstr>Структура входного запроса на русском языке</vt:lpstr>
      <vt:lpstr>Структура семантического представления</vt:lpstr>
      <vt:lpstr>Неоднозначность именования в онтологиях</vt:lpstr>
      <vt:lpstr>Недостаточная связанность данных</vt:lpstr>
      <vt:lpstr>Принципы преобразования параметров запросов к LOD</vt:lpstr>
      <vt:lpstr>Преобразование семантического представления вSPARQL-запрос</vt:lpstr>
      <vt:lpstr>Заголовок запроса</vt:lpstr>
      <vt:lpstr>Тройка равенства</vt:lpstr>
      <vt:lpstr>Тройка сравнения</vt:lpstr>
      <vt:lpstr>Тройка сортировки</vt:lpstr>
      <vt:lpstr>Средства разработки</vt:lpstr>
      <vt:lpstr>Интерфейс приложения</vt:lpstr>
      <vt:lpstr>*Скриншоты</vt:lpstr>
      <vt:lpstr>Выводы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docNemo</dc:creator>
  <cp:lastModifiedBy>docNemo</cp:lastModifiedBy>
  <cp:revision>29</cp:revision>
  <dcterms:created xsi:type="dcterms:W3CDTF">2022-04-12T07:04:07Z</dcterms:created>
  <dcterms:modified xsi:type="dcterms:W3CDTF">2022-05-16T17:41:08Z</dcterms:modified>
</cp:coreProperties>
</file>