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9" r:id="rId9"/>
    <p:sldId id="270" r:id="rId10"/>
    <p:sldId id="271" r:id="rId11"/>
    <p:sldId id="284" r:id="rId12"/>
    <p:sldId id="273" r:id="rId13"/>
    <p:sldId id="285" r:id="rId14"/>
    <p:sldId id="274" r:id="rId15"/>
    <p:sldId id="262" r:id="rId16"/>
    <p:sldId id="264" r:id="rId17"/>
    <p:sldId id="265" r:id="rId18"/>
    <p:sldId id="272" r:id="rId19"/>
    <p:sldId id="275" r:id="rId20"/>
    <p:sldId id="276" r:id="rId21"/>
    <p:sldId id="277" r:id="rId22"/>
    <p:sldId id="278" r:id="rId23"/>
    <p:sldId id="280" r:id="rId24"/>
    <p:sldId id="286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15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8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98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5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53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0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2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76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97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7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4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930497" y="4340121"/>
            <a:ext cx="3855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25" y="1853248"/>
            <a:ext cx="4774221" cy="4195762"/>
          </a:xfrm>
        </p:spPr>
      </p:pic>
      <p:sp>
        <p:nvSpPr>
          <p:cNvPr id="5" name="TextBox 4"/>
          <p:cNvSpPr txBox="1"/>
          <p:nvPr/>
        </p:nvSpPr>
        <p:spPr>
          <a:xfrm>
            <a:off x="863125" y="1853248"/>
            <a:ext cx="5118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семантические значения лексем и фреймов.</a:t>
            </a:r>
          </a:p>
          <a:p>
            <a:endParaRPr lang="ru-RU" sz="2400" dirty="0" smtClean="0"/>
          </a:p>
          <a:p>
            <a:r>
              <a:rPr lang="ru-RU" sz="2400" dirty="0" smtClean="0"/>
              <a:t>Типы семантических значений: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Значение фрейма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402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Словарь предложных фреймов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20176"/>
            <a:ext cx="4216446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 smtClean="0"/>
              <a:t>Предложный фрейм описывает смысловые отношения в сочетаниях «Существительное1 + Предлог + Существительное1» и «Существительное1 + Существительное2»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7" y="1420176"/>
            <a:ext cx="6640904" cy="47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37" y="286491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Фрагмент1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и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Фрагмент2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являются либо пустой цепочкой, либо последовательностью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прилагательных 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существительные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»)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325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400" dirty="0"/>
              <a:t>Планета с самым большим </a:t>
            </a:r>
            <a:r>
              <a:rPr lang="ru-RU" sz="2400" dirty="0" smtClean="0"/>
              <a:t>радиусом</a:t>
            </a:r>
          </a:p>
          <a:p>
            <a:pPr marL="538163" indent="-538163"/>
            <a:r>
              <a:rPr lang="ru-RU" sz="2400" dirty="0"/>
              <a:t>Одноместные многоцелевые боевые самолёты российского </a:t>
            </a:r>
            <a:r>
              <a:rPr lang="ru-RU" sz="2400" dirty="0" smtClean="0"/>
              <a:t>производства</a:t>
            </a:r>
          </a:p>
          <a:p>
            <a:pPr marL="538163" indent="-538163"/>
            <a:r>
              <a:rPr lang="ru-RU" sz="2400" dirty="0"/>
              <a:t>Экспериментальные летательные аппараты </a:t>
            </a:r>
            <a:r>
              <a:rPr lang="ru-RU" sz="2400" dirty="0" smtClean="0"/>
              <a:t>Китая</a:t>
            </a:r>
          </a:p>
          <a:p>
            <a:pPr marL="538163" indent="-538163"/>
            <a:r>
              <a:rPr lang="ru-RU" sz="2400" dirty="0"/>
              <a:t>Широкофюзеляжные самолёты компании </a:t>
            </a:r>
            <a:r>
              <a:rPr lang="en-US" sz="2400" dirty="0" smtClean="0"/>
              <a:t>Airbus</a:t>
            </a:r>
            <a:endParaRPr lang="ru-RU" sz="2400" dirty="0" smtClean="0"/>
          </a:p>
          <a:p>
            <a:pPr marL="538163" indent="-538163"/>
            <a:r>
              <a:rPr lang="ru-RU" sz="2400" dirty="0"/>
              <a:t>Частные аэропорты </a:t>
            </a:r>
            <a:r>
              <a:rPr lang="ru-RU" sz="2400" dirty="0" smtClean="0"/>
              <a:t>Германии</a:t>
            </a:r>
          </a:p>
          <a:p>
            <a:pPr marL="538163" indent="-538163"/>
            <a:r>
              <a:rPr lang="ru-RU" sz="2400" dirty="0"/>
              <a:t>Канадские города с населением меньше 50000</a:t>
            </a:r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8311" y="198243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.)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семантического представления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5613682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3362"/>
              </p:ext>
            </p:extLst>
          </p:nvPr>
        </p:nvGraphicFramePr>
        <p:xfrm>
          <a:off x="6896456" y="2156604"/>
          <a:ext cx="4956238" cy="3726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8119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478119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Город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Предикат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58914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smtClean="0"/>
              <a:t>YAGO,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класса Автомобиль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класса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650716"/>
            <a:ext cx="7847619" cy="183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0638"/>
              </p:ext>
            </p:extLst>
          </p:nvPr>
        </p:nvGraphicFramePr>
        <p:xfrm>
          <a:off x="7335520" y="2276438"/>
          <a:ext cx="3911600" cy="3911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Отношение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Предикаты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631515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  <a:tr h="631515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dbr:Russia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7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309" y="1853248"/>
            <a:ext cx="475055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Необходим для связывания параметров семантического представления с параметрами онтологии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33" y="1517996"/>
            <a:ext cx="3625216" cy="48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 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16401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SPARQL-</a:t>
            </a:r>
            <a:r>
              <a:rPr lang="ru-RU" sz="2800" dirty="0" smtClean="0"/>
              <a:t>запрос условно можно поделить на  части следующих типов:</a:t>
            </a:r>
          </a:p>
          <a:p>
            <a:r>
              <a:rPr lang="ru-RU" sz="2800" dirty="0" smtClean="0"/>
              <a:t>Заголовок</a:t>
            </a:r>
          </a:p>
          <a:p>
            <a:r>
              <a:rPr lang="ru-RU" sz="2800" dirty="0" smtClean="0"/>
              <a:t>Тройки равенства</a:t>
            </a:r>
          </a:p>
          <a:p>
            <a:r>
              <a:rPr lang="ru-RU" sz="2800" dirty="0" smtClean="0"/>
              <a:t>Тройки сравнения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естественно-языковой (русскоязычный) интерфейс для взаимодействия с системой взаимосвязанных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алгоритмы для реализации преобразования «ЕЯ-запрос → </a:t>
            </a:r>
            <a:r>
              <a:rPr lang="en-US" sz="2800" dirty="0" smtClean="0">
                <a:latin typeface="Century Gothic (Заголовки)"/>
              </a:rPr>
              <a:t>SPARQL</a:t>
            </a:r>
            <a:r>
              <a:rPr lang="ru-RU" sz="2800" dirty="0" smtClean="0">
                <a:latin typeface="Century Gothic (Заголовки)"/>
              </a:rPr>
              <a:t>-запрос».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</a:t>
            </a:r>
            <a:r>
              <a:rPr lang="en-US" dirty="0" smtClean="0"/>
              <a:t>SPARQL-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8946541" cy="1091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заголовке определяется тип искомой сущности на основе понятия </a:t>
            </a:r>
            <a:r>
              <a:rPr lang="en-US" sz="2800" b="1" dirty="0" smtClean="0"/>
              <a:t>A</a:t>
            </a:r>
            <a:r>
              <a:rPr lang="ru-RU" sz="2800" dirty="0" smtClean="0"/>
              <a:t>, указанного в </a:t>
            </a:r>
            <a:br>
              <a:rPr lang="ru-RU" sz="2800" dirty="0" smtClean="0"/>
            </a:br>
            <a:r>
              <a:rPr lang="ru-RU" sz="2800" dirty="0" smtClean="0"/>
              <a:t>семантическом представлении входного запроса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4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Тройки равенства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dbr:Russia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?var3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278011"/>
            <a:ext cx="3868856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278011"/>
            <a:ext cx="4899340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43189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44563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27510" y="327801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741048"/>
            <a:ext cx="3868856" cy="135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7511" y="4451968"/>
              <a:ext cx="48853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8298" y="2707827"/>
            <a:ext cx="4694644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0965" y="2707827"/>
            <a:ext cx="4375919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81557" y="341571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53582" y="341571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0965" y="2707827"/>
            <a:ext cx="4512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6506" y="12584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была выбрана 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b="1" dirty="0" smtClean="0"/>
              <a:t>.NET6</a:t>
            </a:r>
            <a:r>
              <a:rPr lang="ru-RU" sz="2600" dirty="0" smtClean="0"/>
              <a:t>).</a:t>
            </a:r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технологии, предоставляемые платформой </a:t>
            </a:r>
            <a:r>
              <a:rPr lang="en-US" sz="2600" dirty="0" smtClean="0"/>
              <a:t>.NET</a:t>
            </a:r>
            <a:r>
              <a:rPr lang="ru-RU" sz="2600" dirty="0" smtClean="0"/>
              <a:t>:</a:t>
            </a:r>
          </a:p>
          <a:p>
            <a:r>
              <a:rPr lang="en-US" sz="2600" b="1" dirty="0" smtClean="0"/>
              <a:t>LINQ to Entity Fram</a:t>
            </a:r>
            <a:r>
              <a:rPr lang="en-US" sz="2600" b="1" dirty="0"/>
              <a:t>e</a:t>
            </a:r>
            <a:r>
              <a:rPr lang="en-US" sz="2600" b="1" dirty="0" smtClean="0"/>
              <a:t>work </a:t>
            </a:r>
            <a:r>
              <a:rPr lang="en-US" sz="2600" dirty="0" smtClean="0"/>
              <a:t>(</a:t>
            </a:r>
            <a:r>
              <a:rPr lang="ru-RU" sz="2600" dirty="0" smtClean="0"/>
              <a:t>взаимодействие с базой данных</a:t>
            </a:r>
            <a:r>
              <a:rPr lang="en-US" sz="2600" dirty="0" smtClean="0"/>
              <a:t>)</a:t>
            </a:r>
            <a:r>
              <a:rPr lang="ru-RU" sz="2600" dirty="0" smtClean="0"/>
              <a:t>,</a:t>
            </a:r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признаков),</a:t>
            </a:r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-запросов),</a:t>
            </a:r>
          </a:p>
          <a:p>
            <a:r>
              <a:rPr lang="en-US" sz="2600" b="1" dirty="0" smtClean="0"/>
              <a:t>WPF</a:t>
            </a:r>
            <a:r>
              <a:rPr lang="en-US" sz="2600" dirty="0" smtClean="0"/>
              <a:t> </a:t>
            </a:r>
            <a:r>
              <a:rPr lang="ru-RU" sz="2600" dirty="0" smtClean="0"/>
              <a:t>(оконное приложение)</a:t>
            </a:r>
            <a:endParaRPr lang="en-US" sz="26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651" y="16857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756" y="1427147"/>
            <a:ext cx="8665184" cy="48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41066"/>
            <a:ext cx="10535079" cy="507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ходе данной работы:</a:t>
            </a:r>
          </a:p>
          <a:p>
            <a:r>
              <a:rPr lang="ru-RU" sz="2400" dirty="0" smtClean="0"/>
              <a:t>Был разработан и реализован семантически-ориентированный естественно-языковой интерфейс для взаимодействия с Системой взаимосвязанных открытых данных</a:t>
            </a:r>
          </a:p>
          <a:p>
            <a:r>
              <a:rPr lang="ru-RU" sz="2400" dirty="0" smtClean="0"/>
              <a:t>Проведено сравнение подходов к формальному описанию семантической структуры текстов и выбран подход теории </a:t>
            </a:r>
            <a:br>
              <a:rPr lang="ru-RU" sz="2400" dirty="0" smtClean="0"/>
            </a:br>
            <a:r>
              <a:rPr lang="ru-RU" sz="2400" dirty="0" smtClean="0"/>
              <a:t>К-представлений В.А. Фомичева</a:t>
            </a:r>
          </a:p>
          <a:p>
            <a:r>
              <a:rPr lang="ru-RU" sz="2400" dirty="0" smtClean="0"/>
              <a:t>Разработана и реализована лингвистическая база данных</a:t>
            </a:r>
          </a:p>
          <a:p>
            <a:r>
              <a:rPr lang="ru-RU" sz="2400" dirty="0" smtClean="0"/>
              <a:t>Разработаны алгоритмы для реализации преобразования </a:t>
            </a:r>
            <a:br>
              <a:rPr lang="ru-RU" sz="2400" dirty="0" smtClean="0"/>
            </a:br>
            <a:r>
              <a:rPr lang="ru-RU" sz="2400" dirty="0" smtClean="0"/>
              <a:t>«ЕЯ-запрос  → </a:t>
            </a:r>
            <a:r>
              <a:rPr lang="en-US" sz="2400" dirty="0" smtClean="0"/>
              <a:t>SPARQL-</a:t>
            </a:r>
            <a:r>
              <a:rPr lang="ru-RU" sz="2400" dirty="0" smtClean="0"/>
              <a:t>запрос»</a:t>
            </a:r>
          </a:p>
          <a:p>
            <a:r>
              <a:rPr lang="ru-RU" sz="2400" dirty="0" smtClean="0"/>
              <a:t>Предложен принцип преобразования параметров запроса, позволяющий преодолевать проблему неоднозначности имен в онтологии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69350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>
                <a:latin typeface="+mj-lt"/>
              </a:rPr>
              <a:t>Абстрактное представление смысла</a:t>
            </a:r>
            <a:endParaRPr lang="ru-RU" sz="2800" dirty="0">
              <a:latin typeface="+mj-lt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431226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Абстрактное</a:t>
                      </a:r>
                      <a:r>
                        <a:rPr lang="ru-RU" sz="2000" b="1" baseline="0" dirty="0" smtClean="0"/>
                        <a:t> представление смысла</a:t>
                      </a:r>
                      <a:endParaRPr lang="ru-RU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Грамматика Монтегю</a:t>
                      </a:r>
                      <a:endParaRPr lang="ru-RU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Теория</a:t>
                      </a:r>
                      <a:r>
                        <a:rPr lang="ru-RU" sz="2000" b="1" baseline="0" dirty="0" smtClean="0"/>
                        <a:t> К-представлений </a:t>
                      </a:r>
                      <a:br>
                        <a:rPr lang="ru-RU" sz="2000" b="1" baseline="0" dirty="0" smtClean="0"/>
                      </a:br>
                      <a:r>
                        <a:rPr lang="ru-RU" sz="2000" b="1" baseline="0" dirty="0" smtClean="0"/>
                        <a:t>В.А. Фомичева</a:t>
                      </a:r>
                      <a:endParaRPr lang="ru-RU" sz="2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Язык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Русский, Немецкий,</a:t>
                      </a:r>
                      <a:r>
                        <a:rPr lang="ru-RU" sz="1800" baseline="0" dirty="0" smtClean="0"/>
                        <a:t> Французский, Английский и др.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Типы текстов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aseline="0" dirty="0" smtClean="0"/>
                        <a:t>Повествовательные предложения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Повествовательные предложения</a:t>
                      </a:r>
                      <a:r>
                        <a:rPr lang="ru-RU" sz="1800" baseline="0" dirty="0" smtClean="0"/>
                        <a:t> и вопросы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Фразы-высказывания,</a:t>
                      </a:r>
                      <a:r>
                        <a:rPr lang="ru-RU" sz="18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1800" baseline="0" dirty="0" smtClean="0"/>
                        <a:t>команды, вопросы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Допустимая структура</a:t>
                      </a:r>
                      <a:r>
                        <a:rPr lang="ru-RU" sz="1800" baseline="0" dirty="0" smtClean="0"/>
                        <a:t>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Отдельное предложение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Связный</a:t>
                      </a:r>
                      <a:r>
                        <a:rPr lang="ru-RU" sz="1800" baseline="0" dirty="0" smtClean="0"/>
                        <a:t> текст наравне с о</a:t>
                      </a:r>
                      <a:r>
                        <a:rPr lang="ru-RU" sz="1800" dirty="0" smtClean="0"/>
                        <a:t>тдельными предложениями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Лингвистическая 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Состоит из:</a:t>
            </a:r>
          </a:p>
          <a:p>
            <a:r>
              <a:rPr lang="ru-RU" sz="3200" dirty="0" smtClean="0"/>
              <a:t>Морфологической базы данных</a:t>
            </a:r>
          </a:p>
          <a:p>
            <a:r>
              <a:rPr lang="ru-RU" sz="3200" dirty="0" smtClean="0"/>
              <a:t>Лексико-семантического словаря</a:t>
            </a:r>
          </a:p>
          <a:p>
            <a:r>
              <a:rPr lang="ru-RU" sz="3200" dirty="0" smtClean="0"/>
              <a:t>Словаря предложных фреймов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8" y="1853248"/>
            <a:ext cx="5295900" cy="3533775"/>
          </a:xfrm>
        </p:spPr>
      </p:pic>
      <p:sp>
        <p:nvSpPr>
          <p:cNvPr id="5" name="TextBox 4"/>
          <p:cNvSpPr txBox="1"/>
          <p:nvPr/>
        </p:nvSpPr>
        <p:spPr>
          <a:xfrm>
            <a:off x="852110" y="1853248"/>
            <a:ext cx="47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лексемах, терминах, а также набор возможных морфологических признаков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</TotalTime>
  <Words>934</Words>
  <Application>Microsoft Office PowerPoint</Application>
  <PresentationFormat>Широкоэкранный</PresentationFormat>
  <Paragraphs>162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Century Gothic (Заголовки)</vt:lpstr>
      <vt:lpstr>Times New Roman</vt:lpstr>
      <vt:lpstr>Wingdings 2</vt:lpstr>
      <vt:lpstr>Wingdings 3</vt:lpstr>
      <vt:lpstr>Тема Office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Лингвистическая 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Тройки равенства</vt:lpstr>
      <vt:lpstr>Тройка сравнения</vt:lpstr>
      <vt:lpstr>Средства разработки</vt:lpstr>
      <vt:lpstr>Интерфейс приложения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74</cp:revision>
  <dcterms:created xsi:type="dcterms:W3CDTF">2022-04-12T07:04:07Z</dcterms:created>
  <dcterms:modified xsi:type="dcterms:W3CDTF">2022-05-30T13:01:34Z</dcterms:modified>
</cp:coreProperties>
</file>