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81" r:id="rId4"/>
    <p:sldId id="286" r:id="rId5"/>
    <p:sldId id="280" r:id="rId6"/>
    <p:sldId id="287" r:id="rId7"/>
    <p:sldId id="262" r:id="rId8"/>
    <p:sldId id="264" r:id="rId9"/>
    <p:sldId id="288" r:id="rId10"/>
    <p:sldId id="289" r:id="rId11"/>
    <p:sldId id="290" r:id="rId12"/>
    <p:sldId id="268" r:id="rId13"/>
    <p:sldId id="282" r:id="rId14"/>
    <p:sldId id="283" r:id="rId15"/>
    <p:sldId id="277" r:id="rId16"/>
    <p:sldId id="272" r:id="rId17"/>
    <p:sldId id="276" r:id="rId18"/>
    <p:sldId id="269" r:id="rId19"/>
    <p:sldId id="292" r:id="rId20"/>
    <p:sldId id="270" r:id="rId21"/>
    <p:sldId id="271" r:id="rId22"/>
    <p:sldId id="275" r:id="rId23"/>
    <p:sldId id="278" r:id="rId24"/>
    <p:sldId id="274" r:id="rId25"/>
    <p:sldId id="273" r:id="rId26"/>
    <p:sldId id="284" r:id="rId27"/>
    <p:sldId id="260" r:id="rId28"/>
    <p:sldId id="279" r:id="rId29"/>
    <p:sldId id="294" r:id="rId30"/>
    <p:sldId id="293" r:id="rId31"/>
    <p:sldId id="26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9BC8-1C47-487D-AA99-C0C01F04784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51AE-DC45-4A67-9FA9-A3569B756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80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E7B9B-3AF2-4286-ADC9-706B891E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83E1B-C88F-4790-AF48-F6854903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6676D-343A-4E54-9834-E46A7CC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D589-91ED-4ED2-8F96-12CD7F885499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CA67E-B485-4B37-8F91-D6BA4D88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B7658-D22D-4C0C-9E60-505A87DF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A3AF4-29E0-440E-9719-0E97CA21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C7BEE8-A6E7-458A-8108-D0CB39C6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E9DCD-90C3-485E-9CC8-ABCAAE22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505-1A3F-49E1-A323-C9005FA78D4C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01EF3-3548-40D8-AE34-08242721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76999-E28E-40A0-91BC-58F13B9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2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9A7486-4616-4899-ACA7-F4762EB9A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5AFFDE-0B98-4660-AC0D-DCCA5A7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85A01-4670-44B7-B505-DF063545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546F-DEA6-4A7C-82E6-B2D56C193926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95771-0A44-4663-910A-36915E16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EF873-098F-44E5-9804-62FA6663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1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EF45A-233B-4359-9662-9C2288FE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297DA-04D9-4A59-82C4-E540A19C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FB7F0-2F2A-434C-AC95-71E45FF6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7CF-35BB-40FB-9605-2CA4B0D4DE18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182E-B681-40AE-8707-41A36A2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D46F-88AF-47A3-88C3-A240128D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17439-6457-4132-88F1-FB10E6F7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3C88FA-8210-40B2-B3CE-F2ED4D27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E9E3F-A668-4590-A230-99FEE529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93C0-769A-41E1-BAA3-75360485BF73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6E885E-9406-490E-965C-E1516DE6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B96F4-DDBF-40DE-B6C5-68D79BD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9C96E-A654-434A-901A-BB3BFE25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64902-556A-4910-9FD7-62931168C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5B3D81-3BD6-406C-8898-2F647EBF6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B3B8B-FEFA-49EA-A72D-B0B91B0E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3304-60B0-4E3A-ACA1-040864E25704}" type="datetime1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FAE0A-4C1B-455B-916B-2A2538A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0C0D67-AD21-4822-81DE-E754F4C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05561-153C-4C14-A270-E3B722B7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0A497-D3A3-4F57-88E7-FB9926F8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FA54E-0D86-4F3D-A962-C20AD9C5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D894A9-C988-4CA5-869C-FAEC95A5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BE895F-95D0-4566-9A2C-C6844916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EFF93-314A-414E-8673-A233BBDB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BAB1-EC3E-4CC8-B942-F3E177CD4B4F}" type="datetime1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05CB09-0168-4DB0-942E-6C4893A5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666F1-E844-4ADD-91E5-56886095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FD3D5-D980-4D58-9EA3-0F06BBEC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CF5202-9AA1-4011-8C4F-1A840C9E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7479-33EF-4C3F-B2B6-FA070854AF9F}" type="datetime1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5E02F-2B55-4B14-B192-737E4ADC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7E776E-3FA0-45AD-8017-26F30203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86117-38DE-426C-8010-C80C7EC1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9316-E6A4-4BCA-A709-991546E9CE2A}" type="datetime1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67B172-FAB8-4EFB-AF2F-4201835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16EC46-C16F-4C28-861B-4457034D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6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CFC44-C419-49CA-9295-BC19F69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630DA-A04D-45FE-97BD-B86D3D15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4AA791-203E-4E84-A4BF-A85319C4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1081D1-0E61-4CC5-B905-BA79103D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394-44A0-4275-B18D-676D893E2399}" type="datetime1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3DBB4F-F618-42E1-B545-BB69FBAD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1B572C-4F1B-403E-A2A3-34679545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2AFD7-5066-460A-A5D5-936C1A5F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D649CF-3A9E-4A35-81C9-DFEB7178E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60ED7F-A26B-4EA3-9027-F75749E75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3613A-9C4D-4208-A4FF-2B925A4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2ABE-1B88-45E5-A94E-E4A9C6003F71}" type="datetime1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C8512-F767-493A-98AF-2BFA875F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AD187C-C400-4EB1-93CA-E1016F2E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0BAFC-ADF0-4189-A929-903617C2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AE2B0-2834-4F78-9859-2F42C996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71A0B-A78E-49E8-9E11-1369EF65B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17D-3A66-4E34-9CC3-C811DE045E88}" type="datetime1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A1EDE-6A37-4C99-BCC4-68D20AAEC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0D1BB-BA1C-44E8-A121-E6F08340C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0459-4A71-4E49-A75B-1AB00874A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A1E9-0899-4291-83F0-89C4E14E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sz="9600" dirty="0">
                <a:latin typeface="Bahnschrift SemiBold SemiConden" panose="020B0502040204020203" pitchFamily="34" charset="0"/>
              </a:rPr>
              <a:t>Les API en .Net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C76929-6CB5-4946-A47A-35B250B60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Johanna Millet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D90B9D-1537-4BE9-B854-722DF8C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0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Principe REST : 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Uniformité de l’interface (Uniforme)</a:t>
            </a:r>
            <a:endParaRPr lang="fr-FR" b="1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Critique car permet de découpler le client et le serveur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Permet au serveur de répondre dans un autre format que celui utilisé à l’intérieur de l’application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HATEOAS (</a:t>
            </a:r>
            <a:r>
              <a:rPr lang="fr-F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Hypermedia</a:t>
            </a:r>
            <a:r>
              <a:rPr lang="fr-FR" sz="3200" i="1" dirty="0">
                <a:latin typeface="Arial" panose="020B0604020202020204" pitchFamily="34" charset="0"/>
                <a:cs typeface="Arial" panose="020B0604020202020204" pitchFamily="34" charset="0"/>
              </a:rPr>
              <a:t> As The Engine Of Application State)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Usage dynamique des hyperliens fournis par le serveur au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1A420-1AE7-4583-92D8-DC0510E1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Principe REST : 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Mise en cache (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955BD7-A189-44CA-A7C9-2DC90EA41665}"/>
              </a:ext>
            </a:extLst>
          </p:cNvPr>
          <p:cNvSpPr/>
          <p:nvPr/>
        </p:nvSpPr>
        <p:spPr>
          <a:xfrm>
            <a:off x="1047565" y="2843074"/>
            <a:ext cx="1509204" cy="5859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51AC751-F6DF-4B99-AF44-F0DDE0A9A526}"/>
              </a:ext>
            </a:extLst>
          </p:cNvPr>
          <p:cNvSpPr>
            <a:spLocks noChangeAspect="1"/>
          </p:cNvSpPr>
          <p:nvPr/>
        </p:nvSpPr>
        <p:spPr>
          <a:xfrm>
            <a:off x="3788063" y="2416037"/>
            <a:ext cx="1440000" cy="144000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</a:t>
            </a:r>
          </a:p>
          <a:p>
            <a:pPr algn="ctr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4C0673-C1EA-482F-A8F5-7CAAEA678D89}"/>
              </a:ext>
            </a:extLst>
          </p:cNvPr>
          <p:cNvSpPr/>
          <p:nvPr/>
        </p:nvSpPr>
        <p:spPr>
          <a:xfrm>
            <a:off x="3753461" y="4963421"/>
            <a:ext cx="1509204" cy="5859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458E6-0EA4-4EC9-8B3E-984F0D2E2715}"/>
              </a:ext>
            </a:extLst>
          </p:cNvPr>
          <p:cNvSpPr/>
          <p:nvPr/>
        </p:nvSpPr>
        <p:spPr>
          <a:xfrm>
            <a:off x="6840261" y="2669139"/>
            <a:ext cx="1848678" cy="93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Get</a:t>
            </a:r>
            <a:r>
              <a:rPr lang="fr-FR" dirty="0">
                <a:solidFill>
                  <a:schemeClr val="bg1"/>
                </a:solidFill>
              </a:rPr>
              <a:t> Value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2B767-B029-4402-B73A-A720F28C8E19}"/>
              </a:ext>
            </a:extLst>
          </p:cNvPr>
          <p:cNvSpPr/>
          <p:nvPr/>
        </p:nvSpPr>
        <p:spPr>
          <a:xfrm>
            <a:off x="6840261" y="4789486"/>
            <a:ext cx="1848678" cy="93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Save value in Cache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B9E064D-25F0-4C58-BDD0-B960612B1D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6769" y="3136037"/>
            <a:ext cx="12312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E8C261-D70C-49EE-A84B-DC676EE360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28063" y="3136037"/>
            <a:ext cx="16121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8FEFD5A-EBC0-440C-B0F4-53D81A64E0D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08063" y="3856037"/>
            <a:ext cx="0" cy="1107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ABF975A-8B52-4234-BD1F-A0ABE5C657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764600" y="3602935"/>
            <a:ext cx="0" cy="1186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7840835-58C5-4DD4-BBE1-70B928EDBA4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5262665" y="5256384"/>
            <a:ext cx="1577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BBB109C-BAC1-4693-BAE2-F9693F5E1FD5}"/>
              </a:ext>
            </a:extLst>
          </p:cNvPr>
          <p:cNvSpPr txBox="1"/>
          <p:nvPr/>
        </p:nvSpPr>
        <p:spPr>
          <a:xfrm>
            <a:off x="4508063" y="3865064"/>
            <a:ext cx="7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AF3B5EC-5408-4603-8430-5FB5994492AB}"/>
              </a:ext>
            </a:extLst>
          </p:cNvPr>
          <p:cNvSpPr txBox="1"/>
          <p:nvPr/>
        </p:nvSpPr>
        <p:spPr>
          <a:xfrm>
            <a:off x="5228063" y="2756787"/>
            <a:ext cx="7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7DA90E-F67A-445F-89E2-722DDFB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Principe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 en couche (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Layered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fr-FR" sz="28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nterface uniforme à tous les niveaux. Tous les éléments (et connecteurs) communiquent en utilisant la même interface.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Chaque ressource est identifiée de façon unique et canonicalisée avec son URL.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0D94F1-EC7B-4584-86FE-30D729C8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23" y="4036561"/>
            <a:ext cx="7637155" cy="214040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077D63-8FF0-4BBE-8DDA-176EA795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54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90F5838-B9CC-4D62-A860-3E7E364F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P2 : API REST, implémentation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CE4A35-A96F-4BC8-A9CC-6D78B60C8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C2B58A-755E-4B26-9F32-C8F1BBE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43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658FC5F-A512-4B63-AD3F-84EF96B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593DA4-4D26-4BF9-AFF7-5D31E9D3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URI</a:t>
            </a:r>
          </a:p>
          <a:p>
            <a:r>
              <a:rPr lang="fr-FR" dirty="0"/>
              <a:t>Endpoint</a:t>
            </a:r>
          </a:p>
          <a:p>
            <a:r>
              <a:rPr lang="fr-FR" dirty="0"/>
              <a:t>Verbes HTTP</a:t>
            </a:r>
          </a:p>
          <a:p>
            <a:r>
              <a:rPr lang="fr-FR" dirty="0"/>
              <a:t>Code Retour</a:t>
            </a:r>
          </a:p>
          <a:p>
            <a:r>
              <a:rPr lang="fr-FR" dirty="0" err="1"/>
              <a:t>Requete</a:t>
            </a:r>
            <a:r>
              <a:rPr lang="fr-FR" dirty="0"/>
              <a:t> HTTP</a:t>
            </a:r>
          </a:p>
          <a:p>
            <a:r>
              <a:rPr lang="fr-FR" dirty="0" err="1"/>
              <a:t>Negociation</a:t>
            </a:r>
            <a:r>
              <a:rPr lang="fr-FR" dirty="0"/>
              <a:t> Contenu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D621D4-8C92-4888-ADA5-D27896F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2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Schéma simple d’exemple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66E44B-EBA1-47F6-8568-4AE979C5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3" y="2175029"/>
            <a:ext cx="9490094" cy="302512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F532B5-E083-4286-9CDB-87DB793E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84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URI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fr-F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niform </a:t>
            </a:r>
            <a:r>
              <a:rPr lang="fr-F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esource </a:t>
            </a:r>
            <a:r>
              <a:rPr lang="fr-F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dentifier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4AC066-9E00-4415-B083-33EB85FA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57" y="3273569"/>
            <a:ext cx="6593187" cy="21816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9737C-9C0C-4B6B-B3F4-DC374785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54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ENDPOINT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Point d’entrée de votre API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Nommage important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Exemple : </a:t>
            </a: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	http://your_site.com/api/your_ressource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B12E98-AD4E-4B07-9876-13EC0405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9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Verbes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GET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Récupération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POST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Création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PUT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à jour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DELETE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Suppression d’une ressource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88177A-505D-420A-8E6A-8A5DEA3B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3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Opération CRUD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3200" u="sng" dirty="0"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Création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sz="3200" u="sng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GET : Récupération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sz="3200" u="sng" dirty="0">
                <a:latin typeface="Arial" panose="020B0604020202020204" pitchFamily="34" charset="0"/>
                <a:cs typeface="Arial" panose="020B0604020202020204" pitchFamily="34" charset="0"/>
              </a:rPr>
              <a:t>PDATED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à jour d’une ressource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3200" u="sng" dirty="0">
                <a:latin typeface="Arial" panose="020B0604020202020204" pitchFamily="34" charset="0"/>
                <a:cs typeface="Arial" panose="020B0604020202020204" pitchFamily="34" charset="0"/>
              </a:rPr>
              <a:t>ELETE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Suppression d’une ressource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AFA58-EC8E-4394-9C39-7A0D563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 SemiBold SemiConden" panose="020B0502040204020203" pitchFamily="34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 dirty="0">
                <a:latin typeface="Bahnschrift SemiBold SemiConden" panose="020B0502040204020203" pitchFamily="34" charset="0"/>
              </a:rPr>
              <a:t>Introduction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 dirty="0">
                <a:latin typeface="Bahnschrift SemiBold SemiConden" panose="020B0502040204020203" pitchFamily="34" charset="0"/>
              </a:rPr>
              <a:t>API REST, concepts…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 dirty="0">
                <a:latin typeface="Bahnschrift SemiBold SemiConden" panose="020B0502040204020203" pitchFamily="34" charset="0"/>
              </a:rPr>
              <a:t>… et Implémentations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 dirty="0">
                <a:latin typeface="Bahnschrift SemiBold SemiConden" panose="020B0502040204020203" pitchFamily="34" charset="0"/>
              </a:rPr>
              <a:t>API en asp.net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 dirty="0">
                <a:latin typeface="Bahnschrift SemiBold SemiConden" panose="020B0502040204020203" pitchFamily="34" charset="0"/>
              </a:rPr>
              <a:t>Conclusion, QA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65F61-37C6-4F6B-871B-9AAC60F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3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Code de retour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FF14470-723C-49D5-9B3E-2877AB6D6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76263"/>
              </p:ext>
            </p:extLst>
          </p:nvPr>
        </p:nvGraphicFramePr>
        <p:xfrm>
          <a:off x="838200" y="1825625"/>
          <a:ext cx="10515597" cy="2570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55463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814136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4524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6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 : OK</a:t>
                      </a:r>
                    </a:p>
                    <a:p>
                      <a:r>
                        <a:rPr lang="fr-FR" dirty="0"/>
                        <a:t>201 : CREATED</a:t>
                      </a:r>
                    </a:p>
                    <a:p>
                      <a:r>
                        <a:rPr lang="fr-FR" dirty="0"/>
                        <a:t>204 : NO CONTENT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7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 : </a:t>
                      </a:r>
                      <a:r>
                        <a:rPr lang="fr-FR" dirty="0" err="1"/>
                        <a:t>Moved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Permenantly</a:t>
                      </a:r>
                      <a:endParaRPr lang="fr-FR" dirty="0"/>
                    </a:p>
                    <a:p>
                      <a:r>
                        <a:rPr lang="fr-FR" dirty="0"/>
                        <a:t>302 : </a:t>
                      </a:r>
                      <a:r>
                        <a:rPr lang="fr-FR" dirty="0" err="1"/>
                        <a:t>Found</a:t>
                      </a:r>
                      <a:endParaRPr lang="fr-FR" dirty="0"/>
                    </a:p>
                    <a:p>
                      <a:r>
                        <a:rPr lang="fr-FR" dirty="0"/>
                        <a:t>304 : Not </a:t>
                      </a:r>
                      <a:r>
                        <a:rPr lang="fr-FR" dirty="0" err="1"/>
                        <a:t>modified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46445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F2C2C7-6197-41C5-996C-B3DB99A2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79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Code de retour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FF14470-723C-49D5-9B3E-2877AB6D6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88644"/>
              </p:ext>
            </p:extLst>
          </p:nvPr>
        </p:nvGraphicFramePr>
        <p:xfrm>
          <a:off x="838200" y="1825625"/>
          <a:ext cx="10515597" cy="3296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55463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814136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4524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6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Erreur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400 : Bad Request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401 : Unauthorized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403 : Forbidden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404 : Not Found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405 : Method Not Allowed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406 : Not Acceptable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415 : Unsupported Media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Erreur du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500 : </a:t>
                      </a:r>
                      <a:r>
                        <a:rPr lang="fr-FR" dirty="0" err="1"/>
                        <a:t>Internal</a:t>
                      </a:r>
                      <a:r>
                        <a:rPr lang="fr-FR" dirty="0"/>
                        <a:t> Server </a:t>
                      </a:r>
                      <a:r>
                        <a:rPr lang="fr-FR" dirty="0" err="1"/>
                        <a:t>Error</a:t>
                      </a:r>
                      <a:endParaRPr lang="fr-FR" dirty="0"/>
                    </a:p>
                    <a:p>
                      <a:pPr lvl="0"/>
                      <a:r>
                        <a:rPr lang="fr-FR" dirty="0"/>
                        <a:t>501 : Not </a:t>
                      </a:r>
                      <a:r>
                        <a:rPr lang="fr-FR" dirty="0" err="1"/>
                        <a:t>Implemented</a:t>
                      </a:r>
                      <a:endParaRPr lang="fr-FR" dirty="0"/>
                    </a:p>
                    <a:p>
                      <a:pPr lvl="0"/>
                      <a:r>
                        <a:rPr lang="fr-FR" dirty="0"/>
                        <a:t>502 : Bad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7770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C852E5-127F-4179-BBB1-E79AB54A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8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Requête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GET http://</a:t>
            </a:r>
            <a:r>
              <a:rPr lang="fr-FR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</a:t>
            </a: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+ HEADER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+ BODY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AF7D5D-BF91-47C4-9E7A-159B652A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7" y="797718"/>
            <a:ext cx="5499430" cy="52625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A9AD0-1FA3-4574-B2F4-618D3B8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38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/>
              <a:t>Exemple de requête :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 http://localhost/api/ressource HTTP/1.1</a:t>
            </a:r>
          </a:p>
          <a:p>
            <a:pPr marL="0" indent="0">
              <a:buNone/>
            </a:pP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/html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11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User-Agent : Mozilla/4.0 (compatible; MSIE 5.0; Windows 95)</a:t>
            </a: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Contenu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Exemple de réponse : </a:t>
            </a:r>
          </a:p>
          <a:p>
            <a:pPr marL="0" indent="0"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Content-Type : </a:t>
            </a:r>
            <a:r>
              <a:rPr lang="fr-F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/HTML</a:t>
            </a:r>
          </a:p>
          <a:p>
            <a:pPr marL="0" indent="0"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</a:t>
            </a:r>
            <a:r>
              <a:rPr lang="fr-FR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1245</a:t>
            </a:r>
          </a:p>
          <a:p>
            <a:pPr marL="0" indent="0">
              <a:buNone/>
            </a:pPr>
            <a:b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Contenu</a:t>
            </a:r>
          </a:p>
          <a:p>
            <a:pPr marL="0" indent="0">
              <a:buNone/>
            </a:pP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94BE90-E8E8-407C-859C-EFA058B5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9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Négociation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fr-FR" sz="2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Header: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Content-Type: application/</a:t>
            </a:r>
            <a:r>
              <a:rPr lang="fr-F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fr-F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Définie le contenu envoyé dans la </a:t>
            </a:r>
            <a:r>
              <a:rPr lang="fr-F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requete</a:t>
            </a:r>
            <a:endParaRPr lang="fr-F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application/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Définie le contenu souhaité du client</a:t>
            </a:r>
            <a:endParaRPr lang="fr-F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B8895-7404-4124-A7A2-5F8C787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0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Type de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ext</a:t>
            </a:r>
            <a:r>
              <a:rPr lang="fr-FR" dirty="0"/>
              <a:t>/plain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 application/xml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text</a:t>
            </a:r>
            <a:r>
              <a:rPr lang="fr-FR" dirty="0"/>
              <a:t>/html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application/</a:t>
            </a:r>
            <a:r>
              <a:rPr lang="fr-FR" dirty="0" err="1"/>
              <a:t>json</a:t>
            </a:r>
            <a:endParaRPr lang="fr-FR" dirty="0"/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image/gif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image/jpeg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 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5A896E-0915-4FC7-9869-4DF2D24E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1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4B0A2F-5D6F-44B6-B62F-C0CEB524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en asp.net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410B8E-098D-45B1-8647-8D8AD46A7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8C519D-6434-4C31-900D-9089EAB9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5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API en asp.net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0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dotnet</a:t>
            </a:r>
            <a:r>
              <a:rPr lang="fr-FR" sz="4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new </a:t>
            </a:r>
            <a:r>
              <a:rPr lang="fr-FR" sz="40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webapi</a:t>
            </a:r>
            <a:r>
              <a:rPr lang="fr-FR" sz="4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-o [</a:t>
            </a:r>
            <a:r>
              <a:rPr lang="fr-FR" sz="40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NomDeVotreProjet</a:t>
            </a:r>
            <a:r>
              <a:rPr lang="fr-FR" sz="4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A8D39-04AF-4B54-96AD-A1EA93F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59772"/>
            <a:ext cx="1347355" cy="1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8FAD3B-7962-48E5-ABAA-A8FC234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0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API en asp.net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Route </a:t>
            </a:r>
            <a:r>
              <a:rPr lang="fr-FR" sz="36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controller</a:t>
            </a:r>
            <a:r>
              <a:rPr lang="fr-FR" sz="36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par défaut: http://votredomain:port/api/NomDuController</a:t>
            </a:r>
          </a:p>
          <a:p>
            <a:r>
              <a:rPr lang="fr-FR" sz="36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Récupération d'un item par sont id avec la route : /api/</a:t>
            </a:r>
            <a:r>
              <a:rPr lang="fr-FR" sz="36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todo</a:t>
            </a:r>
            <a:r>
              <a:rPr lang="fr-FR" sz="36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/1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A8D39-04AF-4B54-96AD-A1EA93F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59772"/>
            <a:ext cx="1347355" cy="1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61187-CE8D-4A5B-B3D3-BFBCEA1A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4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API en asp.net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Controller</a:t>
            </a:r>
            <a:endParaRPr lang="fr-FR" sz="36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A8D39-04AF-4B54-96AD-A1EA93F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59772"/>
            <a:ext cx="1347355" cy="1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6C8A5B-3B47-42AE-8F83-BBD8BD1E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50" y="1934369"/>
            <a:ext cx="5162550" cy="41338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D13DD-A361-4FDF-869A-8E412FA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BD8BBDA-0FB1-4C9D-9FF5-E987BA41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Qu’est-ce qu’une API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215A87-2469-4794-8005-E0CE0BD25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5EDCD1-5442-44BD-830E-4C31E3B7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79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API en asp.net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Routing</a:t>
            </a:r>
            <a:endParaRPr lang="fr-FR" sz="36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A8D39-04AF-4B54-96AD-A1EA93F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59772"/>
            <a:ext cx="1347355" cy="1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2B4BEC-CA9F-453D-AEF1-987ADC8C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17" y="2909286"/>
            <a:ext cx="6301943" cy="288522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8DAE1-2EA1-4FBA-8FAA-11A4383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9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>
                <a:latin typeface="Bahnschrift SemiBold SemiConden" panose="020B0502040204020203" pitchFamily="34" charset="0"/>
              </a:rPr>
              <a:t> API en asp.net</a:t>
            </a:r>
            <a:endParaRPr lang="fr-FR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4400">
                <a:latin typeface="Bahnschrift SemiBold SemiConden" panose="020B0502040204020203" pitchFamily="34" charset="0"/>
              </a:rPr>
              <a:t>Swagger </a:t>
            </a: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A8D39-04AF-4B54-96AD-A1EA93F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59772"/>
            <a:ext cx="1347355" cy="13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t API Testing with JMeter (Step by Step Guide) - OctoPerf">
            <a:extLst>
              <a:ext uri="{FF2B5EF4-FFF2-40B4-BE49-F238E27FC236}">
                <a16:creationId xmlns:a16="http://schemas.microsoft.com/office/drawing/2014/main" id="{98CAAD65-8308-4BAF-BE7E-7B73AE50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63" y="2750128"/>
            <a:ext cx="80295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8A3289-FD1D-454F-A9E1-1991B0F3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Qu’est ce qu’une API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fr-FR" sz="32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fr-FR" sz="3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rogramming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nterface</a:t>
            </a:r>
            <a:endParaRPr lang="fr-FR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2C4651-45A8-41AA-9CD6-4FE05FF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2112036" y="2964834"/>
            <a:ext cx="7555748" cy="3347066"/>
          </a:xfrm>
          <a:prstGeom prst="rect">
            <a:avLst/>
          </a:prstGeom>
          <a:solidFill>
            <a:srgbClr val="E2F0D9"/>
          </a:solidFill>
          <a:ln w="38100"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F9ABD6-B7E7-4C35-AEE9-029C76F8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65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84E0F06-9231-4BC9-BAA1-060C367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P1 : API REST, concepts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E66457-665F-48B7-ADA2-2552624E0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0229A8-2654-4949-B82A-78B40576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dirty="0">
                <a:latin typeface="Bahnschrift SemiBold SemiConden" panose="020B0502040204020203" pitchFamily="34" charset="0"/>
              </a:rPr>
              <a:t> API RESTful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fr-FR" sz="3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presentational</a:t>
            </a:r>
            <a:r>
              <a:rPr lang="fr-FR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3600" b="1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fr-FR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tate </a:t>
            </a:r>
            <a:r>
              <a:rPr lang="fr-FR" sz="3600" b="1" dirty="0" err="1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fr-FR" sz="3600" dirty="0" err="1">
                <a:solidFill>
                  <a:srgbClr val="202124"/>
                </a:solidFill>
                <a:latin typeface="arial" panose="020B0604020202020204" pitchFamily="34" charset="0"/>
              </a:rPr>
              <a:t>ansfer</a:t>
            </a:r>
            <a:endParaRPr lang="fr-FR" sz="4400" dirty="0">
              <a:latin typeface="Bahnschrift SemiBold SemiConden" panose="020B0502040204020203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202124"/>
                </a:solidFill>
                <a:latin typeface="arial" panose="020B0604020202020204" pitchFamily="34" charset="0"/>
              </a:rPr>
              <a:t>Style d’architecture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202124"/>
                </a:solidFill>
                <a:latin typeface="arial" panose="020B0604020202020204" pitchFamily="34" charset="0"/>
              </a:rPr>
              <a:t>Fiable et scalable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202124"/>
                </a:solidFill>
                <a:latin typeface="arial" panose="020B0604020202020204" pitchFamily="34" charset="0"/>
              </a:rPr>
              <a:t>Principes publiés en 2000 par Roy Fielding en parallèle du protocole HTTP 1.1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Frameworks</a:t>
            </a:r>
            <a:r>
              <a:rPr lang="fr-FR" sz="3200" dirty="0">
                <a:solidFill>
                  <a:srgbClr val="202124"/>
                </a:solidFill>
                <a:latin typeface="arial" panose="020B0604020202020204" pitchFamily="34" charset="0"/>
              </a:rPr>
              <a:t> implémentés dans une multitude de langage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arial" panose="020B0604020202020204" pitchFamily="34" charset="0"/>
              </a:rPr>
              <a:t>Python (FAST API)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arial" panose="020B0604020202020204" pitchFamily="34" charset="0"/>
              </a:rPr>
              <a:t>C# (Asp.net </a:t>
            </a:r>
            <a:r>
              <a:rPr lang="fr-FR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Core</a:t>
            </a:r>
            <a:r>
              <a:rPr lang="fr-FR" sz="28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arial" panose="020B0604020202020204" pitchFamily="34" charset="0"/>
              </a:rPr>
              <a:t>Java (Spring Boot)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5200" dirty="0">
              <a:latin typeface="Bahnschrift SemiBold SemiConden" panose="020B0502040204020203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5200" dirty="0">
              <a:latin typeface="Bahnschrift SemiBold SemiConden" panose="020B0502040204020203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6F488-5E29-4F2E-8927-21D03D17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96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dirty="0">
                <a:latin typeface="Bahnschrift SemiBold SemiConden" panose="020B0502040204020203" pitchFamily="34" charset="0"/>
              </a:rPr>
              <a:t>5 </a:t>
            </a:r>
            <a:r>
              <a:rPr lang="fr-FR" b="1" dirty="0">
                <a:latin typeface="Bahnschrift SemiBold SemiConden" panose="020B0502040204020203" pitchFamily="34" charset="0"/>
              </a:rPr>
              <a:t>Principes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Séparation client /serveur (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Sepration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Absence d’état de session (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Uniformité de l’interface (Uniforme)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cache (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 en couche (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Layered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1CE03-D193-4E7B-B7BB-30C341D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Principe REST: </a:t>
            </a:r>
            <a:r>
              <a:rPr lang="fr-FR" sz="2700" b="1" dirty="0">
                <a:latin typeface="Arial" panose="020B0604020202020204" pitchFamily="34" charset="0"/>
                <a:cs typeface="Arial" panose="020B0604020202020204" pitchFamily="34" charset="0"/>
              </a:rPr>
              <a:t>Séparation client /serveur (</a:t>
            </a:r>
            <a:r>
              <a:rPr lang="fr-FR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Sepration</a:t>
            </a:r>
            <a:r>
              <a:rPr lang="fr-FR" sz="27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fr-FR" sz="27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Responsabilités séparés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Client d’un côté : portabilité des navigateurs amélioré, …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Serveur de l’autre : simplification, scalabilité, …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Communication sous le même format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Modularité de chaque côté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C14712-819E-442D-9FF7-FBEA256E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AF61F-B460-417D-802E-588666C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&gt;</a:t>
            </a:r>
            <a:r>
              <a:rPr lang="fr-FR" sz="2800" dirty="0">
                <a:latin typeface="Bahnschrift SemiBold SemiConden" panose="020B0502040204020203" pitchFamily="34" charset="0"/>
              </a:rPr>
              <a:t> API RESTful</a:t>
            </a:r>
            <a:br>
              <a:rPr lang="fr-FR" dirty="0">
                <a:latin typeface="Bahnschrift SemiBold SemiConden" panose="020B0502040204020203" pitchFamily="34" charset="0"/>
              </a:rPr>
            </a:br>
            <a:r>
              <a:rPr lang="fr-FR" b="1" dirty="0">
                <a:latin typeface="Bahnschrift SemiBold SemiConden" panose="020B0502040204020203" pitchFamily="34" charset="0"/>
              </a:rPr>
              <a:t>Principe REST : </a:t>
            </a: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Absence d’état de session (</a:t>
            </a:r>
            <a:r>
              <a:rPr lang="fr-F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1132A-BDA1-4DDB-8DC4-6C21377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Etat d’une session inclus dans requête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Chaque requête successive peut être traité de manière isolée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 serveur n’a pas besoin de mémoriser des informations entre les requêtes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Permet d’améliorer la performance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Nécessaire pour des échanges de gros volumes sur le 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695BF7-5A89-4B5D-9720-EE8EAD24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0459-4A71-4E49-A75B-1AB00874AC3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52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842</Words>
  <Application>Microsoft Office PowerPoint</Application>
  <PresentationFormat>Grand écran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Arial</vt:lpstr>
      <vt:lpstr>Bahnschrift SemiBold SemiConden</vt:lpstr>
      <vt:lpstr>Calibri</vt:lpstr>
      <vt:lpstr>Calibri Light</vt:lpstr>
      <vt:lpstr>Consolas</vt:lpstr>
      <vt:lpstr>Source Sans Pro</vt:lpstr>
      <vt:lpstr>Wingdings</vt:lpstr>
      <vt:lpstr>Thème Office</vt:lpstr>
      <vt:lpstr>Les API en .Net</vt:lpstr>
      <vt:lpstr>Plan</vt:lpstr>
      <vt:lpstr>Introduction : Qu’est-ce qu’une API ?</vt:lpstr>
      <vt:lpstr>&gt; Qu’est ce qu’une API </vt:lpstr>
      <vt:lpstr>P1 : API REST, concepts</vt:lpstr>
      <vt:lpstr>&gt; API RESTful</vt:lpstr>
      <vt:lpstr>&gt; API RESTful 5 Principes REST</vt:lpstr>
      <vt:lpstr>&gt; API RESTful Principe REST: Séparation client /serveur (Sepration of concerns)</vt:lpstr>
      <vt:lpstr>&gt; API RESTful Principe REST : Absence d’état de session (Stateless)</vt:lpstr>
      <vt:lpstr>&gt; API RESTful Principe REST : Uniformité de l’interface (Uniforme)</vt:lpstr>
      <vt:lpstr>&gt; API RESTful Principe REST : Mise en cache (caching)</vt:lpstr>
      <vt:lpstr>&gt; API RESTful Principe REST</vt:lpstr>
      <vt:lpstr>P2 : API REST, implémentation</vt:lpstr>
      <vt:lpstr>Présentation PowerPoint</vt:lpstr>
      <vt:lpstr>&gt; API RESTful Schéma simple d’exemple</vt:lpstr>
      <vt:lpstr>&gt; API RESTful URI</vt:lpstr>
      <vt:lpstr>&gt; API RESTful ENDPOINT</vt:lpstr>
      <vt:lpstr>&gt; API RESTful Verbes HTTP</vt:lpstr>
      <vt:lpstr>&gt; API RESTful Opération CRUD</vt:lpstr>
      <vt:lpstr>&gt; API RESTful Code de retour</vt:lpstr>
      <vt:lpstr>&gt; API RESTful Code de retour</vt:lpstr>
      <vt:lpstr>&gt; API RESTful Requête HTTP</vt:lpstr>
      <vt:lpstr>&gt; API RESTful Exemple </vt:lpstr>
      <vt:lpstr>&gt; API RESTful Négociation contenu</vt:lpstr>
      <vt:lpstr>&gt; API RESTful Type de contenu</vt:lpstr>
      <vt:lpstr>API en asp.net</vt:lpstr>
      <vt:lpstr>&gt; API en asp.net</vt:lpstr>
      <vt:lpstr>&gt; API en asp.net</vt:lpstr>
      <vt:lpstr>&gt; API en asp.net</vt:lpstr>
      <vt:lpstr>&gt; API en asp.net</vt:lpstr>
      <vt:lpstr>&gt; API en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Johanna Millet</dc:creator>
  <cp:lastModifiedBy>Johanna Millet</cp:lastModifiedBy>
  <cp:revision>59</cp:revision>
  <dcterms:created xsi:type="dcterms:W3CDTF">2022-01-09T16:46:19Z</dcterms:created>
  <dcterms:modified xsi:type="dcterms:W3CDTF">2022-01-13T07:15:00Z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2022-01-09T16:46:19Z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f1b74d3a-4244-40d0-a971-09a3c59b280d</vt:lpwstr>
  </property>
  <property fmtid="{D5CDD505-2E9C-101B-9397-08002B2CF9AE}" pid="8" name="MSIP_Label_09e9a456-2778-4ca9-be06-1190b1e1118a_ContentBits">
    <vt:lpwstr>0</vt:lpwstr>
  </property>
</Properties>
</file>